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78" r:id="rId2"/>
    <p:sldId id="263" r:id="rId3"/>
    <p:sldId id="264" r:id="rId4"/>
    <p:sldId id="256" r:id="rId5"/>
    <p:sldId id="258" r:id="rId6"/>
    <p:sldId id="265" r:id="rId7"/>
    <p:sldId id="281" r:id="rId8"/>
    <p:sldId id="282" r:id="rId9"/>
    <p:sldId id="283" r:id="rId10"/>
    <p:sldId id="276" r:id="rId11"/>
    <p:sldId id="262" r:id="rId12"/>
    <p:sldId id="260" r:id="rId13"/>
    <p:sldId id="261" r:id="rId14"/>
    <p:sldId id="270" r:id="rId15"/>
    <p:sldId id="271" r:id="rId16"/>
    <p:sldId id="267" r:id="rId17"/>
    <p:sldId id="269" r:id="rId18"/>
    <p:sldId id="272" r:id="rId19"/>
    <p:sldId id="273" r:id="rId20"/>
    <p:sldId id="274" r:id="rId21"/>
    <p:sldId id="28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6590" autoAdjust="0"/>
  </p:normalViewPr>
  <p:slideViewPr>
    <p:cSldViewPr snapToGrid="0" showGuides="1">
      <p:cViewPr varScale="1">
        <p:scale>
          <a:sx n="74" d="100"/>
          <a:sy n="74" d="100"/>
        </p:scale>
        <p:origin x="1747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99DF9-24B9-42E0-AB51-70649D04D989}" type="datetimeFigureOut">
              <a:rPr lang="es-CL" smtClean="0"/>
              <a:t>05-03-2019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4498-B057-4736-9541-68C19ECA21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4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Como podrán adivinar, en este curso estudiaremos distintos algoritmos y como implementarlos de manera eficiente usando estructuras de datos. Este curso busca estudiar de manera teórica y práctica los distintos contenidos.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97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por esta razón que nos importa tanto trabajar con </a:t>
            </a:r>
            <a:r>
              <a:rPr lang="es-CL" b="1" dirty="0"/>
              <a:t>C</a:t>
            </a:r>
            <a:r>
              <a:rPr lang="es-CL" b="0" dirty="0"/>
              <a:t>, ya que se logra el mejor </a:t>
            </a:r>
            <a:r>
              <a:rPr lang="es-CL" b="1" dirty="0"/>
              <a:t>tiempo de ejecución.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3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noProof="0" dirty="0"/>
              <a:t>Esto lo vieron en discretas, pero es importante tener estas definiciones.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96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demostraciones de esto deberían haberlas visto en Discretas.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01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 algoritmo toma al menos tanto tiempo como memoria que </a:t>
            </a:r>
            <a:r>
              <a:rPr lang="es-CL" b="1" dirty="0"/>
              <a:t>usa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3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 razón importante es que hay que tener muy claro lo que uno está haciendo. Programar en C es un ejercicio necesario para un ingeniero de computación.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4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Python es un excelente lenguaje para prototipar y para algoritmos simples. Pero si el enfoque es que sea rápido, no es una muy buena opción.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86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vayan adelantando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89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699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 nota de </a:t>
            </a:r>
            <a:r>
              <a:rPr lang="en-US" dirty="0" err="1"/>
              <a:t>asistencia</a:t>
            </a:r>
            <a:r>
              <a:rPr lang="en-US" dirty="0"/>
              <a:t> al taller </a:t>
            </a:r>
            <a:r>
              <a:rPr lang="en-US" dirty="0" err="1"/>
              <a:t>califica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tarea</a:t>
            </a:r>
            <a:r>
              <a:rPr lang="en-US" dirty="0"/>
              <a:t> y se borra la </a:t>
            </a:r>
            <a:r>
              <a:rPr lang="en-US" dirty="0" err="1"/>
              <a:t>peor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el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valer</a:t>
            </a:r>
            <a:r>
              <a:rPr lang="en-US" dirty="0"/>
              <a:t> 1/3 o ½ </a:t>
            </a:r>
            <a:r>
              <a:rPr lang="en-US" dirty="0" err="1"/>
              <a:t>segun</a:t>
            </a:r>
            <a:r>
              <a:rPr lang="en-US" dirty="0"/>
              <a:t> les </a:t>
            </a:r>
            <a:r>
              <a:rPr lang="en-US" dirty="0" err="1"/>
              <a:t>convenga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9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sepan exactamente como va a ser la cosa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Pueden encontrar el programa del curso en el repositorio.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7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continuación, haremos un repaso de lo que deben saber para el curso.</a:t>
            </a:r>
          </a:p>
          <a:p>
            <a:endParaRPr lang="es-CL" dirty="0"/>
          </a:p>
          <a:p>
            <a:r>
              <a:rPr lang="es-CL" dirty="0"/>
              <a:t>Necesito que lo tengan </a:t>
            </a:r>
            <a:r>
              <a:rPr lang="es-CL" b="1" dirty="0"/>
              <a:t>BIEN CLARO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530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Un algoritmo no necesariamente está ligado a un programa, y a veces ni siquiera a un computador.</a:t>
            </a:r>
          </a:p>
          <a:p>
            <a:r>
              <a:rPr lang="es-CL" b="0" dirty="0"/>
              <a:t>A veces verán código, a veces no. </a:t>
            </a:r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1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es un algoritmo totalmente cotidiano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97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Y </a:t>
            </a:r>
            <a:r>
              <a:rPr lang="es-CL"/>
              <a:t>de hecho algunos </a:t>
            </a:r>
            <a:r>
              <a:rPr lang="es-CL" dirty="0"/>
              <a:t>son mejores que otros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846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.cl/codigodehonor/el-codi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184B9-292C-4A5A-AAD7-AABF1225CE76}"/>
              </a:ext>
            </a:extLst>
          </p:cNvPr>
          <p:cNvSpPr txBox="1"/>
          <p:nvPr/>
        </p:nvSpPr>
        <p:spPr>
          <a:xfrm>
            <a:off x="308758" y="1122909"/>
            <a:ext cx="85264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dirty="0">
                <a:solidFill>
                  <a:schemeClr val="accent2"/>
                </a:solidFill>
                <a:latin typeface="+mj-lt"/>
              </a:rPr>
              <a:t>Estructuras de Datos y Algoritmos – </a:t>
            </a:r>
            <a:r>
              <a:rPr lang="es-CL" sz="6600" cap="small" dirty="0">
                <a:solidFill>
                  <a:schemeClr val="accent2"/>
                </a:solidFill>
                <a:latin typeface="+mj-lt"/>
              </a:rPr>
              <a:t>iic</a:t>
            </a:r>
            <a:r>
              <a:rPr lang="es-CL" sz="6600" dirty="0">
                <a:solidFill>
                  <a:schemeClr val="accent2"/>
                </a:solidFill>
                <a:latin typeface="+mj-lt"/>
              </a:rPr>
              <a:t>2133</a:t>
            </a:r>
          </a:p>
        </p:txBody>
      </p:sp>
    </p:spTree>
    <p:extLst>
      <p:ext uri="{BB962C8B-B14F-4D97-AF65-F5344CB8AC3E}">
        <p14:creationId xmlns:p14="http://schemas.microsoft.com/office/powerpoint/2010/main" val="104084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77-4ED0-4AE0-8B09-35A22F76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GitHub: Plataforma oficial del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B86F-DDDB-417B-BE47-9237E10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En el repositorio del curso en GitHub podrán encontrar: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Guías de instalación de C y algunas librerías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El foro para dudas de tareas, materia,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Los enunciados de las tareas y las diapositivas de clases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Sus propios repositorios para entregar las tareas</a:t>
            </a:r>
          </a:p>
          <a:p>
            <a:pPr marL="0" indent="0">
              <a:buNone/>
            </a:pPr>
            <a:r>
              <a:rPr lang="es-CL" dirty="0"/>
              <a:t> Deben contestar la encuesta en el </a:t>
            </a:r>
            <a:r>
              <a:rPr lang="es-CL" b="1" dirty="0">
                <a:solidFill>
                  <a:srgbClr val="FFC000"/>
                </a:solidFill>
              </a:rPr>
              <a:t>SIDING</a:t>
            </a:r>
            <a:r>
              <a:rPr lang="es-CL" dirty="0"/>
              <a:t> para poder acceder</a:t>
            </a:r>
          </a:p>
        </p:txBody>
      </p:sp>
    </p:spTree>
    <p:extLst>
      <p:ext uri="{BB962C8B-B14F-4D97-AF65-F5344CB8AC3E}">
        <p14:creationId xmlns:p14="http://schemas.microsoft.com/office/powerpoint/2010/main" val="244744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DC2B0B-31D1-4ADF-B9B5-F8217864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0B112-2250-4096-8588-0A96ABA2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Nuestra primera ampolleta</a:t>
            </a:r>
          </a:p>
          <a:p>
            <a:endParaRPr lang="es-CL" dirty="0"/>
          </a:p>
          <a:p>
            <a:r>
              <a:rPr lang="es-CL" dirty="0"/>
              <a:t>¿Qué es un algoritmo?</a:t>
            </a:r>
          </a:p>
        </p:txBody>
      </p:sp>
    </p:spTree>
    <p:extLst>
      <p:ext uri="{BB962C8B-B14F-4D97-AF65-F5344CB8AC3E}">
        <p14:creationId xmlns:p14="http://schemas.microsoft.com/office/powerpoint/2010/main" val="3548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B9B-3B66-4CE3-9204-1EC778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E60-6B75-45C4-BF68-D09531CB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>
                <a:solidFill>
                  <a:schemeClr val="accent2"/>
                </a:solidFill>
              </a:rPr>
              <a:t>algoritmo</a:t>
            </a:r>
            <a:r>
              <a:rPr lang="es-CL" b="1" dirty="0"/>
              <a:t> </a:t>
            </a:r>
            <a:r>
              <a:rPr lang="es-CL" dirty="0"/>
              <a:t>y su </a:t>
            </a:r>
            <a:r>
              <a:rPr lang="es-CL" b="1" dirty="0">
                <a:solidFill>
                  <a:schemeClr val="accent2"/>
                </a:solidFill>
              </a:rPr>
              <a:t>implementación</a:t>
            </a:r>
            <a:r>
              <a:rPr lang="es-CL" dirty="0"/>
              <a:t> pueden ser distintos</a:t>
            </a:r>
          </a:p>
          <a:p>
            <a:endParaRPr lang="es-CL" b="1" dirty="0"/>
          </a:p>
          <a:p>
            <a:r>
              <a:rPr lang="es-CL" dirty="0"/>
              <a:t>En clases veremos los algoritmos de manera conceptual</a:t>
            </a:r>
          </a:p>
          <a:p>
            <a:endParaRPr lang="es-CL" dirty="0"/>
          </a:p>
          <a:p>
            <a:r>
              <a:rPr lang="es-CL" dirty="0"/>
              <a:t>En las tareas tendrán que pensar en la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33339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Pelar las papas y echarlas en una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Llenar una olla con agua. Agregar sal a gusto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Poner la olla al fuego hasta que las papas estén blandas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Sacar las papas del agua y vaciar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 y volverlas a poner en la olla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Agregar leche, calentar y revolver. Servir caliente.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5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licuadora">
            <a:extLst>
              <a:ext uri="{FF2B5EF4-FFF2-40B4-BE49-F238E27FC236}">
                <a16:creationId xmlns:a16="http://schemas.microsoft.com/office/drawing/2014/main" id="{CEE915CE-ED73-4DB1-B9F1-0CEEA8E2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75" y="1998104"/>
            <a:ext cx="4056892" cy="35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10C0-3992-4F9F-9A60-E19862095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69" y="3502167"/>
            <a:ext cx="2337161" cy="233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59537-7F43-44CD-B83F-B0B85EE7B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9" y="1664500"/>
            <a:ext cx="3065849" cy="306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E2423-D31F-4EDF-AB66-20240D7AA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2768671"/>
            <a:ext cx="2530584" cy="25371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6881C0-F98C-4107-B4A4-68BA492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hacer puré de papas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FF6AA-DB45-458E-A08D-80CEDAA7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713635" cy="4904072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 ¿Cómo </a:t>
            </a:r>
            <a:r>
              <a:rPr lang="es-CL" b="1" dirty="0">
                <a:solidFill>
                  <a:schemeClr val="accent4"/>
                </a:solidFill>
              </a:rPr>
              <a:t>moler</a:t>
            </a:r>
            <a:r>
              <a:rPr lang="es-CL" dirty="0"/>
              <a:t> las papas?</a:t>
            </a:r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r>
              <a:rPr lang="es-CL" dirty="0"/>
              <a:t>Todos muelen… pero no de igual manera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es-CL" dirty="0"/>
          </a:p>
          <a:p>
            <a:pPr marL="0" indent="0">
              <a:buClr>
                <a:schemeClr val="accent2"/>
              </a:buClr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07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92-7CF7-4525-830E-DB0FD2F7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Buenos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A0CB-57A2-453E-97E6-ADEFC1BB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745396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hace que una solución a un problema sea buena?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¿Cuál será la mejor?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473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7636-3C66-431E-A644-D8919689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b="0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5CCA39-0CF2-4AF2-AFA2-3FD0C863C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3A8D2-4C81-409B-B58D-8EDAD473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Complejidad: reglas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Si un algoritmo tiene varias partes que se ejecutan una después de otra (secuencialmente), su complejidad es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</a:t>
                </a:r>
                <a:r>
                  <a:rPr lang="es-CL" dirty="0"/>
                  <a:t> de las complejidades de cada parte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Por lo tanto, si una parte se repite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veces (p.ej., un </a:t>
                </a:r>
                <a:r>
                  <a:rPr lang="es-CL" i="1" dirty="0"/>
                  <a:t>loop</a:t>
                </a:r>
                <a:r>
                  <a:rPr lang="es-CL" dirty="0"/>
                  <a:t>), entonces (a veces) se puede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multiplicar</a:t>
                </a:r>
                <a:r>
                  <a:rPr lang="es-CL" dirty="0"/>
                  <a:t> su complejidad por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</a:t>
                </a:r>
                <a:r>
                  <a:rPr lang="es-CL"/>
                  <a:t>y luego sumar al resto del algoritmo</a:t>
                </a:r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Al final, sólo queda el término que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crece más rápido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AB4E4D-49EB-44D2-96A5-911BB6FA5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5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74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ACD-E4AD-438D-9524-A4CDC3C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tiempo y memoria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400" dirty="0"/>
                  <a:t>Nos interesan dos tipos de complejidades para algoritmos: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tiempo: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Complejidad de memoria: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</a:t>
                </a:r>
              </a:p>
              <a:p>
                <a:pPr marL="0" indent="0">
                  <a:buNone/>
                </a:pPr>
                <a:r>
                  <a:rPr lang="es-CL" sz="2400" dirty="0"/>
                  <a:t> Ambos son relativos al </a:t>
                </a:r>
                <a:r>
                  <a:rPr lang="es-CL" sz="2400" b="1" dirty="0"/>
                  <a:t>tamaño del input </a:t>
                </a:r>
                <a:r>
                  <a:rPr lang="es-CL" sz="2400" dirty="0"/>
                  <a:t>(i.e., el número de datos de entrada),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 Si bien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sz="2400" dirty="0"/>
                  <a:t> es nuestra prioridad, nunca olvidar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5FCD6-D24A-471F-94A5-821F7D810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4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3F9-2978-4ABB-9854-7BFCB24E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</a:t>
            </a:r>
            <a:r>
              <a:rPr lang="es-CL" b="1" dirty="0"/>
              <a:t>C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D89-E930-426C-9AF7-BCEBE42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2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/>
              <a:t>El lenguaje C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Control absoluto de la ejecución del algoritmo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No trae nada que no sea necesario</a:t>
            </a:r>
          </a:p>
          <a:p>
            <a:pPr marL="0" indent="0">
              <a:buNone/>
            </a:pPr>
            <a:r>
              <a:rPr lang="es-CL" dirty="0"/>
              <a:t> Esto significa que el lenguaje tiene mínimo </a:t>
            </a:r>
            <a:r>
              <a:rPr lang="es-CL" i="1" dirty="0" err="1"/>
              <a:t>overhead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770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s-CL" sz="2400" b="1" dirty="0"/>
              <a:t>Estructuras fundamentales</a:t>
            </a:r>
            <a:r>
              <a:rPr lang="en-US" sz="2400" dirty="0"/>
              <a:t>: </a:t>
            </a:r>
            <a:r>
              <a:rPr lang="en-US" sz="2400" dirty="0" err="1"/>
              <a:t>arreglos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</a:t>
            </a:r>
            <a:r>
              <a:rPr lang="en-US" sz="2400" dirty="0" err="1"/>
              <a:t>ligadas</a:t>
            </a:r>
            <a:r>
              <a:rPr lang="en-US" sz="2400" dirty="0"/>
              <a:t>, stacks, colas, </a:t>
            </a:r>
            <a:r>
              <a:rPr lang="en-US" sz="2400" dirty="0" err="1"/>
              <a:t>tablas</a:t>
            </a:r>
            <a:r>
              <a:rPr lang="en-US" sz="2400" dirty="0"/>
              <a:t> de hash, colas </a:t>
            </a:r>
            <a:r>
              <a:rPr lang="en-US" sz="2400" dirty="0" err="1"/>
              <a:t>priorizadas</a:t>
            </a:r>
            <a:r>
              <a:rPr lang="en-US" sz="2400" dirty="0"/>
              <a:t>, </a:t>
            </a:r>
            <a:r>
              <a:rPr lang="en-US" sz="2400" dirty="0" err="1"/>
              <a:t>listas</a:t>
            </a:r>
            <a:r>
              <a:rPr lang="en-US" sz="2400" dirty="0"/>
              <a:t> “skip”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Árboles</a:t>
            </a:r>
            <a:r>
              <a:rPr lang="en-US" sz="2400" b="1" dirty="0"/>
              <a:t> de </a:t>
            </a:r>
            <a:r>
              <a:rPr lang="en-US" sz="2400" b="1" dirty="0" err="1"/>
              <a:t>búsqueda</a:t>
            </a:r>
            <a:r>
              <a:rPr lang="en-US" sz="2400" dirty="0"/>
              <a:t>: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r>
              <a:rPr lang="en-US" sz="2400" dirty="0"/>
              <a:t> </a:t>
            </a:r>
            <a:r>
              <a:rPr lang="en-US" sz="2400" dirty="0" err="1"/>
              <a:t>balanceados</a:t>
            </a:r>
            <a:r>
              <a:rPr lang="en-US" sz="2400" dirty="0"/>
              <a:t>, otros </a:t>
            </a:r>
            <a:r>
              <a:rPr lang="en-US" sz="2400" dirty="0" err="1"/>
              <a:t>árboles de búsqueda balanceados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Algoritmos</a:t>
            </a:r>
            <a:r>
              <a:rPr lang="en-US" sz="2400" b="1" dirty="0"/>
              <a:t> de </a:t>
            </a:r>
            <a:r>
              <a:rPr lang="en-US" sz="2400" b="1" dirty="0" err="1"/>
              <a:t>ordenación</a:t>
            </a:r>
            <a:r>
              <a:rPr lang="en-US" sz="2400" dirty="0"/>
              <a:t>: </a:t>
            </a:r>
            <a:r>
              <a:rPr lang="en-US" sz="2400" i="1" dirty="0" err="1"/>
              <a:t>insertionsort</a:t>
            </a:r>
            <a:r>
              <a:rPr lang="en-US" sz="2400" dirty="0"/>
              <a:t>, </a:t>
            </a:r>
            <a:r>
              <a:rPr lang="en-US" sz="2400" i="1" dirty="0"/>
              <a:t>heapsort</a:t>
            </a:r>
            <a:r>
              <a:rPr lang="en-US" sz="2400" dirty="0"/>
              <a:t>, </a:t>
            </a:r>
            <a:r>
              <a:rPr lang="en-US" sz="2400" i="1" dirty="0" err="1"/>
              <a:t>mergesort</a:t>
            </a:r>
            <a:r>
              <a:rPr lang="en-US" sz="2400" dirty="0"/>
              <a:t>, </a:t>
            </a:r>
            <a:r>
              <a:rPr lang="en-US" sz="2400" i="1" dirty="0"/>
              <a:t>quicksort</a:t>
            </a:r>
            <a:r>
              <a:rPr lang="en-US" sz="2400" dirty="0"/>
              <a:t>,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desempeño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en </a:t>
            </a:r>
            <a:r>
              <a:rPr lang="en-US" sz="2400" dirty="0" err="1"/>
              <a:t>tiempo</a:t>
            </a:r>
            <a:r>
              <a:rPr lang="en-US" sz="2400" dirty="0"/>
              <a:t> lineal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Técnicas</a:t>
            </a:r>
            <a:r>
              <a:rPr lang="en-US" sz="2400" b="1" dirty="0"/>
              <a:t> </a:t>
            </a:r>
            <a:r>
              <a:rPr lang="en-US" sz="2400" b="1" dirty="0" err="1"/>
              <a:t>algorítmicas</a:t>
            </a:r>
            <a:r>
              <a:rPr lang="en-US" sz="2400" dirty="0"/>
              <a:t>: </a:t>
            </a:r>
            <a:r>
              <a:rPr lang="en-US" sz="2400" dirty="0" err="1"/>
              <a:t>dividir</a:t>
            </a:r>
            <a:r>
              <a:rPr lang="en-US" sz="2400" dirty="0"/>
              <a:t> para </a:t>
            </a:r>
            <a:r>
              <a:rPr lang="en-US" sz="2400" dirty="0" err="1"/>
              <a:t>conquistar</a:t>
            </a:r>
            <a:r>
              <a:rPr lang="en-US" sz="2400" dirty="0"/>
              <a:t>, </a:t>
            </a:r>
            <a:r>
              <a:rPr lang="en-US" sz="2400" i="1" dirty="0"/>
              <a:t>backtracking</a:t>
            </a:r>
            <a:r>
              <a:rPr lang="en-US" sz="2400" dirty="0"/>
              <a:t>, </a:t>
            </a:r>
            <a:r>
              <a:rPr lang="en-US" sz="2400" dirty="0" err="1"/>
              <a:t>programación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,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codiciosos</a:t>
            </a:r>
            <a:endParaRPr lang="en-US" sz="2400" dirty="0"/>
          </a:p>
          <a:p>
            <a:pPr marL="0" indent="0">
              <a:lnSpc>
                <a:spcPct val="100000"/>
              </a:lnSpc>
              <a:spcAft>
                <a:spcPts val="0"/>
              </a:spcAft>
            </a:pPr>
            <a:r>
              <a:rPr lang="en-US" sz="2400" b="1" dirty="0" err="1"/>
              <a:t>Grafos</a:t>
            </a:r>
            <a:r>
              <a:rPr lang="en-US" sz="2400" dirty="0"/>
              <a:t>: </a:t>
            </a:r>
            <a:r>
              <a:rPr lang="en-US" sz="2400" dirty="0" err="1"/>
              <a:t>representación</a:t>
            </a:r>
            <a:r>
              <a:rPr lang="en-US" sz="2400" dirty="0"/>
              <a:t>, </a:t>
            </a:r>
            <a:r>
              <a:rPr lang="en-US" sz="2400" dirty="0" err="1"/>
              <a:t>exploración</a:t>
            </a:r>
            <a:r>
              <a:rPr lang="en-US" sz="2400" dirty="0"/>
              <a:t>, </a:t>
            </a:r>
            <a:r>
              <a:rPr lang="en-US" sz="2400" dirty="0" err="1"/>
              <a:t>ordenación</a:t>
            </a:r>
            <a:r>
              <a:rPr lang="en-US" sz="2400" dirty="0"/>
              <a:t> </a:t>
            </a:r>
            <a:r>
              <a:rPr lang="en-US" sz="2400" dirty="0" err="1"/>
              <a:t>topológica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 </a:t>
            </a:r>
            <a:r>
              <a:rPr lang="en-US" sz="2400" dirty="0" err="1"/>
              <a:t>mínimos</a:t>
            </a:r>
            <a:r>
              <a:rPr lang="en-US" sz="2400" dirty="0"/>
              <a:t>, </a:t>
            </a:r>
            <a:r>
              <a:rPr lang="en-US" sz="2400" dirty="0" err="1"/>
              <a:t>rutas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cortas</a:t>
            </a:r>
            <a:r>
              <a:rPr lang="en-US" sz="2400" dirty="0"/>
              <a:t>, </a:t>
            </a:r>
            <a:r>
              <a:rPr lang="en-US" sz="2400" dirty="0" err="1"/>
              <a:t>flujo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en </a:t>
            </a:r>
            <a:r>
              <a:rPr lang="en-US" sz="2400" dirty="0" err="1"/>
              <a:t>redes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897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BB1-67C5-44C2-92B1-CE8AE9C0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no </a:t>
            </a:r>
            <a:r>
              <a:rPr lang="es-CL" b="1" dirty="0"/>
              <a:t>Python</a:t>
            </a:r>
            <a:r>
              <a:rPr lang="es-C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48B4-1A32-40F4-981C-BF84DF9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lenguaje Python posee las siguientes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Estructuras de datos integradas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Fácil y rápido de escribir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Se encarga de casi todo para comodidad del usuario</a:t>
            </a:r>
          </a:p>
          <a:p>
            <a:pPr marL="0" indent="0">
              <a:buNone/>
            </a:pPr>
            <a:r>
              <a:rPr lang="es-CL" dirty="0"/>
              <a:t>Esto significa que el lenguaje muchas veces hace cosas sin que uno sepa, aumentando la complejidad del programa</a:t>
            </a:r>
          </a:p>
        </p:txBody>
      </p:sp>
    </p:spTree>
    <p:extLst>
      <p:ext uri="{BB962C8B-B14F-4D97-AF65-F5344CB8AC3E}">
        <p14:creationId xmlns:p14="http://schemas.microsoft.com/office/powerpoint/2010/main" val="245729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L" sz="2300" dirty="0"/>
              <a:t>Este viernes será el primer taller introductorio a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  <a:r>
              <a:rPr lang="es-CL" sz="2300" dirty="0"/>
              <a:t>. </a:t>
            </a:r>
          </a:p>
          <a:p>
            <a:endParaRPr lang="es-CL" sz="2300" dirty="0"/>
          </a:p>
          <a:p>
            <a:r>
              <a:rPr lang="es-CL" sz="2300" b="1" dirty="0"/>
              <a:t>Necesitan lo siguiente</a:t>
            </a:r>
            <a:r>
              <a:rPr lang="es-CL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y seguido la guía de instalación de </a:t>
            </a:r>
            <a:r>
              <a:rPr lang="es-CL" sz="2300" b="1" dirty="0">
                <a:solidFill>
                  <a:schemeClr val="accent2"/>
                </a:solidFill>
              </a:rPr>
              <a:t>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la guía de </a:t>
            </a:r>
            <a:r>
              <a:rPr lang="es-CL" sz="2300" b="1" dirty="0">
                <a:solidFill>
                  <a:schemeClr val="accent2"/>
                </a:solidFill>
              </a:rPr>
              <a:t>arreglos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/>
              <a:t> Haber leído la guía de </a:t>
            </a:r>
            <a:r>
              <a:rPr lang="es-CL" sz="2300" b="1" dirty="0">
                <a:solidFill>
                  <a:schemeClr val="accent2"/>
                </a:solidFill>
              </a:rPr>
              <a:t>punteros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300" dirty="0">
                <a:solidFill>
                  <a:schemeClr val="tx1"/>
                </a:solidFill>
              </a:rPr>
              <a:t> Traer su computador. Si no tiene, puede trabajar con un compañero</a:t>
            </a:r>
          </a:p>
        </p:txBody>
      </p:sp>
    </p:spTree>
    <p:extLst>
      <p:ext uri="{BB962C8B-B14F-4D97-AF65-F5344CB8AC3E}">
        <p14:creationId xmlns:p14="http://schemas.microsoft.com/office/powerpoint/2010/main" val="17893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142-3E3D-4379-8E1A-93A42CC7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Próxima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0868-3ED8-4875-8500-02FD301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s-CL" dirty="0"/>
              <a:t>La próxima clase comenzaremos con los contenidos del curso</a:t>
            </a:r>
          </a:p>
          <a:p>
            <a:endParaRPr lang="es-CL" dirty="0"/>
          </a:p>
          <a:p>
            <a:r>
              <a:rPr lang="es-CL" dirty="0"/>
              <a:t>Deben traer leída la guía de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 que está en el </a:t>
            </a:r>
            <a:r>
              <a:rPr lang="es-CL"/>
              <a:t>repositorio (aunque </a:t>
            </a:r>
            <a:r>
              <a:rPr lang="es-CL" dirty="0"/>
              <a:t>no vayan </a:t>
            </a:r>
            <a:r>
              <a:rPr lang="es-CL"/>
              <a:t>al taller)</a:t>
            </a:r>
            <a:endParaRPr lang="es-CL" dirty="0"/>
          </a:p>
          <a:p>
            <a:pPr marL="0" indent="0">
              <a:buNone/>
            </a:pPr>
            <a:endParaRPr lang="es-CL" b="1" dirty="0"/>
          </a:p>
          <a:p>
            <a:r>
              <a:rPr lang="es-CL" dirty="0"/>
              <a:t>Deben tener clara la diferencia entre una lista y un arreglo</a:t>
            </a:r>
          </a:p>
        </p:txBody>
      </p:sp>
    </p:spTree>
    <p:extLst>
      <p:ext uri="{BB962C8B-B14F-4D97-AF65-F5344CB8AC3E}">
        <p14:creationId xmlns:p14="http://schemas.microsoft.com/office/powerpoint/2010/main" val="14843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30FF-AF96-4C7C-B144-AC2B8959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5A9E-0095-4498-B51D-D37E5CF1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/>
          <a:lstStyle/>
          <a:p>
            <a:r>
              <a:rPr lang="es-CL" dirty="0"/>
              <a:t>Nos importa que aprovechen las clases, por lo que hemos preparado un sistema de instancias de aprendizaje activo</a:t>
            </a:r>
          </a:p>
          <a:p>
            <a:endParaRPr lang="es-CL" dirty="0"/>
          </a:p>
          <a:p>
            <a:r>
              <a:rPr lang="es-CL" dirty="0"/>
              <a:t>Podrán reconocer las distintas instancias por sus íconos: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4EE3D-8B61-4879-A20C-BEEE792BC306}"/>
              </a:ext>
            </a:extLst>
          </p:cNvPr>
          <p:cNvGrpSpPr/>
          <p:nvPr/>
        </p:nvGrpSpPr>
        <p:grpSpPr>
          <a:xfrm>
            <a:off x="1701105" y="4468245"/>
            <a:ext cx="1723356" cy="1723356"/>
            <a:chOff x="1674753" y="4616836"/>
            <a:chExt cx="924560" cy="924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B4D86A-D960-486A-B6B2-72ED73403881}"/>
                </a:ext>
              </a:extLst>
            </p:cNvPr>
            <p:cNvSpPr/>
            <p:nvPr/>
          </p:nvSpPr>
          <p:spPr>
            <a:xfrm>
              <a:off x="1674753" y="4616836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F1D4D7-C0A4-415C-AA46-C9DDDE1D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21" y="4697597"/>
              <a:ext cx="751624" cy="76303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01BB5E-1E33-4E06-992E-205DFEEA729F}"/>
              </a:ext>
            </a:extLst>
          </p:cNvPr>
          <p:cNvGrpSpPr/>
          <p:nvPr/>
        </p:nvGrpSpPr>
        <p:grpSpPr>
          <a:xfrm>
            <a:off x="5719541" y="4468247"/>
            <a:ext cx="1723354" cy="1723354"/>
            <a:chOff x="7741920" y="679599"/>
            <a:chExt cx="924560" cy="9245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312F4-4DA1-4682-8A20-15BF2CC4E44B}"/>
                </a:ext>
              </a:extLst>
            </p:cNvPr>
            <p:cNvSpPr/>
            <p:nvPr/>
          </p:nvSpPr>
          <p:spPr>
            <a:xfrm>
              <a:off x="7741920" y="679599"/>
              <a:ext cx="924560" cy="924560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2382D3-89AD-4136-B01F-35267CEC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444" y="761205"/>
              <a:ext cx="772764" cy="77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45211-3B7E-46D4-9DAC-DC15D11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Den ideas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2B8D6-8FBA-42C1-9DE2-02B94376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puedan deducir los contenidos del curso</a:t>
            </a:r>
          </a:p>
          <a:p>
            <a:endParaRPr lang="es-CL" dirty="0"/>
          </a:p>
          <a:p>
            <a:r>
              <a:rPr lang="es-CL" dirty="0"/>
              <a:t>No tengas miedo en decir lo que piensas, nada es obvio</a:t>
            </a:r>
          </a:p>
          <a:p>
            <a:endParaRPr lang="es-CL" dirty="0"/>
          </a:p>
          <a:p>
            <a:r>
              <a:rPr lang="es-CL" dirty="0"/>
              <a:t>Cuando veas la ampolleta, es el momento de dar ideas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17A-A383-4831-9E0C-A70CB7E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Discute con tus compañeros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415-6E21-41C6-93F9-1283339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 importa que puedas discutir ideas con otras personas</a:t>
            </a:r>
          </a:p>
          <a:p>
            <a:endParaRPr lang="es-CL" dirty="0"/>
          </a:p>
          <a:p>
            <a:r>
              <a:rPr lang="es-CL" dirty="0"/>
              <a:t>¿Cuál crees que es la respuesta y por qué?</a:t>
            </a:r>
          </a:p>
          <a:p>
            <a:endParaRPr lang="es-CL" dirty="0"/>
          </a:p>
          <a:p>
            <a:r>
              <a:rPr lang="es-CL" dirty="0"/>
              <a:t>Cuando veas los globos de texto, prepara tu argumento</a:t>
            </a:r>
          </a:p>
        </p:txBody>
      </p:sp>
    </p:spTree>
    <p:extLst>
      <p:ext uri="{BB962C8B-B14F-4D97-AF65-F5344CB8AC3E}">
        <p14:creationId xmlns:p14="http://schemas.microsoft.com/office/powerpoint/2010/main" val="184797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C9A2-3652-4ED0-912E-5EEFC7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tareas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Durante el semestre habrá 5 tareas de programación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</a:p>
              <a:p>
                <a:endParaRPr lang="es-CL" dirty="0"/>
              </a:p>
              <a:p>
                <a:r>
                  <a:rPr lang="es-CL" dirty="0"/>
                  <a:t>Además, los viernes se harán talleres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</a:t>
                </a:r>
                <a:r>
                  <a:rPr lang="es-CL" dirty="0"/>
                  <a:t> con asistencia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/>
                  <a:t>nota de tareas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𝑵𝑻</m:t>
                    </m:r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CL" dirty="0"/>
                  <a:t>se calcula de la siguiente manera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>
                          <a:latin typeface="Cambria Math" panose="02040503050406030204" pitchFamily="18" charset="0"/>
                        </a:rPr>
                        <m:t>𝑵𝑻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=0..4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FC9A-8458-492B-9D76-337ED4BD2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8B-C95A-4670-AAF4-59071333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Evaluaciones escritas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sz="2300" dirty="0"/>
                  <a:t>Habrán siete controles en clase y un examen</a:t>
                </a:r>
              </a:p>
              <a:p>
                <a:endParaRPr lang="es-CL" sz="2300" dirty="0"/>
              </a:p>
              <a:p>
                <a:r>
                  <a:rPr lang="es-CL" sz="2300" dirty="0"/>
                  <a:t>La </a:t>
                </a:r>
                <a:r>
                  <a:rPr lang="es-CL" sz="2300" b="1" dirty="0"/>
                  <a:t>nota de controles </a:t>
                </a:r>
                <a14:m>
                  <m:oMath xmlns:m="http://schemas.openxmlformats.org/officeDocument/2006/math"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𝑵𝑪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300" b="1" dirty="0"/>
                  <a:t> </a:t>
                </a:r>
                <a:r>
                  <a:rPr lang="es-CL" sz="2300" dirty="0"/>
                  <a:t>es el promedio de los mejores 6 controles</a:t>
                </a:r>
              </a:p>
              <a:p>
                <a:endParaRPr lang="es-CL" sz="2300" dirty="0"/>
              </a:p>
              <a:p>
                <a:r>
                  <a:rPr lang="es-CL" sz="2300" dirty="0"/>
                  <a:t>La </a:t>
                </a:r>
                <a:r>
                  <a:rPr lang="es-CL" sz="2300" b="1" dirty="0"/>
                  <a:t>nota de evaluaciones escritas </a:t>
                </a:r>
                <a14:m>
                  <m:oMath xmlns:m="http://schemas.openxmlformats.org/officeDocument/2006/math"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𝑵𝑬</m:t>
                    </m:r>
                    <m:r>
                      <a:rPr lang="es-CL" sz="23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300" b="1" dirty="0"/>
                  <a:t> </a:t>
                </a:r>
                <a:r>
                  <a:rPr lang="es-CL" sz="2300" dirty="0"/>
                  <a:t>se calcula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𝑵𝑬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𝑵𝑪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𝑬𝒙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𝑵𝑪</m:t>
                              </m:r>
                            </m:e>
                            <m:e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𝑬𝒙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𝑵𝑪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,             </m:t>
                              </m:r>
                              <m:r>
                                <a:rPr lang="en-US" sz="2100" b="1" i="1" smtClean="0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sz="23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26730-4B73-4917-BAF6-2684C7A0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53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478-6F77-4601-9461-B42F1CA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nota final (NF)</a:t>
            </a:r>
            <a:r>
              <a:rPr lang="es-CL" dirty="0"/>
              <a:t> se calcula así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𝑵𝑭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𝑁𝑇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8661F-31BC-499F-898D-21D6FE77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FAE-FB0B-AD48-B09B-3105509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Este curso suscribe el </a:t>
            </a:r>
            <a:r>
              <a:rPr lang="en-US" sz="4000" b="1"/>
              <a:t>Código de Honor </a:t>
            </a:r>
            <a:r>
              <a:rPr lang="en-US" sz="4000"/>
              <a:t>de la universidad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3759-826A-C54B-A683-C71C5AD6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600">
                <a:latin typeface="Consolas"/>
                <a:cs typeface="Consolas"/>
                <a:hlinkClick r:id="rId2"/>
              </a:rPr>
              <a:t>http://www.uc.cl/codigodehonor/el-codigo</a:t>
            </a:r>
            <a:endParaRPr lang="pl-PL" sz="36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Copias y otros serán sancionados con nota final </a:t>
            </a:r>
            <a:r>
              <a:rPr lang="pl-PL" sz="3600" i="1"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r>
              <a:rPr lang="pl-PL" sz="3600">
                <a:latin typeface="Calibri" panose="020F0502020204030204" pitchFamily="34" charset="0"/>
                <a:cs typeface="Calibri" panose="020F0502020204030204" pitchFamily="34" charset="0"/>
              </a:rPr>
              <a:t> = 1.1 en el curso</a:t>
            </a:r>
            <a:endParaRPr 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939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" id="{69943935-B420-4F88-B968-35D5A193A473}" vid="{AD422188-BBE9-4BEF-B6CE-9A5703EB1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1341</TotalTime>
  <Words>1219</Words>
  <Application>Microsoft Office PowerPoint</Application>
  <PresentationFormat>On-screen Show (4:3)</PresentationFormat>
  <Paragraphs>164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IIC2133</vt:lpstr>
      <vt:lpstr>PowerPoint Presentation</vt:lpstr>
      <vt:lpstr>El contenido</vt:lpstr>
      <vt:lpstr>Las clases</vt:lpstr>
      <vt:lpstr>Den ideas</vt:lpstr>
      <vt:lpstr>Discute con tus compañeros</vt:lpstr>
      <vt:lpstr>Las tareas</vt:lpstr>
      <vt:lpstr>Evaluaciones escritas</vt:lpstr>
      <vt:lpstr>La nota final (NF) se calcula así</vt:lpstr>
      <vt:lpstr>Este curso suscribe el Código de Honor de la universidad</vt:lpstr>
      <vt:lpstr>GitHub: Plataforma oficial del curso</vt:lpstr>
      <vt:lpstr>Algoritmos</vt:lpstr>
      <vt:lpstr>Algoritmos</vt:lpstr>
      <vt:lpstr>Como hacer puré de papas</vt:lpstr>
      <vt:lpstr>Como hacer puré de papas</vt:lpstr>
      <vt:lpstr>Buenos algoritmos</vt:lpstr>
      <vt:lpstr>Complejidad</vt:lpstr>
      <vt:lpstr>Complejidad: reglas básicas</vt:lpstr>
      <vt:lpstr>Complejidad de tiempo y memoria</vt:lpstr>
      <vt:lpstr>¿Por qué C?</vt:lpstr>
      <vt:lpstr>¿Por qué no Python?</vt:lpstr>
      <vt:lpstr>Taller 0</vt:lpstr>
      <vt:lpstr>Próxima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ideas</dc:title>
  <dc:creator>Antonio López Larraechea</dc:creator>
  <cp:lastModifiedBy>Antonio López</cp:lastModifiedBy>
  <cp:revision>79</cp:revision>
  <dcterms:created xsi:type="dcterms:W3CDTF">2018-02-12T03:24:41Z</dcterms:created>
  <dcterms:modified xsi:type="dcterms:W3CDTF">2019-03-06T02:25:47Z</dcterms:modified>
</cp:coreProperties>
</file>