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350" r:id="rId3"/>
    <p:sldId id="328" r:id="rId4"/>
    <p:sldId id="330" r:id="rId5"/>
    <p:sldId id="339" r:id="rId6"/>
    <p:sldId id="340" r:id="rId7"/>
    <p:sldId id="329" r:id="rId8"/>
    <p:sldId id="331" r:id="rId9"/>
    <p:sldId id="332" r:id="rId10"/>
    <p:sldId id="333" r:id="rId11"/>
    <p:sldId id="294" r:id="rId12"/>
    <p:sldId id="336" r:id="rId13"/>
    <p:sldId id="284" r:id="rId14"/>
    <p:sldId id="286" r:id="rId15"/>
    <p:sldId id="33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44" r:id="rId25"/>
    <p:sldId id="346" r:id="rId26"/>
    <p:sldId id="352" r:id="rId27"/>
    <p:sldId id="347" r:id="rId28"/>
    <p:sldId id="348" r:id="rId29"/>
    <p:sldId id="349" r:id="rId30"/>
    <p:sldId id="351" r:id="rId31"/>
    <p:sldId id="345" r:id="rId32"/>
    <p:sldId id="305" r:id="rId33"/>
    <p:sldId id="338" r:id="rId34"/>
    <p:sldId id="307" r:id="rId35"/>
    <p:sldId id="314" r:id="rId36"/>
    <p:sldId id="308" r:id="rId37"/>
    <p:sldId id="309" r:id="rId38"/>
    <p:sldId id="310" r:id="rId39"/>
    <p:sldId id="311" r:id="rId40"/>
    <p:sldId id="312" r:id="rId41"/>
    <p:sldId id="316" r:id="rId42"/>
    <p:sldId id="317" r:id="rId43"/>
    <p:sldId id="337" r:id="rId44"/>
    <p:sldId id="341" r:id="rId45"/>
    <p:sldId id="318" r:id="rId46"/>
    <p:sldId id="319" r:id="rId47"/>
    <p:sldId id="320" r:id="rId48"/>
    <p:sldId id="321" r:id="rId49"/>
    <p:sldId id="289" r:id="rId5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0" autoAdjust="0"/>
    <p:restoredTop sz="96029"/>
  </p:normalViewPr>
  <p:slideViewPr>
    <p:cSldViewPr>
      <p:cViewPr varScale="1">
        <p:scale>
          <a:sx n="102" d="100"/>
          <a:sy n="102" d="100"/>
        </p:scale>
        <p:origin x="10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47070"/>
            <a:ext cx="86360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405694"/>
            <a:ext cx="2190750" cy="64575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405694"/>
            <a:ext cx="6445250" cy="6457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899710"/>
            <a:ext cx="8763000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5099405"/>
            <a:ext cx="8763000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6"/>
            <a:ext cx="8763000" cy="14728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867959"/>
            <a:ext cx="4319323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783417"/>
            <a:ext cx="4319323" cy="4093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5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41"/>
            <a:ext cx="5143500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1097141"/>
            <a:ext cx="5143500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405696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613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613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613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516970-390E-479C-BAB8-356952545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395288"/>
            <a:ext cx="1430338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7163" y="569913"/>
            <a:ext cx="68294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70013" y="569913"/>
            <a:ext cx="69437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sz="2000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sz="20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000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sz="2000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sz="2000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625" y="6111875"/>
            <a:ext cx="31765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6664325" y="6111875"/>
            <a:ext cx="1306513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  <a:latin typeface="+mn-lt"/>
              </a:rPr>
              <a:t>Profeso</a:t>
            </a:r>
            <a:r>
              <a:rPr lang="en-US" sz="1200" b="1" dirty="0">
                <a:solidFill>
                  <a:srgbClr val="000000"/>
                </a:solidFill>
                <a:latin typeface="+mn-lt"/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039100" y="6113463"/>
            <a:ext cx="1793875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  <a:latin typeface="+mn-lt"/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  <a:latin typeface="+mn-lt"/>
              </a:rPr>
              <a:t>Löbel</a:t>
            </a:r>
            <a:endParaRPr lang="es-ES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3161928"/>
            <a:ext cx="10160000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40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40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defRPr/>
            </a:pPr>
            <a:r>
              <a:rPr lang="es-ES" sz="2800" dirty="0" smtClean="0">
                <a:solidFill>
                  <a:srgbClr val="000000"/>
                </a:solidFill>
                <a:latin typeface="+mj-lt"/>
              </a:rPr>
              <a:t>La lógica digital y la representaci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ón de datos</a:t>
            </a:r>
            <a:endParaRPr lang="es-E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9075737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Álgebra booleana permite definir sentencia lógicas complejas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Bastan </a:t>
            </a:r>
            <a:r>
              <a:rPr lang="es-ES" sz="2000" dirty="0" smtClean="0">
                <a:solidFill>
                  <a:schemeClr val="accent6"/>
                </a:solidFill>
              </a:rPr>
              <a:t>AND, OR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ES" sz="2000" dirty="0" smtClean="0">
                <a:solidFill>
                  <a:schemeClr val="accent6"/>
                </a:solidFill>
              </a:rPr>
              <a:t>NOT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representar </a:t>
            </a:r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cualquier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tabla de verdad de conectivos binarios.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definir sentencias complejas, basta con conectar múltiples variables y operadores.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</a:t>
            </a:r>
            <a:r>
              <a:rPr lang="es-CL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339" y="5322168"/>
            <a:ext cx="7373069" cy="68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5835377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Álgebra booleana permite definir sentencias lógicas complejas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 mejor es que podemos representar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operaciones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aritméticas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fácilmente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951200" lvl="8" indent="-342900" algn="just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 = A </a:t>
            </a:r>
            <a:r>
              <a:rPr lang="es-CL" sz="2800" dirty="0" smtClean="0">
                <a:solidFill>
                  <a:schemeClr val="accent6"/>
                </a:solidFill>
              </a:rPr>
              <a:t>⊕ 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951200" lvl="8" indent="-342900" algn="just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= A </a:t>
            </a:r>
            <a:r>
              <a:rPr lang="es-CL" sz="2800" dirty="0" smtClean="0">
                <a:solidFill>
                  <a:schemeClr val="accent6"/>
                </a:solidFill>
              </a:rPr>
              <a:t>∧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616" y="3737992"/>
            <a:ext cx="3213150" cy="2859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Como cambiar de analógico a digital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5895985" cy="4687069"/>
          </a:xfrm>
        </p:spPr>
        <p:txBody>
          <a:bodyPr lIns="0" tIns="0" rIns="0" bIns="0"/>
          <a:lstStyle/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sistema numérico eficiente.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Mecanismo para operar eficientemente sobre este sistema numérico.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Procedimiento para transformar lo anterior en elementos físicos.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69947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implementar </a:t>
            </a:r>
            <a:r>
              <a:rPr lang="es-ES" sz="2800" dirty="0" smtClean="0">
                <a:solidFill>
                  <a:schemeClr val="accent6"/>
                </a:solidFill>
              </a:rPr>
              <a:t>físicamente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los componentes de la </a:t>
            </a:r>
            <a:r>
              <a:rPr lang="es-ES" sz="2800" dirty="0" smtClean="0">
                <a:solidFill>
                  <a:schemeClr val="accent6"/>
                </a:solidFill>
              </a:rPr>
              <a:t>lógica booleana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8824943" cy="4687069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gran aporte de Shannon, fue describir implementaciones físicas de </a:t>
            </a:r>
            <a:r>
              <a:rPr lang="es-ES" sz="2400" dirty="0" smtClean="0">
                <a:solidFill>
                  <a:schemeClr val="accent6"/>
                </a:solidFill>
              </a:rPr>
              <a:t>AND, OR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ES" sz="2400" dirty="0" smtClean="0">
                <a:solidFill>
                  <a:schemeClr val="accent6"/>
                </a:solidFill>
              </a:rPr>
              <a:t>NOT.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 cada uno de estos conectivos definió una </a:t>
            </a:r>
            <a:r>
              <a:rPr lang="es-ES" sz="2400" dirty="0" smtClean="0">
                <a:solidFill>
                  <a:schemeClr val="accent6"/>
                </a:solidFill>
              </a:rPr>
              <a:t>compuerta lógica.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Luego, implementó cada compuerta mediante </a:t>
            </a:r>
            <a:r>
              <a:rPr lang="es-ES" sz="2400" dirty="0" smtClean="0">
                <a:solidFill>
                  <a:schemeClr val="accent6"/>
                </a:solidFill>
              </a:rPr>
              <a:t>relés.</a:t>
            </a:r>
            <a:endParaRPr lang="es-ES" sz="20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>
            <a:stCxn id="5" idx="2"/>
            <a:endCxn id="7" idx="6"/>
          </p:cNvCxnSpPr>
          <p:nvPr/>
        </p:nvCxnSpPr>
        <p:spPr>
          <a:xfrm>
            <a:off x="3817227" y="2837892"/>
            <a:ext cx="2322401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855864" y="2081808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Conector"/>
          <p:cNvSpPr/>
          <p:nvPr/>
        </p:nvSpPr>
        <p:spPr>
          <a:xfrm>
            <a:off x="3817227" y="2801888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onector"/>
          <p:cNvSpPr/>
          <p:nvPr/>
        </p:nvSpPr>
        <p:spPr>
          <a:xfrm>
            <a:off x="6067620" y="3233936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Conector"/>
          <p:cNvSpPr/>
          <p:nvPr/>
        </p:nvSpPr>
        <p:spPr>
          <a:xfrm>
            <a:off x="6062354" y="2369840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9 Conector recto"/>
          <p:cNvCxnSpPr>
            <a:stCxn id="5" idx="7"/>
            <a:endCxn id="8" idx="7"/>
          </p:cNvCxnSpPr>
          <p:nvPr/>
        </p:nvCxnSpPr>
        <p:spPr>
          <a:xfrm flipV="1">
            <a:off x="3878690" y="2380385"/>
            <a:ext cx="2245127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233051" y="2835259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2487712" y="2873896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Flujo </a:t>
            </a:r>
          </a:p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Entrada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29" name="28 Conector recto"/>
          <p:cNvCxnSpPr/>
          <p:nvPr/>
        </p:nvCxnSpPr>
        <p:spPr>
          <a:xfrm>
            <a:off x="6103804" y="2415405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6360260" y="1649760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Flujo </a:t>
            </a:r>
          </a:p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Salida 1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6103804" y="3266622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60260" y="3318138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Flujo </a:t>
            </a:r>
          </a:p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Salida 0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3" name="32 Conector"/>
          <p:cNvSpPr/>
          <p:nvPr/>
        </p:nvSpPr>
        <p:spPr>
          <a:xfrm>
            <a:off x="4935984" y="3568218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5" name="34 Conector recto"/>
          <p:cNvCxnSpPr/>
          <p:nvPr/>
        </p:nvCxnSpPr>
        <p:spPr>
          <a:xfrm>
            <a:off x="4974393" y="3616815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3927872" y="3810000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Input o 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Control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8258" y="5322168"/>
            <a:ext cx="970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Sin flujo de control =&gt; Input ==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0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→ Flujo por salida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0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=&gt; Output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0</a:t>
            </a:r>
            <a:endParaRPr lang="es-CL" sz="2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9" name="Rectangle 1"/>
          <p:cNvSpPr>
            <a:spLocks noGrp="1" noChangeArrowheads="1"/>
          </p:cNvSpPr>
          <p:nvPr>
            <p:ph type="title"/>
          </p:nvPr>
        </p:nvSpPr>
        <p:spPr>
          <a:xfrm>
            <a:off x="4503936" y="353616"/>
            <a:ext cx="938833" cy="676945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Relé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118694" y="6042248"/>
            <a:ext cx="986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 flujo de control =&gt; Input ==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→ Flujo por salida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=&gt; Output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 1</a:t>
            </a:r>
            <a:endParaRPr lang="es-CL" sz="28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"/>
          <p:cNvCxnSpPr>
            <a:stCxn id="5" idx="2"/>
            <a:endCxn id="7" idx="6"/>
          </p:cNvCxnSpPr>
          <p:nvPr/>
        </p:nvCxnSpPr>
        <p:spPr>
          <a:xfrm>
            <a:off x="4529694" y="3020545"/>
            <a:ext cx="766330" cy="713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onector"/>
          <p:cNvSpPr/>
          <p:nvPr/>
        </p:nvSpPr>
        <p:spPr>
          <a:xfrm>
            <a:off x="4529694" y="2984541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onector"/>
          <p:cNvSpPr/>
          <p:nvPr/>
        </p:nvSpPr>
        <p:spPr>
          <a:xfrm>
            <a:off x="5224016" y="3697580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Conector"/>
          <p:cNvSpPr/>
          <p:nvPr/>
        </p:nvSpPr>
        <p:spPr>
          <a:xfrm>
            <a:off x="5236895" y="2200066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9 Conector recto"/>
          <p:cNvCxnSpPr>
            <a:stCxn id="5" idx="7"/>
            <a:endCxn id="8" idx="7"/>
          </p:cNvCxnSpPr>
          <p:nvPr/>
        </p:nvCxnSpPr>
        <p:spPr>
          <a:xfrm flipV="1">
            <a:off x="4591157" y="2210611"/>
            <a:ext cx="707201" cy="7844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919760" y="3030791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368032" y="1289720"/>
            <a:ext cx="994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Flujo </a:t>
            </a:r>
          </a:p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Entrada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461808" y="3882008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Flujo </a:t>
            </a:r>
          </a:p>
          <a:p>
            <a:pPr algn="ctr"/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Salida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5262653" y="3740339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919760" y="2225824"/>
            <a:ext cx="98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Input o </a:t>
            </a:r>
          </a:p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Control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631728" y="5322168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B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==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0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→ Sin flujo por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E</a:t>
            </a:r>
            <a:endParaRPr lang="es-CL" sz="2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9" name="Rectangle 1"/>
          <p:cNvSpPr>
            <a:spLocks noGrp="1" noChangeArrowheads="1"/>
          </p:cNvSpPr>
          <p:nvPr>
            <p:ph type="title"/>
          </p:nvPr>
        </p:nvSpPr>
        <p:spPr>
          <a:xfrm>
            <a:off x="3927872" y="353616"/>
            <a:ext cx="2160240" cy="676945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Transistor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2631728" y="6042248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B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==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1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→ Flujo por </a:t>
            </a:r>
            <a:r>
              <a:rPr lang="es-ES" sz="2800" dirty="0" smtClean="0">
                <a:solidFill>
                  <a:schemeClr val="accent6"/>
                </a:solidFill>
                <a:latin typeface="+mj-lt"/>
              </a:rPr>
              <a:t>E</a:t>
            </a:r>
            <a:endParaRPr lang="es-CL" sz="2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4071888" y="2153816"/>
            <a:ext cx="1656184" cy="165618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21 Conector recto"/>
          <p:cNvCxnSpPr/>
          <p:nvPr/>
        </p:nvCxnSpPr>
        <p:spPr>
          <a:xfrm>
            <a:off x="5262653" y="1225325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563065" y="2549968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775744" y="301791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+mn-lt"/>
              </a:rPr>
              <a:t>B</a:t>
            </a:r>
            <a:endParaRPr lang="es-CL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935984" y="118809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+mn-lt"/>
              </a:rPr>
              <a:t>C</a:t>
            </a:r>
            <a:endParaRPr lang="es-CL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944646" y="43140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  <a:latin typeface="+mn-lt"/>
              </a:rPr>
              <a:t>E</a:t>
            </a:r>
            <a:endParaRPr lang="es-CL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0000" y="320427"/>
            <a:ext cx="3600000" cy="241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22 Conector recto"/>
          <p:cNvCxnSpPr>
            <a:stCxn id="29" idx="2"/>
            <a:endCxn id="30" idx="6"/>
          </p:cNvCxnSpPr>
          <p:nvPr/>
        </p:nvCxnSpPr>
        <p:spPr>
          <a:xfrm>
            <a:off x="4053743" y="5083413"/>
            <a:ext cx="2322401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4092380" y="4327329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28 Conector"/>
          <p:cNvSpPr/>
          <p:nvPr/>
        </p:nvSpPr>
        <p:spPr>
          <a:xfrm>
            <a:off x="4053743" y="5047409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29 Conector"/>
          <p:cNvSpPr/>
          <p:nvPr/>
        </p:nvSpPr>
        <p:spPr>
          <a:xfrm>
            <a:off x="6304136" y="5479457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30 Conector"/>
          <p:cNvSpPr/>
          <p:nvPr/>
        </p:nvSpPr>
        <p:spPr>
          <a:xfrm>
            <a:off x="6298870" y="4615361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32 Conector recto"/>
          <p:cNvCxnSpPr>
            <a:stCxn id="29" idx="7"/>
            <a:endCxn id="31" idx="7"/>
          </p:cNvCxnSpPr>
          <p:nvPr/>
        </p:nvCxnSpPr>
        <p:spPr>
          <a:xfrm flipV="1">
            <a:off x="4115206" y="4625906"/>
            <a:ext cx="2245127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2450519" y="5083161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6359368" y="4651402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6364130" y="5514524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6668912" y="5563659"/>
            <a:ext cx="846707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not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(A)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7" name="46 Conector"/>
          <p:cNvSpPr/>
          <p:nvPr/>
        </p:nvSpPr>
        <p:spPr>
          <a:xfrm>
            <a:off x="5172500" y="5813739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5211137" y="5874241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746254" y="6218202"/>
            <a:ext cx="333746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1" grpId="0" animBg="1"/>
      <p:bldP spid="46" grpId="0" animBg="1"/>
      <p:bldP spid="47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22 Conector recto"/>
          <p:cNvCxnSpPr>
            <a:stCxn id="29" idx="2"/>
            <a:endCxn id="30" idx="6"/>
          </p:cNvCxnSpPr>
          <p:nvPr/>
        </p:nvCxnSpPr>
        <p:spPr>
          <a:xfrm>
            <a:off x="1911648" y="5515461"/>
            <a:ext cx="2308115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950285" y="4759377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28 Conector"/>
          <p:cNvSpPr/>
          <p:nvPr/>
        </p:nvSpPr>
        <p:spPr>
          <a:xfrm>
            <a:off x="1911648" y="5479457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29 Conector"/>
          <p:cNvSpPr/>
          <p:nvPr/>
        </p:nvSpPr>
        <p:spPr>
          <a:xfrm>
            <a:off x="4147755" y="5911505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30 Conector"/>
          <p:cNvSpPr/>
          <p:nvPr/>
        </p:nvSpPr>
        <p:spPr>
          <a:xfrm>
            <a:off x="4149632" y="5049790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32 Conector recto"/>
          <p:cNvCxnSpPr>
            <a:stCxn id="29" idx="7"/>
            <a:endCxn id="31" idx="7"/>
          </p:cNvCxnSpPr>
          <p:nvPr/>
        </p:nvCxnSpPr>
        <p:spPr>
          <a:xfrm flipV="1">
            <a:off x="1973111" y="5060335"/>
            <a:ext cx="2237984" cy="4296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1003140" y="5512828"/>
            <a:ext cx="90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4231566" y="5092974"/>
            <a:ext cx="162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onector"/>
          <p:cNvSpPr/>
          <p:nvPr/>
        </p:nvSpPr>
        <p:spPr>
          <a:xfrm>
            <a:off x="3030405" y="6245787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3069042" y="6306289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604159" y="6650250"/>
            <a:ext cx="333746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000" y="281619"/>
            <a:ext cx="2988000" cy="273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17 Conector recto"/>
          <p:cNvCxnSpPr>
            <a:stCxn id="20" idx="2"/>
            <a:endCxn id="21" idx="6"/>
          </p:cNvCxnSpPr>
          <p:nvPr/>
        </p:nvCxnSpPr>
        <p:spPr>
          <a:xfrm>
            <a:off x="5863469" y="5089725"/>
            <a:ext cx="2322401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5902106" y="4333641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19 Conector"/>
          <p:cNvSpPr/>
          <p:nvPr/>
        </p:nvSpPr>
        <p:spPr>
          <a:xfrm>
            <a:off x="5863469" y="5053721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20 Conector"/>
          <p:cNvSpPr/>
          <p:nvPr/>
        </p:nvSpPr>
        <p:spPr>
          <a:xfrm>
            <a:off x="8113862" y="5485769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21 Conector"/>
          <p:cNvSpPr/>
          <p:nvPr/>
        </p:nvSpPr>
        <p:spPr>
          <a:xfrm>
            <a:off x="8102246" y="4624848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24 Conector recto"/>
          <p:cNvCxnSpPr>
            <a:stCxn id="20" idx="7"/>
            <a:endCxn id="22" idx="7"/>
          </p:cNvCxnSpPr>
          <p:nvPr/>
        </p:nvCxnSpPr>
        <p:spPr>
          <a:xfrm flipV="1">
            <a:off x="5924932" y="4635393"/>
            <a:ext cx="2238777" cy="4288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8185870" y="4662475"/>
            <a:ext cx="10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onector"/>
          <p:cNvSpPr/>
          <p:nvPr/>
        </p:nvSpPr>
        <p:spPr>
          <a:xfrm>
            <a:off x="6982226" y="5820051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7020863" y="5887700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555980" y="6224514"/>
            <a:ext cx="324128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209685" y="4693148"/>
            <a:ext cx="981359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and B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1" grpId="0" animBg="1"/>
      <p:bldP spid="47" grpId="0" animBg="1"/>
      <p:bldP spid="49" grpId="0" animBg="1"/>
      <p:bldP spid="19" grpId="0" animBg="1"/>
      <p:bldP spid="20" grpId="0" animBg="1"/>
      <p:bldP spid="21" grpId="0" animBg="1"/>
      <p:bldP spid="22" grpId="0" animBg="1"/>
      <p:bldP spid="34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22 Conector recto"/>
          <p:cNvCxnSpPr>
            <a:stCxn id="29" idx="2"/>
            <a:endCxn id="30" idx="6"/>
          </p:cNvCxnSpPr>
          <p:nvPr/>
        </p:nvCxnSpPr>
        <p:spPr>
          <a:xfrm>
            <a:off x="3322839" y="4199279"/>
            <a:ext cx="2308115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361476" y="3443195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28 Conector"/>
          <p:cNvSpPr/>
          <p:nvPr/>
        </p:nvSpPr>
        <p:spPr>
          <a:xfrm>
            <a:off x="3322839" y="4163275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29 Conector"/>
          <p:cNvSpPr/>
          <p:nvPr/>
        </p:nvSpPr>
        <p:spPr>
          <a:xfrm>
            <a:off x="5558946" y="4595323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30 Conector"/>
          <p:cNvSpPr/>
          <p:nvPr/>
        </p:nvSpPr>
        <p:spPr>
          <a:xfrm>
            <a:off x="5560823" y="3733608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32 Conector recto"/>
          <p:cNvCxnSpPr>
            <a:stCxn id="29" idx="7"/>
            <a:endCxn id="31" idx="7"/>
          </p:cNvCxnSpPr>
          <p:nvPr/>
        </p:nvCxnSpPr>
        <p:spPr>
          <a:xfrm flipV="1">
            <a:off x="3384302" y="3744153"/>
            <a:ext cx="2237984" cy="4296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2800185" y="4196646"/>
            <a:ext cx="50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703736" y="6421347"/>
            <a:ext cx="61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onector"/>
          <p:cNvSpPr/>
          <p:nvPr/>
        </p:nvSpPr>
        <p:spPr>
          <a:xfrm>
            <a:off x="4441596" y="4929605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4480233" y="4990107"/>
            <a:ext cx="0" cy="396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135446" y="5040250"/>
            <a:ext cx="333746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18" name="17 Conector recto"/>
          <p:cNvCxnSpPr>
            <a:stCxn id="20" idx="2"/>
            <a:endCxn id="21" idx="6"/>
          </p:cNvCxnSpPr>
          <p:nvPr/>
        </p:nvCxnSpPr>
        <p:spPr>
          <a:xfrm>
            <a:off x="3327609" y="6417807"/>
            <a:ext cx="2322401" cy="4320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366246" y="5661723"/>
            <a:ext cx="2232248" cy="15121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19 Conector"/>
          <p:cNvSpPr/>
          <p:nvPr/>
        </p:nvSpPr>
        <p:spPr>
          <a:xfrm>
            <a:off x="3327609" y="6381803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20 Conector"/>
          <p:cNvSpPr/>
          <p:nvPr/>
        </p:nvSpPr>
        <p:spPr>
          <a:xfrm>
            <a:off x="5578002" y="6813851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21 Conector"/>
          <p:cNvSpPr/>
          <p:nvPr/>
        </p:nvSpPr>
        <p:spPr>
          <a:xfrm>
            <a:off x="5566386" y="5952930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24 Conector recto"/>
          <p:cNvCxnSpPr>
            <a:stCxn id="20" idx="7"/>
            <a:endCxn id="22" idx="7"/>
          </p:cNvCxnSpPr>
          <p:nvPr/>
        </p:nvCxnSpPr>
        <p:spPr>
          <a:xfrm flipV="1">
            <a:off x="3389072" y="5963475"/>
            <a:ext cx="2238777" cy="4288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5650010" y="5990557"/>
            <a:ext cx="10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onector"/>
          <p:cNvSpPr/>
          <p:nvPr/>
        </p:nvSpPr>
        <p:spPr>
          <a:xfrm>
            <a:off x="4446366" y="7148133"/>
            <a:ext cx="72008" cy="72008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4485003" y="7215782"/>
            <a:ext cx="0" cy="36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143736" y="7226314"/>
            <a:ext cx="324128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6804914" y="4871860"/>
            <a:ext cx="81304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or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B</a:t>
            </a:r>
            <a:endParaRPr lang="es-CL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0000" y="281608"/>
            <a:ext cx="2520000" cy="248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25 Conector recto"/>
          <p:cNvCxnSpPr/>
          <p:nvPr/>
        </p:nvCxnSpPr>
        <p:spPr>
          <a:xfrm>
            <a:off x="5616054" y="3769864"/>
            <a:ext cx="108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696711" y="3774660"/>
            <a:ext cx="0" cy="2232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6700903" y="4883355"/>
            <a:ext cx="1044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1" grpId="0" animBg="1"/>
      <p:bldP spid="47" grpId="0" animBg="1"/>
      <p:bldP spid="49" grpId="0" animBg="1"/>
      <p:bldP spid="19" grpId="0" animBg="1"/>
      <p:bldP spid="20" grpId="0" animBg="1"/>
      <p:bldP spid="21" grpId="0" animBg="1"/>
      <p:bldP spid="22" grpId="0" animBg="1"/>
      <p:bldP spid="34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560" y="2009800"/>
            <a:ext cx="3213150" cy="2859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056" y="1505744"/>
            <a:ext cx="36480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1623616" y="5394176"/>
            <a:ext cx="2160240" cy="1152128"/>
          </a:xfrm>
        </p:spPr>
        <p:txBody>
          <a:bodyPr lIns="0" tIns="0" rIns="0" bIns="0">
            <a:normAutofit fontScale="85000" lnSpcReduction="20000"/>
          </a:bodyPr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 = A </a:t>
            </a:r>
            <a:r>
              <a:rPr lang="es-CL" sz="2800" dirty="0" smtClean="0">
                <a:solidFill>
                  <a:schemeClr val="accent6"/>
                </a:solidFill>
              </a:rPr>
              <a:t>⊕ 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= A </a:t>
            </a:r>
            <a:r>
              <a:rPr lang="es-CL" sz="2800" dirty="0" smtClean="0">
                <a:solidFill>
                  <a:schemeClr val="accent6"/>
                </a:solidFill>
              </a:rPr>
              <a:t>∧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Breve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704408"/>
          </a:xfrm>
        </p:spPr>
        <p:txBody>
          <a:bodyPr/>
          <a:lstStyle/>
          <a:p>
            <a:pPr marL="0" indent="0">
              <a:spcBef>
                <a:spcPts val="1176"/>
              </a:spcBef>
              <a:buNone/>
            </a:pPr>
            <a:r>
              <a:rPr lang="en-US" sz="2400"/>
              <a:t>El primero que construyó una máquina de calcular fue el científico francés del s. XVII Blaise Pascal, en 1642: para sumar y restar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/>
              <a:t>30 años después, el matemático alemán Baron Gottfried Wilhelm von Leibniz construyó otra que podía, además, multiplicar y dividir: una calculadora “de bolsillo” de cuatro operaciones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/>
              <a:t>Charles Babbage, profesor de matemáticas en la U. of Cambridge en la primera mitad del s. XIX, construyó un </a:t>
            </a:r>
            <a:r>
              <a:rPr lang="en-US" sz="2400" i="1"/>
              <a:t>analytical engine</a:t>
            </a:r>
            <a:r>
              <a:rPr lang="en-US" sz="2400"/>
              <a:t>, para sumar, restar, multiplicar y dividir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/>
              <a:t>El </a:t>
            </a:r>
            <a:r>
              <a:rPr lang="en-US" sz="2400" i="1"/>
              <a:t>analytical engine</a:t>
            </a:r>
            <a:r>
              <a:rPr lang="en-US" sz="2400"/>
              <a:t> era programable —leía instrucciones escritas en tarjetas perforadas y las ejecutaba— y Babbage contrató a Augusta Ada Lovelace, matemática y escritora, hija del poeta inglés Lord Byron, para programarla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/>
              <a:t>Ada Lovelace fue la primera programadora de computadores del mundo</a:t>
            </a:r>
          </a:p>
        </p:txBody>
      </p:sp>
    </p:spTree>
    <p:extLst>
      <p:ext uri="{BB962C8B-B14F-4D97-AF65-F5344CB8AC3E}">
        <p14:creationId xmlns:p14="http://schemas.microsoft.com/office/powerpoint/2010/main" val="17633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clave consiste en tener módulos combinables y expandibles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Aprovechemos la versatilidad de la lógica booleana y ampliamos el sumador a 4 bits.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¿Sirve poner 4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half-adders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 paralelo?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Primero debemos construir un full-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adder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que considere el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carry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una operación anterior.</a:t>
            </a:r>
            <a:endParaRPr lang="es-ES" sz="2800" dirty="0" smtClean="0">
              <a:solidFill>
                <a:schemeClr val="accent6"/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99" y="1073696"/>
            <a:ext cx="37052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800" y="1947863"/>
            <a:ext cx="7010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clave consiste en tener módulos combinables y expandibles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debemos hacer para diseñar un restador?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Afortunadamente, no necesitamos mucho más.</a:t>
            </a: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0" y="3521968"/>
            <a:ext cx="1016000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algn="ctr">
              <a:lnSpc>
                <a:spcPct val="95000"/>
              </a:lnSpc>
              <a:spcAft>
                <a:spcPts val="1200"/>
              </a:spcAft>
              <a:buClr>
                <a:srgbClr val="000000"/>
              </a:buClr>
            </a:pPr>
            <a:r>
              <a:rPr lang="es-ES" sz="3600" dirty="0" smtClean="0">
                <a:solidFill>
                  <a:schemeClr val="accent6"/>
                </a:solidFill>
                <a:latin typeface="+mn-lt"/>
              </a:rPr>
              <a:t>Necesitamos representaciones numéricas eficientes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54F95-5A0E-4FD0-8D39-C0067C79C02B}" type="slidenum">
              <a:rPr lang="en-US" smtClean="0">
                <a:latin typeface="+mn-lt"/>
              </a:rPr>
              <a:pPr>
                <a:defRPr/>
              </a:pPr>
              <a:t>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Representaciones posicionales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1938338"/>
            <a:ext cx="8818563" cy="5191125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basan en </a:t>
            </a:r>
            <a:r>
              <a:rPr lang="es-ES" sz="2800" dirty="0" smtClean="0">
                <a:solidFill>
                  <a:schemeClr val="accent6"/>
                </a:solidFill>
              </a:rPr>
              <a:t>2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elementos:</a:t>
            </a:r>
          </a:p>
          <a:p>
            <a:pPr marL="901700" lvl="2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cantidad de símbolos disponibles (base).</a:t>
            </a:r>
          </a:p>
          <a:p>
            <a:pPr marL="901700" lvl="2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posición de estos en la secuencia 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 valor de un número se obtiene con la fórmula: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Ejemplos: decimal, binario, octal,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hexa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etc.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Aritmética simple y conocida: suma y multiplicación.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endParaRPr lang="es-ES" sz="3200" dirty="0" smtClean="0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54F95-5A0E-4FD0-8D39-C0067C79C02B}" type="slidenum">
              <a:rPr lang="en-US" smtClean="0">
                <a:latin typeface="+mn-lt"/>
              </a:rPr>
              <a:pPr>
                <a:defRPr/>
              </a:pPr>
              <a:t>25</a:t>
            </a:fld>
            <a:endParaRPr lang="en-US" dirty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7872" y="4242048"/>
            <a:ext cx="1800200" cy="11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0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405696"/>
            <a:ext cx="8763000" cy="6457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La cantidad de memoria disponible para almacenar un número queda fija al momento de diseñar el computador: </a:t>
            </a:r>
            <a:r>
              <a:rPr lang="en-US" sz="2000" b="1"/>
              <a:t>números de precisión finita</a:t>
            </a:r>
          </a:p>
          <a:p>
            <a:pPr marL="0" indent="0">
              <a:buNone/>
            </a:pPr>
            <a:r>
              <a:rPr lang="en-US" sz="2000"/>
              <a:t>P.ej., consideremos el conjunto de enteros positivos representables mediante tres dígitos decimales, sin punto decimal ni signo: 000, 001, 002, …, 999</a:t>
            </a:r>
          </a:p>
          <a:p>
            <a:pPr marL="0" indent="0">
              <a:buNone/>
            </a:pPr>
            <a:r>
              <a:rPr lang="en-US" sz="2000"/>
              <a:t>Es imposible representar ciertos números:</a:t>
            </a:r>
          </a:p>
          <a:p>
            <a:pPr lvl="1"/>
            <a:r>
              <a:rPr lang="en-US" sz="1556"/>
              <a:t>mayores que 999</a:t>
            </a:r>
          </a:p>
          <a:p>
            <a:pPr lvl="1"/>
            <a:r>
              <a:rPr lang="en-US" sz="1556"/>
              <a:t>negativos</a:t>
            </a:r>
          </a:p>
          <a:p>
            <a:pPr lvl="1"/>
            <a:r>
              <a:rPr lang="en-US" sz="1556"/>
              <a:t>fracciones</a:t>
            </a:r>
          </a:p>
          <a:p>
            <a:pPr lvl="1"/>
            <a:r>
              <a:rPr lang="en-US" sz="1556"/>
              <a:t>irracionales</a:t>
            </a:r>
          </a:p>
          <a:p>
            <a:pPr lvl="1"/>
            <a:r>
              <a:rPr lang="en-US" sz="1556"/>
              <a:t>complejos</a:t>
            </a:r>
          </a:p>
          <a:p>
            <a:pPr marL="0" indent="0">
              <a:buNone/>
            </a:pPr>
            <a:r>
              <a:rPr lang="en-US" sz="2000"/>
              <a:t>El conjunto no es cerrado con respecto a la suma, resta o multiplicación:</a:t>
            </a:r>
          </a:p>
          <a:p>
            <a:pPr lvl="1"/>
            <a:r>
              <a:rPr lang="en-US" sz="1556"/>
              <a:t>600 + 600 = 1200 </a:t>
            </a:r>
            <a:r>
              <a:rPr lang="en-US" sz="1556">
                <a:sym typeface="Wingdings"/>
              </a:rPr>
              <a:t> muy grande</a:t>
            </a:r>
            <a:endParaRPr lang="en-US" sz="1556"/>
          </a:p>
          <a:p>
            <a:pPr lvl="1"/>
            <a:r>
              <a:rPr lang="en-US" sz="1556"/>
              <a:t>003 </a:t>
            </a:r>
            <a:r>
              <a:rPr lang="mr-IN" sz="1556"/>
              <a:t>–</a:t>
            </a:r>
            <a:r>
              <a:rPr lang="en-US" sz="1556"/>
              <a:t> 005 = -2 </a:t>
            </a:r>
            <a:r>
              <a:rPr lang="en-US" sz="1556">
                <a:sym typeface="Wingdings"/>
              </a:rPr>
              <a:t> negativo</a:t>
            </a:r>
            <a:endParaRPr lang="en-US" sz="1556"/>
          </a:p>
          <a:p>
            <a:pPr lvl="1"/>
            <a:r>
              <a:rPr lang="en-US" sz="1556"/>
              <a:t>050 x 050 = 2500 </a:t>
            </a:r>
            <a:r>
              <a:rPr lang="en-US" sz="1556">
                <a:sym typeface="Wingdings"/>
              </a:rPr>
              <a:t> muy grande</a:t>
            </a:r>
            <a:endParaRPr lang="en-US" sz="1556"/>
          </a:p>
          <a:p>
            <a:pPr lvl="1"/>
            <a:r>
              <a:rPr lang="en-US" sz="1556"/>
              <a:t>007 / 002 = 3.5 </a:t>
            </a:r>
            <a:r>
              <a:rPr lang="en-US" sz="1556">
                <a:sym typeface="Wingdings"/>
              </a:rPr>
              <a:t> no es un entero</a:t>
            </a:r>
            <a:endParaRPr lang="en-US" sz="1556"/>
          </a:p>
          <a:p>
            <a:pPr marL="0" indent="0">
              <a:buNone/>
            </a:pPr>
            <a:r>
              <a:rPr lang="en-US" sz="2000"/>
              <a:t>El álgebra de los números de precisión finita es diferente del álgebra normal:</a:t>
            </a:r>
          </a:p>
          <a:p>
            <a:pPr lvl="1"/>
            <a:r>
              <a:rPr lang="en-US" sz="1556"/>
              <a:t>p.ej., la ley de asociatividad </a:t>
            </a:r>
            <a:r>
              <a:rPr lang="en-US" sz="1556" i="1"/>
              <a:t>a</a:t>
            </a:r>
            <a:r>
              <a:rPr lang="en-US" sz="1556"/>
              <a:t> + (</a:t>
            </a:r>
            <a:r>
              <a:rPr lang="en-US" sz="1556" i="1"/>
              <a:t>b</a:t>
            </a:r>
            <a:r>
              <a:rPr lang="en-US" sz="1556"/>
              <a:t> – </a:t>
            </a:r>
            <a:r>
              <a:rPr lang="en-US" sz="1556" i="1"/>
              <a:t>c</a:t>
            </a:r>
            <a:r>
              <a:rPr lang="en-US" sz="1556"/>
              <a:t>) = (</a:t>
            </a:r>
            <a:r>
              <a:rPr lang="en-US" sz="1556" i="1"/>
              <a:t>a</a:t>
            </a:r>
            <a:r>
              <a:rPr lang="en-US" sz="1556"/>
              <a:t> + </a:t>
            </a:r>
            <a:r>
              <a:rPr lang="en-US" sz="1556" i="1"/>
              <a:t>b</a:t>
            </a:r>
            <a:r>
              <a:rPr lang="en-US" sz="1556"/>
              <a:t>) – </a:t>
            </a:r>
            <a:r>
              <a:rPr lang="en-US" sz="1556" i="1"/>
              <a:t>c</a:t>
            </a:r>
            <a:r>
              <a:rPr lang="en-US" sz="1556"/>
              <a:t> no se cumple si </a:t>
            </a:r>
            <a:r>
              <a:rPr lang="en-US" sz="1556" i="1"/>
              <a:t>a</a:t>
            </a:r>
            <a:r>
              <a:rPr lang="en-US" sz="1556"/>
              <a:t> = 700, </a:t>
            </a:r>
            <a:r>
              <a:rPr lang="en-US" sz="1556" i="1"/>
              <a:t>b</a:t>
            </a:r>
            <a:r>
              <a:rPr lang="en-US" sz="1556"/>
              <a:t> = 400 y </a:t>
            </a:r>
            <a:r>
              <a:rPr lang="en-US" sz="1556" i="1"/>
              <a:t>c</a:t>
            </a:r>
            <a:r>
              <a:rPr lang="en-US" sz="1556"/>
              <a:t> = 300, porque al calcular </a:t>
            </a:r>
            <a:r>
              <a:rPr lang="en-US" sz="1556" i="1"/>
              <a:t>a</a:t>
            </a:r>
            <a:r>
              <a:rPr lang="en-US" sz="1556"/>
              <a:t> + </a:t>
            </a:r>
            <a:r>
              <a:rPr lang="en-US" sz="1556" i="1"/>
              <a:t>b</a:t>
            </a:r>
            <a:r>
              <a:rPr lang="en-US" sz="1556"/>
              <a:t> en el lado derecho produce </a:t>
            </a:r>
            <a:r>
              <a:rPr lang="en-US" sz="1556" i="1"/>
              <a:t>overflow</a:t>
            </a:r>
            <a:endParaRPr lang="en-US" sz="1556"/>
          </a:p>
          <a:p>
            <a:pPr marL="0" indent="0">
              <a:buNone/>
            </a:pPr>
            <a:r>
              <a:rPr lang="en-US" sz="2000"/>
              <a:t>Obviamente, no es que los computadores sea especialmente inadecuados para hacer aritmética, sino que </a:t>
            </a:r>
            <a:r>
              <a:rPr lang="en-US" sz="2000" b="1"/>
              <a:t>es importante entender cómo funcionan</a:t>
            </a:r>
          </a:p>
        </p:txBody>
      </p:sp>
    </p:spTree>
    <p:extLst>
      <p:ext uri="{BB962C8B-B14F-4D97-AF65-F5344CB8AC3E}">
        <p14:creationId xmlns:p14="http://schemas.microsoft.com/office/powerpoint/2010/main" val="46797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5504" y="1649760"/>
            <a:ext cx="8818563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s-ES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Decimal =&gt; 17</a:t>
            </a: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Octal =&gt; 21 = (21)</a:t>
            </a:r>
            <a:r>
              <a:rPr kumimoji="0" lang="es-ES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30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Binario =&gt; 10001  = (10001)</a:t>
            </a:r>
            <a:r>
              <a:rPr kumimoji="0" lang="es-ES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10001b</a:t>
            </a: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endParaRPr kumimoji="0" lang="es-E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342900" algn="just" defTabSz="101441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s-E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Hexa</a:t>
            </a: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11 = (11)</a:t>
            </a:r>
            <a:r>
              <a:rPr kumimoji="0" lang="es-ES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11h = </a:t>
            </a:r>
            <a:r>
              <a: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0x11</a:t>
            </a:r>
          </a:p>
        </p:txBody>
      </p:sp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número 17 en distintas bases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1650306"/>
            <a:ext cx="8818563" cy="5191125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endParaRPr lang="es-ES" sz="3000" dirty="0" smtClean="0">
              <a:solidFill>
                <a:srgbClr val="000000"/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Decimal =&gt; 17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Octal =&gt;</a:t>
            </a:r>
            <a:endParaRPr lang="es-ES" sz="3000" baseline="-25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000" baseline="-25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Binario =&gt;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3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Hexa</a:t>
            </a:r>
            <a:r>
              <a:rPr lang="es-E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=&gt;</a:t>
            </a:r>
            <a:endParaRPr lang="es-ES" sz="3000" dirty="0" smtClean="0">
              <a:solidFill>
                <a:schemeClr val="accent6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54F95-5A0E-4FD0-8D39-C0067C79C02B}" type="slidenum">
              <a:rPr lang="en-US" smtClean="0">
                <a:latin typeface="+mn-lt"/>
              </a:rPr>
              <a:pPr>
                <a:defRPr/>
              </a:pPr>
              <a:t>27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5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Conversión binario-octal-</a:t>
            </a:r>
            <a:r>
              <a:rPr lang="es-E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hexa</a:t>
            </a: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1938338"/>
            <a:ext cx="8818563" cy="5191125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 tienen bases que son </a:t>
            </a:r>
            <a:r>
              <a:rPr lang="es-ES" sz="2800" dirty="0" smtClean="0">
                <a:solidFill>
                  <a:schemeClr val="accent6"/>
                </a:solidFill>
              </a:rPr>
              <a:t>potencias de 2</a:t>
            </a:r>
            <a:endParaRPr lang="es-ES" sz="2800" dirty="0" smtClean="0">
              <a:solidFill>
                <a:srgbClr val="000000"/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Conversión es </a:t>
            </a:r>
            <a:r>
              <a:rPr lang="es-ES" sz="2800" dirty="0" smtClean="0">
                <a:solidFill>
                  <a:schemeClr val="accent6"/>
                </a:solidFill>
              </a:rPr>
              <a:t>trivial</a:t>
            </a:r>
            <a:r>
              <a:rPr lang="es-ES" sz="2800" dirty="0" smtClean="0">
                <a:solidFill>
                  <a:srgbClr val="000000"/>
                </a:solidFill>
              </a:rPr>
              <a:t>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este caso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se sube de base, basta con formar grupos de acuerdo al valor de la base y luego transformarlos independientemente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se baja de base, se expande cada símbolo de acuerdo a la base destino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54F95-5A0E-4FD0-8D39-C0067C79C02B}" type="slidenum">
              <a:rPr lang="en-US" smtClean="0">
                <a:latin typeface="+mn-lt"/>
              </a:rPr>
              <a:pPr>
                <a:defRPr/>
              </a:pPr>
              <a:t>28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2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Números negativos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1938338"/>
            <a:ext cx="8818563" cy="5191125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FontTx/>
              <a:buChar char="•"/>
            </a:pPr>
            <a:endParaRPr lang="es-ES" sz="2800" dirty="0" smtClean="0">
              <a:solidFill>
                <a:srgbClr val="000000"/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Usar signo “-” implica un nuevo símbolo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opciones para binarios, usando sólo números:</a:t>
            </a:r>
          </a:p>
          <a:p>
            <a:pPr marL="901700" lvl="2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Bit de signo </a:t>
            </a:r>
            <a:r>
              <a:rPr lang="es-E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(sign magnitude):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bit extra a la izq. 0 = pos., 1=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neg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901700" lvl="2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Complemento a 1: se niega cada dígito.</a:t>
            </a:r>
          </a:p>
          <a:p>
            <a:pPr marL="901700" lvl="2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accent6"/>
              </a:buClr>
              <a:buFontTx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Complemento a 2: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 niega cada dígito y luego se suma 1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54F95-5A0E-4FD0-8D39-C0067C79C02B}" type="slidenum">
              <a:rPr lang="en-US" smtClean="0">
                <a:latin typeface="+mn-lt"/>
              </a:rPr>
              <a:pPr>
                <a:defRPr/>
              </a:pPr>
              <a:t>29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43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fines de los 30s, las máquinas analógicas dominaban la computación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8211641" cy="4687069"/>
          </a:xfrm>
        </p:spPr>
        <p:txBody>
          <a:bodyPr lIns="0" tIns="0" rIns="0" bIns="0"/>
          <a:lstStyle/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Claude Shannon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(matem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ático e ingeniero eléctrico estadounidense del s. XX, y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padre de la teoría de la información)</a:t>
            </a:r>
            <a:r>
              <a:rPr lang="es-ES" sz="2400" dirty="0" smtClean="0">
                <a:solidFill>
                  <a:schemeClr val="accent6"/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estaba convencido de que esta no era la mejor solución.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Plante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ó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una estrategia de tres pasos para diseñar un computador más eficiente, que finalmente resultaría siendo el computador digital.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Desarrolló sus ideas en su tesis de magister, a los 19 años.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05384"/>
              </p:ext>
            </p:extLst>
          </p:nvPr>
        </p:nvGraphicFramePr>
        <p:xfrm>
          <a:off x="508000" y="304800"/>
          <a:ext cx="9144000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unsigned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sign magnitude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1’s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complement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2’s complement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–8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–7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–6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–5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–4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–3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–2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–0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–1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clave consiste en tener módulos combinables y expandibles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debemos hacer para diseñar un restador?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Afortunadamente, no necesitamos mucho más.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3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Aprovechando el </a:t>
            </a:r>
            <a:r>
              <a:rPr lang="es-ES" sz="2800" dirty="0" smtClean="0">
                <a:solidFill>
                  <a:schemeClr val="accent6"/>
                </a:solidFill>
              </a:rPr>
              <a:t>complemento a 2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sumamos al minuendo el inverso aditivo del sustraendo y además ponemos en 1 el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carry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-in.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90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1754" y="1472952"/>
            <a:ext cx="6082582" cy="4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643689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¿Podemos hacer algo con esto?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primer paso será un sumador/restador de 4 bits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¿Podemos construir esto usando sólo los elementos vistos hasta ahora en clases?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Elementos de control son necesarios</a:t>
            </a:r>
            <a:endParaRPr lang="es-ES" sz="3600" dirty="0" smtClean="0">
              <a:solidFill>
                <a:schemeClr val="accent6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7923609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diseñar un el sumador/restador aún nos faltan algunos elementos lógicos.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Estos tienen relación con el control y la selección de las salidas y operaciones que se realizan.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Estos elementos se conocen como </a:t>
            </a:r>
            <a:r>
              <a:rPr lang="es-ES" sz="2800" dirty="0" err="1" smtClean="0">
                <a:solidFill>
                  <a:schemeClr val="accent6"/>
                </a:solidFill>
              </a:rPr>
              <a:t>Enablers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s-ES" sz="2800" dirty="0" smtClean="0">
                <a:solidFill>
                  <a:schemeClr val="accent6"/>
                </a:solidFill>
              </a:rPr>
              <a:t>Multiplexores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s-ES" sz="2800" dirty="0" err="1" smtClean="0">
                <a:solidFill>
                  <a:schemeClr val="accent6"/>
                </a:solidFill>
              </a:rPr>
              <a:t>Mux</a:t>
            </a:r>
            <a:r>
              <a:rPr lang="es-ES" sz="2800" dirty="0" smtClean="0">
                <a:solidFill>
                  <a:schemeClr val="accent6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accent6"/>
                </a:solidFill>
              </a:rPr>
              <a:t>Buses</a:t>
            </a: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otorgan simplificación en el diseño de los componentes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7923609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 conexiones usadas anteriormente </a:t>
            </a:r>
            <a:r>
              <a:rPr lang="es-ES" sz="2800" dirty="0" smtClean="0">
                <a:solidFill>
                  <a:schemeClr val="accent6"/>
                </a:solidFill>
              </a:rPr>
              <a:t>sólo transmitían datos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ej. sumador.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Ahora, además de eso, necesitamos transmitir </a:t>
            </a:r>
            <a:r>
              <a:rPr lang="es-ES" sz="2800" dirty="0" smtClean="0">
                <a:solidFill>
                  <a:schemeClr val="accent6"/>
                </a:solidFill>
              </a:rPr>
              <a:t>órdenes de control.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Así, se hace la distinción entre </a:t>
            </a:r>
            <a:r>
              <a:rPr lang="es-ES" sz="2800" dirty="0" smtClean="0">
                <a:solidFill>
                  <a:schemeClr val="accent6"/>
                </a:solidFill>
              </a:rPr>
              <a:t>buses de datos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 </a:t>
            </a:r>
            <a:r>
              <a:rPr lang="es-ES" sz="2800" dirty="0" smtClean="0">
                <a:solidFill>
                  <a:schemeClr val="accent6"/>
                </a:solidFill>
              </a:rPr>
              <a:t>buses de control.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1b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3200" y="1382400"/>
            <a:ext cx="3743848" cy="460121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149" y="1381183"/>
            <a:ext cx="37242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1533" y="2801888"/>
            <a:ext cx="2200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75" y="1562100"/>
            <a:ext cx="6572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1b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0636" y="425624"/>
            <a:ext cx="4267796" cy="6306431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568" y="2873896"/>
            <a:ext cx="1963368" cy="188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9960" y="425624"/>
            <a:ext cx="4248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2" y="1811789"/>
            <a:ext cx="9997034" cy="32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ó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 cambiar de analógico a digital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5895985" cy="4687069"/>
          </a:xfrm>
        </p:spPr>
        <p:txBody>
          <a:bodyPr lIns="0" tIns="0" rIns="0" bIns="0"/>
          <a:lstStyle/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sistema numérico eficiente.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Mecanismo para operar eficientemente sobre este sistema numérico.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Procedimiento para transformar lo anterior en elementos físicos.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04" y="2657872"/>
            <a:ext cx="1924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4639" y="1616770"/>
            <a:ext cx="6453873" cy="399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399" y="1187773"/>
            <a:ext cx="8497089" cy="50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544" y="1001688"/>
            <a:ext cx="8209746" cy="560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sz="3600" dirty="0" smtClean="0">
                <a:solidFill>
                  <a:schemeClr val="accent6"/>
                </a:solidFill>
              </a:rPr>
              <a:t>centro de operaciones</a:t>
            </a: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un computador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7995617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objetivo de esta unidad es acercarse lo más posible a la noción de un computador, desde el punto de vista de las operaciones.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centro de operaciones de un computador es la unidad aritmética lógica (</a:t>
            </a:r>
            <a:r>
              <a:rPr lang="es-ES" sz="2800" dirty="0" smtClean="0">
                <a:solidFill>
                  <a:schemeClr val="accent6"/>
                </a:solidFill>
              </a:rPr>
              <a:t>ALU)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por la cual pasan todos los datos.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404938"/>
            <a:ext cx="8154988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 </a:t>
            </a:r>
            <a:r>
              <a:rPr lang="es-ES" sz="3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bitwise</a:t>
            </a:r>
            <a:endParaRPr lang="es-ES" sz="3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948" y="2095488"/>
            <a:ext cx="1480335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970" y="2079446"/>
            <a:ext cx="1737382" cy="373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6568" y="2127572"/>
            <a:ext cx="1447800" cy="368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0392" y="2024050"/>
            <a:ext cx="1314450" cy="380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Shifting</a:t>
            </a:r>
            <a:endParaRPr lang="es-ES" sz="3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1865784"/>
            <a:ext cx="8818563" cy="4824536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operación muy ocupada es el </a:t>
            </a:r>
            <a:r>
              <a:rPr lang="es-ES" sz="2400" dirty="0" err="1" smtClean="0">
                <a:solidFill>
                  <a:schemeClr val="accent6"/>
                </a:solidFill>
              </a:rPr>
              <a:t>shifting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 desplazamiento, que consiste en mover todas las cifras a la izquierda o la derecha.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shift_left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(0101) = 1010.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¿Por qué es esto importante?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binario, desplazar a la izquierda es análogo a multiplicar por 2, mientras que desplazar a la derecha es dividir por 2.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¿Qué pasa acá?: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shift_left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(1101) = ?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 no queremos perder cifras, utilizamos </a:t>
            </a:r>
            <a:r>
              <a:rPr lang="es-ES" sz="2400" i="1" dirty="0" err="1" smtClean="0">
                <a:solidFill>
                  <a:schemeClr val="accent6"/>
                </a:solidFill>
              </a:rPr>
              <a:t>rotate</a:t>
            </a:r>
            <a:r>
              <a:rPr lang="es-ES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rotate_right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(0101) = 1010.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 tenemos todos los elementos necesarios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218729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 todas las operaciones anteriores definidas, tenemos suficiente para completar una ALU de K bits con 8 operaciones.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2831" y="3882008"/>
            <a:ext cx="2989337" cy="289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404938"/>
            <a:ext cx="8154988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0" y="395288"/>
            <a:ext cx="1430338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7163" y="569913"/>
            <a:ext cx="68294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370013" y="569913"/>
            <a:ext cx="6943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5625" y="6111875"/>
            <a:ext cx="317658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6664325" y="6111875"/>
            <a:ext cx="130651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600" b="1" dirty="0">
                <a:solidFill>
                  <a:srgbClr val="000000"/>
                </a:solidFill>
                <a:latin typeface="+mn-lt"/>
              </a:rPr>
              <a:t>Profeso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039100" y="6113463"/>
            <a:ext cx="17938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600" dirty="0">
                <a:solidFill>
                  <a:srgbClr val="000000"/>
                </a:solidFill>
                <a:latin typeface="+mn-lt"/>
              </a:rPr>
              <a:t>Hans-Albert </a:t>
            </a:r>
            <a:r>
              <a:rPr lang="es-ES" sz="1600" dirty="0" err="1">
                <a:solidFill>
                  <a:srgbClr val="000000"/>
                </a:solidFill>
                <a:latin typeface="+mn-lt"/>
              </a:rPr>
              <a:t>Löbel</a:t>
            </a:r>
            <a:endParaRPr lang="es-E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3161928"/>
            <a:ext cx="10160000" cy="14157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44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44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defRPr/>
            </a:pPr>
            <a:r>
              <a:rPr lang="es-ES" sz="3200" dirty="0" smtClean="0">
                <a:solidFill>
                  <a:srgbClr val="000000"/>
                </a:solidFill>
                <a:latin typeface="+mj-lt"/>
              </a:rPr>
              <a:t>Operaciones Aritméticas y Lógicas</a:t>
            </a:r>
            <a:endParaRPr lang="es-E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ó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 cambiar de analógico a digital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5895985" cy="4687069"/>
          </a:xfrm>
        </p:spPr>
        <p:txBody>
          <a:bodyPr lIns="0" tIns="0" rIns="0" bIns="0"/>
          <a:lstStyle/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Un sistema numérico eficiente.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Mecanismo para operar eficientemente sobre este sistema numérico.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Procedimiento para transformar lo anterior en elementos físicos.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Como cambiar de analógico a digital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5895985" cy="4687069"/>
          </a:xfrm>
        </p:spPr>
        <p:txBody>
          <a:bodyPr lIns="0" tIns="0" rIns="0" bIns="0"/>
          <a:lstStyle/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sistema numérico eficiente.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accent6"/>
                </a:solidFill>
              </a:rPr>
              <a:t>Mecanismo para operar eficientemente sobre este sistema numérico.</a:t>
            </a:r>
          </a:p>
          <a:p>
            <a:pPr marL="360000" lvl="1" indent="-360000" algn="just" eaLnBrk="1" hangingPunct="1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Procedimiento para transformar lo anterior en elementos físicos.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6267425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accent6"/>
                </a:solidFill>
              </a:rPr>
              <a:t>Lógica Booleana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 la solución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07307"/>
            <a:ext cx="8211641" cy="4687069"/>
          </a:xfrm>
        </p:spPr>
        <p:txBody>
          <a:bodyPr lIns="0" tIns="0" rIns="0" bIns="0"/>
          <a:lstStyle/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1937, </a:t>
            </a:r>
            <a:r>
              <a:rPr lang="es-ES" sz="2400" dirty="0" smtClean="0">
                <a:solidFill>
                  <a:schemeClr val="accent6"/>
                </a:solidFill>
              </a:rPr>
              <a:t>Shannon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notó la relación entre la lógica booleana y la operación de números binarios.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lógica booleana,</a:t>
            </a:r>
          </a:p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del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álgebra desarrollada por George Boole (matemático y folósofo inglés del s. XIX) alrededor de 1850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1" indent="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permite analizar y operar proposiciones que pueden tomar sólo 2 valores: verdadero (1) o falso (0).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612775"/>
            <a:ext cx="8570913" cy="1252538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  <a:buClr>
                <a:schemeClr val="tx1">
                  <a:lumMod val="50000"/>
                  <a:lumOff val="50000"/>
                </a:schemeClr>
              </a:buClr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fórmula de lógica booleana tiene 2 componentes principales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12775" y="2513856"/>
            <a:ext cx="8818563" cy="4615607"/>
          </a:xfrm>
        </p:spPr>
        <p:txBody>
          <a:bodyPr lIns="0" tIns="0" rIns="0" bIns="0"/>
          <a:lstStyle/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Proposiciones lógicas o variables: verdadero o falso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000" dirty="0" smtClean="0">
                <a:solidFill>
                  <a:schemeClr val="accent6"/>
                </a:solidFill>
              </a:rPr>
              <a:t>A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la luz está prendida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000" dirty="0" smtClean="0">
                <a:solidFill>
                  <a:schemeClr val="accent6"/>
                </a:solidFill>
              </a:rPr>
              <a:t>B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está nublado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ts val="18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Conectivos lógicos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Permiten unir las variables, análogo a operadores (+,-,…).</a:t>
            </a:r>
          </a:p>
          <a:p>
            <a:pPr marL="457200" lvl="1" indent="-342900" algn="just" eaLnBrk="1" hangingPunct="1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Se definen usando tablas de verdad.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600" y="1490462"/>
            <a:ext cx="2880320" cy="2175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6064" y="1492865"/>
            <a:ext cx="2608337" cy="2173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0594" y="4746104"/>
            <a:ext cx="2207518" cy="1592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20476</TotalTime>
  <Words>1608</Words>
  <Application>Microsoft Macintosh PowerPoint</Application>
  <PresentationFormat>Custom</PresentationFormat>
  <Paragraphs>302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Calibri Light</vt:lpstr>
      <vt:lpstr>Mangal</vt:lpstr>
      <vt:lpstr>Times New Roman</vt:lpstr>
      <vt:lpstr>Wingdings</vt:lpstr>
      <vt:lpstr>Arial</vt:lpstr>
      <vt:lpstr>Office Theme</vt:lpstr>
      <vt:lpstr>PowerPoint Presentation</vt:lpstr>
      <vt:lpstr>Breve historia</vt:lpstr>
      <vt:lpstr>A fines de los 30s, las máquinas analógicas dominaban la computación</vt:lpstr>
      <vt:lpstr>Cómo cambiar de analógico a digital</vt:lpstr>
      <vt:lpstr>Cómo cambiar de analógico a digital</vt:lpstr>
      <vt:lpstr>Como cambiar de analógico a digital</vt:lpstr>
      <vt:lpstr>Lógica Booleana es la solución</vt:lpstr>
      <vt:lpstr>Una fórmula de lógica booleana tiene 2 componentes principales</vt:lpstr>
      <vt:lpstr>PowerPoint Presentation</vt:lpstr>
      <vt:lpstr>Álgebra booleana permite definir sentencia lógicas complejas</vt:lpstr>
      <vt:lpstr>Álgebra booleana permite definir sentencias lógicas complejas</vt:lpstr>
      <vt:lpstr>Como cambiar de analógico a digital</vt:lpstr>
      <vt:lpstr>Podemos implementar físicamente los componentes de la lógica booleana</vt:lpstr>
      <vt:lpstr>Relé</vt:lpstr>
      <vt:lpstr>Transistor</vt:lpstr>
      <vt:lpstr>PowerPoint Presentation</vt:lpstr>
      <vt:lpstr>PowerPoint Presentation</vt:lpstr>
      <vt:lpstr>PowerPoint Presentation</vt:lpstr>
      <vt:lpstr>PowerPoint Presentation</vt:lpstr>
      <vt:lpstr>La clave consiste en tener módulos combinables y expandibles</vt:lpstr>
      <vt:lpstr>PowerPoint Presentation</vt:lpstr>
      <vt:lpstr>PowerPoint Presentation</vt:lpstr>
      <vt:lpstr>La clave consiste en tener módulos combinables y expandibles</vt:lpstr>
      <vt:lpstr>PowerPoint Presentation</vt:lpstr>
      <vt:lpstr>Representaciones posicionales</vt:lpstr>
      <vt:lpstr>PowerPoint Presentation</vt:lpstr>
      <vt:lpstr>El número 17 en distintas bases</vt:lpstr>
      <vt:lpstr>Conversión binario-octal-hexa</vt:lpstr>
      <vt:lpstr>Números negativos</vt:lpstr>
      <vt:lpstr>PowerPoint Presentation</vt:lpstr>
      <vt:lpstr>La clave consiste en tener módulos combinables y expandibles</vt:lpstr>
      <vt:lpstr>PowerPoint Presentation</vt:lpstr>
      <vt:lpstr>¿Podemos hacer algo con esto?</vt:lpstr>
      <vt:lpstr>Elementos de control son necesarios</vt:lpstr>
      <vt:lpstr>Buses otorgan simplificación en el diseño de los componentes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 centro de operaciones de un computador</vt:lpstr>
      <vt:lpstr>PowerPoint Presentation</vt:lpstr>
      <vt:lpstr>Componentes bitwise</vt:lpstr>
      <vt:lpstr>Shifting</vt:lpstr>
      <vt:lpstr>Ya tenemos todos los elementos necesarios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Hans-Albert Löbel</dc:creator>
  <cp:lastModifiedBy>Microsoft Office User</cp:lastModifiedBy>
  <cp:revision>254</cp:revision>
  <dcterms:created xsi:type="dcterms:W3CDTF">2004-05-06T09:28:21Z</dcterms:created>
  <dcterms:modified xsi:type="dcterms:W3CDTF">2018-03-09T19:02:18Z</dcterms:modified>
</cp:coreProperties>
</file>