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10" r:id="rId2"/>
    <p:sldId id="316" r:id="rId3"/>
    <p:sldId id="336" r:id="rId4"/>
    <p:sldId id="318" r:id="rId5"/>
    <p:sldId id="320" r:id="rId6"/>
    <p:sldId id="321" r:id="rId7"/>
    <p:sldId id="322" r:id="rId8"/>
    <p:sldId id="306" r:id="rId9"/>
    <p:sldId id="337" r:id="rId10"/>
    <p:sldId id="324" r:id="rId11"/>
    <p:sldId id="323" r:id="rId12"/>
    <p:sldId id="333" r:id="rId13"/>
    <p:sldId id="312" r:id="rId14"/>
    <p:sldId id="326" r:id="rId15"/>
    <p:sldId id="327" r:id="rId16"/>
    <p:sldId id="328" r:id="rId17"/>
    <p:sldId id="334" r:id="rId18"/>
    <p:sldId id="335" r:id="rId19"/>
    <p:sldId id="339" r:id="rId20"/>
    <p:sldId id="329" r:id="rId21"/>
    <p:sldId id="308" r:id="rId22"/>
    <p:sldId id="309" r:id="rId23"/>
    <p:sldId id="297" r:id="rId24"/>
    <p:sldId id="330" r:id="rId25"/>
    <p:sldId id="319" r:id="rId2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541" autoAdjust="0"/>
  </p:normalViewPr>
  <p:slideViewPr>
    <p:cSldViewPr>
      <p:cViewPr varScale="1">
        <p:scale>
          <a:sx n="124" d="100"/>
          <a:sy n="124" d="100"/>
        </p:scale>
        <p:origin x="12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E73E-57CD-495B-95E7-94D47B2B2858}" type="datetimeFigureOut">
              <a:rPr lang="es-CL" smtClean="0"/>
              <a:pPr/>
              <a:t>11-03-18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48A98-2501-4C28-B8DE-94171F3205FD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638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Flanco de bajada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48A98-2501-4C28-B8DE-94171F3205FD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554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48A98-2501-4C28-B8DE-94171F3205FD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19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E4E-25BC-427A-B27E-91FC029437A7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083F-1D51-4085-8F36-403A0C398919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AE7B-340E-4AC5-9104-65CA33415E87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E8B-C9F3-4CD8-A71B-B8B3279AD5F2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3E80-B11B-4DEF-84A2-848F323A0D84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6F79-EEEC-4E62-880A-B5AE00248C49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1E30-0365-46CC-8CB9-F69D89F1A094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7A0A-E1C8-47BD-83BF-06CCCF86CFAC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E417-02FB-4DE5-8B22-D9B502C36A8A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C6E7-D2D7-4220-BBDA-A953EADB864F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FFEC-B643-4D5E-B34B-7EE4767D8C33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5ECB-576B-459F-984C-59175F189400}" type="datetime1">
              <a:rPr lang="es-CL" smtClean="0"/>
              <a:pPr/>
              <a:t>11-03-18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8F7C-4762-4176-95F8-BA49E464E55F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355761"/>
            <a:ext cx="1287304" cy="128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48" y="512922"/>
            <a:ext cx="6146483" cy="12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013" y="512922"/>
            <a:ext cx="6249353" cy="7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4" y="5500689"/>
            <a:ext cx="2858929" cy="50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5997894" y="5500689"/>
            <a:ext cx="1175862" cy="21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s-ES" sz="1400" b="1" dirty="0">
                <a:solidFill>
                  <a:srgbClr val="000000"/>
                </a:solidFill>
              </a:rPr>
              <a:t>Profeso</a:t>
            </a:r>
            <a:r>
              <a:rPr lang="en-US" sz="1300" b="1" dirty="0">
                <a:solidFill>
                  <a:srgbClr val="000000"/>
                </a:solidFill>
              </a:rPr>
              <a:t>r: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7235190" y="5502118"/>
            <a:ext cx="1614488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400" dirty="0">
                <a:solidFill>
                  <a:srgbClr val="000000"/>
                </a:solidFill>
              </a:rPr>
              <a:t>Hans-Albert </a:t>
            </a:r>
            <a:r>
              <a:rPr lang="es-ES" sz="1400" dirty="0" err="1">
                <a:solidFill>
                  <a:srgbClr val="000000"/>
                </a:solidFill>
              </a:rPr>
              <a:t>Löbel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2933015"/>
            <a:ext cx="9144000" cy="1227003"/>
          </a:xfrm>
          <a:prstGeom prst="rect">
            <a:avLst/>
          </a:prstGeom>
          <a:noFill/>
        </p:spPr>
        <p:txBody>
          <a:bodyPr lIns="82295" tIns="41148" rIns="82295" bIns="41148">
            <a:spAutoFit/>
          </a:bodyPr>
          <a:lstStyle/>
          <a:p>
            <a:pPr algn="ctr">
              <a:spcAft>
                <a:spcPts val="216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IIC2343 – 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Arquitectura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Computadores</a:t>
            </a:r>
          </a:p>
          <a:p>
            <a:pPr algn="ctr">
              <a:spcAft>
                <a:spcPts val="2160"/>
              </a:spcAft>
              <a:defRPr/>
            </a:pPr>
            <a:r>
              <a:rPr lang="es-ES" sz="2400" dirty="0" smtClean="0">
                <a:solidFill>
                  <a:srgbClr val="000000"/>
                </a:solidFill>
                <a:latin typeface="+mj-lt"/>
              </a:rPr>
              <a:t>Almacenamiento de Datos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6936582" cy="1127284"/>
          </a:xfrm>
        </p:spPr>
        <p:txBody>
          <a:bodyPr lIns="0" tIns="0" rIns="0" bIns="0" anchor="t">
            <a:norm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s-ES" sz="2800" dirty="0" err="1" smtClean="0">
                <a:solidFill>
                  <a:schemeClr val="accent6"/>
                </a:solidFill>
              </a:rPr>
              <a:t>latch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 es suficiente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642910" y="1857364"/>
            <a:ext cx="7385474" cy="407196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ES" sz="2000" dirty="0" err="1" smtClean="0">
                <a:solidFill>
                  <a:schemeClr val="accent6"/>
                </a:solidFill>
              </a:rPr>
              <a:t>latches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 activan en un estado (1 ó 0), lo que no soluciona del todo nuestros problemas.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Necesitamos una pieza similar, pero que se active sólo en un instante dado.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ctr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3200" dirty="0" smtClean="0">
                <a:solidFill>
                  <a:schemeClr val="accent6"/>
                </a:solidFill>
              </a:rPr>
              <a:t>¿Cuál podría ser ese instante?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128" y="2850988"/>
            <a:ext cx="1846307" cy="232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4005" y="2850425"/>
            <a:ext cx="1846307" cy="232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11 Conector recto"/>
          <p:cNvCxnSpPr/>
          <p:nvPr/>
        </p:nvCxnSpPr>
        <p:spPr>
          <a:xfrm>
            <a:off x="4434682" y="3388385"/>
            <a:ext cx="133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Triángulo isósceles"/>
          <p:cNvSpPr/>
          <p:nvPr/>
        </p:nvSpPr>
        <p:spPr>
          <a:xfrm rot="5400000">
            <a:off x="2267167" y="4505076"/>
            <a:ext cx="288032" cy="21602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Conector"/>
          <p:cNvSpPr/>
          <p:nvPr/>
        </p:nvSpPr>
        <p:spPr>
          <a:xfrm>
            <a:off x="2519195" y="4578163"/>
            <a:ext cx="72008" cy="7200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Triángulo isósceles"/>
          <p:cNvSpPr/>
          <p:nvPr/>
        </p:nvSpPr>
        <p:spPr>
          <a:xfrm rot="5400000">
            <a:off x="5334936" y="4505076"/>
            <a:ext cx="288032" cy="21602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Conector"/>
          <p:cNvSpPr/>
          <p:nvPr/>
        </p:nvSpPr>
        <p:spPr>
          <a:xfrm>
            <a:off x="5586964" y="4578163"/>
            <a:ext cx="72008" cy="72008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16 Conector recto"/>
          <p:cNvCxnSpPr/>
          <p:nvPr/>
        </p:nvCxnSpPr>
        <p:spPr>
          <a:xfrm>
            <a:off x="2807227" y="5947332"/>
            <a:ext cx="230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819927" y="4617280"/>
            <a:ext cx="0" cy="13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591203" y="4616263"/>
            <a:ext cx="48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100394" y="4615332"/>
            <a:ext cx="0" cy="13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5085316" y="4614315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5661934" y="4615473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2015139" y="4617280"/>
            <a:ext cx="2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2015139" y="3388956"/>
            <a:ext cx="8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588202" y="3126326"/>
            <a:ext cx="4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D’</a:t>
            </a:r>
            <a:endParaRPr lang="es-CL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594108" y="4391096"/>
            <a:ext cx="437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C’</a:t>
            </a:r>
            <a:endParaRPr lang="es-CL" b="1" dirty="0"/>
          </a:p>
        </p:txBody>
      </p:sp>
      <p:graphicFrame>
        <p:nvGraphicFramePr>
          <p:cNvPr id="27" name="26 Tabla"/>
          <p:cNvGraphicFramePr>
            <a:graphicFrameLocks noGrp="1"/>
          </p:cNvGraphicFramePr>
          <p:nvPr/>
        </p:nvGraphicFramePr>
        <p:xfrm>
          <a:off x="5364090" y="332656"/>
          <a:ext cx="2494059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1353"/>
                <a:gridCol w="831353"/>
                <a:gridCol w="831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</a:t>
                      </a:r>
                      <a:r>
                        <a:rPr lang="es-ES" baseline="30000" dirty="0" smtClean="0"/>
                        <a:t>t+</a:t>
                      </a:r>
                      <a:r>
                        <a:rPr lang="es-ES" sz="1800" baseline="30000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0/</a:t>
                      </a:r>
                      <a:r>
                        <a:rPr lang="es-ES" baseline="0" dirty="0" smtClean="0"/>
                        <a:t>1/↓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0/1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Q</a:t>
                      </a:r>
                      <a:r>
                        <a:rPr lang="es-ES" baseline="30000" dirty="0" err="1" smtClean="0"/>
                        <a:t>t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↑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↑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3591874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err="1" smtClean="0">
                <a:solidFill>
                  <a:schemeClr val="accent6"/>
                </a:solidFill>
              </a:rPr>
              <a:t>Flip-Flop</a:t>
            </a:r>
            <a:r>
              <a:rPr lang="es-ES" sz="2800" dirty="0" smtClean="0">
                <a:solidFill>
                  <a:schemeClr val="accent6"/>
                </a:solidFill>
              </a:rPr>
              <a:t> 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6936582" cy="1127284"/>
          </a:xfrm>
        </p:spPr>
        <p:txBody>
          <a:bodyPr lIns="0" tIns="0" rIns="0" bIns="0" anchor="t">
            <a:norm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err="1" smtClean="0">
                <a:solidFill>
                  <a:schemeClr val="accent6"/>
                </a:solidFill>
              </a:rPr>
              <a:t>Flip-Flops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son la solución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642910" y="2357430"/>
            <a:ext cx="5225234" cy="300039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ES" sz="2400" dirty="0" err="1" smtClean="0">
                <a:solidFill>
                  <a:schemeClr val="accent6"/>
                </a:solidFill>
              </a:rPr>
              <a:t>flip-flops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 activan sólo en una transición o flanco (subida o bajada).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ahora en adelante, salvo que se diga explícitamente lo contrario, sólo hablaremos de </a:t>
            </a:r>
            <a:r>
              <a:rPr lang="es-ES" sz="2400" dirty="0" err="1" smtClean="0">
                <a:solidFill>
                  <a:schemeClr val="accent6"/>
                </a:solidFill>
              </a:rPr>
              <a:t>flip-flops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estos se activarán por defecto </a:t>
            </a:r>
            <a:r>
              <a:rPr lang="es-ES" sz="2400" dirty="0" smtClean="0">
                <a:solidFill>
                  <a:schemeClr val="accent6"/>
                </a:solidFill>
              </a:rPr>
              <a:t>flanco de subida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458888"/>
            <a:ext cx="1846307" cy="232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388" y="1457325"/>
            <a:ext cx="649763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75616" y="1412776"/>
            <a:ext cx="5973524" cy="422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013" y="723900"/>
            <a:ext cx="716438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383" y="910503"/>
            <a:ext cx="53435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5378" y="1785955"/>
            <a:ext cx="54578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4020502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Revisemos como almacena datos un computador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844824"/>
            <a:ext cx="5724000" cy="40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79512" y="4365104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Flash: 10,000 ns US$ 1.0 100 GB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6163642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Almacenamiento </a:t>
            </a:r>
            <a:r>
              <a:rPr lang="es-ES" sz="2800" dirty="0" smtClean="0">
                <a:solidFill>
                  <a:schemeClr val="accent6"/>
                </a:solidFill>
              </a:rPr>
              <a:t>dinámico es más barato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pero requiere refresco de la carga eléctrica</a:t>
            </a:r>
          </a:p>
        </p:txBody>
      </p:sp>
      <p:pic>
        <p:nvPicPr>
          <p:cNvPr id="4" name="3 Imagen" descr="F7_51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72" y="2772203"/>
            <a:ext cx="1307077" cy="18000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9988" y="2793416"/>
            <a:ext cx="142703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428728" y="4871615"/>
            <a:ext cx="2653656" cy="11272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Almacenamiento de 1 bit estático (6 transistores)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4986773" y="4873484"/>
            <a:ext cx="2653656" cy="11272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Almacenamiento de 1 bit dinámico(1 transistor)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Entre 1982 y 2012,</a:t>
            </a:r>
          </a:p>
          <a:p>
            <a:pPr marL="0" indent="0">
              <a:buNone/>
            </a:pPr>
            <a:r>
              <a:rPr lang="en-US" sz="2800"/>
              <a:t>… el tamaño del chip aumentó de 128 Kib a 4 Gib</a:t>
            </a:r>
          </a:p>
          <a:p>
            <a:pPr marL="0" indent="0">
              <a:buNone/>
            </a:pPr>
            <a:r>
              <a:rPr lang="en-US" sz="2800"/>
              <a:t>… el precio del GiB bajó de US$ 1 millón a US$ 1</a:t>
            </a:r>
          </a:p>
          <a:p>
            <a:pPr marL="0" indent="0">
              <a:buNone/>
            </a:pPr>
            <a:r>
              <a:rPr lang="en-US" sz="2800"/>
              <a:t>… el tiempo de acceso a una fila bajó de 200 ns a 35 ns</a:t>
            </a:r>
          </a:p>
        </p:txBody>
      </p:sp>
    </p:spTree>
    <p:extLst>
      <p:ext uri="{BB962C8B-B14F-4D97-AF65-F5344CB8AC3E}">
        <p14:creationId xmlns:p14="http://schemas.microsoft.com/office/powerpoint/2010/main" val="102324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6936582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Extendiendo las capacidades de la ALU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642910" y="2146536"/>
            <a:ext cx="7601498" cy="4234792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¿Es posible usar la “calculadora”, tal como está ahora, para almacenar resultados previos?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Una solución es conectar la salida de la ALU con la entrada 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5892710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Hablemos un poco sobre tipos de dato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385474" cy="4752528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Datos necesitan ser codificados para ser almacenados en memoria.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Aunque no sea explícito, en un programa cada variable (dato) está asociada a un único </a:t>
            </a:r>
            <a:r>
              <a:rPr lang="es-ES" sz="2400" dirty="0" smtClean="0">
                <a:solidFill>
                  <a:schemeClr val="accent6"/>
                </a:solidFill>
              </a:rPr>
              <a:t>tipo de dato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un instante dado.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tipo de dato es un </a:t>
            </a:r>
            <a:r>
              <a:rPr lang="es-CL" sz="2400" dirty="0" smtClean="0">
                <a:solidFill>
                  <a:schemeClr val="accent6"/>
                </a:solidFill>
              </a:rPr>
              <a:t>atributo</a:t>
            </a: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los datos que las características de estos. 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CL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Esto incluye: codificación, tamaños, qué valores pueden tomar,  qué operaciones se pueden realizar, etc.</a:t>
            </a: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5028614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basta sólo con saber el tipo de dato, se necesita el </a:t>
            </a:r>
            <a:r>
              <a:rPr lang="es-ES" sz="2800" dirty="0" err="1" smtClean="0">
                <a:solidFill>
                  <a:schemeClr val="accent6"/>
                </a:solidFill>
              </a:rPr>
              <a:t>endianness</a:t>
            </a:r>
            <a:endParaRPr lang="es-ES" sz="2800" dirty="0" smtClean="0">
              <a:solidFill>
                <a:schemeClr val="accent6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801202" y="2230852"/>
            <a:ext cx="6858048" cy="1428760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Almacenamiento de variables en memoria</a:t>
            </a:r>
          </a:p>
          <a:p>
            <a:pPr marL="811530" lvl="2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Font typeface="Courier New" pitchFamily="49" charset="0"/>
              <a:buChar char="o"/>
            </a:pP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Endianness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2000" dirty="0" err="1" smtClean="0">
                <a:solidFill>
                  <a:schemeClr val="accent6"/>
                </a:solidFill>
              </a:rPr>
              <a:t>big</a:t>
            </a:r>
            <a:r>
              <a:rPr lang="es-ES" sz="2000" dirty="0" smtClean="0">
                <a:solidFill>
                  <a:schemeClr val="accent6"/>
                </a:solidFill>
              </a:rPr>
              <a:t> </a:t>
            </a:r>
            <a:r>
              <a:rPr lang="es-ES" sz="2000" dirty="0" err="1" smtClean="0">
                <a:solidFill>
                  <a:schemeClr val="accent6"/>
                </a:solidFill>
              </a:rPr>
              <a:t>endian</a:t>
            </a:r>
            <a:r>
              <a:rPr lang="es-ES" sz="2000" dirty="0" smtClean="0">
                <a:solidFill>
                  <a:schemeClr val="accent6"/>
                </a:solidFill>
              </a:rPr>
              <a:t> 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 </a:t>
            </a:r>
            <a:r>
              <a:rPr lang="es-ES" sz="2000" dirty="0" err="1" smtClean="0">
                <a:solidFill>
                  <a:schemeClr val="accent6"/>
                </a:solidFill>
              </a:rPr>
              <a:t>little</a:t>
            </a:r>
            <a:r>
              <a:rPr lang="es-ES" sz="2000" dirty="0" smtClean="0">
                <a:solidFill>
                  <a:schemeClr val="accent6"/>
                </a:solidFill>
              </a:rPr>
              <a:t> </a:t>
            </a:r>
            <a:r>
              <a:rPr lang="es-ES" sz="2000" dirty="0" err="1" smtClean="0">
                <a:solidFill>
                  <a:schemeClr val="accent6"/>
                </a:solidFill>
              </a:rPr>
              <a:t>endian</a:t>
            </a:r>
            <a:endParaRPr lang="es-ES" sz="2000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72640" y="3375000"/>
          <a:ext cx="1928826" cy="1854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64413"/>
                <a:gridCol w="9644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Address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00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0x0F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0xA7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0x1D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0x23</a:t>
                      </a:r>
                      <a:endParaRPr lang="es-CL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3873036" y="3803628"/>
            <a:ext cx="2357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32 bits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big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endian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just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32 bits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little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endian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s-C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233082" y="380362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 0F A7 1D 23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233082" y="436299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 23 1D A7 0F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71604" y="5808684"/>
            <a:ext cx="5715040" cy="4286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411480" marR="0" lvl="1" indent="-30861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¿Qué pasa entonces con los arreglos?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836926" cy="1127284"/>
          </a:xfrm>
        </p:spPr>
        <p:txBody>
          <a:bodyPr lIns="0" tIns="0" rIns="0" bIns="0" anchor="t">
            <a:norm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Arreglos son algo más complejos que las variables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571472" y="2071678"/>
            <a:ext cx="7643866" cy="409362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arreglos son un grupo ordenado de elementos del mismo tipo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definirlos en memoria se requiere una dirección de inicio, su tipo, el endiannes y el largo (cantidad de elementos)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 acceder a los elementos, se requiere un índice que indique su posición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Indexación depende del tipo y tamaño de cada arreglo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5" y="355761"/>
            <a:ext cx="1287304" cy="128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448" y="512922"/>
            <a:ext cx="6146483" cy="120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233013" y="512922"/>
            <a:ext cx="6249353" cy="7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Pontificia Universidad Católica de Chile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Escuela de Ingeniería</a:t>
            </a:r>
            <a:endParaRPr lang="es-ES" dirty="0">
              <a:latin typeface="+mj-lt"/>
            </a:endParaRPr>
          </a:p>
          <a:p>
            <a:pPr algn="ctr">
              <a:lnSpc>
                <a:spcPct val="95000"/>
              </a:lnSpc>
              <a:defRPr/>
            </a:pPr>
            <a:r>
              <a:rPr lang="es-ES" dirty="0">
                <a:solidFill>
                  <a:srgbClr val="000000"/>
                </a:solidFill>
                <a:latin typeface="+mj-lt"/>
              </a:rPr>
              <a:t>Departamento de Ciencia de la Computación</a:t>
            </a:r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64" y="5500689"/>
            <a:ext cx="2858929" cy="50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5997894" y="5500689"/>
            <a:ext cx="1175862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s-ES" sz="1400" b="1" dirty="0">
                <a:solidFill>
                  <a:srgbClr val="000000"/>
                </a:solidFill>
              </a:rPr>
              <a:t>Profeso</a:t>
            </a:r>
            <a:r>
              <a:rPr lang="en-US" sz="1400" b="1" dirty="0">
                <a:solidFill>
                  <a:srgbClr val="000000"/>
                </a:solidFill>
              </a:rPr>
              <a:t>r: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7235190" y="5502118"/>
            <a:ext cx="1614488" cy="20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s-ES" sz="1400" dirty="0">
                <a:solidFill>
                  <a:srgbClr val="000000"/>
                </a:solidFill>
              </a:rPr>
              <a:t>Hans-Albert </a:t>
            </a:r>
            <a:r>
              <a:rPr lang="es-ES" sz="1400" dirty="0" err="1">
                <a:solidFill>
                  <a:srgbClr val="000000"/>
                </a:solidFill>
              </a:rPr>
              <a:t>Löbel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0" y="2933015"/>
            <a:ext cx="9144000" cy="1227003"/>
          </a:xfrm>
          <a:prstGeom prst="rect">
            <a:avLst/>
          </a:prstGeom>
          <a:noFill/>
        </p:spPr>
        <p:txBody>
          <a:bodyPr lIns="82295" tIns="41148" rIns="82295" bIns="41148">
            <a:spAutoFit/>
          </a:bodyPr>
          <a:lstStyle/>
          <a:p>
            <a:pPr algn="ctr">
              <a:spcAft>
                <a:spcPts val="216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IIC2343 – 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Arquitectura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s-ES" sz="3200" dirty="0">
                <a:solidFill>
                  <a:srgbClr val="000000"/>
                </a:solidFill>
                <a:latin typeface="+mj-lt"/>
              </a:rPr>
              <a:t>Computadores</a:t>
            </a:r>
          </a:p>
          <a:p>
            <a:pPr algn="ctr">
              <a:spcAft>
                <a:spcPts val="2160"/>
              </a:spcAft>
              <a:defRPr/>
            </a:pPr>
            <a:r>
              <a:rPr lang="es-ES" sz="2400" dirty="0" smtClean="0">
                <a:solidFill>
                  <a:srgbClr val="000000"/>
                </a:solidFill>
                <a:latin typeface="+mj-lt"/>
              </a:rPr>
              <a:t>Almacenamiento de Datos</a:t>
            </a:r>
            <a:endParaRPr lang="es-E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764918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 elemento de almacenamiento utilizar depende del uso del dato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642910" y="2021330"/>
            <a:ext cx="7385474" cy="4071966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accent6"/>
                </a:solidFill>
              </a:rPr>
              <a:t>Variables en Registros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Ideales debido a su velocidad, pero limitados en cuanto a cantidad. En la práctica se usan sólo previo a los cálculos.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accent6"/>
                </a:solidFill>
              </a:rPr>
              <a:t>Variables en Memoria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108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Permite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gran cantidad de variables y no hay limite para el tamaño de estas. Acceso es más lento que en los registros.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404878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Revisemos donde almacena datos un computador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5" y="2348880"/>
          <a:ext cx="7632849" cy="29163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54281"/>
                <a:gridCol w="1247906"/>
                <a:gridCol w="1394718"/>
                <a:gridCol w="1371648"/>
                <a:gridCol w="1224136"/>
                <a:gridCol w="1440160"/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Tecnología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Mutabilidad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Capacidad/Costo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Volatilidad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Rendimiento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CD/DVD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Óptica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20MB/$1</a:t>
                      </a:r>
                      <a:endParaRPr lang="es-CL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 volátil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~0.1-0.5 </a:t>
                      </a:r>
                      <a:r>
                        <a:rPr lang="es-ES" dirty="0" err="1" smtClean="0"/>
                        <a:t>seg</a:t>
                      </a:r>
                      <a:r>
                        <a:rPr lang="es-ES" dirty="0" smtClean="0"/>
                        <a:t>.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Disco Duro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Magnética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R/W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15MB/$1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 volátil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~1.2ms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Flash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Electrónica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R/W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1</a:t>
                      </a:r>
                      <a:r>
                        <a:rPr lang="es-ES" smtClean="0"/>
                        <a:t>,5MB</a:t>
                      </a:r>
                      <a:r>
                        <a:rPr lang="es-ES" dirty="0" smtClean="0"/>
                        <a:t>/$1</a:t>
                      </a:r>
                      <a:endParaRPr lang="es-CL" dirty="0" smtClean="0"/>
                    </a:p>
                    <a:p>
                      <a:pPr algn="ctr"/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 volátil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~0.2ms</a:t>
                      </a:r>
                      <a:endParaRPr lang="es-C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695" y="2259472"/>
            <a:ext cx="7311833" cy="43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"/>
          <p:cNvCxnSpPr/>
          <p:nvPr/>
        </p:nvCxnSpPr>
        <p:spPr>
          <a:xfrm>
            <a:off x="859605" y="947722"/>
            <a:ext cx="0" cy="5328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855448" y="6266441"/>
            <a:ext cx="343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541863" y="1571612"/>
            <a:ext cx="122413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accent6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 flipV="1">
            <a:off x="728862" y="3900719"/>
            <a:ext cx="288032" cy="3600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949766" y="371406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6"/>
                </a:solidFill>
              </a:rPr>
              <a:t>K</a:t>
            </a:r>
            <a:endParaRPr lang="es-CL" dirty="0">
              <a:solidFill>
                <a:schemeClr val="accent6"/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3428992" y="958837"/>
            <a:ext cx="0" cy="612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714612" y="1543057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</a:rPr>
              <a:t>M</a:t>
            </a:r>
            <a:endParaRPr lang="es-CL" sz="1400" dirty="0">
              <a:solidFill>
                <a:schemeClr val="accent6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284302" y="153217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</a:rPr>
              <a:t>A</a:t>
            </a:r>
            <a:endParaRPr lang="es-CL" sz="1400" dirty="0">
              <a:solidFill>
                <a:schemeClr val="accent6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849000" y="955654"/>
            <a:ext cx="2016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2857488" y="962004"/>
            <a:ext cx="0" cy="612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508522" y="1915673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</a:rPr>
              <a:t>L</a:t>
            </a:r>
            <a:endParaRPr lang="es-CL" sz="1400" dirty="0">
              <a:solidFill>
                <a:schemeClr val="accent6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110708" y="2057164"/>
            <a:ext cx="432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27" grpId="0"/>
      <p:bldP spid="28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6936582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Necesitamos una nueva pieza de hardware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642910" y="2146536"/>
            <a:ext cx="7601498" cy="4234792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 nueva pieza debe: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Detener el resultado anterior (</a:t>
            </a:r>
            <a:r>
              <a:rPr lang="es-ES" sz="2400" dirty="0" smtClean="0">
                <a:solidFill>
                  <a:schemeClr val="accent6"/>
                </a:solidFill>
              </a:rPr>
              <a:t>almacenar datos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Cambiar su estado (</a:t>
            </a:r>
            <a:r>
              <a:rPr lang="es-ES" sz="2400" dirty="0" smtClean="0">
                <a:solidFill>
                  <a:schemeClr val="accent6"/>
                </a:solidFill>
              </a:rPr>
              <a:t>datos almacenados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sólo en un instante determinado.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7620902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err="1" smtClean="0">
                <a:solidFill>
                  <a:schemeClr val="accent6"/>
                </a:solidFill>
              </a:rPr>
              <a:t>Latches</a:t>
            </a:r>
            <a:r>
              <a:rPr lang="es-ES" sz="2800" dirty="0" smtClean="0">
                <a:solidFill>
                  <a:schemeClr val="accent6"/>
                </a:solidFill>
              </a:rPr>
              <a:t> y </a:t>
            </a:r>
            <a:r>
              <a:rPr lang="es-ES" sz="2800" dirty="0" err="1" smtClean="0">
                <a:solidFill>
                  <a:schemeClr val="accent6"/>
                </a:solidFill>
              </a:rPr>
              <a:t>Flip-Flops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son las piezas que necesitamos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642910" y="2146536"/>
            <a:ext cx="7601498" cy="4234792"/>
          </a:xfrm>
        </p:spPr>
        <p:txBody>
          <a:bodyPr lIns="0" tIns="0" rIns="0" bIns="0">
            <a:noAutofit/>
          </a:bodyPr>
          <a:lstStyle/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Fabricados con las </a:t>
            </a:r>
            <a:r>
              <a:rPr lang="es-ES" sz="2400" dirty="0" smtClean="0">
                <a:solidFill>
                  <a:schemeClr val="accent6"/>
                </a:solidFill>
              </a:rPr>
              <a:t>mismas compuertas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 conocemos.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Distintos tipos dependiendo de la aplicación,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RS, D.</a:t>
            </a:r>
          </a:p>
          <a:p>
            <a:pPr marL="411480" lvl="1" indent="-308610" algn="just">
              <a:lnSpc>
                <a:spcPct val="95000"/>
              </a:lnSpc>
              <a:spcBef>
                <a:spcPct val="0"/>
              </a:spcBef>
              <a:spcAft>
                <a:spcPts val="3000"/>
              </a:spcAft>
              <a:buClr>
                <a:schemeClr val="tx1">
                  <a:lumMod val="50000"/>
                  <a:lumOff val="50000"/>
                </a:schemeClr>
              </a:buClr>
              <a:buFontTx/>
              <a:buChar char="•"/>
            </a:pP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Distintas combinaciones de estos permiten construir distintos tipos de memoria.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248" y="2803576"/>
            <a:ext cx="4680000" cy="292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439249" y="260648"/>
          <a:ext cx="2381223" cy="1854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93741"/>
                <a:gridCol w="793741"/>
                <a:gridCol w="793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</a:t>
                      </a:r>
                      <a:r>
                        <a:rPr lang="es-ES" baseline="30000" dirty="0" smtClean="0"/>
                        <a:t>t+</a:t>
                      </a:r>
                      <a:r>
                        <a:rPr lang="es-ES" sz="1800" baseline="30000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Q</a:t>
                      </a:r>
                      <a:r>
                        <a:rPr lang="es-ES" baseline="30000" dirty="0" err="1" smtClean="0"/>
                        <a:t>t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571472" y="551498"/>
            <a:ext cx="4949196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err="1" smtClean="0">
                <a:solidFill>
                  <a:schemeClr val="accent6"/>
                </a:solidFill>
              </a:rPr>
              <a:t>Latch</a:t>
            </a:r>
            <a:r>
              <a:rPr lang="es-ES" sz="2800" dirty="0" smtClean="0">
                <a:solidFill>
                  <a:schemeClr val="accent6"/>
                </a:solidFill>
              </a:rPr>
              <a:t> 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6439249" y="260648"/>
          <a:ext cx="2381223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93741"/>
                <a:gridCol w="793741"/>
                <a:gridCol w="793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</a:t>
                      </a:r>
                      <a:r>
                        <a:rPr lang="es-ES" baseline="30000" dirty="0" smtClean="0"/>
                        <a:t>t+</a:t>
                      </a:r>
                      <a:r>
                        <a:rPr lang="es-ES" sz="1800" baseline="30000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0/1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Q</a:t>
                      </a:r>
                      <a:r>
                        <a:rPr lang="es-ES" baseline="30000" dirty="0" err="1" smtClean="0"/>
                        <a:t>t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08920"/>
            <a:ext cx="6393330" cy="29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551498" y="551498"/>
            <a:ext cx="4949196" cy="1127284"/>
          </a:xfrm>
        </p:spPr>
        <p:txBody>
          <a:bodyPr lIns="0" tIns="0" rIns="0" bIns="0" anchor="t"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s-ES" sz="2800" dirty="0" err="1" smtClean="0">
                <a:solidFill>
                  <a:schemeClr val="accent6"/>
                </a:solidFill>
              </a:rPr>
              <a:t>Latch</a:t>
            </a:r>
            <a:r>
              <a:rPr lang="es-ES" sz="2800" dirty="0" smtClean="0">
                <a:solidFill>
                  <a:schemeClr val="accent6"/>
                </a:solidFill>
              </a:rPr>
              <a:t> 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14488"/>
            <a:ext cx="1846307" cy="232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643042" y="4500570"/>
            <a:ext cx="1560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D: dato</a:t>
            </a:r>
          </a:p>
          <a:p>
            <a:pPr algn="just"/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C: control</a:t>
            </a:r>
          </a:p>
          <a:p>
            <a:pPr algn="just"/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Q: estado</a:t>
            </a:r>
            <a:endParaRPr lang="es-CL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405487" y="2143116"/>
          <a:ext cx="2381223" cy="14833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93741"/>
                <a:gridCol w="793741"/>
                <a:gridCol w="793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</a:t>
                      </a:r>
                      <a:r>
                        <a:rPr lang="es-ES" baseline="30000" dirty="0" smtClean="0"/>
                        <a:t>t+</a:t>
                      </a:r>
                      <a:r>
                        <a:rPr lang="es-ES" sz="1800" baseline="30000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0/1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Q</a:t>
                      </a:r>
                      <a:r>
                        <a:rPr lang="es-ES" baseline="30000" dirty="0" err="1" smtClean="0"/>
                        <a:t>t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C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Flecha derecha"/>
          <p:cNvSpPr/>
          <p:nvPr/>
        </p:nvSpPr>
        <p:spPr>
          <a:xfrm>
            <a:off x="3807906" y="2590794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695" y="2259472"/>
            <a:ext cx="7311833" cy="43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"/>
          <p:cNvCxnSpPr/>
          <p:nvPr/>
        </p:nvCxnSpPr>
        <p:spPr>
          <a:xfrm>
            <a:off x="859605" y="947722"/>
            <a:ext cx="0" cy="5328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855448" y="6266441"/>
            <a:ext cx="3438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541863" y="1571612"/>
            <a:ext cx="122413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accent6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 flipV="1">
            <a:off x="728862" y="3900719"/>
            <a:ext cx="288032" cy="3600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949766" y="371406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accent6"/>
                </a:solidFill>
              </a:rPr>
              <a:t>K</a:t>
            </a:r>
            <a:endParaRPr lang="es-CL" dirty="0">
              <a:solidFill>
                <a:schemeClr val="accent6"/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3428992" y="958837"/>
            <a:ext cx="0" cy="612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714612" y="1543057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>
                <a:solidFill>
                  <a:schemeClr val="accent6"/>
                </a:solidFill>
              </a:rPr>
              <a:t>D</a:t>
            </a:r>
            <a:endParaRPr lang="es-CL" sz="1400" dirty="0">
              <a:solidFill>
                <a:schemeClr val="accent6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284302" y="1532171"/>
            <a:ext cx="340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accent6"/>
                </a:solidFill>
              </a:rPr>
              <a:t>D’</a:t>
            </a:r>
            <a:endParaRPr lang="es-CL" sz="1400" dirty="0">
              <a:solidFill>
                <a:schemeClr val="accent6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849000" y="955654"/>
            <a:ext cx="2016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2857488" y="962004"/>
            <a:ext cx="0" cy="612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508522" y="191567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>
                <a:solidFill>
                  <a:schemeClr val="accent6"/>
                </a:solidFill>
              </a:rPr>
              <a:t>C</a:t>
            </a:r>
            <a:endParaRPr lang="es-CL" sz="1400" dirty="0">
              <a:solidFill>
                <a:schemeClr val="accent6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2110708" y="2057164"/>
            <a:ext cx="432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037928" y="226396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 smtClean="0">
                <a:solidFill>
                  <a:schemeClr val="accent6"/>
                </a:solidFill>
              </a:rPr>
              <a:t>Q</a:t>
            </a:r>
            <a:endParaRPr lang="es-CL" sz="1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12775</TotalTime>
  <Words>659</Words>
  <Application>Microsoft Macintosh PowerPoint</Application>
  <PresentationFormat>On-screen Show (4:3)</PresentationFormat>
  <Paragraphs>174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Courier New</vt:lpstr>
      <vt:lpstr>Arial</vt:lpstr>
      <vt:lpstr>Office Theme</vt:lpstr>
      <vt:lpstr>PowerPoint Presentation</vt:lpstr>
      <vt:lpstr>Extendiendo las capacidades de la ALU</vt:lpstr>
      <vt:lpstr>PowerPoint Presentation</vt:lpstr>
      <vt:lpstr>Necesitamos una nueva pieza de hardware</vt:lpstr>
      <vt:lpstr>Latches y Flip-Flops son las piezas que necesitamos</vt:lpstr>
      <vt:lpstr>Latch RS</vt:lpstr>
      <vt:lpstr>Latch D</vt:lpstr>
      <vt:lpstr>PowerPoint Presentation</vt:lpstr>
      <vt:lpstr>PowerPoint Presentation</vt:lpstr>
      <vt:lpstr>El latch no es suficiente</vt:lpstr>
      <vt:lpstr>Flip-Flop D</vt:lpstr>
      <vt:lpstr>Flip-Flops son la solución</vt:lpstr>
      <vt:lpstr>PowerPoint Presentation</vt:lpstr>
      <vt:lpstr>PowerPoint Presentation</vt:lpstr>
      <vt:lpstr>PowerPoint Presentation</vt:lpstr>
      <vt:lpstr>PowerPoint Presentation</vt:lpstr>
      <vt:lpstr>Revisemos como almacena datos un computador</vt:lpstr>
      <vt:lpstr>Almacenamiento dinámico es más barato, pero requiere refresco de la carga eléctrica</vt:lpstr>
      <vt:lpstr>DRAM</vt:lpstr>
      <vt:lpstr>Hablemos un poco sobre tipos de dato</vt:lpstr>
      <vt:lpstr>No basta sólo con saber el tipo de dato, se necesita el endianness</vt:lpstr>
      <vt:lpstr>Arreglos son algo más complejos que las variables</vt:lpstr>
      <vt:lpstr>PowerPoint Presentation</vt:lpstr>
      <vt:lpstr>Que elemento de almacenamiento utilizar depende del uso del dato</vt:lpstr>
      <vt:lpstr>Revisemos donde almacena datos un computador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Hans-Albert Löbel</dc:creator>
  <cp:lastModifiedBy>Microsoft Office User</cp:lastModifiedBy>
  <cp:revision>221</cp:revision>
  <dcterms:created xsi:type="dcterms:W3CDTF">2010-08-21T17:13:52Z</dcterms:created>
  <dcterms:modified xsi:type="dcterms:W3CDTF">2018-03-12T02:32:25Z</dcterms:modified>
</cp:coreProperties>
</file>