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310" r:id="rId2"/>
    <p:sldId id="302" r:id="rId3"/>
    <p:sldId id="375" r:id="rId4"/>
    <p:sldId id="351" r:id="rId5"/>
    <p:sldId id="353" r:id="rId6"/>
    <p:sldId id="354" r:id="rId7"/>
    <p:sldId id="355" r:id="rId8"/>
    <p:sldId id="358" r:id="rId9"/>
    <p:sldId id="374" r:id="rId10"/>
    <p:sldId id="359" r:id="rId11"/>
    <p:sldId id="360" r:id="rId12"/>
    <p:sldId id="367" r:id="rId13"/>
    <p:sldId id="361" r:id="rId14"/>
    <p:sldId id="362" r:id="rId15"/>
    <p:sldId id="363" r:id="rId16"/>
    <p:sldId id="349" r:id="rId17"/>
    <p:sldId id="329" r:id="rId18"/>
    <p:sldId id="330" r:id="rId19"/>
    <p:sldId id="331" r:id="rId20"/>
    <p:sldId id="373" r:id="rId21"/>
    <p:sldId id="333" r:id="rId22"/>
    <p:sldId id="364" r:id="rId23"/>
    <p:sldId id="343" r:id="rId24"/>
    <p:sldId id="372" r:id="rId25"/>
    <p:sldId id="376" r:id="rId26"/>
    <p:sldId id="371" r:id="rId27"/>
    <p:sldId id="344" r:id="rId28"/>
    <p:sldId id="365" r:id="rId29"/>
    <p:sldId id="368" r:id="rId30"/>
    <p:sldId id="369" r:id="rId31"/>
    <p:sldId id="370" r:id="rId32"/>
    <p:sldId id="345" r:id="rId33"/>
    <p:sldId id="347" r:id="rId34"/>
    <p:sldId id="346" r:id="rId35"/>
    <p:sldId id="340" r:id="rId36"/>
    <p:sldId id="348" r:id="rId37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94559" autoAdjust="0"/>
  </p:normalViewPr>
  <p:slideViewPr>
    <p:cSldViewPr>
      <p:cViewPr varScale="1">
        <p:scale>
          <a:sx n="111" d="100"/>
          <a:sy n="111" d="100"/>
        </p:scale>
        <p:origin x="16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7200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r">
              <a:defRPr sz="1200"/>
            </a:lvl1pPr>
          </a:lstStyle>
          <a:p>
            <a:fld id="{D406E73E-57CD-495B-95E7-94D47B2B2858}" type="datetimeFigureOut">
              <a:rPr lang="es-CL" smtClean="0"/>
              <a:pPr/>
              <a:t>13-03-18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2" rIns="91422" bIns="45712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22" tIns="45712" rIns="91422" bIns="45712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r">
              <a:defRPr sz="1200"/>
            </a:lvl1pPr>
          </a:lstStyle>
          <a:p>
            <a:fld id="{92448A98-2501-4C28-B8DE-94171F3205FD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586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1991-DD92-4D85-8990-2D052544EE56}" type="datetime1">
              <a:rPr lang="es-CL" smtClean="0"/>
              <a:pPr/>
              <a:t>13-03-18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55ED-19BF-4B4F-B292-2BE7A6F7FB49}" type="datetime1">
              <a:rPr lang="es-CL" smtClean="0"/>
              <a:pPr/>
              <a:t>13-03-18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A5C8-40D0-4ACE-ACCA-DEDF6DFFBC1F}" type="datetime1">
              <a:rPr lang="es-CL" smtClean="0"/>
              <a:pPr/>
              <a:t>13-03-18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0D9F-0E88-49FB-9EEE-54150F52396B}" type="datetime1">
              <a:rPr lang="es-CL" smtClean="0"/>
              <a:pPr/>
              <a:t>13-03-18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D712-DAD5-4749-B900-E803CAF4B07D}" type="datetime1">
              <a:rPr lang="es-CL" smtClean="0"/>
              <a:pPr/>
              <a:t>13-03-18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71D5-6899-404C-AB37-EF85E0A8A73D}" type="datetime1">
              <a:rPr lang="es-CL" smtClean="0"/>
              <a:pPr/>
              <a:t>13-03-18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A3CF-EBE6-44C0-81BE-DC2CE40608FB}" type="datetime1">
              <a:rPr lang="es-CL" smtClean="0"/>
              <a:pPr/>
              <a:t>13-03-18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302E-215F-4A87-B915-8D222942F5FF}" type="datetime1">
              <a:rPr lang="es-CL" smtClean="0"/>
              <a:pPr/>
              <a:t>13-03-18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8535-5972-4E15-A95C-6B7E3458B6B4}" type="datetime1">
              <a:rPr lang="es-CL" smtClean="0"/>
              <a:pPr/>
              <a:t>13-03-18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2DD9-4050-489B-BCCB-A3C80D7FED05}" type="datetime1">
              <a:rPr lang="es-CL" smtClean="0"/>
              <a:pPr/>
              <a:t>13-03-18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32EF-7ED2-4989-9F3F-6A48E6104D41}" type="datetime1">
              <a:rPr lang="es-CL" smtClean="0"/>
              <a:pPr/>
              <a:t>13-03-18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6E91D-8F58-405F-9CC7-E253611FE603}" type="datetime1">
              <a:rPr lang="es-CL" smtClean="0"/>
              <a:pPr/>
              <a:t>13-03-18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48F7C-4762-4176-95F8-BA49E464E55F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25" y="260648"/>
            <a:ext cx="1287304" cy="1287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4448" y="512922"/>
            <a:ext cx="6146483" cy="1201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1233013" y="512922"/>
            <a:ext cx="6249353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es-ES" sz="2400" dirty="0">
                <a:solidFill>
                  <a:srgbClr val="000000"/>
                </a:solidFill>
                <a:latin typeface="+mj-lt"/>
              </a:rPr>
              <a:t>Pontificia Universidad Católica de Chile</a:t>
            </a:r>
            <a:endParaRPr lang="es-ES" sz="2400" dirty="0">
              <a:latin typeface="+mj-lt"/>
            </a:endParaRPr>
          </a:p>
          <a:p>
            <a:pPr algn="ctr">
              <a:lnSpc>
                <a:spcPct val="95000"/>
              </a:lnSpc>
              <a:defRPr/>
            </a:pPr>
            <a:r>
              <a:rPr lang="es-ES" sz="2400" dirty="0">
                <a:solidFill>
                  <a:srgbClr val="000000"/>
                </a:solidFill>
                <a:latin typeface="+mj-lt"/>
              </a:rPr>
              <a:t>Escuela de Ingeniería</a:t>
            </a:r>
            <a:endParaRPr lang="es-ES" sz="2400" dirty="0">
              <a:latin typeface="+mj-lt"/>
            </a:endParaRPr>
          </a:p>
          <a:p>
            <a:pPr algn="ctr">
              <a:lnSpc>
                <a:spcPct val="95000"/>
              </a:lnSpc>
              <a:defRPr/>
            </a:pPr>
            <a:r>
              <a:rPr lang="es-ES" sz="2400" dirty="0">
                <a:solidFill>
                  <a:srgbClr val="000000"/>
                </a:solidFill>
                <a:latin typeface="+mj-lt"/>
              </a:rPr>
              <a:t>Departamento de Ciencia de la Computación</a:t>
            </a:r>
          </a:p>
        </p:txBody>
      </p:sp>
      <p:pic>
        <p:nvPicPr>
          <p:cNvPr id="205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5064" y="5500689"/>
            <a:ext cx="2858929" cy="501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6" name="Text Box 10"/>
          <p:cNvSpPr txBox="1">
            <a:spLocks noChangeArrowheads="1"/>
          </p:cNvSpPr>
          <p:nvPr/>
        </p:nvSpPr>
        <p:spPr bwMode="auto">
          <a:xfrm>
            <a:off x="5997894" y="5500689"/>
            <a:ext cx="1175862" cy="210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s-ES" sz="1400" b="1" dirty="0">
                <a:solidFill>
                  <a:srgbClr val="000000"/>
                </a:solidFill>
              </a:rPr>
              <a:t>Profeso</a:t>
            </a:r>
            <a:r>
              <a:rPr lang="en-US" sz="1300" b="1" dirty="0">
                <a:solidFill>
                  <a:srgbClr val="000000"/>
                </a:solidFill>
              </a:rPr>
              <a:t>r:</a:t>
            </a:r>
          </a:p>
        </p:txBody>
      </p:sp>
      <p:sp>
        <p:nvSpPr>
          <p:cNvPr id="2057" name="Text Box 11"/>
          <p:cNvSpPr txBox="1">
            <a:spLocks noChangeArrowheads="1"/>
          </p:cNvSpPr>
          <p:nvPr/>
        </p:nvSpPr>
        <p:spPr bwMode="auto">
          <a:xfrm>
            <a:off x="7235190" y="5502118"/>
            <a:ext cx="1614488" cy="20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s-ES" sz="1400" dirty="0">
                <a:solidFill>
                  <a:srgbClr val="000000"/>
                </a:solidFill>
              </a:rPr>
              <a:t>Hans-Albert </a:t>
            </a:r>
            <a:r>
              <a:rPr lang="es-ES" sz="1400" dirty="0" err="1">
                <a:solidFill>
                  <a:srgbClr val="000000"/>
                </a:solidFill>
              </a:rPr>
              <a:t>Löbel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0" y="2933015"/>
            <a:ext cx="9144000" cy="1227003"/>
          </a:xfrm>
          <a:prstGeom prst="rect">
            <a:avLst/>
          </a:prstGeom>
          <a:noFill/>
        </p:spPr>
        <p:txBody>
          <a:bodyPr lIns="82295" tIns="41148" rIns="82295" bIns="41148">
            <a:spAutoFit/>
          </a:bodyPr>
          <a:lstStyle/>
          <a:p>
            <a:pPr algn="ctr">
              <a:spcAft>
                <a:spcPts val="2160"/>
              </a:spcAft>
              <a:defRPr/>
            </a:pPr>
            <a:r>
              <a:rPr lang="en-US" sz="3200" dirty="0">
                <a:solidFill>
                  <a:srgbClr val="000000"/>
                </a:solidFill>
                <a:latin typeface="+mj-lt"/>
              </a:rPr>
              <a:t>IIC2343 – </a:t>
            </a:r>
            <a:r>
              <a:rPr lang="es-ES" sz="3200" dirty="0">
                <a:solidFill>
                  <a:srgbClr val="000000"/>
                </a:solidFill>
                <a:latin typeface="+mj-lt"/>
              </a:rPr>
              <a:t>Arquitectura</a:t>
            </a:r>
            <a:r>
              <a:rPr lang="en-US" sz="3200" dirty="0">
                <a:solidFill>
                  <a:srgbClr val="000000"/>
                </a:solidFill>
                <a:latin typeface="+mj-lt"/>
              </a:rPr>
              <a:t> de </a:t>
            </a:r>
            <a:r>
              <a:rPr lang="es-ES" sz="3200" dirty="0">
                <a:solidFill>
                  <a:srgbClr val="000000"/>
                </a:solidFill>
                <a:latin typeface="+mj-lt"/>
              </a:rPr>
              <a:t>Computadores</a:t>
            </a:r>
          </a:p>
          <a:p>
            <a:pPr algn="ctr">
              <a:spcAft>
                <a:spcPts val="2160"/>
              </a:spcAft>
              <a:defRPr/>
            </a:pPr>
            <a:r>
              <a:rPr lang="es-ES" sz="2400" dirty="0" smtClean="0">
                <a:solidFill>
                  <a:srgbClr val="000000"/>
                </a:solidFill>
                <a:latin typeface="+mj-lt"/>
              </a:rPr>
              <a:t>Programabilidad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810" y="2334509"/>
            <a:ext cx="5830887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179513" y="188640"/>
            <a:ext cx="7992887" cy="129614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Necesitamos hacer</a:t>
            </a: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secuencial</a:t>
            </a: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la lectura de las instrucciones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10</a:t>
            </a:fld>
            <a:endParaRPr lang="es-CL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2288655"/>
            <a:ext cx="2165789" cy="17884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6 Flecha a la derecha con bandas"/>
          <p:cNvSpPr/>
          <p:nvPr/>
        </p:nvSpPr>
        <p:spPr>
          <a:xfrm>
            <a:off x="6084168" y="2924944"/>
            <a:ext cx="576064" cy="36004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6913" y="1418682"/>
            <a:ext cx="943543" cy="137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179513" y="188640"/>
            <a:ext cx="8640959" cy="129614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Falta un 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último paso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para hacer que esta máquina</a:t>
            </a: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sea </a:t>
            </a: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automática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11</a:t>
            </a:fld>
            <a:endParaRPr lang="es-CL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61818" y="1124744"/>
            <a:ext cx="6605356" cy="4944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179513" y="188640"/>
            <a:ext cx="6696743" cy="129614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 último paso es sincronizar todos los elementos del computador con un </a:t>
            </a:r>
            <a:r>
              <a:rPr kumimoji="0" lang="es-E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clock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12</a:t>
            </a:fld>
            <a:endParaRPr lang="es-CL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124744"/>
            <a:ext cx="6609729" cy="4944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13</a:t>
            </a:fld>
            <a:endParaRPr lang="es-CL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19956" y="1196752"/>
            <a:ext cx="7704087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"/>
          <p:cNvSpPr txBox="1">
            <a:spLocks noChangeArrowheads="1"/>
          </p:cNvSpPr>
          <p:nvPr/>
        </p:nvSpPr>
        <p:spPr>
          <a:xfrm>
            <a:off x="179513" y="188640"/>
            <a:ext cx="8964487" cy="129614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Revisemos cómo</a:t>
            </a: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funciona ahora nuestra </a:t>
            </a: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máquina programable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21467" y="1124744"/>
            <a:ext cx="7656996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179513" y="188640"/>
            <a:ext cx="8964487" cy="129614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Revisemos cómo</a:t>
            </a: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funciona ahora nuestra </a:t>
            </a: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máquina programable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14</a:t>
            </a:fld>
            <a:endParaRPr lang="es-C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23646" y="1196752"/>
            <a:ext cx="780857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15</a:t>
            </a:fld>
            <a:endParaRPr lang="es-CL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>
          <a:xfrm>
            <a:off x="179513" y="188640"/>
            <a:ext cx="8712967" cy="129614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Revisemos cómo</a:t>
            </a: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funciona ahora nuestra </a:t>
            </a: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máquina programable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179513" y="188640"/>
            <a:ext cx="5392619" cy="11811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Máquina programable aún está limitada por valores</a:t>
            </a: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iniciales de registros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16</a:t>
            </a:fld>
            <a:endParaRPr lang="es-CL"/>
          </a:p>
        </p:txBody>
      </p:sp>
      <p:pic>
        <p:nvPicPr>
          <p:cNvPr id="8" name="Picture 4" descr="compbasico0.png"/>
          <p:cNvPicPr>
            <a:picLocks noChangeAspect="1"/>
          </p:cNvPicPr>
          <p:nvPr/>
        </p:nvPicPr>
        <p:blipFill>
          <a:blip r:embed="rId2" cstate="print"/>
          <a:srcRect l="4337"/>
          <a:stretch>
            <a:fillRect/>
          </a:stretch>
        </p:blipFill>
        <p:spPr>
          <a:xfrm>
            <a:off x="323528" y="836114"/>
            <a:ext cx="8244408" cy="54011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179512" y="188640"/>
            <a:ext cx="4892554" cy="1728192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Literales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 aumentan poder expresivo</a:t>
            </a:r>
            <a:endParaRPr lang="es-ES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Ej.: A = A</a:t>
            </a: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+ 5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17</a:t>
            </a:fld>
            <a:endParaRPr lang="es-CL"/>
          </a:p>
        </p:txBody>
      </p:sp>
      <p:pic>
        <p:nvPicPr>
          <p:cNvPr id="7" name="Picture 3" descr="literal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764704"/>
            <a:ext cx="6790526" cy="60212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179512" y="188640"/>
            <a:ext cx="4892554" cy="1584176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Ahora podemos inicializar registros</a:t>
            </a:r>
          </a:p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noProof="0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Ej.: A = 0 + </a:t>
            </a:r>
            <a:r>
              <a:rPr lang="es-ES" sz="2400" noProof="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Lit</a:t>
            </a:r>
            <a:r>
              <a:rPr lang="es-ES" sz="2400" noProof="0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,</a:t>
            </a:r>
            <a:r>
              <a:rPr lang="es-ES" sz="2400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es-ES" sz="2400" b="0" i="0" u="none" strike="noStrike" kern="1200" cap="none" spc="0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</a:t>
            </a:r>
            <a:r>
              <a:rPr kumimoji="0" lang="es-ES" sz="2400" b="0" i="0" u="none" strike="noStrike" kern="1200" cap="none" spc="0" normalizeH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= 0 + </a:t>
            </a:r>
            <a:r>
              <a:rPr kumimoji="0" lang="es-ES" sz="2400" b="0" i="0" u="none" strike="noStrike" kern="1200" cap="none" spc="0" normalizeH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Lit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18</a:t>
            </a:fld>
            <a:endParaRPr lang="es-CL"/>
          </a:p>
        </p:txBody>
      </p:sp>
      <p:pic>
        <p:nvPicPr>
          <p:cNvPr id="8" name="Picture 3" descr="literalesycer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9268" y="755523"/>
            <a:ext cx="6743132" cy="59858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179512" y="188640"/>
            <a:ext cx="4248472" cy="129614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 también copiarlos</a:t>
            </a:r>
          </a:p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noProof="0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Ej.: A = 0 + B,</a:t>
            </a:r>
            <a:r>
              <a:rPr lang="es-ES" sz="2400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es-ES" sz="2400" b="0" i="0" u="none" strike="noStrike" kern="1200" cap="none" spc="0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</a:t>
            </a:r>
            <a:r>
              <a:rPr kumimoji="0" lang="es-ES" sz="2400" b="0" i="0" u="none" strike="noStrike" kern="1200" cap="none" spc="0" normalizeH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= A + 0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19</a:t>
            </a:fld>
            <a:endParaRPr lang="es-CL"/>
          </a:p>
        </p:txBody>
      </p:sp>
      <p:pic>
        <p:nvPicPr>
          <p:cNvPr id="8" name="Picture 3" descr="literalesycer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9268" y="755523"/>
            <a:ext cx="6743132" cy="59858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179513" y="188640"/>
            <a:ext cx="7344815" cy="129614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Ahora que tenemos registros, ¿cómo podemos mejorar la calculadora?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2</a:t>
            </a:fld>
            <a:endParaRPr lang="es-C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0147" t="32260" r="14790" b="8190"/>
          <a:stretch>
            <a:fillRect/>
          </a:stretch>
        </p:blipFill>
        <p:spPr bwMode="auto">
          <a:xfrm>
            <a:off x="2571736" y="2643182"/>
            <a:ext cx="4357718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79564" y="1268760"/>
            <a:ext cx="3096344" cy="82593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Tenemos palabras de control de 8 bits.</a:t>
            </a:r>
          </a:p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20</a:t>
            </a:fld>
            <a:endParaRPr lang="es-CL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7634" y="188640"/>
            <a:ext cx="5534025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"/>
          <p:cNvSpPr txBox="1">
            <a:spLocks noChangeArrowheads="1"/>
          </p:cNvSpPr>
          <p:nvPr/>
        </p:nvSpPr>
        <p:spPr>
          <a:xfrm>
            <a:off x="74453" y="2747082"/>
            <a:ext cx="3096344" cy="82593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Pero tenemos</a:t>
            </a: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sólo 28 instrucciones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>
          <a:xfrm>
            <a:off x="79564" y="4259250"/>
            <a:ext cx="3196292" cy="82593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¿Qué podemos hacer para ahorrar espacio?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79564" y="1387562"/>
            <a:ext cx="2908260" cy="448971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Solucionamos esto</a:t>
            </a: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usando </a:t>
            </a:r>
            <a:r>
              <a:rPr kumimoji="0" lang="es-E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opcodes</a:t>
            </a: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Cada uno se asocia a </a:t>
            </a:r>
            <a:r>
              <a:rPr lang="es-ES" sz="2400" dirty="0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una instrucción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21</a:t>
            </a:fld>
            <a:endParaRPr lang="es-CL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62360"/>
            <a:ext cx="5854682" cy="625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179512" y="188640"/>
            <a:ext cx="5106868" cy="93610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La </a:t>
            </a:r>
            <a:r>
              <a:rPr lang="es-ES" sz="2400" dirty="0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CU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 traduce </a:t>
            </a:r>
            <a:r>
              <a:rPr lang="es-ES" sz="2400" dirty="0" err="1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opcodes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 a señales de control y se implementa con una ROM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22</a:t>
            </a:fld>
            <a:endParaRPr lang="es-CL"/>
          </a:p>
        </p:txBody>
      </p:sp>
      <p:pic>
        <p:nvPicPr>
          <p:cNvPr id="7" name="Picture 5" descr="unidadContr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0166" y="1154141"/>
            <a:ext cx="6258272" cy="5632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23</a:t>
            </a:fld>
            <a:endParaRPr lang="es-CL"/>
          </a:p>
        </p:txBody>
      </p:sp>
      <p:pic>
        <p:nvPicPr>
          <p:cNvPr id="8" name="Picture 1" descr="memoriadat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3583" y="888707"/>
            <a:ext cx="8736305" cy="5852661"/>
          </a:xfrm>
          <a:prstGeom prst="rect">
            <a:avLst/>
          </a:prstGeom>
        </p:spPr>
      </p:pic>
      <p:sp>
        <p:nvSpPr>
          <p:cNvPr id="7" name="Rectangle 1"/>
          <p:cNvSpPr txBox="1">
            <a:spLocks noChangeArrowheads="1"/>
          </p:cNvSpPr>
          <p:nvPr/>
        </p:nvSpPr>
        <p:spPr>
          <a:xfrm>
            <a:off x="179512" y="188640"/>
            <a:ext cx="4463926" cy="93610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Aún necesitamos una manera para almacenar </a:t>
            </a:r>
            <a:r>
              <a:rPr lang="es-ES" sz="2400" dirty="0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mayor cantidad de datos 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 descr="memoriadatos.png"/>
          <p:cNvPicPr>
            <a:picLocks noChangeAspect="1"/>
          </p:cNvPicPr>
          <p:nvPr/>
        </p:nvPicPr>
        <p:blipFill>
          <a:blip r:embed="rId2" cstate="print"/>
          <a:srcRect l="28137"/>
          <a:stretch>
            <a:fillRect/>
          </a:stretch>
        </p:blipFill>
        <p:spPr>
          <a:xfrm>
            <a:off x="2571736" y="888707"/>
            <a:ext cx="6278152" cy="5852660"/>
          </a:xfrm>
          <a:prstGeom prst="rect">
            <a:avLst/>
          </a:prstGeom>
        </p:spPr>
      </p:pic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179512" y="188640"/>
            <a:ext cx="7678636" cy="93610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¿Donde podemos agregar una memoria? 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24</a:t>
            </a:fld>
            <a:endParaRPr lang="es-C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 descr="memoriadat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3583" y="888707"/>
            <a:ext cx="8736305" cy="5852660"/>
          </a:xfrm>
          <a:prstGeom prst="rect">
            <a:avLst/>
          </a:prstGeom>
        </p:spPr>
      </p:pic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179512" y="188640"/>
            <a:ext cx="7678636" cy="93610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¿Donde podemos agregar una memoria? 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25</a:t>
            </a:fld>
            <a:endParaRPr lang="es-C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179512" y="188640"/>
            <a:ext cx="6696744" cy="93610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Ahora podemos almacenar variables 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26</a:t>
            </a:fld>
            <a:endParaRPr lang="es-CL"/>
          </a:p>
        </p:txBody>
      </p:sp>
      <p:pic>
        <p:nvPicPr>
          <p:cNvPr id="8" name="Picture 1" descr="memoriadat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888707"/>
            <a:ext cx="8748464" cy="58526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179512" y="188640"/>
            <a:ext cx="6821380" cy="93610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Podemos direccionar la memoria mediante un literal…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27</a:t>
            </a:fld>
            <a:endParaRPr lang="es-C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5" y="1071546"/>
            <a:ext cx="82105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179512" y="188640"/>
            <a:ext cx="8424936" cy="93610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…o también mediante el registro B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28</a:t>
            </a:fld>
            <a:endParaRPr lang="es-CL"/>
          </a:p>
        </p:txBody>
      </p:sp>
      <p:pic>
        <p:nvPicPr>
          <p:cNvPr id="7" name="Picture 1" descr="memoriadatosFu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4349" y="1085294"/>
            <a:ext cx="8192107" cy="565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29</a:t>
            </a:fld>
            <a:endParaRPr lang="es-C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5294"/>
          <a:stretch>
            <a:fillRect/>
          </a:stretch>
        </p:blipFill>
        <p:spPr bwMode="auto">
          <a:xfrm>
            <a:off x="2000231" y="1206114"/>
            <a:ext cx="5143537" cy="5366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1"/>
          <p:cNvSpPr txBox="1">
            <a:spLocks noChangeArrowheads="1"/>
          </p:cNvSpPr>
          <p:nvPr/>
        </p:nvSpPr>
        <p:spPr>
          <a:xfrm>
            <a:off x="0" y="188640"/>
            <a:ext cx="9144000" cy="93610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¿Cómo podemos darle órdenes (</a:t>
            </a:r>
            <a:r>
              <a:rPr lang="es-ES" sz="2400" dirty="0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programar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) a la máquina programable?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179513" y="188640"/>
            <a:ext cx="7344815" cy="129614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Unimos la salida de la ALU con la entrada de los registros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3</a:t>
            </a:fld>
            <a:endParaRPr lang="es-C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2375" y="1211263"/>
            <a:ext cx="6697663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30</a:t>
            </a:fld>
            <a:endParaRPr lang="es-CL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0658" y="1285860"/>
            <a:ext cx="6858928" cy="5323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"/>
          <p:cNvSpPr txBox="1">
            <a:spLocks noChangeArrowheads="1"/>
          </p:cNvSpPr>
          <p:nvPr/>
        </p:nvSpPr>
        <p:spPr>
          <a:xfrm>
            <a:off x="179512" y="188640"/>
            <a:ext cx="5035430" cy="93610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dirty="0" err="1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Assembly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 nos permite trabajar de forma más natural y con menor </a:t>
            </a:r>
            <a:r>
              <a:rPr lang="es-ES" sz="2400" dirty="0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redundancia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31</a:t>
            </a:fld>
            <a:endParaRPr lang="es-CL"/>
          </a:p>
        </p:txBody>
      </p:sp>
      <p:sp>
        <p:nvSpPr>
          <p:cNvPr id="4" name="3 CuadroTexto"/>
          <p:cNvSpPr txBox="1"/>
          <p:nvPr/>
        </p:nvSpPr>
        <p:spPr>
          <a:xfrm>
            <a:off x="539552" y="836712"/>
            <a:ext cx="78901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2400"/>
              </a:spcAft>
            </a:pPr>
            <a:r>
              <a:rPr lang="es-CL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Ocupando el </a:t>
            </a:r>
            <a:r>
              <a:rPr lang="es-CL" sz="2400" dirty="0" err="1" smtClean="0">
                <a:solidFill>
                  <a:schemeClr val="accent6"/>
                </a:solidFill>
              </a:rPr>
              <a:t>assembly</a:t>
            </a:r>
            <a:r>
              <a:rPr lang="es-CL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recién descrito, escriba un programa que realice las siguientes operaciones:</a:t>
            </a:r>
          </a:p>
          <a:p>
            <a:pPr marL="360000" indent="-360000">
              <a:spcAft>
                <a:spcPts val="1200"/>
              </a:spcAft>
              <a:buFont typeface="Arial" pitchFamily="34" charset="0"/>
              <a:buChar char="•"/>
            </a:pPr>
            <a:r>
              <a:rPr lang="es-CL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Cargar los valores 5 y 6 en los registros </a:t>
            </a:r>
            <a:r>
              <a:rPr lang="es-CL" sz="2400" dirty="0" smtClean="0">
                <a:solidFill>
                  <a:schemeClr val="accent6"/>
                </a:solidFill>
              </a:rPr>
              <a:t>A</a:t>
            </a:r>
            <a:r>
              <a:rPr lang="es-CL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 </a:t>
            </a:r>
            <a:r>
              <a:rPr lang="es-CL" sz="2400" dirty="0" smtClean="0">
                <a:solidFill>
                  <a:schemeClr val="accent6"/>
                </a:solidFill>
              </a:rPr>
              <a:t>B</a:t>
            </a:r>
            <a:r>
              <a:rPr lang="es-CL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respectivamente</a:t>
            </a:r>
          </a:p>
          <a:p>
            <a:pPr marL="360000" indent="-360000">
              <a:spcAft>
                <a:spcPts val="1200"/>
              </a:spcAft>
              <a:buFont typeface="Arial" pitchFamily="34" charset="0"/>
              <a:buChar char="•"/>
            </a:pPr>
            <a:r>
              <a:rPr lang="es-CL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Guardar en </a:t>
            </a:r>
            <a:r>
              <a:rPr lang="es-CL" sz="2400" dirty="0" smtClean="0">
                <a:solidFill>
                  <a:schemeClr val="accent6"/>
                </a:solidFill>
              </a:rPr>
              <a:t>A</a:t>
            </a:r>
            <a:r>
              <a:rPr lang="es-CL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 suma de los valores almacenados en </a:t>
            </a:r>
            <a:r>
              <a:rPr lang="es-CL" sz="2400" dirty="0" smtClean="0">
                <a:solidFill>
                  <a:schemeClr val="accent6"/>
                </a:solidFill>
              </a:rPr>
              <a:t>A</a:t>
            </a:r>
            <a:r>
              <a:rPr lang="es-CL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 </a:t>
            </a:r>
            <a:r>
              <a:rPr lang="es-CL" sz="2400" dirty="0" smtClean="0">
                <a:solidFill>
                  <a:schemeClr val="accent6"/>
                </a:solidFill>
              </a:rPr>
              <a:t>B</a:t>
            </a:r>
          </a:p>
          <a:p>
            <a:pPr marL="360000" indent="-360000">
              <a:spcAft>
                <a:spcPts val="1200"/>
              </a:spcAft>
              <a:buFont typeface="Arial" pitchFamily="34" charset="0"/>
              <a:buChar char="•"/>
            </a:pPr>
            <a:r>
              <a:rPr lang="es-CL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Guardar en </a:t>
            </a:r>
            <a:r>
              <a:rPr lang="es-CL" sz="2400" dirty="0" smtClean="0">
                <a:solidFill>
                  <a:schemeClr val="accent6"/>
                </a:solidFill>
              </a:rPr>
              <a:t>A</a:t>
            </a:r>
            <a:r>
              <a:rPr lang="es-CL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 resta de los valores almacenados en </a:t>
            </a:r>
            <a:r>
              <a:rPr lang="es-CL" sz="2400" dirty="0" smtClean="0">
                <a:solidFill>
                  <a:schemeClr val="accent6"/>
                </a:solidFill>
              </a:rPr>
              <a:t>A</a:t>
            </a:r>
            <a:r>
              <a:rPr lang="es-CL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 </a:t>
            </a:r>
            <a:r>
              <a:rPr lang="es-CL" sz="2400" dirty="0" smtClean="0">
                <a:solidFill>
                  <a:schemeClr val="accent6"/>
                </a:solidFill>
              </a:rPr>
              <a:t>B</a:t>
            </a:r>
          </a:p>
          <a:p>
            <a:pPr marL="360000" indent="-360000">
              <a:spcAft>
                <a:spcPts val="1200"/>
              </a:spcAft>
              <a:buFont typeface="Arial" pitchFamily="34" charset="0"/>
              <a:buChar char="•"/>
            </a:pPr>
            <a:r>
              <a:rPr lang="es-CL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Setear</a:t>
            </a:r>
            <a:r>
              <a:rPr lang="es-CL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en 0 el valor de </a:t>
            </a:r>
            <a:r>
              <a:rPr lang="es-CL" sz="2400" dirty="0" smtClean="0">
                <a:solidFill>
                  <a:schemeClr val="accent6"/>
                </a:solidFill>
              </a:rPr>
              <a:t>B</a:t>
            </a:r>
            <a:endParaRPr lang="es-ES" sz="24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>
          <a:xfrm>
            <a:off x="1071538" y="2071678"/>
            <a:ext cx="7244878" cy="3786214"/>
          </a:xfrm>
        </p:spPr>
        <p:txBody>
          <a:bodyPr lIns="0" tIns="0" rIns="0" bIns="0">
            <a:noAutofit/>
          </a:bodyPr>
          <a:lstStyle/>
          <a:p>
            <a:pPr marL="411480" lvl="1" indent="-308610" algn="just">
              <a:lnSpc>
                <a:spcPct val="95000"/>
              </a:lnSpc>
              <a:spcBef>
                <a:spcPts val="120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400" dirty="0" smtClean="0">
                <a:solidFill>
                  <a:schemeClr val="bg1">
                    <a:lumMod val="50000"/>
                  </a:schemeClr>
                </a:solidFill>
              </a:rPr>
              <a:t>Separamos el código en 2 segmentos: datos y código</a:t>
            </a:r>
          </a:p>
          <a:p>
            <a:pPr marL="411480" lvl="1" indent="-308610" algn="just">
              <a:lnSpc>
                <a:spcPct val="95000"/>
              </a:lnSpc>
              <a:spcBef>
                <a:spcPts val="120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400" dirty="0" smtClean="0">
                <a:solidFill>
                  <a:schemeClr val="bg1">
                    <a:lumMod val="50000"/>
                  </a:schemeClr>
                </a:solidFill>
              </a:rPr>
              <a:t>En el de datos definimos las variables indicando su contenido y un </a:t>
            </a:r>
            <a:r>
              <a:rPr lang="es-ES" sz="2400" i="1" dirty="0" err="1" smtClean="0">
                <a:solidFill>
                  <a:schemeClr val="accent6"/>
                </a:solidFill>
              </a:rPr>
              <a:t>label</a:t>
            </a:r>
            <a:r>
              <a:rPr lang="es-ES" sz="2400" dirty="0" smtClean="0">
                <a:solidFill>
                  <a:schemeClr val="bg1">
                    <a:lumMod val="50000"/>
                  </a:schemeClr>
                </a:solidFill>
              </a:rPr>
              <a:t> para facilitar el acceso</a:t>
            </a:r>
          </a:p>
          <a:p>
            <a:pPr marL="411480" lvl="1" indent="-308610" algn="just">
              <a:lnSpc>
                <a:spcPct val="95000"/>
              </a:lnSpc>
              <a:spcBef>
                <a:spcPts val="120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400" dirty="0" smtClean="0">
                <a:solidFill>
                  <a:schemeClr val="bg1">
                    <a:lumMod val="50000"/>
                  </a:schemeClr>
                </a:solidFill>
              </a:rPr>
              <a:t>En el de código, va lógicamente el código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32</a:t>
            </a:fld>
            <a:endParaRPr lang="es-CL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512" y="188640"/>
            <a:ext cx="4963992" cy="93610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Necesitamos dar soporte para </a:t>
            </a:r>
            <a:r>
              <a:rPr lang="es-ES" sz="2400" dirty="0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variables y direccionamiento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 en el </a:t>
            </a:r>
            <a:r>
              <a:rPr lang="es-ES" sz="2400" dirty="0" err="1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assembly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33</a:t>
            </a:fld>
            <a:endParaRPr lang="es-CL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9760" y="929146"/>
            <a:ext cx="5386536" cy="4876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>
          <a:xfrm>
            <a:off x="1071538" y="2071678"/>
            <a:ext cx="6215106" cy="4000528"/>
          </a:xfrm>
        </p:spPr>
        <p:txBody>
          <a:bodyPr lIns="0" tIns="0" rIns="0" bIns="0">
            <a:noAutofit/>
          </a:bodyPr>
          <a:lstStyle/>
          <a:p>
            <a:pPr marL="411480" lvl="1" indent="-308610" algn="just">
              <a:lnSpc>
                <a:spcPct val="95000"/>
              </a:lnSpc>
              <a:spcBef>
                <a:spcPts val="120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400" dirty="0" smtClean="0">
                <a:solidFill>
                  <a:schemeClr val="bg1">
                    <a:lumMod val="50000"/>
                  </a:schemeClr>
                </a:solidFill>
              </a:rPr>
              <a:t>Para el direccionamiento, usaremos </a:t>
            </a:r>
            <a:r>
              <a:rPr lang="es-ES" sz="2400" dirty="0" smtClean="0">
                <a:solidFill>
                  <a:schemeClr val="accent6"/>
                </a:solidFill>
              </a:rPr>
              <a:t>()</a:t>
            </a:r>
            <a:r>
              <a:rPr lang="es-E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411480" lvl="1" indent="-308610" algn="just">
              <a:lnSpc>
                <a:spcPct val="95000"/>
              </a:lnSpc>
              <a:spcBef>
                <a:spcPts val="120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400" dirty="0" smtClean="0">
                <a:solidFill>
                  <a:schemeClr val="accent6"/>
                </a:solidFill>
              </a:rPr>
              <a:t>(</a:t>
            </a:r>
            <a:r>
              <a:rPr lang="es-ES" sz="2400" i="1" dirty="0" err="1" smtClean="0">
                <a:solidFill>
                  <a:schemeClr val="accent6"/>
                </a:solidFill>
              </a:rPr>
              <a:t>label</a:t>
            </a:r>
            <a:r>
              <a:rPr lang="es-ES" sz="2400" dirty="0" smtClean="0">
                <a:solidFill>
                  <a:schemeClr val="accent6"/>
                </a:solidFill>
              </a:rPr>
              <a:t>) </a:t>
            </a:r>
            <a:r>
              <a:rPr lang="es-ES" sz="2400" dirty="0" smtClean="0">
                <a:solidFill>
                  <a:schemeClr val="bg1">
                    <a:lumMod val="50000"/>
                  </a:schemeClr>
                </a:solidFill>
              </a:rPr>
              <a:t>para el  direccionamiento directo</a:t>
            </a:r>
          </a:p>
          <a:p>
            <a:pPr marL="411480" lvl="1" indent="-308610" algn="just">
              <a:lnSpc>
                <a:spcPct val="95000"/>
              </a:lnSpc>
              <a:spcBef>
                <a:spcPts val="120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2400" dirty="0" smtClean="0">
                <a:solidFill>
                  <a:schemeClr val="accent6"/>
                </a:solidFill>
              </a:rPr>
              <a:t>	MOV A, (</a:t>
            </a:r>
            <a:r>
              <a:rPr lang="es-ES" sz="2400" i="1" dirty="0" err="1" smtClean="0">
                <a:solidFill>
                  <a:schemeClr val="accent6"/>
                </a:solidFill>
              </a:rPr>
              <a:t>var</a:t>
            </a:r>
            <a:r>
              <a:rPr lang="es-ES" sz="2400" dirty="0" smtClean="0">
                <a:solidFill>
                  <a:schemeClr val="accent6"/>
                </a:solidFill>
              </a:rPr>
              <a:t>)</a:t>
            </a:r>
            <a:r>
              <a:rPr lang="es-ES" sz="2400" dirty="0" smtClean="0">
                <a:solidFill>
                  <a:schemeClr val="bg1">
                    <a:lumMod val="50000"/>
                  </a:schemeClr>
                </a:solidFill>
              </a:rPr>
              <a:t> significa guardar en </a:t>
            </a:r>
            <a:r>
              <a:rPr lang="es-ES" sz="2400" dirty="0" smtClean="0">
                <a:solidFill>
                  <a:schemeClr val="accent6"/>
                </a:solidFill>
              </a:rPr>
              <a:t>A</a:t>
            </a:r>
            <a:r>
              <a:rPr lang="es-ES" sz="2400" dirty="0" smtClean="0">
                <a:solidFill>
                  <a:schemeClr val="bg1">
                    <a:lumMod val="50000"/>
                  </a:schemeClr>
                </a:solidFill>
              </a:rPr>
              <a:t> el contenido de la dirección de memoria de la variable </a:t>
            </a:r>
            <a:r>
              <a:rPr lang="es-ES" sz="2400" i="1" dirty="0" err="1" smtClean="0">
                <a:solidFill>
                  <a:schemeClr val="accent6"/>
                </a:solidFill>
              </a:rPr>
              <a:t>var</a:t>
            </a:r>
            <a:endParaRPr lang="es-ES" sz="2400" i="1" dirty="0" smtClean="0">
              <a:solidFill>
                <a:schemeClr val="accent6"/>
              </a:solidFill>
            </a:endParaRPr>
          </a:p>
          <a:p>
            <a:pPr marL="411480" lvl="1" indent="-308610" algn="just">
              <a:lnSpc>
                <a:spcPct val="95000"/>
              </a:lnSpc>
              <a:spcBef>
                <a:spcPts val="120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400" dirty="0" smtClean="0">
                <a:solidFill>
                  <a:schemeClr val="accent6"/>
                </a:solidFill>
              </a:rPr>
              <a:t>(B) </a:t>
            </a:r>
            <a:r>
              <a:rPr lang="es-ES" sz="2400" dirty="0" smtClean="0">
                <a:solidFill>
                  <a:schemeClr val="bg1">
                    <a:lumMod val="50000"/>
                  </a:schemeClr>
                </a:solidFill>
              </a:rPr>
              <a:t>para el indirecto</a:t>
            </a:r>
          </a:p>
          <a:p>
            <a:pPr marL="411480" lvl="1" indent="-308610" algn="just">
              <a:lnSpc>
                <a:spcPct val="95000"/>
              </a:lnSpc>
              <a:spcBef>
                <a:spcPts val="120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2400" dirty="0" smtClean="0">
                <a:solidFill>
                  <a:schemeClr val="accent6"/>
                </a:solidFill>
              </a:rPr>
              <a:t>	MOV A, (B)</a:t>
            </a:r>
            <a:r>
              <a:rPr lang="es-ES" sz="2400" dirty="0" smtClean="0">
                <a:solidFill>
                  <a:schemeClr val="bg1">
                    <a:lumMod val="50000"/>
                  </a:schemeClr>
                </a:solidFill>
              </a:rPr>
              <a:t> significa guardar en </a:t>
            </a:r>
            <a:r>
              <a:rPr lang="es-ES" sz="2400" dirty="0" smtClean="0">
                <a:solidFill>
                  <a:schemeClr val="accent6"/>
                </a:solidFill>
              </a:rPr>
              <a:t>A</a:t>
            </a:r>
            <a:r>
              <a:rPr lang="es-ES" sz="2400" dirty="0" smtClean="0">
                <a:solidFill>
                  <a:schemeClr val="bg1">
                    <a:lumMod val="50000"/>
                  </a:schemeClr>
                </a:solidFill>
              </a:rPr>
              <a:t> el contenido de la dirección de memoria indicada en </a:t>
            </a:r>
            <a:r>
              <a:rPr lang="es-ES" sz="2400" dirty="0" smtClean="0">
                <a:solidFill>
                  <a:schemeClr val="accent6"/>
                </a:solidFill>
              </a:rPr>
              <a:t>B</a:t>
            </a:r>
            <a:endParaRPr lang="es-ES" sz="2400" i="1" dirty="0" smtClean="0">
              <a:solidFill>
                <a:schemeClr val="accent6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34</a:t>
            </a:fld>
            <a:endParaRPr lang="es-CL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512" y="188640"/>
            <a:ext cx="4963992" cy="93610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Necesitamos dar soporte para </a:t>
            </a:r>
            <a:r>
              <a:rPr lang="es-ES" sz="2400" dirty="0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variables y direccionamiento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 en el </a:t>
            </a:r>
            <a:r>
              <a:rPr lang="es-ES" sz="2400" dirty="0" err="1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assembly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6869" t="13815" r="17613" b="8147"/>
          <a:stretch>
            <a:fillRect/>
          </a:stretch>
        </p:blipFill>
        <p:spPr bwMode="auto">
          <a:xfrm>
            <a:off x="940888" y="72007"/>
            <a:ext cx="7591552" cy="666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25" y="260648"/>
            <a:ext cx="1287304" cy="1287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4448" y="512922"/>
            <a:ext cx="6146483" cy="1201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1233013" y="512922"/>
            <a:ext cx="6249353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es-ES" sz="2400" dirty="0">
                <a:solidFill>
                  <a:srgbClr val="000000"/>
                </a:solidFill>
                <a:latin typeface="+mj-lt"/>
              </a:rPr>
              <a:t>Pontificia Universidad Católica de Chile</a:t>
            </a:r>
            <a:endParaRPr lang="es-ES" sz="2400" dirty="0">
              <a:latin typeface="+mj-lt"/>
            </a:endParaRPr>
          </a:p>
          <a:p>
            <a:pPr algn="ctr">
              <a:lnSpc>
                <a:spcPct val="95000"/>
              </a:lnSpc>
              <a:defRPr/>
            </a:pPr>
            <a:r>
              <a:rPr lang="es-ES" sz="2400" dirty="0">
                <a:solidFill>
                  <a:srgbClr val="000000"/>
                </a:solidFill>
                <a:latin typeface="+mj-lt"/>
              </a:rPr>
              <a:t>Escuela de Ingeniería</a:t>
            </a:r>
            <a:endParaRPr lang="es-ES" sz="2400" dirty="0">
              <a:latin typeface="+mj-lt"/>
            </a:endParaRPr>
          </a:p>
          <a:p>
            <a:pPr algn="ctr">
              <a:lnSpc>
                <a:spcPct val="95000"/>
              </a:lnSpc>
              <a:defRPr/>
            </a:pPr>
            <a:r>
              <a:rPr lang="es-ES" sz="2400" dirty="0">
                <a:solidFill>
                  <a:srgbClr val="000000"/>
                </a:solidFill>
                <a:latin typeface="+mj-lt"/>
              </a:rPr>
              <a:t>Departamento de Ciencia de la Computación</a:t>
            </a:r>
          </a:p>
        </p:txBody>
      </p:sp>
      <p:pic>
        <p:nvPicPr>
          <p:cNvPr id="205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5064" y="5500689"/>
            <a:ext cx="2858929" cy="501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6" name="Text Box 10"/>
          <p:cNvSpPr txBox="1">
            <a:spLocks noChangeArrowheads="1"/>
          </p:cNvSpPr>
          <p:nvPr/>
        </p:nvSpPr>
        <p:spPr bwMode="auto">
          <a:xfrm>
            <a:off x="5997894" y="5500689"/>
            <a:ext cx="1175862" cy="210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s-ES" sz="1400" b="1" dirty="0">
                <a:solidFill>
                  <a:srgbClr val="000000"/>
                </a:solidFill>
              </a:rPr>
              <a:t>Profeso</a:t>
            </a:r>
            <a:r>
              <a:rPr lang="en-US" sz="1300" b="1" dirty="0">
                <a:solidFill>
                  <a:srgbClr val="000000"/>
                </a:solidFill>
              </a:rPr>
              <a:t>r:</a:t>
            </a:r>
          </a:p>
        </p:txBody>
      </p:sp>
      <p:sp>
        <p:nvSpPr>
          <p:cNvPr id="2057" name="Text Box 11"/>
          <p:cNvSpPr txBox="1">
            <a:spLocks noChangeArrowheads="1"/>
          </p:cNvSpPr>
          <p:nvPr/>
        </p:nvSpPr>
        <p:spPr bwMode="auto">
          <a:xfrm>
            <a:off x="7235190" y="5502118"/>
            <a:ext cx="1614488" cy="20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s-ES" sz="1400" dirty="0">
                <a:solidFill>
                  <a:srgbClr val="000000"/>
                </a:solidFill>
              </a:rPr>
              <a:t>Hans-Albert </a:t>
            </a:r>
            <a:r>
              <a:rPr lang="es-ES" sz="1400" dirty="0" err="1">
                <a:solidFill>
                  <a:srgbClr val="000000"/>
                </a:solidFill>
              </a:rPr>
              <a:t>Löbel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0" y="2933015"/>
            <a:ext cx="9144000" cy="1350113"/>
          </a:xfrm>
          <a:prstGeom prst="rect">
            <a:avLst/>
          </a:prstGeom>
          <a:noFill/>
        </p:spPr>
        <p:txBody>
          <a:bodyPr lIns="82295" tIns="41148" rIns="82295" bIns="41148">
            <a:spAutoFit/>
          </a:bodyPr>
          <a:lstStyle/>
          <a:p>
            <a:pPr algn="ctr">
              <a:spcAft>
                <a:spcPts val="216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+mj-lt"/>
              </a:rPr>
              <a:t>IIC2343 – </a:t>
            </a:r>
            <a:r>
              <a:rPr lang="es-ES" sz="3600" dirty="0">
                <a:solidFill>
                  <a:srgbClr val="000000"/>
                </a:solidFill>
                <a:latin typeface="+mj-lt"/>
              </a:rPr>
              <a:t>Arquitectura</a:t>
            </a:r>
            <a:r>
              <a:rPr lang="en-US" sz="3600" dirty="0">
                <a:solidFill>
                  <a:srgbClr val="000000"/>
                </a:solidFill>
                <a:latin typeface="+mj-lt"/>
              </a:rPr>
              <a:t> de </a:t>
            </a:r>
            <a:r>
              <a:rPr lang="es-ES" sz="3600" dirty="0">
                <a:solidFill>
                  <a:srgbClr val="000000"/>
                </a:solidFill>
                <a:latin typeface="+mj-lt"/>
              </a:rPr>
              <a:t>Computadores</a:t>
            </a:r>
          </a:p>
          <a:p>
            <a:pPr algn="ctr">
              <a:spcAft>
                <a:spcPts val="2160"/>
              </a:spcAft>
              <a:defRPr/>
            </a:pPr>
            <a:r>
              <a:rPr lang="es-ES" sz="2800" dirty="0" smtClean="0">
                <a:solidFill>
                  <a:srgbClr val="000000"/>
                </a:solidFill>
                <a:latin typeface="+mj-lt"/>
              </a:rPr>
              <a:t>Programabilidad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179513" y="188640"/>
            <a:ext cx="7920879" cy="129614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 la señal 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podemos controlar la escritura de los registros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4</a:t>
            </a:fld>
            <a:endParaRPr lang="es-C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2850" y="1239838"/>
            <a:ext cx="6716713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179513" y="188640"/>
            <a:ext cx="6336703" cy="129614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Tenemos ahora una serie de 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señales</a:t>
            </a: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control</a:t>
            </a: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para las distintas acciones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5</a:t>
            </a:fld>
            <a:endParaRPr lang="es-C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440" y="1772816"/>
            <a:ext cx="3107048" cy="37966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1943403"/>
            <a:ext cx="532447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179513" y="188640"/>
            <a:ext cx="7920879" cy="129614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¿Qué</a:t>
            </a: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hace esta secuencia de </a:t>
            </a: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señales de control</a:t>
            </a: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6</a:t>
            </a:fld>
            <a:endParaRPr lang="es-C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0808"/>
            <a:ext cx="7328746" cy="38219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179513" y="188640"/>
            <a:ext cx="7992887" cy="129614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Cada 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palabra de control 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representa una</a:t>
            </a: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instrucción</a:t>
            </a: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y una secuencia de instrucciones es un </a:t>
            </a: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programa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7</a:t>
            </a:fld>
            <a:endParaRPr lang="es-C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0808"/>
            <a:ext cx="7328746" cy="38219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179513" y="188640"/>
            <a:ext cx="7964387" cy="129614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¿Cómo y donde podemos 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almacenar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las instrucciones?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8</a:t>
            </a:fld>
            <a:endParaRPr lang="es-CL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r="27469"/>
          <a:stretch>
            <a:fillRect/>
          </a:stretch>
        </p:blipFill>
        <p:spPr bwMode="auto">
          <a:xfrm>
            <a:off x="199910" y="2334509"/>
            <a:ext cx="4229214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179513" y="188640"/>
            <a:ext cx="4968551" cy="129614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Memoria 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ROM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nos permite almacenar </a:t>
            </a: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 secuencia de instrucciones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9</a:t>
            </a:fld>
            <a:endParaRPr lang="es-CL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2288655"/>
            <a:ext cx="2165789" cy="17884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6 Flecha a la derecha con bandas"/>
          <p:cNvSpPr/>
          <p:nvPr/>
        </p:nvSpPr>
        <p:spPr>
          <a:xfrm>
            <a:off x="6084168" y="2924944"/>
            <a:ext cx="576064" cy="36004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910" y="2334509"/>
            <a:ext cx="5830887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2675</TotalTime>
  <Words>519</Words>
  <Application>Microsoft Macintosh PowerPoint</Application>
  <PresentationFormat>On-screen Show (4:3)</PresentationFormat>
  <Paragraphs>98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Hans-Albert Löbel</dc:creator>
  <cp:lastModifiedBy>Microsoft Office User</cp:lastModifiedBy>
  <cp:revision>208</cp:revision>
  <dcterms:created xsi:type="dcterms:W3CDTF">2010-08-21T17:13:52Z</dcterms:created>
  <dcterms:modified xsi:type="dcterms:W3CDTF">2018-03-13T22:44:29Z</dcterms:modified>
</cp:coreProperties>
</file>