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bel"/>
      <p:regular r:id="rId29"/>
    </p:embeddedFont>
    <p:embeddedFont>
      <p:font typeface="Encode Sans Semi Condensed"/>
      <p:regular r:id="rId30"/>
      <p:bold r:id="rId31"/>
    </p:embeddedFont>
    <p:embeddedFont>
      <p:font typeface="Encode Sans Semi Condensed Light"/>
      <p:regular r:id="rId32"/>
      <p:bold r:id="rId33"/>
    </p:embeddedFont>
    <p:embeddedFont>
      <p:font typeface="Barlow Medium"/>
      <p:regular r:id="rId34"/>
      <p:bold r:id="rId35"/>
      <p:italic r:id="rId36"/>
      <p:boldItalic r:id="rId37"/>
    </p:embeddedFont>
    <p:embeddedFont>
      <p:font typeface="Barlow SemiBold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3928B0-005D-48BD-8E2F-A3CAAEEA9B15}">
  <a:tblStyle styleId="{A03928B0-005D-48BD-8E2F-A3CAAEEA9B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37533CC-4083-4D8B-95A7-39C63EA31A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italic.fntdata"/><Relationship Id="rId42" Type="http://schemas.openxmlformats.org/officeDocument/2006/relationships/font" Target="fonts/BarlowLight-regular.fntdata"/><Relationship Id="rId41" Type="http://schemas.openxmlformats.org/officeDocument/2006/relationships/font" Target="fonts/BarlowSemiBold-boldItalic.fntdata"/><Relationship Id="rId44" Type="http://schemas.openxmlformats.org/officeDocument/2006/relationships/font" Target="fonts/BarlowLight-italic.fntdata"/><Relationship Id="rId43" Type="http://schemas.openxmlformats.org/officeDocument/2006/relationships/font" Target="fonts/BarlowLight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EncodeSansSemiCondensed-bold.fntdata"/><Relationship Id="rId30" Type="http://schemas.openxmlformats.org/officeDocument/2006/relationships/font" Target="fonts/EncodeSansSemiCondensed-regular.fntdata"/><Relationship Id="rId33" Type="http://schemas.openxmlformats.org/officeDocument/2006/relationships/font" Target="fonts/EncodeSansSemiCondensedLight-bold.fntdata"/><Relationship Id="rId32" Type="http://schemas.openxmlformats.org/officeDocument/2006/relationships/font" Target="fonts/EncodeSansSemiCondensedLight-regular.fntdata"/><Relationship Id="rId35" Type="http://schemas.openxmlformats.org/officeDocument/2006/relationships/font" Target="fonts/BarlowMedium-bold.fntdata"/><Relationship Id="rId34" Type="http://schemas.openxmlformats.org/officeDocument/2006/relationships/font" Target="fonts/BarlowMedium-regular.fntdata"/><Relationship Id="rId37" Type="http://schemas.openxmlformats.org/officeDocument/2006/relationships/font" Target="fonts/BarlowMedium-boldItalic.fntdata"/><Relationship Id="rId36" Type="http://schemas.openxmlformats.org/officeDocument/2006/relationships/font" Target="fonts/BarlowMedium-italic.fntdata"/><Relationship Id="rId39" Type="http://schemas.openxmlformats.org/officeDocument/2006/relationships/font" Target="fonts/BarlowSemiBold-bold.fntdata"/><Relationship Id="rId38" Type="http://schemas.openxmlformats.org/officeDocument/2006/relationships/font" Target="fonts/BarlowSemiBold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Abel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688070e7b_0_10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688070e7b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be8a6913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be8a69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688070e7b_0_2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688070e7b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688070e7b_0_3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3688070e7b_0_3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69405279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36940527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688070e7b_0_23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688070e7b_0_2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688070e7b_0_26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688070e7b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bec41480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3bec4148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be625c2c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be625c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688070e7b_0_4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688070e7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688070e7b_0_1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688070e7b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688070e7b_0_1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688070e7b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6939a41f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6939a41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6939a41f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6939a41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be8a6913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be8a691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be8a6913c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be8a691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6939a41f1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6939a41f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46370"/>
                </a:srgbClr>
              </a:gs>
              <a:gs pos="50000">
                <a:srgbClr val="FFFFFF">
                  <a:alpha val="0"/>
                  <a:alpha val="46370"/>
                </a:srgbClr>
              </a:gs>
              <a:gs pos="100000">
                <a:schemeClr val="lt1">
                  <a:alpha val="463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41403" y="3124853"/>
            <a:ext cx="8801751" cy="2018725"/>
            <a:chOff x="-4395163" y="751996"/>
            <a:chExt cx="13539073" cy="3105254"/>
          </a:xfrm>
        </p:grpSpPr>
        <p:sp>
          <p:nvSpPr>
            <p:cNvPr id="12" name="Google Shape;12;p2"/>
            <p:cNvSpPr/>
            <p:nvPr/>
          </p:nvSpPr>
          <p:spPr>
            <a:xfrm>
              <a:off x="5833150" y="752100"/>
              <a:ext cx="743025" cy="3102950"/>
            </a:xfrm>
            <a:custGeom>
              <a:rect b="b" l="l" r="r" t="t"/>
              <a:pathLst>
                <a:path extrusionOk="0" h="124118" w="29721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395163" y="1285649"/>
              <a:ext cx="102288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33500" y="751996"/>
              <a:ext cx="738775" cy="745525"/>
            </a:xfrm>
            <a:custGeom>
              <a:rect b="b" l="l" r="r" t="t"/>
              <a:pathLst>
                <a:path extrusionOk="0" h="29821" w="29551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6572284" y="752119"/>
              <a:ext cx="2571600" cy="2115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395163" y="1285742"/>
              <a:ext cx="10228800" cy="2118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34" name="Google Shape;134;p11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 rot="10800000">
            <a:off x="125800" y="4"/>
            <a:ext cx="9018200" cy="468805"/>
            <a:chOff x="8" y="4674804"/>
            <a:chExt cx="9018200" cy="468805"/>
          </a:xfrm>
        </p:grpSpPr>
        <p:sp>
          <p:nvSpPr>
            <p:cNvPr id="138" name="Google Shape;138;p11"/>
            <p:cNvSpPr/>
            <p:nvPr/>
          </p:nvSpPr>
          <p:spPr>
            <a:xfrm rot="10800000"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rect b="b" l="l" r="r" t="t"/>
              <a:pathLst>
                <a:path extrusionOk="0" h="52411" w="2366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800000">
              <a:off x="633808" y="4674838"/>
              <a:ext cx="8384400" cy="331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ribbon">
  <p:cSld name="BLANK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2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43" name="Google Shape;143;p12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 rot="10800000">
            <a:off x="0" y="-47"/>
            <a:ext cx="9144000" cy="5157522"/>
            <a:chOff x="8" y="-13862"/>
            <a:chExt cx="9144000" cy="5157522"/>
          </a:xfrm>
        </p:grpSpPr>
        <p:sp>
          <p:nvSpPr>
            <p:cNvPr id="147" name="Google Shape;147;p12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66508" y="-13862"/>
              <a:ext cx="267425" cy="5157350"/>
            </a:xfrm>
            <a:custGeom>
              <a:rect b="b" l="l" r="r" t="t"/>
              <a:pathLst>
                <a:path extrusionOk="0" h="206294" w="10697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9" name="Google Shape;149;p12"/>
            <p:cNvSpPr/>
            <p:nvPr/>
          </p:nvSpPr>
          <p:spPr>
            <a:xfrm rot="10800000">
              <a:off x="633908" y="382913"/>
              <a:ext cx="8510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893" l="0" r="0" t="893"/>
          <a:stretch/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 b="893" l="0" r="0" t="893"/>
          <a:stretch/>
        </p:blipFill>
        <p:spPr>
          <a:xfrm>
            <a:off x="5840740" y="3088850"/>
            <a:ext cx="868960" cy="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63" name="Google Shape;163;p15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4">
            <a:alphaModFix/>
          </a:blip>
          <a:srcRect b="0" l="0" r="0" t="32908"/>
          <a:stretch/>
        </p:blipFill>
        <p:spPr>
          <a:xfrm>
            <a:off x="4559800" y="0"/>
            <a:ext cx="2083750" cy="14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6498100" y="1154949"/>
            <a:ext cx="868950" cy="85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30045" t="0"/>
          <a:stretch/>
        </p:blipFill>
        <p:spPr>
          <a:xfrm>
            <a:off x="8642450" y="2072900"/>
            <a:ext cx="501549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4">
            <a:alphaModFix/>
          </a:blip>
          <a:srcRect b="57406" l="0" r="0" t="0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661" l="0" r="0" t="670"/>
          <a:stretch/>
        </p:blipFill>
        <p:spPr>
          <a:xfrm>
            <a:off x="7894561" y="4059551"/>
            <a:ext cx="725380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 b="893" l="0" r="0" t="893"/>
          <a:stretch/>
        </p:blipFill>
        <p:spPr>
          <a:xfrm>
            <a:off x="4843790" y="3138650"/>
            <a:ext cx="868960" cy="8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30045" t="0"/>
          <a:stretch/>
        </p:blipFill>
        <p:spPr>
          <a:xfrm>
            <a:off x="8642450" y="1370757"/>
            <a:ext cx="501549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893" l="0" r="0" t="893"/>
          <a:stretch/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4">
            <a:alphaModFix/>
          </a:blip>
          <a:srcRect b="44635" l="0" r="0" t="0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4">
            <a:alphaModFix/>
          </a:blip>
          <a:srcRect b="0" l="0" r="0" t="32908"/>
          <a:stretch/>
        </p:blipFill>
        <p:spPr>
          <a:xfrm>
            <a:off x="3629000" y="0"/>
            <a:ext cx="2083750" cy="14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670" l="0" r="0" t="670"/>
          <a:stretch/>
        </p:blipFill>
        <p:spPr>
          <a:xfrm>
            <a:off x="8166075" y="25635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7027447" y="297762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1033005" y="3887925"/>
            <a:ext cx="929773" cy="9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665100" y="665100"/>
            <a:ext cx="7813800" cy="3813300"/>
          </a:xfrm>
          <a:prstGeom prst="roundRect">
            <a:avLst>
              <a:gd fmla="val 1630" name="adj"/>
            </a:avLst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291100" y="2161800"/>
            <a:ext cx="6561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▸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88" name="Google Shape;188;p17"/>
          <p:cNvSpPr txBox="1"/>
          <p:nvPr/>
        </p:nvSpPr>
        <p:spPr>
          <a:xfrm>
            <a:off x="3593400" y="419937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28575">
              <a:srgbClr val="000000">
                <a:alpha val="24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sz="60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104865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7327875" y="3817675"/>
            <a:ext cx="1007150" cy="9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8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198" name="Google Shape;198;p18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8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231799" y="1156949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23383" t="0"/>
          <a:stretch/>
        </p:blipFill>
        <p:spPr>
          <a:xfrm>
            <a:off x="7926475" y="2877225"/>
            <a:ext cx="1217526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6670500" y="3652326"/>
            <a:ext cx="675748" cy="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9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212" name="Google Shape;212;p19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9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16" name="Google Shape;216;p19"/>
          <p:cNvSpPr txBox="1"/>
          <p:nvPr>
            <p:ph idx="2" type="body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23383" t="0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20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225" name="Google Shape;225;p20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0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514800" y="1582775"/>
            <a:ext cx="24894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9" name="Google Shape;229;p20"/>
          <p:cNvSpPr txBox="1"/>
          <p:nvPr>
            <p:ph idx="2" type="body"/>
          </p:nvPr>
        </p:nvSpPr>
        <p:spPr>
          <a:xfrm>
            <a:off x="3295205" y="1582775"/>
            <a:ext cx="24894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0" name="Google Shape;230;p20"/>
          <p:cNvSpPr txBox="1"/>
          <p:nvPr>
            <p:ph idx="3" type="body"/>
          </p:nvPr>
        </p:nvSpPr>
        <p:spPr>
          <a:xfrm>
            <a:off x="6075610" y="1582775"/>
            <a:ext cx="2489400" cy="29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488675" y="1026200"/>
            <a:ext cx="675750" cy="66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57475" t="0"/>
          <a:stretch/>
        </p:blipFill>
        <p:spPr>
          <a:xfrm>
            <a:off x="8486650" y="2877225"/>
            <a:ext cx="675750" cy="15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 rotWithShape="1">
          <a:blip r:embed="rId2">
            <a:alphaModFix/>
          </a:blip>
          <a:srcRect b="893" l="0" r="0" t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1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239" name="Google Shape;239;p21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1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23383" t="0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81000" y="752088"/>
            <a:ext cx="8762909" cy="3105763"/>
            <a:chOff x="381000" y="752088"/>
            <a:chExt cx="8762909" cy="3105763"/>
          </a:xfrm>
        </p:grpSpPr>
        <p:sp>
          <p:nvSpPr>
            <p:cNvPr id="21" name="Google Shape;21;p3"/>
            <p:cNvSpPr/>
            <p:nvPr/>
          </p:nvSpPr>
          <p:spPr>
            <a:xfrm>
              <a:off x="5833150" y="752100"/>
              <a:ext cx="743025" cy="3102950"/>
            </a:xfrm>
            <a:custGeom>
              <a:rect b="b" l="l" r="r" t="t"/>
              <a:pathLst>
                <a:path extrusionOk="0" h="124118" w="29721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22;p3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81000" y="1285650"/>
              <a:ext cx="54525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833500" y="3112325"/>
              <a:ext cx="738775" cy="745525"/>
            </a:xfrm>
            <a:custGeom>
              <a:rect b="b" l="l" r="r" t="t"/>
              <a:pathLst>
                <a:path extrusionOk="0" h="29821" w="29551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6572284" y="3112333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1000" y="36459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small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 rot="5400000">
            <a:off x="4284135" y="-1236127"/>
            <a:ext cx="575700" cy="3047954"/>
            <a:chOff x="0" y="809153"/>
            <a:chExt cx="575700" cy="665100"/>
          </a:xfrm>
        </p:grpSpPr>
        <p:sp>
          <p:nvSpPr>
            <p:cNvPr id="249" name="Google Shape;249;p22"/>
            <p:cNvSpPr/>
            <p:nvPr/>
          </p:nvSpPr>
          <p:spPr>
            <a:xfrm>
              <a:off x="0" y="809153"/>
              <a:ext cx="5757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2"/>
          <p:cNvSpPr txBox="1"/>
          <p:nvPr>
            <p:ph type="title"/>
          </p:nvPr>
        </p:nvSpPr>
        <p:spPr>
          <a:xfrm>
            <a:off x="3048003" y="90300"/>
            <a:ext cx="3048000" cy="48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670" l="0" r="0" t="670"/>
          <a:stretch/>
        </p:blipFill>
        <p:spPr>
          <a:xfrm>
            <a:off x="8280475" y="24164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31590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033925" y="36863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rame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 b="903" l="0" r="0" t="893"/>
          <a:stretch/>
        </p:blipFill>
        <p:spPr>
          <a:xfrm>
            <a:off x="8201600" y="303725"/>
            <a:ext cx="768249" cy="7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476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0" y="885350"/>
            <a:ext cx="8478900" cy="665103"/>
            <a:chOff x="0" y="809150"/>
            <a:chExt cx="8478900" cy="665103"/>
          </a:xfrm>
        </p:grpSpPr>
        <p:sp>
          <p:nvSpPr>
            <p:cNvPr id="265" name="Google Shape;265;p23"/>
            <p:cNvSpPr/>
            <p:nvPr/>
          </p:nvSpPr>
          <p:spPr>
            <a:xfrm>
              <a:off x="0" y="809150"/>
              <a:ext cx="8478900" cy="66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3"/>
          <p:cNvSpPr txBox="1"/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4">
            <a:alphaModFix/>
          </a:blip>
          <a:srcRect b="0" l="0" r="0" t="25361"/>
          <a:stretch/>
        </p:blipFill>
        <p:spPr>
          <a:xfrm>
            <a:off x="5180775" y="0"/>
            <a:ext cx="1537525" cy="11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 rotWithShape="1">
          <a:blip r:embed="rId4">
            <a:alphaModFix/>
          </a:blip>
          <a:srcRect b="0" l="0" r="65470" t="0"/>
          <a:stretch/>
        </p:blipFill>
        <p:spPr>
          <a:xfrm>
            <a:off x="8595300" y="2877225"/>
            <a:ext cx="548701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6627150" y="4289726"/>
            <a:ext cx="675748" cy="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32971" l="0" r="0" t="0"/>
          <a:stretch/>
        </p:blipFill>
        <p:spPr>
          <a:xfrm>
            <a:off x="7671150" y="4626473"/>
            <a:ext cx="768249" cy="5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4"/>
          <p:cNvPicPr preferRelativeResize="0"/>
          <p:nvPr/>
        </p:nvPicPr>
        <p:blipFill rotWithShape="1">
          <a:blip r:embed="rId2">
            <a:alphaModFix/>
          </a:blip>
          <a:srcRect b="903" l="0" r="0" t="893"/>
          <a:stretch/>
        </p:blipFill>
        <p:spPr>
          <a:xfrm>
            <a:off x="8201600" y="303725"/>
            <a:ext cx="768249" cy="7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26473"/>
            <a:ext cx="768249" cy="5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476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665100" y="3944225"/>
            <a:ext cx="7813800" cy="2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180775" y="0"/>
            <a:ext cx="1537525" cy="11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65470" t="0"/>
          <a:stretch/>
        </p:blipFill>
        <p:spPr>
          <a:xfrm>
            <a:off x="8595300" y="2877225"/>
            <a:ext cx="548701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 b="990" l="0" r="0" t="980"/>
          <a:stretch/>
        </p:blipFill>
        <p:spPr>
          <a:xfrm>
            <a:off x="6627150" y="4289726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 rotWithShape="1">
          <a:blip r:embed="rId3">
            <a:alphaModFix/>
          </a:blip>
          <a:srcRect b="670" l="0" r="0" t="670"/>
          <a:stretch/>
        </p:blipFill>
        <p:spPr>
          <a:xfrm>
            <a:off x="8280475" y="24164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 rotWithShape="1">
          <a:blip r:embed="rId4">
            <a:alphaModFix/>
          </a:blip>
          <a:srcRect b="661" l="0" r="0" t="670"/>
          <a:stretch/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31590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033925" y="36863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frame">
            <a:avLst>
              <a:gd fmla="val 6831" name="adj1"/>
            </a:avLst>
          </a:prstGeom>
          <a:noFill/>
          <a:ln>
            <a:noFill/>
          </a:ln>
        </p:spPr>
      </p:pic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4297650" y="4796725"/>
            <a:ext cx="548700" cy="3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0" l="0" r="22516" t="0"/>
          <a:stretch/>
        </p:blipFill>
        <p:spPr>
          <a:xfrm>
            <a:off x="8876366" y="3664275"/>
            <a:ext cx="267633" cy="3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0" t="39272"/>
          <a:stretch/>
        </p:blipFill>
        <p:spPr>
          <a:xfrm>
            <a:off x="7280775" y="-1"/>
            <a:ext cx="490400" cy="2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4">
            <a:alphaModFix/>
          </a:blip>
          <a:srcRect b="36848" l="0" r="0" t="0"/>
          <a:stretch/>
        </p:blipFill>
        <p:spPr>
          <a:xfrm>
            <a:off x="439125" y="4553975"/>
            <a:ext cx="929775" cy="5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439125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134250" y="1240360"/>
            <a:ext cx="548701" cy="54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 rotWithShape="1">
          <a:blip r:embed="rId5">
            <a:alphaModFix/>
          </a:blip>
          <a:srcRect b="990" l="0" r="0" t="980"/>
          <a:stretch/>
        </p:blipFill>
        <p:spPr>
          <a:xfrm>
            <a:off x="8157200" y="41439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27808" t="0"/>
          <a:stretch/>
        </p:blipFill>
        <p:spPr>
          <a:xfrm>
            <a:off x="8430750" y="1014413"/>
            <a:ext cx="713250" cy="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0" l="28341" r="0" t="0"/>
          <a:stretch/>
        </p:blipFill>
        <p:spPr>
          <a:xfrm>
            <a:off x="0" y="235045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381000" y="380950"/>
            <a:ext cx="8762909" cy="4384250"/>
            <a:chOff x="381000" y="380950"/>
            <a:chExt cx="8762909" cy="4384250"/>
          </a:xfrm>
        </p:grpSpPr>
        <p:sp>
          <p:nvSpPr>
            <p:cNvPr id="31" name="Google Shape;31;p4"/>
            <p:cNvSpPr/>
            <p:nvPr/>
          </p:nvSpPr>
          <p:spPr>
            <a:xfrm>
              <a:off x="5829300" y="380950"/>
              <a:ext cx="746875" cy="4382725"/>
            </a:xfrm>
            <a:custGeom>
              <a:rect b="b" l="l" r="r" t="t"/>
              <a:pathLst>
                <a:path extrusionOk="0" h="175309" w="29875">
                  <a:moveTo>
                    <a:pt x="29713" y="25517"/>
                  </a:moveTo>
                  <a:lnTo>
                    <a:pt x="0" y="0"/>
                  </a:lnTo>
                  <a:lnTo>
                    <a:pt x="100" y="175309"/>
                  </a:lnTo>
                  <a:lnTo>
                    <a:pt x="29875" y="1283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5830600" y="3379100"/>
              <a:ext cx="741675" cy="1384575"/>
            </a:xfrm>
            <a:custGeom>
              <a:rect b="b" l="l" r="r" t="t"/>
              <a:pathLst>
                <a:path extrusionOk="0" h="55383" w="29667">
                  <a:moveTo>
                    <a:pt x="29513" y="0"/>
                  </a:moveTo>
                  <a:lnTo>
                    <a:pt x="0" y="46895"/>
                  </a:lnTo>
                  <a:lnTo>
                    <a:pt x="0" y="55383"/>
                  </a:lnTo>
                  <a:lnTo>
                    <a:pt x="29667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 rot="10800000">
              <a:off x="6572309" y="1017613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381000" y="381000"/>
              <a:ext cx="5452500" cy="4384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572284" y="3377858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81000" y="45506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38" name="Google Shape;38;p4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105629" y="1039525"/>
            <a:ext cx="4055100" cy="29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▸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▹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/>
        </p:nvSpPr>
        <p:spPr>
          <a:xfrm>
            <a:off x="723450" y="720725"/>
            <a:ext cx="38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“</a:t>
            </a:r>
            <a:endParaRPr sz="9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45" name="Google Shape;45;p5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54" name="Google Shape;54;p5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61" name="Google Shape;61;p6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 rot="10800000">
            <a:off x="4572000" y="-47"/>
            <a:ext cx="4572000" cy="5157522"/>
            <a:chOff x="8" y="-13862"/>
            <a:chExt cx="4572000" cy="5157522"/>
          </a:xfrm>
        </p:grpSpPr>
        <p:sp>
          <p:nvSpPr>
            <p:cNvPr id="67" name="Google Shape;67;p6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66508" y="-13862"/>
              <a:ext cx="267425" cy="5157350"/>
            </a:xfrm>
            <a:custGeom>
              <a:rect b="b" l="l" r="r" t="t"/>
              <a:pathLst>
                <a:path extrusionOk="0" h="206294" w="10697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" name="Google Shape;69;p6"/>
            <p:cNvSpPr/>
            <p:nvPr/>
          </p:nvSpPr>
          <p:spPr>
            <a:xfrm rot="10800000">
              <a:off x="633908" y="382913"/>
              <a:ext cx="3938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72" name="Google Shape;72;p7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7" name="Google Shape;77;p7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7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81" name="Google Shape;81;p7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7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89" name="Google Shape;89;p8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93" name="Google Shape;93;p8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94" name="Google Shape;94;p8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8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97" name="Google Shape;97;p8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98" name="Google Shape;98;p8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" name="Google Shape;100;p8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61497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8"/>
          <p:cNvSpPr txBox="1"/>
          <p:nvPr>
            <p:ph idx="2" type="body"/>
          </p:nvPr>
        </p:nvSpPr>
        <p:spPr>
          <a:xfrm>
            <a:off x="2949570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3" type="body"/>
          </p:nvPr>
        </p:nvSpPr>
        <p:spPr>
          <a:xfrm>
            <a:off x="528416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07" name="Google Shape;107;p9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" name="Google Shape;112;p9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9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116" name="Google Shape;116;p9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 rot="10800000">
            <a:off x="7365397" y="75"/>
            <a:ext cx="724800" cy="1055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8" y="4674804"/>
            <a:ext cx="8088217" cy="468805"/>
            <a:chOff x="8" y="4674804"/>
            <a:chExt cx="8088217" cy="468805"/>
          </a:xfrm>
        </p:grpSpPr>
        <p:sp>
          <p:nvSpPr>
            <p:cNvPr id="123" name="Google Shape;123;p10"/>
            <p:cNvSpPr/>
            <p:nvPr/>
          </p:nvSpPr>
          <p:spPr>
            <a:xfrm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rect b="b" l="l" r="r" t="t"/>
              <a:pathLst>
                <a:path extrusionOk="0" h="52411" w="2366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25" name="Google Shape;125;p10"/>
            <p:cNvSpPr/>
            <p:nvPr/>
          </p:nvSpPr>
          <p:spPr>
            <a:xfrm rot="10800000">
              <a:off x="633825" y="4674850"/>
              <a:ext cx="7454400" cy="3312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73000">
                  <a:schemeClr val="accent6"/>
                </a:gs>
                <a:gs pos="100000">
                  <a:srgbClr val="C3CFDE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8090200" y="0"/>
            <a:ext cx="1053910" cy="1053917"/>
            <a:chOff x="8090200" y="0"/>
            <a:chExt cx="1053910" cy="1053917"/>
          </a:xfrm>
        </p:grpSpPr>
        <p:sp>
          <p:nvSpPr>
            <p:cNvPr id="128" name="Google Shape;128;p10"/>
            <p:cNvSpPr/>
            <p:nvPr/>
          </p:nvSpPr>
          <p:spPr>
            <a:xfrm>
              <a:off x="8090211" y="0"/>
              <a:ext cx="1053900" cy="105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90200" y="967217"/>
              <a:ext cx="1053900" cy="867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31" name="Google Shape;131;p10"/>
          <p:cNvSpPr/>
          <p:nvPr/>
        </p:nvSpPr>
        <p:spPr>
          <a:xfrm>
            <a:off x="7366400" y="0"/>
            <a:ext cx="723250" cy="1051175"/>
          </a:xfrm>
          <a:custGeom>
            <a:rect b="b" l="l" r="r" t="t"/>
            <a:pathLst>
              <a:path extrusionOk="0" h="42047" w="28930">
                <a:moveTo>
                  <a:pt x="0" y="0"/>
                </a:moveTo>
                <a:lnTo>
                  <a:pt x="28930" y="42047"/>
                </a:lnTo>
                <a:lnTo>
                  <a:pt x="28930" y="38739"/>
                </a:lnTo>
                <a:lnTo>
                  <a:pt x="2908" y="74"/>
                </a:lnTo>
                <a:close/>
              </a:path>
            </a:pathLst>
          </a:custGeom>
          <a:solidFill>
            <a:srgbClr val="001F46">
              <a:alpha val="2011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8.png"/><Relationship Id="rId4" Type="http://schemas.openxmlformats.org/officeDocument/2006/relationships/image" Target="../media/image92.png"/><Relationship Id="rId5" Type="http://schemas.openxmlformats.org/officeDocument/2006/relationships/image" Target="../media/image87.png"/><Relationship Id="rId6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/>
          <p:nvPr/>
        </p:nvSpPr>
        <p:spPr>
          <a:xfrm>
            <a:off x="271000" y="3648400"/>
            <a:ext cx="3584400" cy="1396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st="95250">
              <a:srgbClr val="000000">
                <a:alpha val="58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 txBox="1"/>
          <p:nvPr>
            <p:ph type="ctrTitle"/>
          </p:nvPr>
        </p:nvSpPr>
        <p:spPr>
          <a:xfrm>
            <a:off x="514800" y="2182575"/>
            <a:ext cx="7904400" cy="148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pt-BR" sz="2880">
                <a:latin typeface="Barlow SemiBold"/>
                <a:ea typeface="Barlow SemiBold"/>
                <a:cs typeface="Barlow SemiBold"/>
                <a:sym typeface="Barlow SemiBold"/>
              </a:rPr>
              <a:t>Estudo dos pedidos de acesso à LAI ao Ministério da Saúde no período da pandemia do COVID-19</a:t>
            </a:r>
            <a:endParaRPr b="0" sz="288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311" name="Google Shape;311;p27"/>
          <p:cNvSpPr txBox="1"/>
          <p:nvPr/>
        </p:nvSpPr>
        <p:spPr>
          <a:xfrm>
            <a:off x="330550" y="3611010"/>
            <a:ext cx="317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Ian Monteiro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Isadora Nunes Ferreira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Otávio Nunes Rosa</a:t>
            </a: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Raul Macêdo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Vitor Caetano da Silva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Ygor Nanni de Carvalho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2123100" y="3611010"/>
            <a:ext cx="153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(GPP) 10282950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(GPP) 10722644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(SI)  11319037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(GPP) 10782610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(SI) 9276999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(SI) 9778690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7"/>
          <p:cNvSpPr/>
          <p:nvPr/>
        </p:nvSpPr>
        <p:spPr>
          <a:xfrm flipH="1" rot="-2700000">
            <a:off x="8193334" y="2520790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 rot="-8222201">
            <a:off x="3978827" y="3617593"/>
            <a:ext cx="596892" cy="59689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4142892" y="3798359"/>
            <a:ext cx="268465" cy="234889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7"/>
          <p:cNvGrpSpPr/>
          <p:nvPr/>
        </p:nvGrpSpPr>
        <p:grpSpPr>
          <a:xfrm>
            <a:off x="8357515" y="2684961"/>
            <a:ext cx="268559" cy="268559"/>
            <a:chOff x="3293633" y="3741845"/>
            <a:chExt cx="457200" cy="457200"/>
          </a:xfrm>
        </p:grpSpPr>
        <p:sp>
          <p:nvSpPr>
            <p:cNvPr id="317" name="Google Shape;317;p27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ASSUNTOS</a:t>
            </a:r>
            <a:endParaRPr/>
          </a:p>
        </p:txBody>
      </p:sp>
      <p:sp>
        <p:nvSpPr>
          <p:cNvPr id="435" name="Google Shape;435;p36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pt-BR"/>
              <a:t>Também foram analisados os assuntos dos pedidos pela LAI.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▸"/>
            </a:pPr>
            <a:r>
              <a:rPr lang="pt-BR"/>
              <a:t>Pudemos perceber um aumento nos números de categorias para classificar os pedidos, e esse aumento tem aspectos positivos como negativos.</a:t>
            </a:r>
            <a:endParaRPr/>
          </a:p>
        </p:txBody>
      </p:sp>
      <p:sp>
        <p:nvSpPr>
          <p:cNvPr id="436" name="Google Shape;436;p3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37" name="Google Shape;437;p36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438" name="Google Shape;438;p36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7"/>
          <p:cNvGrpSpPr/>
          <p:nvPr/>
        </p:nvGrpSpPr>
        <p:grpSpPr>
          <a:xfrm>
            <a:off x="8406883" y="316541"/>
            <a:ext cx="420375" cy="420813"/>
            <a:chOff x="5125608" y="2966278"/>
            <a:chExt cx="457676" cy="458152"/>
          </a:xfrm>
        </p:grpSpPr>
        <p:sp>
          <p:nvSpPr>
            <p:cNvPr id="445" name="Google Shape;445;p37"/>
            <p:cNvSpPr/>
            <p:nvPr/>
          </p:nvSpPr>
          <p:spPr>
            <a:xfrm>
              <a:off x="5192521" y="3091055"/>
              <a:ext cx="323373" cy="208597"/>
            </a:xfrm>
            <a:custGeom>
              <a:rect b="b" l="l" r="r" t="t"/>
              <a:pathLst>
                <a:path extrusionOk="0" h="208597" w="323373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5458983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5125608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5458983" y="3299653"/>
              <a:ext cx="124301" cy="123825"/>
            </a:xfrm>
            <a:custGeom>
              <a:rect b="b" l="l" r="r" t="t"/>
              <a:pathLst>
                <a:path extrusionOk="0" h="123825" w="124301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5125608" y="3299653"/>
              <a:ext cx="123825" cy="124777"/>
            </a:xfrm>
            <a:custGeom>
              <a:rect b="b" l="l" r="r" t="t"/>
              <a:pathLst>
                <a:path extrusionOk="0" h="124777" w="123825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37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Categorias por ano</a:t>
            </a:r>
            <a:endParaRPr/>
          </a:p>
        </p:txBody>
      </p:sp>
      <p:sp>
        <p:nvSpPr>
          <p:cNvPr id="451" name="Google Shape;451;p3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88776" y="3072070"/>
            <a:ext cx="7750730" cy="716859"/>
            <a:chOff x="1593000" y="2322568"/>
            <a:chExt cx="5957975" cy="643500"/>
          </a:xfrm>
        </p:grpSpPr>
        <p:sp>
          <p:nvSpPr>
            <p:cNvPr id="453" name="Google Shape;453;p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78</a:t>
              </a:r>
              <a:r>
                <a:rPr lang="pt-BR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Categorias</a:t>
              </a:r>
              <a:endParaRPr sz="1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593006" y="2322568"/>
              <a:ext cx="7497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2020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Outros em Saúde 2928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Acesso à informação 797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Coronavírus (COVID-19)  712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Medicamentos e Aparelhos 310 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60" name="Google Shape;460;p37"/>
          <p:cNvGrpSpPr/>
          <p:nvPr/>
        </p:nvGrpSpPr>
        <p:grpSpPr>
          <a:xfrm>
            <a:off x="388776" y="2342229"/>
            <a:ext cx="7750730" cy="716864"/>
            <a:chOff x="1593000" y="2322563"/>
            <a:chExt cx="5957975" cy="643505"/>
          </a:xfrm>
        </p:grpSpPr>
        <p:sp>
          <p:nvSpPr>
            <p:cNvPr id="461" name="Google Shape;461;p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4 Categorias</a:t>
              </a:r>
              <a:endParaRPr sz="1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593006" y="2322563"/>
              <a:ext cx="7497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2019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Outros em Saúde 4738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Medicamentos e Aparelhos 388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Atendimento Básico 71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Defesa e vigilância sanitária 7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68" name="Google Shape;468;p37"/>
          <p:cNvGrpSpPr/>
          <p:nvPr/>
        </p:nvGrpSpPr>
        <p:grpSpPr>
          <a:xfrm>
            <a:off x="388776" y="1612389"/>
            <a:ext cx="7750730" cy="716859"/>
            <a:chOff x="1593000" y="2322568"/>
            <a:chExt cx="5957975" cy="643500"/>
          </a:xfrm>
        </p:grpSpPr>
        <p:sp>
          <p:nvSpPr>
            <p:cNvPr id="469" name="Google Shape;469;p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4 Categorias</a:t>
              </a:r>
              <a:endPara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93006" y="2322568"/>
              <a:ext cx="7497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2018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Outros em Saúde 4165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Medicamentos e Aparelhos 278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Atendimento Básico 84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15494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Defesa e vigilância sanitária 1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388776" y="3801899"/>
            <a:ext cx="7750730" cy="716859"/>
            <a:chOff x="1593000" y="2322568"/>
            <a:chExt cx="5957975" cy="643500"/>
          </a:xfrm>
        </p:grpSpPr>
        <p:sp>
          <p:nvSpPr>
            <p:cNvPr id="477" name="Google Shape;477;p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107</a:t>
              </a:r>
              <a:r>
                <a:rPr lang="pt-BR" sz="10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Categorias</a:t>
              </a:r>
              <a:endParaRPr sz="1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593006" y="2322579"/>
              <a:ext cx="7497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6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2021</a:t>
              </a:r>
              <a:endParaRPr sz="2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452856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Acesso à informação 2356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Outros em Saúde 792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Coronavírus (COVID-19)  523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Barlow"/>
                <a:buChar char="✔"/>
              </a:pPr>
              <a:r>
                <a:rPr lang="pt-BR" sz="10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Medicamentos e Aparelhos 178</a:t>
              </a:r>
              <a:endParaRPr sz="1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489" name="Google Shape;489;p38"/>
          <p:cNvSpPr txBox="1"/>
          <p:nvPr>
            <p:ph idx="1" type="subTitle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DOS DADOS </a:t>
            </a:r>
            <a:r>
              <a:rPr lang="pt-BR" sz="2200"/>
              <a:t>EXTRAÍDOS</a:t>
            </a:r>
            <a:r>
              <a:rPr lang="pt-BR" sz="2200"/>
              <a:t> A PARTIR DA BASE DE DADOS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9"/>
          <p:cNvGrpSpPr/>
          <p:nvPr/>
        </p:nvGrpSpPr>
        <p:grpSpPr>
          <a:xfrm>
            <a:off x="8423660" y="365639"/>
            <a:ext cx="386814" cy="283611"/>
            <a:chOff x="3936375" y="3703750"/>
            <a:chExt cx="453050" cy="332175"/>
          </a:xfrm>
        </p:grpSpPr>
        <p:sp>
          <p:nvSpPr>
            <p:cNvPr id="495" name="Google Shape;495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39"/>
          <p:cNvSpPr txBox="1"/>
          <p:nvPr>
            <p:ph idx="1" type="body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pedidos concedidos reduziram, mesmo com a queda do total de pedidos em 2021</a:t>
            </a:r>
            <a:endParaRPr/>
          </a:p>
        </p:txBody>
      </p:sp>
      <p:sp>
        <p:nvSpPr>
          <p:cNvPr id="501" name="Google Shape;501;p3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2" name="Google Shape;50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79475"/>
            <a:ext cx="6892075" cy="4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DE 2020 E 2021</a:t>
            </a:r>
            <a:endParaRPr/>
          </a:p>
        </p:txBody>
      </p:sp>
      <p:graphicFrame>
        <p:nvGraphicFramePr>
          <p:cNvPr id="508" name="Google Shape;508;p40"/>
          <p:cNvGraphicFramePr/>
          <p:nvPr/>
        </p:nvGraphicFramePr>
        <p:xfrm>
          <a:off x="380975" y="1683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{637533CC-4083-4D8B-95A7-39C63EA31AF6}</a:tableStyleId>
              </a:tblPr>
              <a:tblGrid>
                <a:gridCol w="1568250"/>
                <a:gridCol w="1568250"/>
                <a:gridCol w="1568250"/>
                <a:gridCol w="2026675"/>
                <a:gridCol w="1550500"/>
              </a:tblGrid>
              <a:tr h="66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24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CONCEDIDOS</a:t>
                      </a:r>
                      <a:endParaRPr sz="18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2021</a:t>
                      </a:r>
                      <a:endParaRPr sz="23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CONCEDIDOS</a:t>
                      </a:r>
                      <a:endParaRPr sz="18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 </a:t>
                      </a:r>
                      <a:r>
                        <a:rPr lang="pt-BR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 PEDIDOS AO MS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5244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4157(79%)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4763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3586(75%)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COVID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712(13,5%)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585(82%)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523(10,9%)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391(74%)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accent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ACESSO A INFO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797(15,19)</a:t>
                      </a:r>
                      <a:endParaRPr sz="1100">
                        <a:solidFill>
                          <a:schemeClr val="accent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659(82%)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2356(49,46%)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1737(74%)</a:t>
                      </a:r>
                      <a:endParaRPr sz="24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10" name="Google Shape;510;p40"/>
          <p:cNvGrpSpPr/>
          <p:nvPr/>
        </p:nvGrpSpPr>
        <p:grpSpPr>
          <a:xfrm>
            <a:off x="8407098" y="316978"/>
            <a:ext cx="419938" cy="419938"/>
            <a:chOff x="6908501" y="2969995"/>
            <a:chExt cx="457200" cy="457200"/>
          </a:xfrm>
        </p:grpSpPr>
        <p:sp>
          <p:nvSpPr>
            <p:cNvPr id="511" name="Google Shape;511;p40"/>
            <p:cNvSpPr/>
            <p:nvPr/>
          </p:nvSpPr>
          <p:spPr>
            <a:xfrm>
              <a:off x="6994226" y="296999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908501" y="296999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/>
          <p:nvPr/>
        </p:nvSpPr>
        <p:spPr>
          <a:xfrm>
            <a:off x="8406860" y="343042"/>
            <a:ext cx="420404" cy="367826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519" name="Google Shape;519;p41"/>
          <p:cNvSpPr txBox="1"/>
          <p:nvPr>
            <p:ph idx="1" type="body"/>
          </p:nvPr>
        </p:nvSpPr>
        <p:spPr>
          <a:xfrm>
            <a:off x="131525" y="1310850"/>
            <a:ext cx="8906400" cy="3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pt-BR" sz="2200"/>
              <a:t>Limitações do estudo : o estudo pretendeu observar  padrões e aspectos gerais dos pedidos através dos dados extraídos da plataforma da CGU. Não foi feita a análise de forma individual.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pt-BR" sz="2200"/>
              <a:t>Objetivo foi de diagnosticar e fazer uma análise geral a fim de trazer a questão mais à tona e pensar em mudanças na operação dentro da plataforma</a:t>
            </a:r>
            <a:endParaRPr sz="2600"/>
          </a:p>
        </p:txBody>
      </p:sp>
      <p:sp>
        <p:nvSpPr>
          <p:cNvPr id="520" name="Google Shape;520;p4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/>
          <p:nvPr/>
        </p:nvSpPr>
        <p:spPr>
          <a:xfrm>
            <a:off x="8406860" y="343042"/>
            <a:ext cx="420404" cy="367826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rotWithShape="0" algn="bl" dir="5400000" dist="19050">
              <a:schemeClr val="dk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2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131525" y="1310850"/>
            <a:ext cx="8906400" cy="3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00"/>
              <a:buChar char="➔"/>
            </a:pPr>
            <a:r>
              <a:rPr lang="pt-BR" sz="2300"/>
              <a:t>Nº de pedidos solicitados depois da pandemia teve um acréscimo tímido 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pt-BR" sz="2300"/>
              <a:t>Mais categorias dentro dos pedidos a partir de 2020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pt-BR" sz="2300"/>
              <a:t>Semelhança na organização dos pedidos nos anos 2018 e 2019 </a:t>
            </a:r>
            <a:r>
              <a:rPr i="1" lang="pt-BR" sz="2300"/>
              <a:t>versus </a:t>
            </a:r>
            <a:r>
              <a:rPr lang="pt-BR" sz="2300"/>
              <a:t> 2020 e 2021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pt-BR" sz="2300"/>
              <a:t>Aumento de pedidos com “Acesso Negado” a partir de 2020</a:t>
            </a:r>
            <a:endParaRPr sz="2500"/>
          </a:p>
        </p:txBody>
      </p:sp>
      <p:sp>
        <p:nvSpPr>
          <p:cNvPr id="528" name="Google Shape;528;p4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OBRIGADO!</a:t>
            </a:r>
            <a:endParaRPr sz="5300"/>
          </a:p>
        </p:txBody>
      </p:sp>
      <p:sp>
        <p:nvSpPr>
          <p:cNvPr id="534" name="Google Shape;534;p43"/>
          <p:cNvSpPr txBox="1"/>
          <p:nvPr>
            <p:ph idx="1" type="subTitle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FA8DC"/>
                </a:solidFill>
              </a:rPr>
              <a:t>ISSO É TUDO, PESSOAL!</a:t>
            </a:r>
            <a:endParaRPr sz="22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8"/>
          <p:cNvGrpSpPr/>
          <p:nvPr/>
        </p:nvGrpSpPr>
        <p:grpSpPr>
          <a:xfrm>
            <a:off x="8013742" y="4015142"/>
            <a:ext cx="600715" cy="600715"/>
            <a:chOff x="8762414" y="2939573"/>
            <a:chExt cx="457200" cy="457200"/>
          </a:xfrm>
        </p:grpSpPr>
        <p:sp>
          <p:nvSpPr>
            <p:cNvPr id="324" name="Google Shape;324;p28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8"/>
          <p:cNvSpPr txBox="1"/>
          <p:nvPr>
            <p:ph type="ctrTitle"/>
          </p:nvPr>
        </p:nvSpPr>
        <p:spPr>
          <a:xfrm>
            <a:off x="614975" y="3124850"/>
            <a:ext cx="6409500" cy="15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caso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33" name="Google Shape;333;p29"/>
          <p:cNvSpPr txBox="1"/>
          <p:nvPr>
            <p:ph idx="2" type="body"/>
          </p:nvPr>
        </p:nvSpPr>
        <p:spPr>
          <a:xfrm>
            <a:off x="101250" y="3195425"/>
            <a:ext cx="89415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Barlow"/>
                <a:ea typeface="Barlow"/>
                <a:cs typeface="Barlow"/>
                <a:sym typeface="Barlow"/>
              </a:rPr>
              <a:t>Pergunta norteadora: 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há alteração na prestação do serviço de informação por parte do Ministério da Saúde? Os pedidos realizados durante a pandemia do novo 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coronavírus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foram efetivamente respondidos?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1444050" y="1593600"/>
            <a:ext cx="6255900" cy="14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Crise sanitária do Covid-19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+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Crise informacional no Ministério da Saúde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335" name="Google Shape;335;p2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6" name="Google Shape;336;p29"/>
          <p:cNvGrpSpPr/>
          <p:nvPr/>
        </p:nvGrpSpPr>
        <p:grpSpPr>
          <a:xfrm>
            <a:off x="8391681" y="301593"/>
            <a:ext cx="450753" cy="450708"/>
            <a:chOff x="3277794" y="2969995"/>
            <a:chExt cx="457200" cy="457200"/>
          </a:xfrm>
        </p:grpSpPr>
        <p:sp>
          <p:nvSpPr>
            <p:cNvPr id="337" name="Google Shape;337;p29"/>
            <p:cNvSpPr/>
            <p:nvPr/>
          </p:nvSpPr>
          <p:spPr>
            <a:xfrm>
              <a:off x="3277794" y="2969995"/>
              <a:ext cx="457200" cy="171450"/>
            </a:xfrm>
            <a:custGeom>
              <a:rect b="b" l="l" r="r" t="t"/>
              <a:pathLst>
                <a:path extrusionOk="0" h="171450" w="45720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430194" y="3189070"/>
              <a:ext cx="304800" cy="238125"/>
            </a:xfrm>
            <a:custGeom>
              <a:rect b="b" l="l" r="r" t="t"/>
              <a:pathLst>
                <a:path extrusionOk="0" h="238125" w="30480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277794" y="3255745"/>
              <a:ext cx="304800" cy="171450"/>
            </a:xfrm>
            <a:custGeom>
              <a:rect b="b" l="l" r="r" t="t"/>
              <a:pathLst>
                <a:path extrusionOk="0" h="17145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Base de Dados</a:t>
            </a:r>
            <a:r>
              <a:rPr lang="pt-BR" sz="2200"/>
              <a:t>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Plataforma Integrada de Ouvidoria e Acesso à Informação (FalaBr)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Pedidos de informação via Lei de Acesso à Informação (LAI) do período 2018 a 2021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Seção “Busca de pedidos e respostas” da plataforma FalaBr 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6" name="Google Shape;346;p3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47" name="Google Shape;347;p30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348" name="Google Shape;348;p30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Filtragens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Pedidos do Ministério da Saúde 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Colunas “Detalhamento de Solicitações”, “Decisão” e “Assunto dos Pedidos”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Remoção de “stopwords”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▸"/>
            </a:pPr>
            <a:r>
              <a:rPr lang="pt-BR" sz="2200"/>
              <a:t>Tratamento pelo software Iramuteq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55" name="Google Shape;355;p3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57" name="Google Shape;357;p31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358" name="Google Shape;358;p31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PEDIDOS</a:t>
            </a:r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pt-BR"/>
              <a:t>Apesar da pandemia do COVID-19 não houve um número significativo no aumento dos pedidos.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▸"/>
            </a:pPr>
            <a:r>
              <a:rPr lang="pt-BR"/>
              <a:t>Mesmo sem o aumento no número de pedidos, pudemos notar uma piora no número de pedidos respondidos.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67" name="Google Shape;367;p32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368" name="Google Shape;368;p32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/>
          <p:nvPr/>
        </p:nvSpPr>
        <p:spPr>
          <a:xfrm>
            <a:off x="6750" y="4320000"/>
            <a:ext cx="9144000" cy="8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 txBox="1"/>
          <p:nvPr>
            <p:ph idx="4294967295" type="ctrTitle"/>
          </p:nvPr>
        </p:nvSpPr>
        <p:spPr>
          <a:xfrm>
            <a:off x="1261375" y="574638"/>
            <a:ext cx="3957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1"/>
                </a:solidFill>
              </a:rPr>
              <a:t>PEDIDOS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7" name="Google Shape;377;p33"/>
          <p:cNvSpPr/>
          <p:nvPr/>
        </p:nvSpPr>
        <p:spPr>
          <a:xfrm flipH="1" rot="-2700000">
            <a:off x="8515359" y="3427903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 rot="4498620">
            <a:off x="5074737" y="475407"/>
            <a:ext cx="785859" cy="77078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rot="2700000">
            <a:off x="437377" y="1050419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3"/>
          <p:cNvGrpSpPr/>
          <p:nvPr/>
        </p:nvGrpSpPr>
        <p:grpSpPr>
          <a:xfrm>
            <a:off x="5333400" y="726523"/>
            <a:ext cx="268559" cy="268559"/>
            <a:chOff x="8762414" y="2939573"/>
            <a:chExt cx="457200" cy="457200"/>
          </a:xfrm>
        </p:grpSpPr>
        <p:sp>
          <p:nvSpPr>
            <p:cNvPr id="381" name="Google Shape;381;p33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33"/>
          <p:cNvSpPr/>
          <p:nvPr/>
        </p:nvSpPr>
        <p:spPr>
          <a:xfrm>
            <a:off x="601392" y="1231245"/>
            <a:ext cx="268465" cy="234889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33"/>
          <p:cNvGrpSpPr/>
          <p:nvPr/>
        </p:nvGrpSpPr>
        <p:grpSpPr>
          <a:xfrm>
            <a:off x="8679540" y="3592074"/>
            <a:ext cx="268559" cy="268559"/>
            <a:chOff x="3293633" y="3741845"/>
            <a:chExt cx="457200" cy="457200"/>
          </a:xfrm>
        </p:grpSpPr>
        <p:sp>
          <p:nvSpPr>
            <p:cNvPr id="386" name="Google Shape;386;p33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8" name="Google Shape;388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697450"/>
            <a:ext cx="3282650" cy="202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p33"/>
          <p:cNvGraphicFramePr/>
          <p:nvPr/>
        </p:nvGraphicFramePr>
        <p:xfrm>
          <a:off x="3997838" y="200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{A03928B0-005D-48BD-8E2F-A3CAAEEA9B15}</a:tableStyleId>
              </a:tblPr>
              <a:tblGrid>
                <a:gridCol w="952500"/>
                <a:gridCol w="923925"/>
                <a:gridCol w="2552700"/>
              </a:tblGrid>
              <a:tr h="209550"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Anos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89999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Pedidos LAI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Pedidos ao Ministério da Saúde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91.466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4.528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96.122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5.204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111.554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5.244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79.608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4.763</a:t>
                      </a:r>
                      <a:endParaRPr sz="7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425"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           378.750</a:t>
                      </a:r>
                      <a:endParaRPr sz="9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19.729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/>
          <p:nvPr/>
        </p:nvSpPr>
        <p:spPr>
          <a:xfrm>
            <a:off x="6750" y="4320000"/>
            <a:ext cx="9144000" cy="8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 txBox="1"/>
          <p:nvPr>
            <p:ph idx="4294967295" type="ctrTitle"/>
          </p:nvPr>
        </p:nvSpPr>
        <p:spPr>
          <a:xfrm>
            <a:off x="290575" y="532450"/>
            <a:ext cx="5316600" cy="34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1"/>
                </a:solidFill>
              </a:rPr>
              <a:t>RESPOSTAS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1"/>
                </a:solidFill>
              </a:rPr>
              <a:t>DOS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accent1"/>
                </a:solidFill>
              </a:rPr>
              <a:t>PEDIDOS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34"/>
          <p:cNvSpPr/>
          <p:nvPr/>
        </p:nvSpPr>
        <p:spPr>
          <a:xfrm flipH="1" rot="-2700000">
            <a:off x="3974834" y="3663053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 rot="4498620">
            <a:off x="8137937" y="508657"/>
            <a:ext cx="785859" cy="77078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 rot="2700000">
            <a:off x="250452" y="732969"/>
            <a:ext cx="596940" cy="59694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8396600" y="759773"/>
            <a:ext cx="268559" cy="268559"/>
            <a:chOff x="8762414" y="2939573"/>
            <a:chExt cx="457200" cy="457200"/>
          </a:xfrm>
        </p:grpSpPr>
        <p:sp>
          <p:nvSpPr>
            <p:cNvPr id="401" name="Google Shape;401;p34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34"/>
          <p:cNvSpPr/>
          <p:nvPr/>
        </p:nvSpPr>
        <p:spPr>
          <a:xfrm>
            <a:off x="414467" y="913795"/>
            <a:ext cx="268465" cy="234889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34"/>
          <p:cNvGrpSpPr/>
          <p:nvPr/>
        </p:nvGrpSpPr>
        <p:grpSpPr>
          <a:xfrm>
            <a:off x="4139015" y="3827224"/>
            <a:ext cx="268559" cy="268559"/>
            <a:chOff x="3293633" y="3741845"/>
            <a:chExt cx="457200" cy="457200"/>
          </a:xfrm>
        </p:grpSpPr>
        <p:sp>
          <p:nvSpPr>
            <p:cNvPr id="406" name="Google Shape;406;p34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00" y="1336987"/>
            <a:ext cx="3399125" cy="24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PEDIDOS</a:t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1000"/>
              </a:spcAft>
              <a:buSzPts val="2400"/>
              <a:buChar char="▸"/>
            </a:pPr>
            <a:r>
              <a:rPr lang="pt-BR"/>
              <a:t>Também foi feita uma análise sobre o corpo do texto dos pedidos e foram geradas as seguintes nuvens de palavras.</a:t>
            </a:r>
            <a:endParaRPr/>
          </a:p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8436324" y="288377"/>
            <a:ext cx="361474" cy="477145"/>
            <a:chOff x="4276825" y="487236"/>
            <a:chExt cx="317500" cy="419100"/>
          </a:xfrm>
        </p:grpSpPr>
        <p:sp>
          <p:nvSpPr>
            <p:cNvPr id="417" name="Google Shape;417;p35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0" l="3479" r="2491" t="4861"/>
          <a:stretch/>
        </p:blipFill>
        <p:spPr>
          <a:xfrm>
            <a:off x="754750" y="3126325"/>
            <a:ext cx="1884803" cy="191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5"/>
          <p:cNvPicPr preferRelativeResize="0"/>
          <p:nvPr/>
        </p:nvPicPr>
        <p:blipFill rotWithShape="1">
          <a:blip r:embed="rId4">
            <a:alphaModFix/>
          </a:blip>
          <a:srcRect b="5594" l="5002" r="4203" t="5175"/>
          <a:stretch/>
        </p:blipFill>
        <p:spPr>
          <a:xfrm>
            <a:off x="2607024" y="3165439"/>
            <a:ext cx="2021150" cy="183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 rotWithShape="1">
          <a:blip r:embed="rId5">
            <a:alphaModFix/>
          </a:blip>
          <a:srcRect b="4716" l="7143" r="3226" t="2811"/>
          <a:stretch/>
        </p:blipFill>
        <p:spPr>
          <a:xfrm>
            <a:off x="4679429" y="3165439"/>
            <a:ext cx="1948966" cy="192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 rotWithShape="1">
          <a:blip r:embed="rId6">
            <a:alphaModFix/>
          </a:blip>
          <a:srcRect b="5937" l="6789" r="8234" t="5699"/>
          <a:stretch/>
        </p:blipFill>
        <p:spPr>
          <a:xfrm>
            <a:off x="6631726" y="3191526"/>
            <a:ext cx="1804598" cy="178184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 txBox="1"/>
          <p:nvPr/>
        </p:nvSpPr>
        <p:spPr>
          <a:xfrm>
            <a:off x="724500" y="2946025"/>
            <a:ext cx="35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Light"/>
                <a:ea typeface="Barlow Light"/>
                <a:cs typeface="Barlow Light"/>
                <a:sym typeface="Barlow Light"/>
              </a:rPr>
              <a:t>2018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2734850" y="2918375"/>
            <a:ext cx="35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Light"/>
                <a:ea typeface="Barlow Light"/>
                <a:cs typeface="Barlow Light"/>
                <a:sym typeface="Barlow Light"/>
              </a:rPr>
              <a:t>2019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4648200" y="2918375"/>
            <a:ext cx="35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Light"/>
                <a:ea typeface="Barlow Light"/>
                <a:cs typeface="Barlow Light"/>
                <a:sym typeface="Barlow Light"/>
              </a:rPr>
              <a:t>2020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6628400" y="2918375"/>
            <a:ext cx="35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Light"/>
                <a:ea typeface="Barlow Light"/>
                <a:cs typeface="Barlow Light"/>
                <a:sym typeface="Barlow Light"/>
              </a:rPr>
              <a:t>2021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7" name="Google Shape;427;p35"/>
          <p:cNvCxnSpPr/>
          <p:nvPr/>
        </p:nvCxnSpPr>
        <p:spPr>
          <a:xfrm>
            <a:off x="2632050" y="2946025"/>
            <a:ext cx="123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5"/>
          <p:cNvCxnSpPr/>
          <p:nvPr/>
        </p:nvCxnSpPr>
        <p:spPr>
          <a:xfrm>
            <a:off x="4613250" y="2946025"/>
            <a:ext cx="123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5"/>
          <p:cNvCxnSpPr/>
          <p:nvPr/>
        </p:nvCxnSpPr>
        <p:spPr>
          <a:xfrm>
            <a:off x="6670650" y="2946025"/>
            <a:ext cx="123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ius template">
  <a:themeElements>
    <a:clrScheme name="Custom 347">
      <a:dk1>
        <a:srgbClr val="001F46"/>
      </a:dk1>
      <a:lt1>
        <a:srgbClr val="FFFFFF"/>
      </a:lt1>
      <a:dk2>
        <a:srgbClr val="748394"/>
      </a:dk2>
      <a:lt2>
        <a:srgbClr val="F0F3F7"/>
      </a:lt2>
      <a:accent1>
        <a:srgbClr val="4397EE"/>
      </a:accent1>
      <a:accent2>
        <a:srgbClr val="2170CC"/>
      </a:accent2>
      <a:accent3>
        <a:srgbClr val="154C8A"/>
      </a:accent3>
      <a:accent4>
        <a:srgbClr val="A9D039"/>
      </a:accent4>
      <a:accent5>
        <a:srgbClr val="14B9CA"/>
      </a:accent5>
      <a:accent6>
        <a:srgbClr val="DDE3EB"/>
      </a:accent6>
      <a:hlink>
        <a:srgbClr val="2170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