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3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7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2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73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4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11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14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C188E6-37ED-4DBA-927E-58EF973B4F94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369CA3-7C1D-4D2A-ADC7-009650507259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NI0rf2P9gE&amp;ab_channel=AbdulBari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24D3D-4AF5-4432-9A8E-855CA0301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D60040-47A1-4B87-9732-6E5D8A3A9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Simulation of Complex Systems</a:t>
            </a:r>
          </a:p>
          <a:p>
            <a:r>
              <a:rPr lang="en-GB" dirty="0"/>
              <a:t>Francisco Caetano</a:t>
            </a:r>
          </a:p>
        </p:txBody>
      </p:sp>
    </p:spTree>
    <p:extLst>
      <p:ext uri="{BB962C8B-B14F-4D97-AF65-F5344CB8AC3E}">
        <p14:creationId xmlns:p14="http://schemas.microsoft.com/office/powerpoint/2010/main" val="28240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34EA8-7ADC-41C5-B905-AC69A9C4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Power-law Plot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6B356C0-D4B1-4DA4-AB37-E2F59D4A0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157776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5ACFC-637C-407D-8CB1-3C190E2E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82F934-176C-4DE0-92F3-0833B271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graph plot of the example 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calculated clustering coefficient for the example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 snippet showing the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24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A07A2-4EF3-4684-B723-7734B54A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9696B8B-6864-4485-BF9D-0F4C1CF61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25" y="1846263"/>
            <a:ext cx="4708875" cy="4022725"/>
          </a:xfrm>
        </p:spPr>
      </p:pic>
    </p:spTree>
    <p:extLst>
      <p:ext uri="{BB962C8B-B14F-4D97-AF65-F5344CB8AC3E}">
        <p14:creationId xmlns:p14="http://schemas.microsoft.com/office/powerpoint/2010/main" val="409085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9850-2212-4056-968D-19AE932D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and Results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10189C7B-1716-4ADC-8720-1C1B3A330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2952"/>
            <a:ext cx="4686706" cy="365029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048C5C-C55B-4762-A596-79853C553D93}"/>
              </a:ext>
            </a:extLst>
          </p:cNvPr>
          <p:cNvSpPr txBox="1"/>
          <p:nvPr/>
        </p:nvSpPr>
        <p:spPr>
          <a:xfrm>
            <a:off x="7131173" y="3648045"/>
            <a:ext cx="377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Clustering Coefficient = 0.611280</a:t>
            </a:r>
          </a:p>
        </p:txBody>
      </p:sp>
    </p:spTree>
    <p:extLst>
      <p:ext uri="{BB962C8B-B14F-4D97-AF65-F5344CB8AC3E}">
        <p14:creationId xmlns:p14="http://schemas.microsoft.com/office/powerpoint/2010/main" val="221701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8C36E-6771-46CB-BC32-48BF64EF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6F9D70-FAAF-496A-BF4E-4DBDF265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calculated average path length of the example graph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Code snippet showing the algorithm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9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7A161-FDF6-4C59-A74E-1588B45D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and Results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846F96A8-8646-4260-85D2-1D7F03C4E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1513"/>
            <a:ext cx="4086376" cy="402272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E6A8C5-535F-4757-8E91-0294557B709D}"/>
              </a:ext>
            </a:extLst>
          </p:cNvPr>
          <p:cNvSpPr txBox="1"/>
          <p:nvPr/>
        </p:nvSpPr>
        <p:spPr>
          <a:xfrm>
            <a:off x="7131173" y="3648045"/>
            <a:ext cx="377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Average Path Length = 2.93232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2D88E9-12C9-48A8-8CFB-18880654DCC8}"/>
              </a:ext>
            </a:extLst>
          </p:cNvPr>
          <p:cNvSpPr txBox="1"/>
          <p:nvPr/>
        </p:nvSpPr>
        <p:spPr>
          <a:xfrm>
            <a:off x="7131173" y="4332303"/>
            <a:ext cx="364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to Floyd–Warshall algorithm</a:t>
            </a:r>
          </a:p>
        </p:txBody>
      </p:sp>
      <p:sp>
        <p:nvSpPr>
          <p:cNvPr id="4" name="Chaveta à direita 3">
            <a:extLst>
              <a:ext uri="{FF2B5EF4-FFF2-40B4-BE49-F238E27FC236}">
                <a16:creationId xmlns:a16="http://schemas.microsoft.com/office/drawing/2014/main" id="{FE4477A8-0CB4-4D3C-B671-0701DD6FE0A5}"/>
              </a:ext>
            </a:extLst>
          </p:cNvPr>
          <p:cNvSpPr/>
          <p:nvPr/>
        </p:nvSpPr>
        <p:spPr>
          <a:xfrm>
            <a:off x="5183656" y="3429000"/>
            <a:ext cx="267233" cy="11341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exão: Curva 7">
            <a:extLst>
              <a:ext uri="{FF2B5EF4-FFF2-40B4-BE49-F238E27FC236}">
                <a16:creationId xmlns:a16="http://schemas.microsoft.com/office/drawing/2014/main" id="{463D3F91-BDE7-44A4-82BF-E8B0B5399240}"/>
              </a:ext>
            </a:extLst>
          </p:cNvPr>
          <p:cNvCxnSpPr>
            <a:stCxn id="4" idx="1"/>
            <a:endCxn id="3" idx="1"/>
          </p:cNvCxnSpPr>
          <p:nvPr/>
        </p:nvCxnSpPr>
        <p:spPr>
          <a:xfrm rot="10800000" flipH="1" flipV="1">
            <a:off x="5450889" y="3996061"/>
            <a:ext cx="1680284" cy="520908"/>
          </a:xfrm>
          <a:prstGeom prst="curvedConnector5">
            <a:avLst>
              <a:gd name="adj1" fmla="val 10699"/>
              <a:gd name="adj2" fmla="val 155727"/>
              <a:gd name="adj3" fmla="val 907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5A858B-4004-4D10-BD5B-8BC9134C6604}"/>
              </a:ext>
            </a:extLst>
          </p:cNvPr>
          <p:cNvSpPr txBox="1"/>
          <p:nvPr/>
        </p:nvSpPr>
        <p:spPr>
          <a:xfrm>
            <a:off x="5183656" y="534098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https://www.youtube.com/watch?v=oNI0rf2P9gE&amp;ab_channel=AbdulBari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634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28B0B-9927-44DF-ADE2-A28A6D1C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7962B1-230B-46AA-90CE-8EA8A0C73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Calculated results and identification of each network, explained in terms of the results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Social network of email exchanges at a Spanish university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Western States power grid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(largest cluster of the) protein interaction network in yeast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77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B6369-AD65-4D86-B761-28514C32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1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1E4EBDB-2786-4C13-A5ED-D0EE60A61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37360"/>
            <a:ext cx="4937760" cy="736282"/>
          </a:xfrm>
        </p:spPr>
        <p:txBody>
          <a:bodyPr/>
          <a:lstStyle/>
          <a:p>
            <a:pPr algn="ctr"/>
            <a:r>
              <a:rPr lang="en-GB" dirty="0"/>
              <a:t>Degree Distribution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114C721E-7417-4203-B4FD-28E4D5A17A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7" y="2235299"/>
            <a:ext cx="4504266" cy="3378200"/>
          </a:xfrm>
        </p:spPr>
      </p:pic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8441D3D-D629-4197-BBE4-6659EE101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737360"/>
            <a:ext cx="4937760" cy="736282"/>
          </a:xfrm>
        </p:spPr>
        <p:txBody>
          <a:bodyPr/>
          <a:lstStyle/>
          <a:p>
            <a:pPr algn="ctr"/>
            <a:r>
              <a:rPr lang="en-GB" dirty="0"/>
              <a:t>Inverse cumulative degree distribution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12DF3BFC-9307-4844-8E08-5B820BF3A2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7" y="2235299"/>
            <a:ext cx="4504266" cy="3378200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FB406D-E32C-457F-90CA-081CAFCBF50E}"/>
              </a:ext>
            </a:extLst>
          </p:cNvPr>
          <p:cNvSpPr txBox="1"/>
          <p:nvPr/>
        </p:nvSpPr>
        <p:spPr>
          <a:xfrm>
            <a:off x="1640297" y="5711328"/>
            <a:ext cx="8911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Clustering Coefficient = 0.103153; Average Path Length = 18.989185; Diameter = 46 </a:t>
            </a:r>
          </a:p>
        </p:txBody>
      </p:sp>
    </p:spTree>
    <p:extLst>
      <p:ext uri="{BB962C8B-B14F-4D97-AF65-F5344CB8AC3E}">
        <p14:creationId xmlns:p14="http://schemas.microsoft.com/office/powerpoint/2010/main" val="144149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839A7-BCC6-4015-8E93-65A92BAA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1 = Power Grid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E7A788-22D1-42CD-A386-FBE01510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grids can be seen as radial networks.</a:t>
            </a:r>
          </a:p>
          <a:p>
            <a:r>
              <a:rPr lang="en-GB" dirty="0"/>
              <a:t>The peripheral nodes have a small number of edges (and there are no shortcuts from one side to the other)</a:t>
            </a:r>
          </a:p>
          <a:p>
            <a:r>
              <a:rPr lang="en-GB" dirty="0"/>
              <a:t>Therefore, the average path length and diameter are high for these networks, as we verified for this case.</a:t>
            </a:r>
          </a:p>
          <a:p>
            <a:endParaRPr lang="en-GB" dirty="0"/>
          </a:p>
        </p:txBody>
      </p:sp>
      <p:pic>
        <p:nvPicPr>
          <p:cNvPr id="2050" name="Picture 2" descr="CWI researchers make power grid more reliable with mathematics">
            <a:extLst>
              <a:ext uri="{FF2B5EF4-FFF2-40B4-BE49-F238E27FC236}">
                <a16:creationId xmlns:a16="http://schemas.microsoft.com/office/drawing/2014/main" id="{390E3FA2-6809-442C-99A7-0CF3F4783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13000" r="3424" b="8495"/>
          <a:stretch/>
        </p:blipFill>
        <p:spPr bwMode="auto">
          <a:xfrm>
            <a:off x="7350711" y="3355530"/>
            <a:ext cx="3804969" cy="268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3B7DADA-0473-4FCF-9EC2-D0F87AB4F65A}"/>
              </a:ext>
            </a:extLst>
          </p:cNvPr>
          <p:cNvSpPr txBox="1"/>
          <p:nvPr/>
        </p:nvSpPr>
        <p:spPr>
          <a:xfrm>
            <a:off x="7350711" y="6035580"/>
            <a:ext cx="359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of a power grid network</a:t>
            </a:r>
          </a:p>
        </p:txBody>
      </p:sp>
    </p:spTree>
    <p:extLst>
      <p:ext uri="{BB962C8B-B14F-4D97-AF65-F5344CB8AC3E}">
        <p14:creationId xmlns:p14="http://schemas.microsoft.com/office/powerpoint/2010/main" val="1856767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E65D91-ED00-4813-A2A5-860D26F7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2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F64BF3C-0D68-4E81-B321-9EB03702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37360"/>
            <a:ext cx="4937760" cy="736282"/>
          </a:xfrm>
        </p:spPr>
        <p:txBody>
          <a:bodyPr/>
          <a:lstStyle/>
          <a:p>
            <a:pPr algn="ctr"/>
            <a:r>
              <a:rPr lang="en-GB" dirty="0"/>
              <a:t>Degree Distribution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1EABAEE8-4D18-4637-BF13-A1E634B74B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07" y="2235299"/>
            <a:ext cx="4504266" cy="3378200"/>
          </a:xfrm>
        </p:spPr>
      </p:pic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E22CC5D5-F698-41CA-A604-CA8D1973C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737360"/>
            <a:ext cx="4937760" cy="736282"/>
          </a:xfrm>
        </p:spPr>
        <p:txBody>
          <a:bodyPr/>
          <a:lstStyle/>
          <a:p>
            <a:pPr algn="ctr"/>
            <a:r>
              <a:rPr lang="en-GB" dirty="0"/>
              <a:t>Inverse cumulative degree distribution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BA80AA1B-2E42-4D43-97D5-20029D4946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88" y="2235299"/>
            <a:ext cx="4504266" cy="3378200"/>
          </a:xfr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10FE0F-B585-4D3C-B1A8-8FA41AEEF220}"/>
              </a:ext>
            </a:extLst>
          </p:cNvPr>
          <p:cNvSpPr txBox="1"/>
          <p:nvPr/>
        </p:nvSpPr>
        <p:spPr>
          <a:xfrm>
            <a:off x="1904260" y="5711328"/>
            <a:ext cx="862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Clustering Coefficient = 0.166269; Average Path Length = 3.606033; Diameter = 8 </a:t>
            </a:r>
          </a:p>
        </p:txBody>
      </p:sp>
    </p:spTree>
    <p:extLst>
      <p:ext uri="{BB962C8B-B14F-4D97-AF65-F5344CB8AC3E}">
        <p14:creationId xmlns:p14="http://schemas.microsoft.com/office/powerpoint/2010/main" val="372456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D168C-B5F1-490A-A613-A5536F07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AC779F-FC89-4982-A0BE-582F1389F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000" b="1" dirty="0"/>
              <a:t>The Erdõs-Rényi </a:t>
            </a:r>
            <a:r>
              <a:rPr lang="en-ZA" sz="2000" b="1" dirty="0"/>
              <a:t>random</a:t>
            </a:r>
            <a:r>
              <a:rPr lang="pt-PT" sz="2000" b="1" dirty="0"/>
              <a:t> </a:t>
            </a:r>
            <a:r>
              <a:rPr lang="en-GB" sz="2000" b="1" dirty="0"/>
              <a:t>graph</a:t>
            </a:r>
            <a:endParaRPr lang="en-GB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Visualisation of the network (a graph plot)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Degree distribution plot</a:t>
            </a:r>
          </a:p>
        </p:txBody>
      </p:sp>
    </p:spTree>
    <p:extLst>
      <p:ext uri="{BB962C8B-B14F-4D97-AF65-F5344CB8AC3E}">
        <p14:creationId xmlns:p14="http://schemas.microsoft.com/office/powerpoint/2010/main" val="1662813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AD45-6C84-4EA9-B056-B4B1754B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2 = Social Network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790126-2E13-410F-9A32-32504A41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social networks, nodes tend to create tightly knit groups characterised by a relatively high density of ties</a:t>
            </a:r>
          </a:p>
          <a:p>
            <a:r>
              <a:rPr lang="en-GB" dirty="0"/>
              <a:t>As expected, this network has the highest clustering coefficient of the three networks</a:t>
            </a:r>
          </a:p>
          <a:p>
            <a:r>
              <a:rPr lang="en-GB" dirty="0"/>
              <a:t>It also has a low average path length as well as a low diameter.</a:t>
            </a:r>
          </a:p>
        </p:txBody>
      </p:sp>
    </p:spTree>
    <p:extLst>
      <p:ext uri="{BB962C8B-B14F-4D97-AF65-F5344CB8AC3E}">
        <p14:creationId xmlns:p14="http://schemas.microsoft.com/office/powerpoint/2010/main" val="424098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3315-F227-4133-BBC0-A27E6AE9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3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A132706-1BBA-4C60-82AE-92F24F3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737360"/>
            <a:ext cx="4937760" cy="736282"/>
          </a:xfrm>
        </p:spPr>
        <p:txBody>
          <a:bodyPr/>
          <a:lstStyle/>
          <a:p>
            <a:pPr algn="ctr"/>
            <a:r>
              <a:rPr lang="en-GB" dirty="0"/>
              <a:t>Degree Distribution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64523B44-EC59-4978-AE8F-2B16D0BDEA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07" y="2243352"/>
            <a:ext cx="4504266" cy="3378200"/>
          </a:xfrm>
        </p:spPr>
      </p:pic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CDF59EC6-4305-4A39-91A7-BF06B0A67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737360"/>
            <a:ext cx="4937760" cy="736282"/>
          </a:xfrm>
        </p:spPr>
        <p:txBody>
          <a:bodyPr/>
          <a:lstStyle/>
          <a:p>
            <a:pPr algn="ctr"/>
            <a:r>
              <a:rPr lang="en-GB" dirty="0"/>
              <a:t>Inverse cumulative degree distribution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45DC624F-FDC5-49A8-8821-D167500C06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588" y="2243352"/>
            <a:ext cx="4504266" cy="3378200"/>
          </a:xfr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F0280B8-2D6D-4AFE-8DF0-B306FF04DB0A}"/>
              </a:ext>
            </a:extLst>
          </p:cNvPr>
          <p:cNvSpPr txBox="1"/>
          <p:nvPr/>
        </p:nvSpPr>
        <p:spPr>
          <a:xfrm>
            <a:off x="1762217" y="5727434"/>
            <a:ext cx="8911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Clustering Coefficient = 0.0793696; Average Path Length = 6.812387; Diameter = 19 </a:t>
            </a:r>
          </a:p>
        </p:txBody>
      </p:sp>
    </p:spTree>
    <p:extLst>
      <p:ext uri="{BB962C8B-B14F-4D97-AF65-F5344CB8AC3E}">
        <p14:creationId xmlns:p14="http://schemas.microsoft.com/office/powerpoint/2010/main" val="10595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23CC6-95FD-45C0-B451-564F476B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3 = Protein-Protein Interaction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D06DB8-1B67-4930-9870-D341676B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scale free network.</a:t>
            </a:r>
          </a:p>
          <a:p>
            <a:r>
              <a:rPr lang="en-US" b="0" i="0" dirty="0">
                <a:effectLst/>
              </a:rPr>
              <a:t>Scale-free networks can be built following the </a:t>
            </a:r>
            <a:r>
              <a:rPr lang="en-US" b="1" i="0" dirty="0">
                <a:effectLst/>
              </a:rPr>
              <a:t>preferential attachment model.</a:t>
            </a:r>
          </a:p>
          <a:p>
            <a:r>
              <a:rPr lang="en-US" i="0" dirty="0">
                <a:effectLst/>
              </a:rPr>
              <a:t>The </a:t>
            </a:r>
            <a:r>
              <a:rPr lang="en-US" dirty="0"/>
              <a:t>i</a:t>
            </a:r>
            <a:r>
              <a:rPr lang="en-US" i="0" dirty="0">
                <a:effectLst/>
              </a:rPr>
              <a:t>nverse cumulative degree distribution clearly shows that the degree distribution fits a power law</a:t>
            </a:r>
          </a:p>
          <a:p>
            <a:r>
              <a:rPr lang="en-US" dirty="0"/>
              <a:t>The average path length is also relatively small as expected</a:t>
            </a:r>
            <a:endParaRPr lang="en-US" i="0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40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7100A-3AA6-443B-AE91-FE5D810D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6D7BF1-9AE0-47A3-B77F-2A7399BC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8794" y="1846052"/>
            <a:ext cx="4279657" cy="736282"/>
          </a:xfrm>
        </p:spPr>
        <p:txBody>
          <a:bodyPr/>
          <a:lstStyle/>
          <a:p>
            <a:pPr algn="ctr"/>
            <a:r>
              <a:rPr lang="en-GB" dirty="0"/>
              <a:t>Random Node location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E8DAFCD6-B622-4B86-9414-4C486B151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"/>
          <a:stretch/>
        </p:blipFill>
        <p:spPr>
          <a:xfrm>
            <a:off x="1538794" y="2582862"/>
            <a:ext cx="4279657" cy="3542729"/>
          </a:xfrm>
        </p:spPr>
      </p:pic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167399C8-4141-43BA-B2D0-B2E0F0FD8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2423" y="1846052"/>
            <a:ext cx="4200782" cy="736282"/>
          </a:xfrm>
        </p:spPr>
        <p:txBody>
          <a:bodyPr/>
          <a:lstStyle/>
          <a:p>
            <a:pPr algn="ctr"/>
            <a:r>
              <a:rPr lang="en-GB" dirty="0"/>
              <a:t>Nodes positioned in a circle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E7D3EDC-E996-428A-B74A-1120D12097F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423" y="2529595"/>
            <a:ext cx="4200782" cy="3649261"/>
          </a:xfrm>
        </p:spPr>
      </p:pic>
    </p:spTree>
    <p:extLst>
      <p:ext uri="{BB962C8B-B14F-4D97-AF65-F5344CB8AC3E}">
        <p14:creationId xmlns:p14="http://schemas.microsoft.com/office/powerpoint/2010/main" val="351807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77401-5CFA-4816-80DA-0B9513BC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Degree Distribution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6FDDD60-0B03-4ACE-9AF1-449F09420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77200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22EF1-9B67-404E-9A23-D4CD2B95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ECC4B2-5050-4F80-83C0-E52B79E3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Watts-</a:t>
            </a:r>
            <a:r>
              <a:rPr lang="en-US" b="1" dirty="0" err="1"/>
              <a:t>Strogatz</a:t>
            </a:r>
            <a:r>
              <a:rPr lang="en-US" b="1" dirty="0"/>
              <a:t> small world model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before the shortcuts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after the shortcuts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9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1CC044-57D1-43A6-83A1-13EECCB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N=100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532727E-64F8-4FE4-8894-CE9BC3D4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0635" y="1846052"/>
            <a:ext cx="3851368" cy="736282"/>
          </a:xfrm>
        </p:spPr>
        <p:txBody>
          <a:bodyPr/>
          <a:lstStyle/>
          <a:p>
            <a:pPr algn="ctr"/>
            <a:r>
              <a:rPr lang="en-GB" dirty="0"/>
              <a:t>Without Shortcuts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D815040F-640A-449B-8D2F-774255929D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5" y="2582863"/>
            <a:ext cx="3851368" cy="3378200"/>
          </a:xfrm>
        </p:spPr>
      </p:pic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AED07F2F-2810-4AE1-80B6-A6DA5BC6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7975" y="1846052"/>
            <a:ext cx="3851368" cy="736282"/>
          </a:xfrm>
        </p:spPr>
        <p:txBody>
          <a:bodyPr/>
          <a:lstStyle/>
          <a:p>
            <a:pPr algn="ctr"/>
            <a:r>
              <a:rPr lang="en-GB" dirty="0"/>
              <a:t>With Shortcuts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776638A8-573F-47E5-AC1A-505B9E18DF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75" y="2582863"/>
            <a:ext cx="3857651" cy="3378200"/>
          </a:xfrm>
        </p:spPr>
      </p:pic>
    </p:spTree>
    <p:extLst>
      <p:ext uri="{BB962C8B-B14F-4D97-AF65-F5344CB8AC3E}">
        <p14:creationId xmlns:p14="http://schemas.microsoft.com/office/powerpoint/2010/main" val="359906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D10841E-E9DB-4A06-AECF-08998535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N=1000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6900D15-D4C6-49F7-A45E-45BD1C7D6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8753" y="1846052"/>
            <a:ext cx="3915132" cy="736282"/>
          </a:xfrm>
        </p:spPr>
        <p:txBody>
          <a:bodyPr/>
          <a:lstStyle/>
          <a:p>
            <a:pPr algn="ctr"/>
            <a:r>
              <a:rPr lang="en-GB" dirty="0"/>
              <a:t>Without Shortcuts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F8C43A4C-C4D8-4848-850F-9C57BC86C1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53" y="2582863"/>
            <a:ext cx="3915132" cy="3378200"/>
          </a:xfrm>
        </p:spPr>
      </p:pic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277D79A3-1B3A-4969-BBD6-4934906FD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9752" y="1846052"/>
            <a:ext cx="3814096" cy="736282"/>
          </a:xfrm>
        </p:spPr>
        <p:txBody>
          <a:bodyPr/>
          <a:lstStyle/>
          <a:p>
            <a:pPr algn="ctr"/>
            <a:r>
              <a:rPr lang="en-GB" dirty="0"/>
              <a:t>With Shortcuts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CDBDDE7F-CF48-41ED-A7F5-0FBB865E14F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52" y="2582863"/>
            <a:ext cx="3814096" cy="3378200"/>
          </a:xfrm>
        </p:spPr>
      </p:pic>
    </p:spTree>
    <p:extLst>
      <p:ext uri="{BB962C8B-B14F-4D97-AF65-F5344CB8AC3E}">
        <p14:creationId xmlns:p14="http://schemas.microsoft.com/office/powerpoint/2010/main" val="274899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1D4E4-B301-4777-95D7-6ED8F4DB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EC5647-26DF-4CCA-90C3-DDFB151A3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Albért-Barabási preferential growth model</a:t>
            </a:r>
            <a:endParaRPr lang="en-GB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Visualisation of the 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Power law plot</a:t>
            </a:r>
          </a:p>
        </p:txBody>
      </p:sp>
    </p:spTree>
    <p:extLst>
      <p:ext uri="{BB962C8B-B14F-4D97-AF65-F5344CB8AC3E}">
        <p14:creationId xmlns:p14="http://schemas.microsoft.com/office/powerpoint/2010/main" val="312457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A5B88-E34A-4F03-B495-65F8FB9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</a:t>
            </a:r>
          </a:p>
        </p:txBody>
      </p:sp>
      <p:pic>
        <p:nvPicPr>
          <p:cNvPr id="4" name="ezgif.com-gif-maker">
            <a:hlinkClick r:id="" action="ppaction://media"/>
            <a:extLst>
              <a:ext uri="{FF2B5EF4-FFF2-40B4-BE49-F238E27FC236}">
                <a16:creationId xmlns:a16="http://schemas.microsoft.com/office/drawing/2014/main" id="{36F7A21B-B777-4E8E-8B61-260B08967D8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95700" y="1846263"/>
            <a:ext cx="4860925" cy="4022725"/>
          </a:xfrm>
        </p:spPr>
      </p:pic>
    </p:spTree>
    <p:extLst>
      <p:ext uri="{BB962C8B-B14F-4D97-AF65-F5344CB8AC3E}">
        <p14:creationId xmlns:p14="http://schemas.microsoft.com/office/powerpoint/2010/main" val="17833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434</Words>
  <Application>Microsoft Office PowerPoint</Application>
  <PresentationFormat>Ecrã Panorâmico</PresentationFormat>
  <Paragraphs>72</Paragraphs>
  <Slides>22</Slides>
  <Notes>0</Notes>
  <HiddenSlides>0</HiddenSlides>
  <MMClips>1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Wingdings</vt:lpstr>
      <vt:lpstr>Retrospetiva</vt:lpstr>
      <vt:lpstr>Homework 4</vt:lpstr>
      <vt:lpstr>Exercise 1</vt:lpstr>
      <vt:lpstr>Network</vt:lpstr>
      <vt:lpstr>Degree Distribution</vt:lpstr>
      <vt:lpstr>Exercise 2</vt:lpstr>
      <vt:lpstr>N=100</vt:lpstr>
      <vt:lpstr>N=1000</vt:lpstr>
      <vt:lpstr>Exercise 3</vt:lpstr>
      <vt:lpstr>Network</vt:lpstr>
      <vt:lpstr>Power-law Plot</vt:lpstr>
      <vt:lpstr>Exercise 4</vt:lpstr>
      <vt:lpstr>Network</vt:lpstr>
      <vt:lpstr>Code and Results</vt:lpstr>
      <vt:lpstr>Exercise 5</vt:lpstr>
      <vt:lpstr>Code and Results</vt:lpstr>
      <vt:lpstr>Exercise 6</vt:lpstr>
      <vt:lpstr>Network 1</vt:lpstr>
      <vt:lpstr>Network 1 = Power Grid</vt:lpstr>
      <vt:lpstr>Network 2</vt:lpstr>
      <vt:lpstr>Network 2 = Social Network</vt:lpstr>
      <vt:lpstr>Network 3</vt:lpstr>
      <vt:lpstr>Network 3 = Protein-Protein Interaction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</dc:title>
  <dc:creator>Francisco Tiago de Espírito Santo e Caetano</dc:creator>
  <cp:lastModifiedBy>up201705031@ms.uporto.pt</cp:lastModifiedBy>
  <cp:revision>5</cp:revision>
  <dcterms:created xsi:type="dcterms:W3CDTF">2020-12-01T17:52:14Z</dcterms:created>
  <dcterms:modified xsi:type="dcterms:W3CDTF">2020-12-03T10:48:54Z</dcterms:modified>
</cp:coreProperties>
</file>