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8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41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1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6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2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9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5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D885B4-616D-4D52-B0CB-A36BF99C6391}" type="datetimeFigureOut">
              <a:rPr lang="pt-PT" smtClean="0"/>
              <a:t>12/11/2020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FC02CA-F43C-4A57-80D0-532D1C89FD4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7C72-EF01-4117-9D1B-7A9BC14E5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Homework</a:t>
            </a:r>
            <a:r>
              <a:rPr lang="pt-PT" dirty="0"/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28358-3304-4023-A7BF-437C602C6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</a:t>
            </a:r>
            <a:r>
              <a:rPr lang="en-GB" dirty="0" err="1"/>
              <a:t>rancisco</a:t>
            </a:r>
            <a:r>
              <a:rPr lang="en-GB" dirty="0"/>
              <a:t> Caetano</a:t>
            </a:r>
          </a:p>
          <a:p>
            <a:r>
              <a:rPr lang="en-GB" dirty="0"/>
              <a:t>Simulation of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4769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139-B664-4783-B82D-D6D71E26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Limited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spreading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C8475E9-81EB-4B3C-B6C2-CB5FE688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399" y="1846263"/>
            <a:ext cx="9677526" cy="4022725"/>
          </a:xfrm>
        </p:spPr>
      </p:pic>
    </p:spTree>
    <p:extLst>
      <p:ext uri="{BB962C8B-B14F-4D97-AF65-F5344CB8AC3E}">
        <p14:creationId xmlns:p14="http://schemas.microsoft.com/office/powerpoint/2010/main" val="70225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8EAC6-1D34-4152-826A-86088B5A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Exercise</a:t>
            </a:r>
            <a:r>
              <a:rPr lang="pt-PT" dirty="0"/>
              <a:t>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FAC9B9-C6D3-48C9-A0C9-F7BB716D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that the epidemic threshold depends on not just the ratio k(</a:t>
            </a:r>
            <a:r>
              <a:rPr lang="el-GR" dirty="0"/>
              <a:t>β</a:t>
            </a:r>
            <a:r>
              <a:rPr lang="en-US" dirty="0"/>
              <a:t>/</a:t>
            </a:r>
            <a:r>
              <a:rPr lang="el-GR" dirty="0"/>
              <a:t>γ</a:t>
            </a:r>
            <a:r>
              <a:rPr lang="en-US" dirty="0"/>
              <a:t>) but on the parameters themselves. Fixing a value for </a:t>
            </a:r>
            <a:r>
              <a:rPr lang="el-GR" dirty="0"/>
              <a:t>β</a:t>
            </a:r>
            <a:r>
              <a:rPr lang="en-US" dirty="0"/>
              <a:t>, run the model for each of several values of </a:t>
            </a:r>
            <a:r>
              <a:rPr lang="el-GR" dirty="0"/>
              <a:t>γ</a:t>
            </a:r>
            <a:r>
              <a:rPr lang="en-US" dirty="0"/>
              <a:t> and record the final proportion of recovered agents.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N=1000;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100x100-lattice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 different values of gamma for each case (with similar spacing)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 runs for each combination were used for averaging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124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4E9E8-F26A-4067-9245-C4603C8F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comparing the two data sets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5420230-F99F-4069-87C7-D7EF47F3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49" y="1846263"/>
            <a:ext cx="5811427" cy="4022725"/>
          </a:xfr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09C4007F-5698-4B6F-8134-43924F54BCA6}"/>
              </a:ext>
            </a:extLst>
          </p:cNvPr>
          <p:cNvCxnSpPr>
            <a:cxnSpLocks/>
          </p:cNvCxnSpPr>
          <p:nvPr/>
        </p:nvCxnSpPr>
        <p:spPr>
          <a:xfrm>
            <a:off x="3975100" y="4927600"/>
            <a:ext cx="615950" cy="0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9509A46-3032-4BFE-A364-0AA056BD00D9}"/>
              </a:ext>
            </a:extLst>
          </p:cNvPr>
          <p:cNvCxnSpPr>
            <a:cxnSpLocks/>
          </p:cNvCxnSpPr>
          <p:nvPr/>
        </p:nvCxnSpPr>
        <p:spPr>
          <a:xfrm>
            <a:off x="3975100" y="2641600"/>
            <a:ext cx="137160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0BC20D6-DE09-4A96-926B-9BE264475383}"/>
              </a:ext>
            </a:extLst>
          </p:cNvPr>
          <p:cNvCxnSpPr>
            <a:cxnSpLocks/>
          </p:cNvCxnSpPr>
          <p:nvPr/>
        </p:nvCxnSpPr>
        <p:spPr>
          <a:xfrm flipV="1">
            <a:off x="4432300" y="4927600"/>
            <a:ext cx="0" cy="488950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E274626B-E16F-4492-8721-9403244056B5}"/>
              </a:ext>
            </a:extLst>
          </p:cNvPr>
          <p:cNvCxnSpPr>
            <a:cxnSpLocks/>
          </p:cNvCxnSpPr>
          <p:nvPr/>
        </p:nvCxnSpPr>
        <p:spPr>
          <a:xfrm flipV="1">
            <a:off x="4584700" y="4933950"/>
            <a:ext cx="0" cy="488950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9846D8A-C791-4761-A111-8421850367A3}"/>
              </a:ext>
            </a:extLst>
          </p:cNvPr>
          <p:cNvCxnSpPr>
            <a:cxnSpLocks/>
          </p:cNvCxnSpPr>
          <p:nvPr/>
        </p:nvCxnSpPr>
        <p:spPr>
          <a:xfrm flipV="1">
            <a:off x="4946650" y="2647950"/>
            <a:ext cx="0" cy="278130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527F0C3-4146-4F15-AD05-1FE9A3534DE1}"/>
              </a:ext>
            </a:extLst>
          </p:cNvPr>
          <p:cNvCxnSpPr>
            <a:cxnSpLocks/>
          </p:cNvCxnSpPr>
          <p:nvPr/>
        </p:nvCxnSpPr>
        <p:spPr>
          <a:xfrm flipV="1">
            <a:off x="5346700" y="2647950"/>
            <a:ext cx="0" cy="277495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F5AB2457-61D9-49E1-BA97-88DBE00195C7}"/>
              </a:ext>
            </a:extLst>
          </p:cNvPr>
          <p:cNvSpPr/>
          <p:nvPr/>
        </p:nvSpPr>
        <p:spPr>
          <a:xfrm>
            <a:off x="4146564" y="4605344"/>
            <a:ext cx="542911" cy="1133462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CC45F69-BAE6-47A1-9F5B-F668EB7CC5EC}"/>
              </a:ext>
            </a:extLst>
          </p:cNvPr>
          <p:cNvSpPr/>
          <p:nvPr/>
        </p:nvSpPr>
        <p:spPr>
          <a:xfrm>
            <a:off x="4889500" y="2400301"/>
            <a:ext cx="726085" cy="30067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238D8EF-AA67-4D8E-8300-76B8AF94C175}"/>
              </a:ext>
            </a:extLst>
          </p:cNvPr>
          <p:cNvSpPr txBox="1"/>
          <p:nvPr/>
        </p:nvSpPr>
        <p:spPr>
          <a:xfrm>
            <a:off x="1097280" y="5132814"/>
            <a:ext cx="2636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Threshold for </a:t>
            </a:r>
            <a:r>
              <a:rPr lang="pt-PT" sz="1200" dirty="0" err="1"/>
              <a:t>limited</a:t>
            </a:r>
            <a:r>
              <a:rPr lang="pt-PT" sz="1200" dirty="0"/>
              <a:t> </a:t>
            </a:r>
            <a:r>
              <a:rPr lang="pt-PT" sz="1200" dirty="0" err="1"/>
              <a:t>disease</a:t>
            </a:r>
            <a:r>
              <a:rPr lang="pt-PT" sz="1200" dirty="0"/>
              <a:t> </a:t>
            </a:r>
            <a:r>
              <a:rPr lang="pt-PT" sz="1200" dirty="0" err="1"/>
              <a:t>spreading</a:t>
            </a:r>
            <a:endParaRPr lang="pt-PT" sz="1200" dirty="0"/>
          </a:p>
        </p:txBody>
      </p:sp>
      <p:cxnSp>
        <p:nvCxnSpPr>
          <p:cNvPr id="33" name="Conexão: Curva 32">
            <a:extLst>
              <a:ext uri="{FF2B5EF4-FFF2-40B4-BE49-F238E27FC236}">
                <a16:creationId xmlns:a16="http://schemas.microsoft.com/office/drawing/2014/main" id="{5353C982-1361-4A70-AD06-D9FF0776F4AD}"/>
              </a:ext>
            </a:extLst>
          </p:cNvPr>
          <p:cNvCxnSpPr>
            <a:cxnSpLocks/>
            <a:endCxn id="31" idx="1"/>
          </p:cNvCxnSpPr>
          <p:nvPr/>
        </p:nvCxnSpPr>
        <p:spPr>
          <a:xfrm rot="10800000">
            <a:off x="1097281" y="5271314"/>
            <a:ext cx="3320741" cy="467494"/>
          </a:xfrm>
          <a:prstGeom prst="curvedConnector3">
            <a:avLst>
              <a:gd name="adj1" fmla="val 11262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E4F03F2-64E7-4C57-8EFB-4A85CD932E25}"/>
              </a:ext>
            </a:extLst>
          </p:cNvPr>
          <p:cNvSpPr txBox="1"/>
          <p:nvPr/>
        </p:nvSpPr>
        <p:spPr>
          <a:xfrm>
            <a:off x="8628126" y="3857625"/>
            <a:ext cx="3228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Threshold for </a:t>
            </a:r>
            <a:r>
              <a:rPr lang="pt-PT" sz="1200" dirty="0" err="1"/>
              <a:t>population-wide</a:t>
            </a:r>
            <a:r>
              <a:rPr lang="pt-PT" sz="1200" dirty="0"/>
              <a:t> </a:t>
            </a:r>
            <a:r>
              <a:rPr lang="pt-PT" sz="1200" dirty="0" err="1"/>
              <a:t>disease</a:t>
            </a:r>
            <a:r>
              <a:rPr lang="pt-PT" sz="1200" dirty="0"/>
              <a:t> </a:t>
            </a:r>
            <a:r>
              <a:rPr lang="pt-PT" sz="1200" dirty="0" err="1"/>
              <a:t>spreading</a:t>
            </a:r>
            <a:endParaRPr lang="pt-PT" sz="1200" dirty="0"/>
          </a:p>
        </p:txBody>
      </p:sp>
      <p:cxnSp>
        <p:nvCxnSpPr>
          <p:cNvPr id="40" name="Conexão: Curva 39">
            <a:extLst>
              <a:ext uri="{FF2B5EF4-FFF2-40B4-BE49-F238E27FC236}">
                <a16:creationId xmlns:a16="http://schemas.microsoft.com/office/drawing/2014/main" id="{93509E65-5673-4986-A90B-1943E047E75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615585" y="3996125"/>
            <a:ext cx="3012541" cy="24740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4458-6486-470B-B764-662FAF69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Exercise</a:t>
            </a:r>
            <a:r>
              <a:rPr lang="pt-PT" dirty="0"/>
              <a:t>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7028E9-918E-421E-9F51-6CCF1D77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the previous process for enough values of </a:t>
            </a:r>
            <a:r>
              <a:rPr lang="el-GR" dirty="0"/>
              <a:t>β</a:t>
            </a:r>
            <a:r>
              <a:rPr lang="en-US" dirty="0"/>
              <a:t> that you can determine the important features of the phase diagram.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N=1000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100x100-lattice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40 different values of </a:t>
            </a:r>
            <a:r>
              <a:rPr lang="el-GR" dirty="0"/>
              <a:t>β</a:t>
            </a:r>
            <a:r>
              <a:rPr lang="pt-PT" dirty="0"/>
              <a:t> </a:t>
            </a:r>
            <a:r>
              <a:rPr lang="en-GB" dirty="0"/>
              <a:t>and</a:t>
            </a:r>
            <a:r>
              <a:rPr lang="pt-PT" dirty="0"/>
              <a:t> 40 </a:t>
            </a:r>
            <a:r>
              <a:rPr lang="en-GB" dirty="0"/>
              <a:t>different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</a:t>
            </a:r>
            <a:r>
              <a:rPr lang="el-GR" dirty="0"/>
              <a:t>γ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el-GR" dirty="0"/>
              <a:t>β</a:t>
            </a:r>
            <a:r>
              <a:rPr lang="pt-PT" dirty="0"/>
              <a:t> (1600 </a:t>
            </a:r>
            <a:r>
              <a:rPr lang="pt-PT" dirty="0" err="1"/>
              <a:t>points</a:t>
            </a:r>
            <a:r>
              <a:rPr lang="pt-PT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5 runs for each combination were used for averaging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07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7594-9CC6-4497-ABD2-1266F8D0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3D Model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1082CF2A-2EBE-4CD0-951F-FD342F34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4" y="1846263"/>
            <a:ext cx="5520477" cy="4022725"/>
          </a:xfrm>
        </p:spPr>
      </p:pic>
    </p:spTree>
    <p:extLst>
      <p:ext uri="{BB962C8B-B14F-4D97-AF65-F5344CB8AC3E}">
        <p14:creationId xmlns:p14="http://schemas.microsoft.com/office/powerpoint/2010/main" val="5002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4485-84A3-4323-BD23-5B0B8F0A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Model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D5613E-4DB3-49C1-8317-95EC12CF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4" y="1846263"/>
            <a:ext cx="5520477" cy="4022725"/>
          </a:xfrm>
        </p:spPr>
      </p:pic>
    </p:spTree>
    <p:extLst>
      <p:ext uri="{BB962C8B-B14F-4D97-AF65-F5344CB8AC3E}">
        <p14:creationId xmlns:p14="http://schemas.microsoft.com/office/powerpoint/2010/main" val="361250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EEBB5-F176-4383-817F-6E0BB43F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Projection on </a:t>
            </a:r>
            <a:r>
              <a:rPr lang="el-GR" dirty="0"/>
              <a:t>β</a:t>
            </a:r>
            <a:r>
              <a:rPr lang="pt-PT" dirty="0"/>
              <a:t>-k plane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2B91802-7131-415D-AE55-FB75D236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90" y="1846263"/>
            <a:ext cx="5492146" cy="4022725"/>
          </a:xfrm>
        </p:spPr>
      </p:pic>
    </p:spTree>
    <p:extLst>
      <p:ext uri="{BB962C8B-B14F-4D97-AF65-F5344CB8AC3E}">
        <p14:creationId xmlns:p14="http://schemas.microsoft.com/office/powerpoint/2010/main" val="257899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0F25D-80B6-490A-B7BC-E6EDE7E0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version of the SIR model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250372E-C6E0-40D4-83C7-1FED949A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438" y="2509838"/>
            <a:ext cx="6267450" cy="2695575"/>
          </a:xfrm>
        </p:spPr>
      </p:pic>
    </p:spTree>
    <p:extLst>
      <p:ext uri="{BB962C8B-B14F-4D97-AF65-F5344CB8AC3E}">
        <p14:creationId xmlns:p14="http://schemas.microsoft.com/office/powerpoint/2010/main" val="375074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74B3-2103-4581-9212-A1E7369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Discussion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7772CE-CAFA-49C2-BF83-AB48BDA8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Increasing k increases the ratio of recovered agents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For higher values of β, the ratio of recovered agents increases slower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For same values of k, different values of β will have different values of </a:t>
            </a:r>
            <a:r>
              <a:rPr lang="el-GR" dirty="0"/>
              <a:t>γ</a:t>
            </a:r>
            <a:r>
              <a:rPr lang="pt-PT" dirty="0"/>
              <a:t> (</a:t>
            </a:r>
            <a:r>
              <a:rPr lang="pt-PT" dirty="0" err="1"/>
              <a:t>proportional</a:t>
            </a:r>
            <a:r>
              <a:rPr lang="pt-PT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High </a:t>
            </a:r>
            <a:r>
              <a:rPr lang="en-GB" dirty="0"/>
              <a:t>β increases tendency to population-wide spreading, but a high </a:t>
            </a:r>
            <a:r>
              <a:rPr lang="el-GR" dirty="0"/>
              <a:t>γ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opposite</a:t>
            </a:r>
            <a:r>
              <a:rPr lang="pt-PT" dirty="0"/>
              <a:t> </a:t>
            </a:r>
            <a:r>
              <a:rPr lang="pt-PT" dirty="0" err="1"/>
              <a:t>effect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It </a:t>
            </a:r>
            <a:r>
              <a:rPr lang="pt-PT" dirty="0" err="1"/>
              <a:t>appears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the </a:t>
            </a:r>
            <a:r>
              <a:rPr lang="pt-PT" dirty="0" err="1"/>
              <a:t>recovery</a:t>
            </a:r>
            <a:r>
              <a:rPr lang="pt-PT" dirty="0"/>
              <a:t> speed </a:t>
            </a:r>
            <a:r>
              <a:rPr lang="pt-PT" dirty="0" err="1"/>
              <a:t>is</a:t>
            </a:r>
            <a:r>
              <a:rPr lang="pt-PT" dirty="0"/>
              <a:t> more </a:t>
            </a:r>
            <a:r>
              <a:rPr lang="pt-PT" dirty="0" err="1"/>
              <a:t>effective</a:t>
            </a:r>
            <a:r>
              <a:rPr lang="pt-PT" dirty="0"/>
              <a:t> in </a:t>
            </a:r>
            <a:r>
              <a:rPr lang="pt-PT" dirty="0" err="1"/>
              <a:t>delaying</a:t>
            </a:r>
            <a:r>
              <a:rPr lang="pt-PT" dirty="0"/>
              <a:t> the </a:t>
            </a:r>
            <a:r>
              <a:rPr lang="pt-PT" dirty="0" err="1"/>
              <a:t>spreading</a:t>
            </a:r>
            <a:r>
              <a:rPr lang="pt-PT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For lower values of β, the ratio of recovered agents increases rapidly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Low </a:t>
            </a:r>
            <a:r>
              <a:rPr lang="en-GB" dirty="0"/>
              <a:t>β decreases tendency to population-wide spreading, but a low </a:t>
            </a:r>
            <a:r>
              <a:rPr lang="el-GR" dirty="0"/>
              <a:t>γ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opposite</a:t>
            </a:r>
            <a:r>
              <a:rPr lang="pt-PT" dirty="0"/>
              <a:t> </a:t>
            </a:r>
            <a:r>
              <a:rPr lang="pt-PT" dirty="0" err="1"/>
              <a:t>effect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probable</a:t>
            </a:r>
            <a:r>
              <a:rPr lang="pt-PT" dirty="0"/>
              <a:t> to </a:t>
            </a:r>
            <a:r>
              <a:rPr lang="pt-PT" dirty="0" err="1"/>
              <a:t>infect</a:t>
            </a:r>
            <a:r>
              <a:rPr lang="pt-PT" dirty="0"/>
              <a:t> </a:t>
            </a:r>
            <a:r>
              <a:rPr lang="pt-PT" dirty="0" err="1"/>
              <a:t>every</a:t>
            </a:r>
            <a:r>
              <a:rPr lang="pt-PT" dirty="0"/>
              <a:t> time step, </a:t>
            </a:r>
            <a:r>
              <a:rPr lang="pt-PT" dirty="0" err="1"/>
              <a:t>if</a:t>
            </a:r>
            <a:r>
              <a:rPr lang="pt-PT" dirty="0"/>
              <a:t> the </a:t>
            </a:r>
            <a:r>
              <a:rPr lang="pt-PT" dirty="0" err="1"/>
              <a:t>agents</a:t>
            </a:r>
            <a:r>
              <a:rPr lang="pt-PT" dirty="0"/>
              <a:t> </a:t>
            </a:r>
            <a:r>
              <a:rPr lang="pt-PT" dirty="0" err="1"/>
              <a:t>stay</a:t>
            </a:r>
            <a:r>
              <a:rPr lang="pt-PT" dirty="0"/>
              <a:t> </a:t>
            </a:r>
            <a:r>
              <a:rPr lang="pt-PT" dirty="0" err="1"/>
              <a:t>infected</a:t>
            </a:r>
            <a:r>
              <a:rPr lang="pt-PT" dirty="0"/>
              <a:t> for </a:t>
            </a:r>
            <a:r>
              <a:rPr lang="pt-PT" dirty="0" err="1"/>
              <a:t>longer</a:t>
            </a:r>
            <a:r>
              <a:rPr lang="pt-PT" dirty="0"/>
              <a:t>, the </a:t>
            </a:r>
            <a:r>
              <a:rPr lang="pt-PT" dirty="0" err="1"/>
              <a:t>infection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eventually</a:t>
            </a:r>
            <a:r>
              <a:rPr lang="pt-PT" dirty="0"/>
              <a:t> spread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In </a:t>
            </a:r>
            <a:r>
              <a:rPr lang="pt-PT" dirty="0" err="1"/>
              <a:t>conclusion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true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the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depends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k=</a:t>
            </a:r>
            <a:r>
              <a:rPr lang="en-GB" dirty="0"/>
              <a:t> β/</a:t>
            </a:r>
            <a:r>
              <a:rPr lang="el-GR" dirty="0"/>
              <a:t> γ</a:t>
            </a:r>
            <a:r>
              <a:rPr lang="pt-PT" dirty="0"/>
              <a:t>. It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depends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the parameters.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3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6C1F6-4922-4501-AB3D-F939BF4D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Exercise</a:t>
            </a:r>
            <a:r>
              <a:rPr lang="pt-PT" dirty="0"/>
              <a:t>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68038E-DBE6-4D22-B756-D926AC6C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walk performed by a single agent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d=1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Modelling disease spreading on a square lattice with small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N=40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20x20-lattice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d=0.8; </a:t>
            </a:r>
            <a:r>
              <a:rPr lang="el-GR" dirty="0"/>
              <a:t>β</a:t>
            </a:r>
            <a:r>
              <a:rPr lang="pt-PT" dirty="0"/>
              <a:t>=0.6; </a:t>
            </a:r>
            <a:r>
              <a:rPr lang="en-US" dirty="0"/>
              <a:t>γ=0.01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Modelling disease spreading for 1000 agents on a 100x100–lattice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d=0.8; </a:t>
            </a:r>
            <a:r>
              <a:rPr lang="el-GR" dirty="0"/>
              <a:t>β</a:t>
            </a:r>
            <a:r>
              <a:rPr lang="pt-PT" dirty="0"/>
              <a:t>=0.6; </a:t>
            </a:r>
            <a:r>
              <a:rPr lang="en-US" dirty="0"/>
              <a:t>γ=0.01</a:t>
            </a:r>
          </a:p>
        </p:txBody>
      </p:sp>
    </p:spTree>
    <p:extLst>
      <p:ext uri="{BB962C8B-B14F-4D97-AF65-F5344CB8AC3E}">
        <p14:creationId xmlns:p14="http://schemas.microsoft.com/office/powerpoint/2010/main" val="28722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CDA2-436C-4E19-B7D2-CC5BDAD5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Walk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F5B3968-8207-44AF-8B70-CDFA27A56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05" y="1846263"/>
            <a:ext cx="4519915" cy="4022725"/>
          </a:xfrm>
        </p:spPr>
      </p:pic>
    </p:spTree>
    <p:extLst>
      <p:ext uri="{BB962C8B-B14F-4D97-AF65-F5344CB8AC3E}">
        <p14:creationId xmlns:p14="http://schemas.microsoft.com/office/powerpoint/2010/main" val="233471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F514E-E0D3-4363-85C8-59890B1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Modelling disease spreading on a 20x20-lattice</a:t>
            </a:r>
            <a:endParaRPr lang="pt-PT" sz="4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A5D1F95-DD5E-409A-87B7-A8734557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76" y="1846263"/>
            <a:ext cx="9515573" cy="4022725"/>
          </a:xfrm>
        </p:spPr>
      </p:pic>
    </p:spTree>
    <p:extLst>
      <p:ext uri="{BB962C8B-B14F-4D97-AF65-F5344CB8AC3E}">
        <p14:creationId xmlns:p14="http://schemas.microsoft.com/office/powerpoint/2010/main" val="13692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3C735-A3DD-4C17-B4BC-BF9039F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Modelling disease spreading on a 100x100-lattice</a:t>
            </a:r>
            <a:endParaRPr lang="pt-PT" sz="4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547F1EF-4B6B-4A12-B31F-563382B3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02" y="1846263"/>
            <a:ext cx="9922721" cy="4022725"/>
          </a:xfrm>
        </p:spPr>
      </p:pic>
    </p:spTree>
    <p:extLst>
      <p:ext uri="{BB962C8B-B14F-4D97-AF65-F5344CB8AC3E}">
        <p14:creationId xmlns:p14="http://schemas.microsoft.com/office/powerpoint/2010/main" val="24918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6C1F6-4922-4501-AB3D-F939BF4D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Exercise</a:t>
            </a:r>
            <a:r>
              <a:rPr lang="pt-PT" dirty="0"/>
              <a:t>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68038E-DBE6-4D22-B756-D926AC6C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that the model contains two regimes: there are parameter values for which the disease spreads to a large proportion of the population and values for which it doesn’t.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 err="1"/>
              <a:t>Population-wide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spreading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Limited disease spreading</a:t>
            </a:r>
          </a:p>
        </p:txBody>
      </p:sp>
    </p:spTree>
    <p:extLst>
      <p:ext uri="{BB962C8B-B14F-4D97-AF65-F5344CB8AC3E}">
        <p14:creationId xmlns:p14="http://schemas.microsoft.com/office/powerpoint/2010/main" val="2943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4772-F564-440E-A5CF-45FB8069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Population-wide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spreading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4669B7-358C-4403-AA72-BC68D4B3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el-GR" dirty="0"/>
              <a:t>β</a:t>
            </a:r>
            <a:r>
              <a:rPr lang="pt-PT" dirty="0"/>
              <a:t>: </a:t>
            </a:r>
            <a:r>
              <a:rPr lang="pt-PT" dirty="0" err="1"/>
              <a:t>increases</a:t>
            </a:r>
            <a:r>
              <a:rPr lang="pt-PT" dirty="0"/>
              <a:t> </a:t>
            </a:r>
            <a:r>
              <a:rPr lang="en-US" dirty="0"/>
              <a:t>the probability of infecting all susceptibles at its current 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Decrease γ: decreases the probability of recovering from the disease, so each infected will stay infected (and therefore contagious) for longer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N=1000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100x100-lattice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d=0.8; </a:t>
            </a:r>
            <a:r>
              <a:rPr lang="el-GR" dirty="0"/>
              <a:t>β</a:t>
            </a:r>
            <a:r>
              <a:rPr lang="pt-PT" dirty="0"/>
              <a:t>=0.8; </a:t>
            </a:r>
            <a:r>
              <a:rPr lang="en-US" dirty="0"/>
              <a:t>γ=0.01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749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139-B664-4783-B82D-D6D71E26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Population-wide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spreading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C8475E9-81EB-4B3C-B6C2-CB5FE688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1846263"/>
            <a:ext cx="9792461" cy="4022725"/>
          </a:xfrm>
        </p:spPr>
      </p:pic>
    </p:spTree>
    <p:extLst>
      <p:ext uri="{BB962C8B-B14F-4D97-AF65-F5344CB8AC3E}">
        <p14:creationId xmlns:p14="http://schemas.microsoft.com/office/powerpoint/2010/main" val="260843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4772-F564-440E-A5CF-45FB8069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Limited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spreading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4669B7-358C-4403-AA72-BC68D4B3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el-GR" dirty="0"/>
              <a:t>β</a:t>
            </a:r>
            <a:r>
              <a:rPr lang="pt-PT" dirty="0"/>
              <a:t>: </a:t>
            </a:r>
            <a:r>
              <a:rPr lang="pt-PT" dirty="0" err="1"/>
              <a:t>decreases</a:t>
            </a:r>
            <a:r>
              <a:rPr lang="pt-PT" dirty="0"/>
              <a:t> </a:t>
            </a:r>
            <a:r>
              <a:rPr lang="en-US" dirty="0"/>
              <a:t>the probability of infecting all susceptibles at its current 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γ: increases the probability of recovering from the disease, so each infected will stay infected (and therefore contagious) for a shorter period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N=1000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100x100-lattice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d=0.8; </a:t>
            </a:r>
            <a:r>
              <a:rPr lang="el-GR" dirty="0"/>
              <a:t>β</a:t>
            </a:r>
            <a:r>
              <a:rPr lang="pt-PT" dirty="0"/>
              <a:t>=0.4; </a:t>
            </a:r>
            <a:r>
              <a:rPr lang="en-US" dirty="0"/>
              <a:t>γ=0.1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672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571</Words>
  <Application>Microsoft Office PowerPoint</Application>
  <PresentationFormat>Ecrã Panorâmico</PresentationFormat>
  <Paragraphs>70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Retrospetiva</vt:lpstr>
      <vt:lpstr>Homework 1</vt:lpstr>
      <vt:lpstr>Exercise 1</vt:lpstr>
      <vt:lpstr>Random Walk</vt:lpstr>
      <vt:lpstr>Modelling disease spreading on a 20x20-lattice</vt:lpstr>
      <vt:lpstr>Modelling disease spreading on a 100x100-lattice</vt:lpstr>
      <vt:lpstr>Exercise 2</vt:lpstr>
      <vt:lpstr>Population-wide disease spreading</vt:lpstr>
      <vt:lpstr>Population-wide disease spreading</vt:lpstr>
      <vt:lpstr>Limited disease spreading</vt:lpstr>
      <vt:lpstr>Limited disease spreading</vt:lpstr>
      <vt:lpstr>Exercise 3</vt:lpstr>
      <vt:lpstr>Plot comparing the two data sets</vt:lpstr>
      <vt:lpstr>Exercise 4</vt:lpstr>
      <vt:lpstr>3D Model</vt:lpstr>
      <vt:lpstr>3D Model</vt:lpstr>
      <vt:lpstr>2D Projection on β-k plane</vt:lpstr>
      <vt:lpstr>ODE version of the SIR model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Francisco Tiago de Espírito Santo e Caetano</dc:creator>
  <cp:lastModifiedBy>up201705031@ms.uporto.pt</cp:lastModifiedBy>
  <cp:revision>5</cp:revision>
  <dcterms:created xsi:type="dcterms:W3CDTF">2020-11-10T22:07:07Z</dcterms:created>
  <dcterms:modified xsi:type="dcterms:W3CDTF">2020-11-12T10:48:13Z</dcterms:modified>
</cp:coreProperties>
</file>