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843" r:id="rId2"/>
    <p:sldId id="2076138468" r:id="rId3"/>
    <p:sldId id="2087" r:id="rId4"/>
    <p:sldId id="2076138466" r:id="rId5"/>
    <p:sldId id="2076138472" r:id="rId6"/>
    <p:sldId id="2076138219"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7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04561" y="560434"/>
          <a:ext cx="3749101" cy="3749101"/>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04561" y="560434"/>
          <a:ext cx="3749101" cy="3749101"/>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04561" y="560434"/>
          <a:ext cx="3749101" cy="3749101"/>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04561" y="560434"/>
          <a:ext cx="3749101" cy="3749101"/>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17622" y="1573495"/>
          <a:ext cx="1722979" cy="17229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469946" y="1825819"/>
        <a:ext cx="1218331" cy="1218331"/>
      </dsp:txXfrm>
    </dsp:sp>
    <dsp:sp modelId="{012A80CA-80DD-471E-94C6-FE96D7C4B55B}">
      <dsp:nvSpPr>
        <dsp:cNvPr id="0" name=""/>
        <dsp:cNvSpPr/>
      </dsp:nvSpPr>
      <dsp:spPr>
        <a:xfrm>
          <a:off x="2476069" y="810"/>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652696" y="177437"/>
        <a:ext cx="852831" cy="852831"/>
      </dsp:txXfrm>
    </dsp:sp>
    <dsp:sp modelId="{05FBC78F-4F35-4DBA-8B35-BC080D7D8683}">
      <dsp:nvSpPr>
        <dsp:cNvPr id="0" name=""/>
        <dsp:cNvSpPr/>
      </dsp:nvSpPr>
      <dsp:spPr>
        <a:xfrm>
          <a:off x="4307201" y="1831942"/>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483828" y="2008569"/>
        <a:ext cx="852831" cy="852831"/>
      </dsp:txXfrm>
    </dsp:sp>
    <dsp:sp modelId="{0310082B-1F9F-4763-A143-ACF7C72E801F}">
      <dsp:nvSpPr>
        <dsp:cNvPr id="0" name=""/>
        <dsp:cNvSpPr/>
      </dsp:nvSpPr>
      <dsp:spPr>
        <a:xfrm>
          <a:off x="2476069" y="3663073"/>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652696" y="3839700"/>
        <a:ext cx="852831" cy="852831"/>
      </dsp:txXfrm>
    </dsp:sp>
    <dsp:sp modelId="{4003B8A7-EB68-44F5-9F4E-539E96CA8AEA}">
      <dsp:nvSpPr>
        <dsp:cNvPr id="0" name=""/>
        <dsp:cNvSpPr/>
      </dsp:nvSpPr>
      <dsp:spPr>
        <a:xfrm>
          <a:off x="644937" y="1831942"/>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21564" y="2008569"/>
        <a:ext cx="852831" cy="85283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8817A-3F19-40BE-8D93-B63775697124}" type="datetimeFigureOut">
              <a:rPr lang="de-DE" smtClean="0"/>
              <a:t>30.03.2022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4B839-635E-49E5-A42C-3CE4DD4BAC04}" type="slidenum">
              <a:rPr lang="de-DE" smtClean="0"/>
              <a:t>‹#›</a:t>
            </a:fld>
            <a:endParaRPr lang="de-DE"/>
          </a:p>
        </p:txBody>
      </p:sp>
    </p:spTree>
    <p:extLst>
      <p:ext uri="{BB962C8B-B14F-4D97-AF65-F5344CB8AC3E}">
        <p14:creationId xmlns:p14="http://schemas.microsoft.com/office/powerpoint/2010/main" val="324304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3/30/2022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3/30/2022 8:56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4357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538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4021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275867" y="800930"/>
            <a:ext cx="4974266" cy="5256141"/>
          </a:xfrm>
          <a:prstGeom prst="rect">
            <a:avLst/>
          </a:prstGeom>
        </p:spPr>
      </p:pic>
    </p:spTree>
    <p:extLst>
      <p:ext uri="{BB962C8B-B14F-4D97-AF65-F5344CB8AC3E}">
        <p14:creationId xmlns:p14="http://schemas.microsoft.com/office/powerpoint/2010/main" val="2589250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38568964"/>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6181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9184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68207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3876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69130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80644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334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05080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30.03.2022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23405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03BC8-F6D9-49A0-A321-C89AEDD5696C}" type="datetimeFigureOut">
              <a:rPr lang="de-DE" smtClean="0"/>
              <a:t>30.03.2022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316211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learn/modules/app-and-infra-migration-and-modernization/"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7.xml"/><Relationship Id="rId5" Type="http://schemas.openxmlformats.org/officeDocument/2006/relationships/hyperlink" Target="https://docs.microsoft.com/en-us/learn/paths/enterprise-scale-architecture/" TargetMode="External"/><Relationship Id="rId4" Type="http://schemas.openxmlformats.org/officeDocument/2006/relationships/hyperlink" Target="https://docs.microsoft.com/en-us/learn/modules/build-cloud-governance-strategy-az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4200" y="2536580"/>
            <a:ext cx="4572000" cy="997196"/>
          </a:xfrm>
        </p:spPr>
        <p:txBody>
          <a:bodyPr/>
          <a:lstStyle/>
          <a:p>
            <a:r>
              <a:rPr lang="en-US" dirty="0"/>
              <a:t>CAF-Expert</a:t>
            </a:r>
            <a:br>
              <a:rPr lang="en-US" dirty="0"/>
            </a:br>
            <a:r>
              <a:rPr lang="en-US" dirty="0"/>
              <a:t>Hackathon Advanced</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84200" y="3962400"/>
            <a:ext cx="4572000" cy="443198"/>
          </a:xfrm>
        </p:spPr>
        <p:txBody>
          <a:bodyPr/>
          <a:lstStyle/>
          <a:p>
            <a:r>
              <a:rPr lang="en-US" dirty="0" err="1"/>
              <a:t>März</a:t>
            </a:r>
            <a:r>
              <a:rPr lang="en-US"/>
              <a:t> 2022</a:t>
            </a:r>
            <a:endParaRPr lang="en-US" dirty="0"/>
          </a:p>
          <a:p>
            <a:endParaRPr lang="en-US" sz="1200"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 uri="{C183D7F6-B498-43B3-948B-1728B52AA6E4}">
                <adec:decorative xmlns:adec="http://schemas.microsoft.com/office/drawing/2017/decorative" val="1"/>
              </a:ext>
            </a:extLst>
          </p:cNvPr>
          <p:cNvSpPr/>
          <p:nvPr/>
        </p:nvSpPr>
        <p:spPr bwMode="auto">
          <a:xfrm>
            <a:off x="-1" y="-1"/>
            <a:ext cx="12192000" cy="14279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CAF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588263" y="1885167"/>
            <a:ext cx="6158225" cy="1846659"/>
          </a:xfrm>
          <a:prstGeom prst="rect">
            <a:avLst/>
          </a:prstGeom>
          <a:noFill/>
        </p:spPr>
        <p:txBody>
          <a:bodyPr wrap="square" lIns="0" tIns="0" rIns="0" bIns="0" rtlCol="0">
            <a:spAutoFit/>
          </a:bodyPr>
          <a:lstStyle/>
          <a:p>
            <a:pPr algn="l"/>
            <a:r>
              <a:rPr lang="en-US" sz="2000" dirty="0"/>
              <a:t>The Microsoft Cloud Adoption (CAF) Framework is an </a:t>
            </a:r>
            <a:r>
              <a:rPr lang="en-US" sz="2000" dirty="0">
                <a:solidFill>
                  <a:schemeClr val="accent1"/>
                </a:solidFill>
              </a:rPr>
              <a:t>iterative</a:t>
            </a:r>
            <a:r>
              <a:rPr lang="en-US" sz="2000" dirty="0"/>
              <a:t> </a:t>
            </a:r>
            <a:r>
              <a:rPr lang="en-US" sz="2000" dirty="0">
                <a:solidFill>
                  <a:schemeClr val="accent1"/>
                </a:solidFill>
              </a:rPr>
              <a:t>approach</a:t>
            </a:r>
            <a:r>
              <a:rPr lang="en-US" sz="2000" dirty="0"/>
              <a:t> to support the </a:t>
            </a:r>
            <a:r>
              <a:rPr lang="en-US" sz="2000" dirty="0">
                <a:solidFill>
                  <a:schemeClr val="accent1"/>
                </a:solidFill>
              </a:rPr>
              <a:t>digital</a:t>
            </a:r>
            <a:r>
              <a:rPr lang="en-US" sz="2000" dirty="0"/>
              <a:t> </a:t>
            </a:r>
            <a:r>
              <a:rPr lang="en-US" sz="2000" dirty="0">
                <a:solidFill>
                  <a:schemeClr val="accent1"/>
                </a:solidFill>
              </a:rPr>
              <a:t>transformation</a:t>
            </a:r>
            <a:r>
              <a:rPr lang="en-US" sz="2000" dirty="0"/>
              <a:t> </a:t>
            </a:r>
            <a:r>
              <a:rPr lang="en-US" sz="2000" dirty="0">
                <a:solidFill>
                  <a:schemeClr val="accent1"/>
                </a:solidFill>
              </a:rPr>
              <a:t>journey</a:t>
            </a:r>
            <a:r>
              <a:rPr lang="en-US" sz="2000" dirty="0"/>
              <a:t> of an organization. It gives a collection of </a:t>
            </a:r>
            <a:r>
              <a:rPr lang="en-US" sz="2000" dirty="0">
                <a:solidFill>
                  <a:schemeClr val="accent1"/>
                </a:solidFill>
              </a:rPr>
              <a:t>best</a:t>
            </a:r>
            <a:r>
              <a:rPr lang="en-US" sz="2000" dirty="0"/>
              <a:t> </a:t>
            </a:r>
            <a:r>
              <a:rPr lang="en-US" sz="2000" dirty="0">
                <a:solidFill>
                  <a:schemeClr val="accent1"/>
                </a:solidFill>
              </a:rPr>
              <a:t>practices</a:t>
            </a:r>
            <a:r>
              <a:rPr lang="en-US" sz="2000" dirty="0"/>
              <a:t>, </a:t>
            </a:r>
            <a:r>
              <a:rPr lang="en-US" sz="2000" dirty="0">
                <a:solidFill>
                  <a:schemeClr val="accent1"/>
                </a:solidFill>
              </a:rPr>
              <a:t>architectures</a:t>
            </a:r>
            <a:r>
              <a:rPr lang="en-US" sz="2000" dirty="0"/>
              <a:t> and </a:t>
            </a:r>
            <a:r>
              <a:rPr lang="en-US" sz="2000" dirty="0">
                <a:solidFill>
                  <a:schemeClr val="accent1"/>
                </a:solidFill>
              </a:rPr>
              <a:t>methodologies</a:t>
            </a:r>
            <a:r>
              <a:rPr lang="en-US" sz="2000" dirty="0"/>
              <a:t> to ensure the </a:t>
            </a:r>
            <a:r>
              <a:rPr lang="en-US" sz="2000" dirty="0">
                <a:solidFill>
                  <a:schemeClr val="accent1"/>
                </a:solidFill>
              </a:rPr>
              <a:t>integration</a:t>
            </a:r>
            <a:r>
              <a:rPr lang="en-US" sz="2000" dirty="0"/>
              <a:t> of </a:t>
            </a:r>
            <a:r>
              <a:rPr lang="en-US" sz="2000" dirty="0">
                <a:solidFill>
                  <a:schemeClr val="accent1"/>
                </a:solidFill>
              </a:rPr>
              <a:t>cloud</a:t>
            </a:r>
            <a:r>
              <a:rPr lang="en-US" sz="2000" dirty="0"/>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588263" y="4638893"/>
            <a:ext cx="6158225" cy="1538883"/>
          </a:xfrm>
          <a:prstGeom prst="rect">
            <a:avLst/>
          </a:prstGeom>
          <a:noFill/>
        </p:spPr>
        <p:txBody>
          <a:bodyPr wrap="square" lIns="0" tIns="0" rIns="0" bIns="0" rtlCol="0">
            <a:spAutoFit/>
          </a:bodyPr>
          <a:lstStyle/>
          <a:p>
            <a:pPr algn="l"/>
            <a:r>
              <a:rPr lang="en-US" sz="2000" dirty="0"/>
              <a:t>Having </a:t>
            </a:r>
            <a:r>
              <a:rPr lang="en-US" sz="2000" dirty="0">
                <a:solidFill>
                  <a:schemeClr val="accent1"/>
                </a:solidFill>
              </a:rPr>
              <a:t>CAF Experts</a:t>
            </a:r>
            <a:r>
              <a:rPr lang="en-US" sz="2000" dirty="0"/>
              <a:t> in your organization enables you as a partner to become a </a:t>
            </a:r>
            <a:r>
              <a:rPr lang="en-US" sz="2000" dirty="0">
                <a:solidFill>
                  <a:schemeClr val="accent1"/>
                </a:solidFill>
              </a:rPr>
              <a:t>trusted</a:t>
            </a:r>
            <a:r>
              <a:rPr lang="en-US" sz="2000" dirty="0"/>
              <a:t> </a:t>
            </a:r>
            <a:r>
              <a:rPr lang="en-US" sz="2000" dirty="0">
                <a:solidFill>
                  <a:schemeClr val="accent1"/>
                </a:solidFill>
              </a:rPr>
              <a:t>advisor</a:t>
            </a:r>
            <a:r>
              <a:rPr lang="en-US" sz="2000" dirty="0"/>
              <a:t> for your customers on their journey to cloud. </a:t>
            </a:r>
            <a:r>
              <a:rPr lang="en-US" sz="2000" dirty="0">
                <a:solidFill>
                  <a:schemeClr val="accent1"/>
                </a:solidFill>
              </a:rPr>
              <a:t>Continuously</a:t>
            </a:r>
            <a:r>
              <a:rPr lang="en-US" sz="2000" dirty="0"/>
              <a:t> </a:t>
            </a:r>
            <a:r>
              <a:rPr lang="en-US" sz="2000" dirty="0">
                <a:solidFill>
                  <a:schemeClr val="accent1"/>
                </a:solidFill>
              </a:rPr>
              <a:t>generate</a:t>
            </a:r>
            <a:r>
              <a:rPr lang="en-US" sz="2000" dirty="0"/>
              <a:t> more </a:t>
            </a:r>
            <a:r>
              <a:rPr lang="en-US" sz="2000" dirty="0">
                <a:solidFill>
                  <a:schemeClr val="accent1"/>
                </a:solidFill>
              </a:rPr>
              <a:t>business</a:t>
            </a:r>
            <a:r>
              <a:rPr lang="en-US" sz="2000" dirty="0"/>
              <a:t> with your </a:t>
            </a:r>
            <a:r>
              <a:rPr lang="en-US" sz="2000" dirty="0">
                <a:solidFill>
                  <a:schemeClr val="accent1"/>
                </a:solidFill>
              </a:rPr>
              <a:t>customers</a:t>
            </a:r>
            <a:r>
              <a:rPr lang="en-US" sz="2000" dirty="0"/>
              <a:t> along the </a:t>
            </a:r>
            <a:r>
              <a:rPr lang="en-US" sz="2000" dirty="0">
                <a:solidFill>
                  <a:schemeClr val="accent1"/>
                </a:solidFill>
              </a:rPr>
              <a:t>iterative</a:t>
            </a:r>
            <a:r>
              <a:rPr lang="en-US" sz="2000" dirty="0"/>
              <a:t> </a:t>
            </a:r>
            <a:r>
              <a:rPr lang="en-US" sz="2000" dirty="0">
                <a:solidFill>
                  <a:schemeClr val="accent1"/>
                </a:solidFill>
              </a:rPr>
              <a:t>journey</a:t>
            </a:r>
            <a:r>
              <a:rPr lang="en-US" sz="2000" dirty="0"/>
              <a:t> of the digital transformation!</a:t>
            </a:r>
          </a:p>
        </p:txBody>
      </p:sp>
      <p:graphicFrame>
        <p:nvGraphicFramePr>
          <p:cNvPr id="8" name="Diagramm 7" descr="CAF Expert Learning path should help to guide the customers through his journey to the cloud with Bestpractice, Enterprise Scale Landing Zone, Methodologies and Architectures">
            <a:extLst>
              <a:ext uri="{FF2B5EF4-FFF2-40B4-BE49-F238E27FC236}">
                <a16:creationId xmlns:a16="http://schemas.microsoft.com/office/drawing/2014/main" id="{FDFFD9A1-86F3-4D88-8536-831139794B74}"/>
              </a:ext>
            </a:extLst>
          </p:cNvPr>
          <p:cNvGraphicFramePr/>
          <p:nvPr/>
        </p:nvGraphicFramePr>
        <p:xfrm>
          <a:off x="5913863" y="1731552"/>
          <a:ext cx="6158225" cy="4869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2332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 uri="{C183D7F6-B498-43B3-948B-1728B52AA6E4}">
                <adec:decorative xmlns:adec="http://schemas.microsoft.com/office/drawing/2017/decorative" val="1"/>
              </a:ext>
            </a:extLst>
          </p:cNvPr>
          <p:cNvSpPr/>
          <p:nvPr/>
        </p:nvSpPr>
        <p:spPr bwMode="auto">
          <a:xfrm>
            <a:off x="0" y="2490809"/>
            <a:ext cx="12191999" cy="1794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 uri="{C183D7F6-B498-43B3-948B-1728B52AA6E4}">
                <adec:decorative xmlns:adec="http://schemas.microsoft.com/office/drawing/2017/decorative" val="1"/>
              </a:ext>
            </a:extLst>
          </p:cNvPr>
          <p:cNvSpPr/>
          <p:nvPr/>
        </p:nvSpPr>
        <p:spPr bwMode="auto">
          <a:xfrm>
            <a:off x="-1" y="0"/>
            <a:ext cx="12192000" cy="13575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noGrp="1"/>
          </p:cNvSpPr>
          <p:nvPr>
            <p:ph type="title" idx="4294967295"/>
          </p:nvPr>
        </p:nvSpPr>
        <p:spPr>
          <a:xfrm>
            <a:off x="369727" y="235544"/>
            <a:ext cx="11018520" cy="110799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
                <a:srgbClr val="0F780F"/>
              </a:buClr>
              <a:buSzTx/>
              <a:buFontTx/>
              <a:buNone/>
              <a:tabLst/>
              <a:defRPr/>
            </a:pPr>
            <a:r>
              <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a:rPr>
              <a:t>Cloud Adoption Framework - Experts</a:t>
            </a:r>
          </a:p>
        </p:txBody>
      </p:sp>
      <p:grpSp>
        <p:nvGrpSpPr>
          <p:cNvPr id="9" name="Group 35">
            <a:extLst>
              <a:ext uri="{FF2B5EF4-FFF2-40B4-BE49-F238E27FC236}">
                <a16:creationId xmlns:a16="http://schemas.microsoft.com/office/drawing/2014/main" id="{B91ABB6E-BB45-4E6B-88E2-01EAF3A9B672}"/>
              </a:ext>
              <a:ext uri="{C183D7F6-B498-43B3-948B-1728B52AA6E4}">
                <adec:decorative xmlns:adec="http://schemas.microsoft.com/office/drawing/2017/decorative" val="1"/>
              </a:ext>
            </a:extLst>
          </p:cNvPr>
          <p:cNvGrpSpPr/>
          <p:nvPr/>
        </p:nvGrpSpPr>
        <p:grpSpPr>
          <a:xfrm>
            <a:off x="957883" y="2490808"/>
            <a:ext cx="1334467" cy="2671744"/>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 uri="{C183D7F6-B498-43B3-948B-1728B52AA6E4}">
                <adec:decorative xmlns:adec="http://schemas.microsoft.com/office/drawing/2017/decorative" val="1"/>
              </a:ext>
            </a:extLst>
          </p:cNvPr>
          <p:cNvSpPr/>
          <p:nvPr/>
        </p:nvSpPr>
        <p:spPr bwMode="auto">
          <a:xfrm rot="5400000">
            <a:off x="1586648" y="5138811"/>
            <a:ext cx="612904" cy="186116"/>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 name="TextBox 90">
            <a:extLst>
              <a:ext uri="{FF2B5EF4-FFF2-40B4-BE49-F238E27FC236}">
                <a16:creationId xmlns:a16="http://schemas.microsoft.com/office/drawing/2014/main" id="{11522F81-E3F7-4441-BADD-056D0FD0535B}"/>
              </a:ext>
            </a:extLst>
          </p:cNvPr>
          <p:cNvSpPr txBox="1"/>
          <p:nvPr/>
        </p:nvSpPr>
        <p:spPr>
          <a:xfrm>
            <a:off x="396623" y="842930"/>
            <a:ext cx="1783309"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000000"/>
                </a:solidFill>
                <a:effectLst/>
                <a:uLnTx/>
                <a:uFillTx/>
                <a:latin typeface="Segoe UI"/>
                <a:ea typeface="+mn-ea"/>
                <a:cs typeface="+mn-cs"/>
              </a:rPr>
              <a:t>Learning Path*</a:t>
            </a:r>
          </a:p>
        </p:txBody>
      </p:sp>
      <p:sp>
        <p:nvSpPr>
          <p:cNvPr id="25" name="TextBox 39">
            <a:extLst>
              <a:ext uri="{FF2B5EF4-FFF2-40B4-BE49-F238E27FC236}">
                <a16:creationId xmlns:a16="http://schemas.microsoft.com/office/drawing/2014/main" id="{7E5577A3-1EBB-4ABC-8E76-10FB43C5620B}"/>
              </a:ext>
            </a:extLst>
          </p:cNvPr>
          <p:cNvSpPr txBox="1"/>
          <p:nvPr/>
        </p:nvSpPr>
        <p:spPr>
          <a:xfrm>
            <a:off x="957883" y="200365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Module 1</a:t>
            </a:r>
            <a:br>
              <a:rPr kumimoji="0" lang="en-US" sz="1200" b="1" i="0" u="none" strike="noStrike" kern="1200" cap="none" spc="0" normalizeH="0" baseline="0" noProof="0" dirty="0">
                <a:ln>
                  <a:noFill/>
                </a:ln>
                <a:solidFill>
                  <a:schemeClr val="accent1"/>
                </a:solidFill>
                <a:effectLst/>
                <a:uLnTx/>
                <a:uFillTx/>
                <a:latin typeface="Segoe UI"/>
                <a:ea typeface="+mn-ea"/>
                <a:cs typeface="+mn-cs"/>
              </a:rPr>
            </a:br>
            <a:r>
              <a:rPr kumimoji="0" lang="en-US" sz="1200" b="1" i="0" u="none" strike="noStrike" kern="1200" cap="none" spc="0" normalizeH="0" baseline="0" noProof="0" dirty="0">
                <a:ln>
                  <a:noFill/>
                </a:ln>
                <a:solidFill>
                  <a:schemeClr val="accent1"/>
                </a:solidFill>
                <a:effectLst/>
                <a:uLnTx/>
                <a:uFillTx/>
                <a:latin typeface="Segoe UI"/>
                <a:ea typeface="+mn-ea"/>
                <a:cs typeface="+mn-cs"/>
              </a:rPr>
              <a:t>CAF </a:t>
            </a:r>
            <a:r>
              <a:rPr kumimoji="0" lang="en-US" sz="1200" b="1" i="0" u="none" strike="noStrike" kern="1200" cap="none" spc="0" normalizeH="0" baseline="0" noProof="0" dirty="0">
                <a:ln>
                  <a:noFill/>
                </a:ln>
                <a:solidFill>
                  <a:srgbClr val="000000"/>
                </a:solidFill>
                <a:effectLst/>
                <a:uLnTx/>
                <a:uFillTx/>
                <a:latin typeface="Segoe UI"/>
                <a:ea typeface="+mn-ea"/>
                <a:cs typeface="+mn-cs"/>
              </a:rPr>
              <a:t>BASIC</a:t>
            </a:r>
            <a:endParaRPr kumimoji="0" lang="de-DE" sz="1200" b="1" i="0" u="none" strike="noStrike" kern="1200" cap="none" spc="0" normalizeH="0" baseline="0" noProof="0" dirty="0">
              <a:ln>
                <a:noFill/>
              </a:ln>
              <a:solidFill>
                <a:srgbClr val="008575"/>
              </a:solidFill>
              <a:effectLst/>
              <a:uLnTx/>
              <a:uFillTx/>
              <a:latin typeface="Segoe UI"/>
              <a:ea typeface="+mn-ea"/>
              <a:cs typeface="+mn-cs"/>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140075" y="2983433"/>
            <a:ext cx="20710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Microsoft Cloud Adoption Framework (CAF)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Intro</a:t>
            </a:r>
            <a:r>
              <a:rPr kumimoji="0" lang="en-US" sz="1200" b="0" i="0" u="none" strike="noStrike" kern="1200" cap="none" spc="0" normalizeH="0" baseline="0" noProof="0" dirty="0">
                <a:ln>
                  <a:noFill/>
                </a:ln>
                <a:solidFill>
                  <a:srgbClr val="000000"/>
                </a:solidFill>
                <a:effectLst/>
                <a:uLnTx/>
                <a:uFillTx/>
                <a:latin typeface="Segoe UI"/>
                <a:ea typeface="+mn-ea"/>
                <a:cs typeface="+mn-cs"/>
              </a:rPr>
              <a:t> </a:t>
            </a:r>
          </a:p>
        </p:txBody>
      </p:sp>
      <p:sp>
        <p:nvSpPr>
          <p:cNvPr id="29" name="Oval 50">
            <a:extLst>
              <a:ext uri="{FF2B5EF4-FFF2-40B4-BE49-F238E27FC236}">
                <a16:creationId xmlns:a16="http://schemas.microsoft.com/office/drawing/2014/main" id="{A953D6DF-4434-491E-9E89-19020490A4C7}"/>
              </a:ext>
              <a:ext uri="{C183D7F6-B498-43B3-948B-1728B52AA6E4}">
                <adec:decorative xmlns:adec="http://schemas.microsoft.com/office/drawing/2017/decorative" val="1"/>
              </a:ext>
            </a:extLst>
          </p:cNvPr>
          <p:cNvSpPr/>
          <p:nvPr/>
        </p:nvSpPr>
        <p:spPr bwMode="auto">
          <a:xfrm>
            <a:off x="1800042" y="356925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2234088" y="3555083"/>
            <a:ext cx="203087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1h </a:t>
            </a: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2"/>
              </a:rPr>
              <a:t>Online self paced Training</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Basic understanding of CAF</a:t>
            </a:r>
          </a:p>
        </p:txBody>
      </p:sp>
      <p:sp>
        <p:nvSpPr>
          <p:cNvPr id="34" name="Oval 50">
            <a:extLst>
              <a:ext uri="{FF2B5EF4-FFF2-40B4-BE49-F238E27FC236}">
                <a16:creationId xmlns:a16="http://schemas.microsoft.com/office/drawing/2014/main" id="{6DD4A041-0735-445A-B8F8-D12100A0263C}"/>
              </a:ext>
              <a:ext uri="{C183D7F6-B498-43B3-948B-1728B52AA6E4}">
                <adec:decorative xmlns:adec="http://schemas.microsoft.com/office/drawing/2017/decorative" val="1"/>
              </a:ext>
            </a:extLst>
          </p:cNvPr>
          <p:cNvSpPr/>
          <p:nvPr/>
        </p:nvSpPr>
        <p:spPr bwMode="auto">
          <a:xfrm>
            <a:off x="1797636"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196119" y="4801543"/>
            <a:ext cx="197301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CAF 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Basic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8575"/>
                </a:solidFill>
                <a:latin typeface="Segoe UI"/>
              </a:rPr>
              <a:t>2x 0,5 Days </a:t>
            </a:r>
            <a:r>
              <a:rPr lang="en-US" sz="1200" dirty="0">
                <a:solidFill>
                  <a:srgbClr val="000000"/>
                </a:solidFill>
                <a:latin typeface="Segoe UI"/>
              </a:rPr>
              <a:t>Hackathon (virtual or in person)</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grpSp>
        <p:nvGrpSpPr>
          <p:cNvPr id="36" name="Group 35">
            <a:extLst>
              <a:ext uri="{FF2B5EF4-FFF2-40B4-BE49-F238E27FC236}">
                <a16:creationId xmlns:a16="http://schemas.microsoft.com/office/drawing/2014/main" id="{2010444E-6D2E-41E0-99D6-23DF1C9E3AC4}"/>
              </a:ext>
              <a:ext uri="{C183D7F6-B498-43B3-948B-1728B52AA6E4}">
                <adec:decorative xmlns:adec="http://schemas.microsoft.com/office/drawing/2017/decorative" val="1"/>
              </a:ext>
            </a:extLst>
          </p:cNvPr>
          <p:cNvGrpSpPr/>
          <p:nvPr/>
        </p:nvGrpSpPr>
        <p:grpSpPr>
          <a:xfrm>
            <a:off x="3602159" y="2490808"/>
            <a:ext cx="1334467" cy="2671744"/>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 uri="{C183D7F6-B498-43B3-948B-1728B52AA6E4}">
                <adec:decorative xmlns:adec="http://schemas.microsoft.com/office/drawing/2017/decorative" val="1"/>
              </a:ext>
            </a:extLst>
          </p:cNvPr>
          <p:cNvSpPr/>
          <p:nvPr/>
        </p:nvSpPr>
        <p:spPr bwMode="auto">
          <a:xfrm rot="5400000">
            <a:off x="4221399" y="5138811"/>
            <a:ext cx="612904" cy="186116"/>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602159" y="200365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Module 2</a:t>
            </a:r>
            <a:br>
              <a:rPr kumimoji="0" lang="en-US" sz="1200" b="1" i="0" u="none" strike="noStrike" kern="1200" cap="none" spc="0" normalizeH="0" baseline="0" noProof="0" dirty="0">
                <a:ln>
                  <a:noFill/>
                </a:ln>
                <a:solidFill>
                  <a:schemeClr val="accent1"/>
                </a:solidFill>
                <a:effectLst/>
                <a:uLnTx/>
                <a:uFillTx/>
                <a:latin typeface="Segoe UI"/>
                <a:ea typeface="+mn-ea"/>
                <a:cs typeface="+mn-cs"/>
              </a:rPr>
            </a:br>
            <a:r>
              <a:rPr kumimoji="0" lang="en-US" sz="1200" b="1" i="0" u="none" strike="noStrike" kern="1200" cap="none" spc="0" normalizeH="0" baseline="0" noProof="0" dirty="0">
                <a:ln>
                  <a:noFill/>
                </a:ln>
                <a:solidFill>
                  <a:schemeClr val="accent1"/>
                </a:solidFill>
                <a:effectLst/>
                <a:uLnTx/>
                <a:uFillTx/>
                <a:latin typeface="Segoe UI"/>
                <a:ea typeface="+mn-ea"/>
                <a:cs typeface="+mn-cs"/>
              </a:rPr>
              <a:t>CAF </a:t>
            </a:r>
            <a:r>
              <a:rPr kumimoji="0" lang="en-US" sz="1200" b="1" i="0" u="none" strike="noStrike" kern="1200" cap="none" spc="0" normalizeH="0" baseline="0" noProof="0" dirty="0">
                <a:ln>
                  <a:noFill/>
                </a:ln>
                <a:solidFill>
                  <a:srgbClr val="000000"/>
                </a:solidFill>
                <a:effectLst/>
                <a:uLnTx/>
                <a:uFillTx/>
                <a:latin typeface="Segoe UI"/>
                <a:ea typeface="+mn-ea"/>
                <a:cs typeface="+mn-cs"/>
              </a:rPr>
              <a:t>Migration</a:t>
            </a:r>
            <a:endParaRPr kumimoji="0" lang="de-DE" sz="1200" b="1" i="0" u="none" strike="noStrike" kern="1200" cap="none" spc="0" normalizeH="0" baseline="0" noProof="0" dirty="0">
              <a:ln>
                <a:noFill/>
              </a:ln>
              <a:solidFill>
                <a:srgbClr val="008575"/>
              </a:solidFill>
              <a:effectLst/>
              <a:uLnTx/>
              <a:uFillTx/>
              <a:latin typeface="Segoe UI"/>
              <a:ea typeface="+mn-ea"/>
              <a:cs typeface="+mn-cs"/>
            </a:endParaRPr>
          </a:p>
        </p:txBody>
      </p:sp>
      <p:sp>
        <p:nvSpPr>
          <p:cNvPr id="43" name="Oval 50">
            <a:extLst>
              <a:ext uri="{FF2B5EF4-FFF2-40B4-BE49-F238E27FC236}">
                <a16:creationId xmlns:a16="http://schemas.microsoft.com/office/drawing/2014/main" id="{6A65E18B-ED49-4ADA-8504-CF547285E824}"/>
              </a:ext>
              <a:ext uri="{C183D7F6-B498-43B3-948B-1728B52AA6E4}">
                <adec:decorative xmlns:adec="http://schemas.microsoft.com/office/drawing/2017/decorative" val="1"/>
              </a:ext>
            </a:extLst>
          </p:cNvPr>
          <p:cNvSpPr/>
          <p:nvPr/>
        </p:nvSpPr>
        <p:spPr bwMode="auto">
          <a:xfrm>
            <a:off x="4434793" y="3582984"/>
            <a:ext cx="186116" cy="20469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 uri="{C183D7F6-B498-43B3-948B-1728B52AA6E4}">
                <adec:decorative xmlns:adec="http://schemas.microsoft.com/office/drawing/2017/decorative" val="1"/>
              </a:ext>
            </a:extLst>
          </p:cNvPr>
          <p:cNvSpPr/>
          <p:nvPr/>
        </p:nvSpPr>
        <p:spPr bwMode="auto">
          <a:xfrm>
            <a:off x="4438626"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4722602" y="4801543"/>
            <a:ext cx="204623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CAF 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Migration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8575"/>
                </a:solidFill>
                <a:latin typeface="Segoe UI"/>
              </a:rPr>
              <a:t>1,5 Days </a:t>
            </a:r>
            <a:r>
              <a:rPr lang="en-US" sz="1200" dirty="0">
                <a:solidFill>
                  <a:srgbClr val="000000"/>
                </a:solidFill>
                <a:latin typeface="Segoe UI"/>
              </a:rPr>
              <a:t>Hackathon (virtual or in person)</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grpSp>
        <p:nvGrpSpPr>
          <p:cNvPr id="48" name="Group 35">
            <a:extLst>
              <a:ext uri="{FF2B5EF4-FFF2-40B4-BE49-F238E27FC236}">
                <a16:creationId xmlns:a16="http://schemas.microsoft.com/office/drawing/2014/main" id="{8E9301D9-DAE1-48C8-AB67-1D4C21DF8B9E}"/>
              </a:ext>
              <a:ext uri="{C183D7F6-B498-43B3-948B-1728B52AA6E4}">
                <adec:decorative xmlns:adec="http://schemas.microsoft.com/office/drawing/2017/decorative" val="1"/>
              </a:ext>
            </a:extLst>
          </p:cNvPr>
          <p:cNvGrpSpPr/>
          <p:nvPr/>
        </p:nvGrpSpPr>
        <p:grpSpPr>
          <a:xfrm>
            <a:off x="6179974" y="2490808"/>
            <a:ext cx="1334467" cy="2658347"/>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 uri="{C183D7F6-B498-43B3-948B-1728B52AA6E4}">
                <adec:decorative xmlns:adec="http://schemas.microsoft.com/office/drawing/2017/decorative" val="1"/>
              </a:ext>
            </a:extLst>
          </p:cNvPr>
          <p:cNvSpPr/>
          <p:nvPr/>
        </p:nvSpPr>
        <p:spPr bwMode="auto">
          <a:xfrm rot="5400000">
            <a:off x="6592279" y="5355269"/>
            <a:ext cx="1045822" cy="186115"/>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179974" y="200365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Module 3</a:t>
            </a:r>
            <a:br>
              <a:rPr kumimoji="0" lang="en-US" sz="1200" b="1" i="0" u="none" strike="noStrike" kern="1200" cap="none" spc="0" normalizeH="0" baseline="0" noProof="0" dirty="0">
                <a:ln>
                  <a:noFill/>
                </a:ln>
                <a:solidFill>
                  <a:schemeClr val="accent1"/>
                </a:solidFill>
                <a:effectLst/>
                <a:uLnTx/>
                <a:uFillTx/>
                <a:latin typeface="Segoe UI"/>
                <a:ea typeface="+mn-ea"/>
                <a:cs typeface="+mn-cs"/>
              </a:rPr>
            </a:br>
            <a:r>
              <a:rPr kumimoji="0" lang="en-US" sz="1200" b="1" i="0" u="none" strike="noStrike" kern="1200" cap="none" spc="0" normalizeH="0" baseline="0" noProof="0" dirty="0">
                <a:ln>
                  <a:noFill/>
                </a:ln>
                <a:solidFill>
                  <a:schemeClr val="accent1"/>
                </a:solidFill>
                <a:effectLst/>
                <a:uLnTx/>
                <a:uFillTx/>
                <a:latin typeface="Segoe UI"/>
                <a:ea typeface="+mn-ea"/>
                <a:cs typeface="+mn-cs"/>
              </a:rPr>
              <a:t>CAF </a:t>
            </a:r>
            <a:r>
              <a:rPr kumimoji="0" lang="en-US" sz="1200" b="1" i="0" u="none" strike="noStrike" kern="1200" cap="none" spc="0" normalizeH="0" baseline="0" noProof="0" dirty="0">
                <a:ln>
                  <a:noFill/>
                </a:ln>
                <a:solidFill>
                  <a:srgbClr val="000000"/>
                </a:solidFill>
                <a:effectLst/>
                <a:uLnTx/>
                <a:uFillTx/>
                <a:latin typeface="Segoe UI"/>
                <a:ea typeface="+mn-ea"/>
                <a:cs typeface="+mn-cs"/>
              </a:rPr>
              <a:t>Advanced</a:t>
            </a:r>
            <a:endParaRPr kumimoji="0" lang="de-DE" sz="1200" b="1" i="0" u="none" strike="noStrike" kern="1200" cap="none" spc="0" normalizeH="0" baseline="0" noProof="0" dirty="0">
              <a:ln>
                <a:noFill/>
              </a:ln>
              <a:solidFill>
                <a:srgbClr val="008575"/>
              </a:solidFill>
              <a:effectLst/>
              <a:uLnTx/>
              <a:uFillTx/>
              <a:latin typeface="Segoe UI"/>
              <a:ea typeface="+mn-ea"/>
              <a:cs typeface="+mn-cs"/>
            </a:endParaRPr>
          </a:p>
        </p:txBody>
      </p:sp>
      <p:sp>
        <p:nvSpPr>
          <p:cNvPr id="55" name="Oval 50">
            <a:extLst>
              <a:ext uri="{FF2B5EF4-FFF2-40B4-BE49-F238E27FC236}">
                <a16:creationId xmlns:a16="http://schemas.microsoft.com/office/drawing/2014/main" id="{18CCA746-CF0A-416C-AE4B-FDB5ED789508}"/>
              </a:ext>
              <a:ext uri="{C183D7F6-B498-43B3-948B-1728B52AA6E4}">
                <adec:decorative xmlns:adec="http://schemas.microsoft.com/office/drawing/2017/decorative" val="1"/>
              </a:ext>
            </a:extLst>
          </p:cNvPr>
          <p:cNvSpPr/>
          <p:nvPr/>
        </p:nvSpPr>
        <p:spPr bwMode="auto">
          <a:xfrm>
            <a:off x="7018958" y="3755721"/>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 uri="{C183D7F6-B498-43B3-948B-1728B52AA6E4}">
                <adec:decorative xmlns:adec="http://schemas.microsoft.com/office/drawing/2017/decorative" val="1"/>
              </a:ext>
            </a:extLst>
          </p:cNvPr>
          <p:cNvSpPr/>
          <p:nvPr/>
        </p:nvSpPr>
        <p:spPr bwMode="auto">
          <a:xfrm>
            <a:off x="7023377"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59" name="Group 35">
            <a:extLst>
              <a:ext uri="{FF2B5EF4-FFF2-40B4-BE49-F238E27FC236}">
                <a16:creationId xmlns:a16="http://schemas.microsoft.com/office/drawing/2014/main" id="{91BC57D5-D3C1-4429-9523-C776EFEB9286}"/>
              </a:ext>
              <a:ext uri="{C183D7F6-B498-43B3-948B-1728B52AA6E4}">
                <adec:decorative xmlns:adec="http://schemas.microsoft.com/office/drawing/2017/decorative" val="1"/>
              </a:ext>
            </a:extLst>
          </p:cNvPr>
          <p:cNvGrpSpPr/>
          <p:nvPr/>
        </p:nvGrpSpPr>
        <p:grpSpPr>
          <a:xfrm>
            <a:off x="8845066" y="2490808"/>
            <a:ext cx="1334467" cy="2671744"/>
            <a:chOff x="4077952" y="2530556"/>
            <a:chExt cx="1334467" cy="2723686"/>
          </a:xfrm>
        </p:grpSpPr>
        <p:sp>
          <p:nvSpPr>
            <p:cNvPr id="60" name="Arrow: Bent 31">
              <a:extLst>
                <a:ext uri="{FF2B5EF4-FFF2-40B4-BE49-F238E27FC236}">
                  <a16:creationId xmlns:a16="http://schemas.microsoft.com/office/drawing/2014/main" id="{39E49B59-1522-4A48-938D-F41D1B809FE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1" name="Oval 32">
              <a:extLst>
                <a:ext uri="{FF2B5EF4-FFF2-40B4-BE49-F238E27FC236}">
                  <a16:creationId xmlns:a16="http://schemas.microsoft.com/office/drawing/2014/main" id="{A941A021-3795-423C-AA9F-1A76F5D3CC53}"/>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2" name="Rectangle 34">
              <a:extLst>
                <a:ext uri="{FF2B5EF4-FFF2-40B4-BE49-F238E27FC236}">
                  <a16:creationId xmlns:a16="http://schemas.microsoft.com/office/drawing/2014/main" id="{C6F30D9B-5146-407B-8E4F-61BA1A9D44C4}"/>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3" name="Rectangle 33">
              <a:extLst>
                <a:ext uri="{FF2B5EF4-FFF2-40B4-BE49-F238E27FC236}">
                  <a16:creationId xmlns:a16="http://schemas.microsoft.com/office/drawing/2014/main" id="{670B8C32-6EFA-48EF-B808-264E0FCE8599}"/>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64" name="Flowchart: Terminator 36">
            <a:extLst>
              <a:ext uri="{FF2B5EF4-FFF2-40B4-BE49-F238E27FC236}">
                <a16:creationId xmlns:a16="http://schemas.microsoft.com/office/drawing/2014/main" id="{E8B7D399-EF24-4C52-8D1C-5585FFE9D09A}"/>
              </a:ext>
              <a:ext uri="{C183D7F6-B498-43B3-948B-1728B52AA6E4}">
                <adec:decorative xmlns:adec="http://schemas.microsoft.com/office/drawing/2017/decorative" val="1"/>
              </a:ext>
            </a:extLst>
          </p:cNvPr>
          <p:cNvSpPr/>
          <p:nvPr/>
        </p:nvSpPr>
        <p:spPr bwMode="auto">
          <a:xfrm rot="5400000">
            <a:off x="9473045" y="5083768"/>
            <a:ext cx="612904" cy="192045"/>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5" name="TextBox 39">
            <a:extLst>
              <a:ext uri="{FF2B5EF4-FFF2-40B4-BE49-F238E27FC236}">
                <a16:creationId xmlns:a16="http://schemas.microsoft.com/office/drawing/2014/main" id="{7ACEBDCF-EF49-4E0C-8A3B-94C5ABD7F054}"/>
              </a:ext>
            </a:extLst>
          </p:cNvPr>
          <p:cNvSpPr txBox="1"/>
          <p:nvPr/>
        </p:nvSpPr>
        <p:spPr>
          <a:xfrm>
            <a:off x="8845066" y="202467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ESLZ</a:t>
            </a:r>
            <a:r>
              <a:rPr kumimoji="0" lang="en-US" sz="1200" b="1" i="0" u="none" strike="noStrike" kern="1200" cap="none" spc="0" normalizeH="0" baseline="0" noProof="0" dirty="0">
                <a:ln>
                  <a:noFill/>
                </a:ln>
                <a:solidFill>
                  <a:srgbClr val="008575"/>
                </a:solidFill>
                <a:effectLst/>
                <a:uLnTx/>
                <a:uFillTx/>
                <a:latin typeface="Segoe UI"/>
                <a:ea typeface="+mn-ea"/>
                <a:cs typeface="+mn-cs"/>
              </a:rPr>
              <a:t> </a:t>
            </a:r>
            <a:r>
              <a:rPr kumimoji="0" lang="en-US" sz="1200" b="1" i="0" u="none" strike="noStrike" kern="1200" cap="none" spc="0" normalizeH="0" baseline="0" noProof="0" dirty="0" err="1">
                <a:ln>
                  <a:noFill/>
                </a:ln>
                <a:solidFill>
                  <a:srgbClr val="000000"/>
                </a:solidFill>
                <a:effectLst/>
                <a:uLnTx/>
                <a:uFillTx/>
                <a:latin typeface="Segoe UI"/>
                <a:ea typeface="+mn-ea"/>
                <a:cs typeface="+mn-cs"/>
              </a:rPr>
              <a:t>IaC</a:t>
            </a:r>
            <a:r>
              <a:rPr kumimoji="0" lang="en-US" sz="1200" b="1" i="0" u="none" strike="noStrike" kern="1200" cap="none" spc="0" normalizeH="0" baseline="0" noProof="0" dirty="0">
                <a:ln>
                  <a:noFill/>
                </a:ln>
                <a:solidFill>
                  <a:srgbClr val="000000"/>
                </a:solidFill>
                <a:effectLst/>
                <a:uLnTx/>
                <a:uFillTx/>
                <a:latin typeface="Segoe UI"/>
                <a:ea typeface="+mn-ea"/>
                <a:cs typeface="+mn-cs"/>
              </a:rPr>
              <a:t> Hackathon </a:t>
            </a:r>
            <a:br>
              <a:rPr kumimoji="0" lang="en-US" sz="1200" b="1" i="0" u="none" strike="noStrike" kern="1200" cap="none" spc="0" normalizeH="0" baseline="0" noProof="0" dirty="0">
                <a:ln>
                  <a:noFill/>
                </a:ln>
                <a:solidFill>
                  <a:srgbClr val="000000"/>
                </a:solidFill>
                <a:effectLst/>
                <a:uLnTx/>
                <a:uFillTx/>
                <a:latin typeface="Segoe UI"/>
                <a:ea typeface="+mn-ea"/>
                <a:cs typeface="+mn-cs"/>
              </a:rPr>
            </a:br>
            <a:r>
              <a:rPr kumimoji="0" lang="en-US" sz="1200" b="1" i="0" u="none" strike="noStrike" kern="1200" cap="none" spc="0" normalizeH="0" baseline="0" noProof="0" dirty="0">
                <a:ln>
                  <a:noFill/>
                </a:ln>
                <a:solidFill>
                  <a:srgbClr val="000000"/>
                </a:solidFill>
                <a:effectLst/>
                <a:uLnTx/>
                <a:uFillTx/>
                <a:latin typeface="Segoe UI"/>
                <a:ea typeface="+mn-ea"/>
                <a:cs typeface="+mn-cs"/>
              </a:rPr>
              <a:t>(</a:t>
            </a:r>
            <a:r>
              <a:rPr lang="en-US" sz="1200" dirty="0"/>
              <a:t>optional </a:t>
            </a:r>
            <a:r>
              <a:rPr lang="en-US" sz="1200" dirty="0">
                <a:solidFill>
                  <a:schemeClr val="accent1"/>
                </a:solidFill>
              </a:rPr>
              <a:t>“Add-on”</a:t>
            </a:r>
            <a:r>
              <a:rPr lang="en-US" sz="1200" dirty="0"/>
              <a:t> Module</a:t>
            </a:r>
            <a:r>
              <a:rPr kumimoji="0" lang="en-US" sz="1200" b="1" i="0" u="none" strike="noStrike" kern="1200" cap="none" spc="0" normalizeH="0" baseline="0" noProof="0" dirty="0">
                <a:ln>
                  <a:noFill/>
                </a:ln>
                <a:solidFill>
                  <a:srgbClr val="008575"/>
                </a:solidFill>
                <a:effectLst/>
                <a:uLnTx/>
                <a:uFillTx/>
                <a:latin typeface="Segoe UI"/>
                <a:ea typeface="+mn-ea"/>
                <a:cs typeface="+mn-cs"/>
              </a:rPr>
              <a:t> </a:t>
            </a:r>
            <a:r>
              <a:rPr kumimoji="0" lang="en-US" sz="1200" b="1" i="0" u="none" strike="noStrike" kern="1200" cap="none" spc="0" normalizeH="0" baseline="0" noProof="0" dirty="0">
                <a:ln>
                  <a:noFill/>
                </a:ln>
                <a:effectLst/>
                <a:uLnTx/>
                <a:uFillTx/>
                <a:latin typeface="Segoe UI"/>
                <a:ea typeface="+mn-ea"/>
                <a:cs typeface="+mn-cs"/>
              </a:rPr>
              <a:t>)</a:t>
            </a:r>
            <a:endParaRPr kumimoji="0" lang="de-DE" sz="1200" b="1" i="0" u="none" strike="noStrike" kern="1200" cap="none" spc="0" normalizeH="0" baseline="0" noProof="0" dirty="0">
              <a:ln>
                <a:noFill/>
              </a:ln>
              <a:effectLst/>
              <a:uLnTx/>
              <a:uFillTx/>
              <a:latin typeface="Segoe UI"/>
              <a:ea typeface="+mn-ea"/>
              <a:cs typeface="+mn-cs"/>
            </a:endParaRPr>
          </a:p>
        </p:txBody>
      </p:sp>
      <p:sp>
        <p:nvSpPr>
          <p:cNvPr id="68" name="Oval 50">
            <a:extLst>
              <a:ext uri="{FF2B5EF4-FFF2-40B4-BE49-F238E27FC236}">
                <a16:creationId xmlns:a16="http://schemas.microsoft.com/office/drawing/2014/main" id="{5AB3A64E-BF29-4D75-949E-CE89CA2A5953}"/>
              </a:ext>
              <a:ext uri="{C183D7F6-B498-43B3-948B-1728B52AA6E4}">
                <adec:decorative xmlns:adec="http://schemas.microsoft.com/office/drawing/2017/decorative" val="1"/>
              </a:ext>
            </a:extLst>
          </p:cNvPr>
          <p:cNvSpPr/>
          <p:nvPr/>
        </p:nvSpPr>
        <p:spPr bwMode="auto">
          <a:xfrm>
            <a:off x="9696179"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9" name="TextBox 49">
            <a:extLst>
              <a:ext uri="{FF2B5EF4-FFF2-40B4-BE49-F238E27FC236}">
                <a16:creationId xmlns:a16="http://schemas.microsoft.com/office/drawing/2014/main" id="{BA216FCC-529B-4C43-9DBC-E52CDE032640}"/>
              </a:ext>
            </a:extLst>
          </p:cNvPr>
          <p:cNvSpPr txBox="1"/>
          <p:nvPr/>
        </p:nvSpPr>
        <p:spPr>
          <a:xfrm>
            <a:off x="10017996" y="3772031"/>
            <a:ext cx="179135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Segoe UI"/>
              </a:rPr>
              <a:t>Min. 3</a:t>
            </a:r>
            <a:r>
              <a:rPr kumimoji="0" lang="en-US" sz="1200" b="0" i="0" u="none" strike="noStrike" kern="1200" cap="none" spc="0" normalizeH="0" baseline="0" noProof="0" dirty="0">
                <a:ln>
                  <a:noFill/>
                </a:ln>
                <a:solidFill>
                  <a:srgbClr val="000000"/>
                </a:solidFill>
                <a:effectLst/>
                <a:uLnTx/>
                <a:uFillTx/>
                <a:latin typeface="Segoe UI"/>
                <a:ea typeface="+mn-ea"/>
                <a:cs typeface="+mn-cs"/>
              </a:rPr>
              <a:t> Days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Hackathon + additional Modules</a:t>
            </a:r>
            <a:r>
              <a:rPr kumimoji="0" lang="en-US" sz="1200" b="0" i="0" u="none" strike="noStrike" kern="1200" cap="none" spc="0" normalizeH="0" baseline="0" noProof="0" dirty="0">
                <a:ln>
                  <a:noFill/>
                </a:ln>
                <a:solidFill>
                  <a:srgbClr val="008575"/>
                </a:solidFill>
                <a:effectLst/>
                <a:uLnTx/>
                <a:uFillTx/>
                <a:latin typeface="Segoe UI"/>
                <a:ea typeface="+mn-ea"/>
                <a:cs typeface="+mn-cs"/>
              </a:rPr>
              <a:t> </a:t>
            </a:r>
          </a:p>
        </p:txBody>
      </p:sp>
      <p:sp>
        <p:nvSpPr>
          <p:cNvPr id="78" name="Arrow: Bent 31">
            <a:extLst>
              <a:ext uri="{FF2B5EF4-FFF2-40B4-BE49-F238E27FC236}">
                <a16:creationId xmlns:a16="http://schemas.microsoft.com/office/drawing/2014/main" id="{66DC3B7B-FC46-4A52-94D6-C7975621BB12}"/>
              </a:ext>
              <a:ext uri="{C183D7F6-B498-43B3-948B-1728B52AA6E4}">
                <adec:decorative xmlns:adec="http://schemas.microsoft.com/office/drawing/2017/decorative" val="1"/>
              </a:ext>
            </a:extLst>
          </p:cNvPr>
          <p:cNvSpPr/>
          <p:nvPr/>
        </p:nvSpPr>
        <p:spPr bwMode="auto">
          <a:xfrm rot="16200000">
            <a:off x="-51028" y="1927832"/>
            <a:ext cx="733966" cy="750848"/>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52123" y="1669689"/>
            <a:ext cx="215907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Introduction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Call</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88" name="Oval 50">
            <a:extLst>
              <a:ext uri="{FF2B5EF4-FFF2-40B4-BE49-F238E27FC236}">
                <a16:creationId xmlns:a16="http://schemas.microsoft.com/office/drawing/2014/main" id="{C68A2412-FF49-4C41-9696-6485D4B2B5BB}"/>
              </a:ext>
              <a:ext uri="{C183D7F6-B498-43B3-948B-1728B52AA6E4}">
                <adec:decorative xmlns:adec="http://schemas.microsoft.com/office/drawing/2017/decorative" val="1"/>
              </a:ext>
            </a:extLst>
          </p:cNvPr>
          <p:cNvSpPr/>
          <p:nvPr/>
        </p:nvSpPr>
        <p:spPr bwMode="auto">
          <a:xfrm>
            <a:off x="36305" y="2027155"/>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4775664" y="2983704"/>
            <a:ext cx="20710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Microsoft Cloud Adoption Framework (CAF)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4857378" y="3592604"/>
            <a:ext cx="1954638" cy="73866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1h </a:t>
            </a: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3"/>
              </a:rPr>
              <a:t>Online self paced Training</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Applications and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infrastructure migration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377551" y="2982391"/>
            <a:ext cx="207105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Microsoft Cloud Adoption Framework (CAF)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462789" y="3754005"/>
            <a:ext cx="1980094" cy="110799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2 Module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Online Training</a:t>
            </a: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4"/>
              </a:rPr>
              <a:t>Modul 1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Governance Methodology </a:t>
            </a:r>
            <a:endParaRPr lang="en-US" sz="1200" dirty="0">
              <a:solidFill>
                <a:srgbClr val="000000"/>
              </a:solidFill>
              <a:latin typeface="Segoe UI"/>
            </a:endParaRP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5"/>
              </a:rPr>
              <a:t>Modul 2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Enterprise Scale</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423161" y="4801543"/>
            <a:ext cx="198009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CAF 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Advanced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accent1"/>
                </a:solidFill>
                <a:latin typeface="Segoe UI"/>
              </a:rPr>
              <a:t>1,5 Days </a:t>
            </a:r>
            <a:r>
              <a:rPr lang="en-US" sz="1200" dirty="0">
                <a:solidFill>
                  <a:srgbClr val="000000"/>
                </a:solidFill>
                <a:latin typeface="Segoe UI"/>
              </a:rPr>
              <a:t>Hackathon (virtual or in person)</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sp>
        <p:nvSpPr>
          <p:cNvPr id="15" name="TextBox 49">
            <a:extLst>
              <a:ext uri="{FF2B5EF4-FFF2-40B4-BE49-F238E27FC236}">
                <a16:creationId xmlns:a16="http://schemas.microsoft.com/office/drawing/2014/main" id="{FE7887EB-5775-4220-8EFC-887C56515A23}"/>
              </a:ext>
            </a:extLst>
          </p:cNvPr>
          <p:cNvSpPr txBox="1"/>
          <p:nvPr/>
        </p:nvSpPr>
        <p:spPr>
          <a:xfrm>
            <a:off x="10016291" y="2977388"/>
            <a:ext cx="207105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Enterprise Scale – Infrastructure as Code College</a:t>
            </a:r>
          </a:p>
        </p:txBody>
      </p:sp>
      <p:sp>
        <p:nvSpPr>
          <p:cNvPr id="18" name="Textfeld 17">
            <a:extLst>
              <a:ext uri="{FF2B5EF4-FFF2-40B4-BE49-F238E27FC236}">
                <a16:creationId xmlns:a16="http://schemas.microsoft.com/office/drawing/2014/main" id="{7B774E4A-3F6F-4575-8169-21B7361BCDD0}"/>
              </a:ext>
            </a:extLst>
          </p:cNvPr>
          <p:cNvSpPr txBox="1"/>
          <p:nvPr/>
        </p:nvSpPr>
        <p:spPr>
          <a:xfrm>
            <a:off x="200505" y="6560678"/>
            <a:ext cx="3568285" cy="169277"/>
          </a:xfrm>
          <a:prstGeom prst="rect">
            <a:avLst/>
          </a:prstGeom>
          <a:noFill/>
        </p:spPr>
        <p:txBody>
          <a:bodyPr wrap="none" lIns="0" tIns="0" rIns="0" bIns="0" rtlCol="0" anchor="t">
            <a:spAutoFit/>
          </a:bodyPr>
          <a:lstStyle/>
          <a:p>
            <a:pPr algn="l"/>
            <a:r>
              <a:rPr lang="en-US" sz="1100" dirty="0"/>
              <a:t>* Go the whole path or exit the path wherever you want…</a:t>
            </a: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022132" y="5675485"/>
            <a:ext cx="2009050" cy="48499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1600" dirty="0">
                <a:solidFill>
                  <a:schemeClr val="bg1"/>
                </a:solidFill>
              </a:rPr>
              <a:t>CAF Expert Level</a:t>
            </a:r>
          </a:p>
        </p:txBody>
      </p:sp>
      <p:sp>
        <p:nvSpPr>
          <p:cNvPr id="58" name="Oval 50">
            <a:extLst>
              <a:ext uri="{FF2B5EF4-FFF2-40B4-BE49-F238E27FC236}">
                <a16:creationId xmlns:a16="http://schemas.microsoft.com/office/drawing/2014/main" id="{A0CF7A26-D69A-43DF-A830-2D228F054E8C}"/>
              </a:ext>
              <a:ext uri="{C183D7F6-B498-43B3-948B-1728B52AA6E4}">
                <adec:decorative xmlns:adec="http://schemas.microsoft.com/office/drawing/2017/decorative" val="1"/>
              </a:ext>
            </a:extLst>
          </p:cNvPr>
          <p:cNvSpPr/>
          <p:nvPr/>
        </p:nvSpPr>
        <p:spPr bwMode="auto">
          <a:xfrm>
            <a:off x="9692414" y="379271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6" name="TextBox 49">
            <a:extLst>
              <a:ext uri="{FF2B5EF4-FFF2-40B4-BE49-F238E27FC236}">
                <a16:creationId xmlns:a16="http://schemas.microsoft.com/office/drawing/2014/main" id="{3C6507CC-3766-4E70-B5D1-A1F55A687A16}"/>
              </a:ext>
            </a:extLst>
          </p:cNvPr>
          <p:cNvSpPr txBox="1"/>
          <p:nvPr/>
        </p:nvSpPr>
        <p:spPr>
          <a:xfrm>
            <a:off x="10017995" y="4762879"/>
            <a:ext cx="179135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Segoe UI"/>
              </a:rPr>
              <a:t>1 Day </a:t>
            </a:r>
            <a:r>
              <a:rPr lang="en-US" sz="1200" b="1" dirty="0">
                <a:solidFill>
                  <a:schemeClr val="accent1"/>
                </a:solidFill>
                <a:latin typeface="Segoe UI"/>
              </a:rPr>
              <a:t>Training – Construction Sets</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spTree>
    <p:extLst>
      <p:ext uri="{BB962C8B-B14F-4D97-AF65-F5344CB8AC3E}">
        <p14:creationId xmlns:p14="http://schemas.microsoft.com/office/powerpoint/2010/main" val="34412280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0607" y="1774769"/>
            <a:ext cx="5154266" cy="18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1" y="-11220"/>
            <a:ext cx="12192000" cy="13575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69727" y="235544"/>
            <a:ext cx="11018520"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
                <a:srgbClr val="0F780F"/>
              </a:buClr>
              <a:buSzTx/>
              <a:buFontTx/>
              <a:buNone/>
              <a:tabLst/>
              <a:defRPr/>
            </a:pPr>
            <a:endPar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a:endParaRPr>
          </a:p>
          <a:p>
            <a:pPr marL="0" marR="0" lvl="0" indent="0" algn="l" defTabSz="932742" rtl="0" eaLnBrk="1" fontAlgn="auto" latinLnBrk="0" hangingPunct="1">
              <a:lnSpc>
                <a:spcPct val="100000"/>
              </a:lnSpc>
              <a:spcBef>
                <a:spcPct val="0"/>
              </a:spcBef>
              <a:spcAft>
                <a:spcPts val="0"/>
              </a:spcAft>
              <a:buClr>
                <a:srgbClr val="0F780F"/>
              </a:buClr>
              <a:buSzTx/>
              <a:buFontTx/>
              <a:buNone/>
              <a:tabLst/>
              <a:defRPr/>
            </a:pPr>
            <a:r>
              <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a:rPr>
              <a:t>CAF Advanced</a:t>
            </a:r>
          </a:p>
        </p:txBody>
      </p:sp>
      <p:sp>
        <p:nvSpPr>
          <p:cNvPr id="7" name="TextBox 90">
            <a:extLst>
              <a:ext uri="{FF2B5EF4-FFF2-40B4-BE49-F238E27FC236}">
                <a16:creationId xmlns:a16="http://schemas.microsoft.com/office/drawing/2014/main" id="{11522F81-E3F7-4441-BADD-056D0FD0535B}"/>
              </a:ext>
            </a:extLst>
          </p:cNvPr>
          <p:cNvSpPr txBox="1"/>
          <p:nvPr/>
        </p:nvSpPr>
        <p:spPr>
          <a:xfrm>
            <a:off x="374619" y="431899"/>
            <a:ext cx="130484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000000"/>
                </a:solidFill>
                <a:effectLst/>
                <a:uLnTx/>
                <a:uFillTx/>
                <a:latin typeface="Segoe UI"/>
                <a:ea typeface="+mn-ea"/>
                <a:cs typeface="+mn-cs"/>
              </a:rPr>
              <a:t>Hackathon</a:t>
            </a:r>
            <a:endParaRPr kumimoji="0" lang="de-DE" sz="20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299432" y="1453458"/>
            <a:ext cx="215907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Description</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94480" y="2154565"/>
            <a:ext cx="5210393"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In this workshop, you will learn how to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design an enterprise scale Landing Zone</a:t>
            </a:r>
            <a:r>
              <a:rPr kumimoji="0" lang="en-US" sz="1200" i="0" u="none" strike="noStrike" kern="1200" cap="none" spc="0" normalizeH="0" baseline="0" noProof="0" dirty="0">
                <a:ln>
                  <a:noFill/>
                </a:ln>
                <a:solidFill>
                  <a:schemeClr val="accent1"/>
                </a:solidFill>
                <a:effectLst/>
                <a:uLnTx/>
                <a:uFillTx/>
                <a:latin typeface="Segoe UI"/>
                <a:ea typeface="+mn-ea"/>
                <a:cs typeface="+mn-cs"/>
              </a:rPr>
              <a:t> </a:t>
            </a:r>
            <a:r>
              <a:rPr kumimoji="0" lang="en-US" sz="1200" i="0" u="none" strike="noStrike" kern="1200" cap="none" spc="0" normalizeH="0" baseline="0" noProof="0" dirty="0">
                <a:ln>
                  <a:noFill/>
                </a:ln>
                <a:effectLst/>
                <a:uLnTx/>
                <a:uFillTx/>
                <a:latin typeface="Segoe UI"/>
                <a:ea typeface="+mn-ea"/>
                <a:cs typeface="+mn-cs"/>
              </a:rPr>
              <a:t>in</a:t>
            </a:r>
            <a:r>
              <a:rPr kumimoji="0" lang="en-US" sz="1200" b="0" i="0" u="none" strike="noStrike" kern="1200" cap="none" spc="0" normalizeH="0" baseline="0" noProof="0" dirty="0">
                <a:ln>
                  <a:noFill/>
                </a:ln>
                <a:solidFill>
                  <a:srgbClr val="000000"/>
                </a:solidFill>
                <a:effectLst/>
                <a:uLnTx/>
                <a:uFillTx/>
                <a:latin typeface="Segoe UI"/>
                <a:ea typeface="+mn-ea"/>
                <a:cs typeface="+mn-cs"/>
              </a:rPr>
              <a:t> Azure. You get familiar with the design principles and the critical design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At the end of this workshop, you will be able to leverage the existing enterprise scale architectures, able to build your own as well as understanding how to establish a policy driven governance. </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00371" y="4790128"/>
            <a:ext cx="2234586"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accent1"/>
                </a:solidFill>
                <a:effectLst/>
                <a:uLnTx/>
                <a:uFillTx/>
                <a:latin typeface="Segoe UI"/>
                <a:ea typeface="+mn-ea"/>
                <a:cs typeface="+mn-cs"/>
              </a:rPr>
              <a:t>Azure Services and related products</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Cloud Adoption Framework</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Segoe UI"/>
              </a:rPr>
              <a:t>Policy</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ARM Deployment</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Segoe UI"/>
              </a:rPr>
              <a:t>Enterprise Scale</a:t>
            </a: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6767742" y="2168827"/>
            <a:ext cx="326290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Day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1 – Get started</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61689" y="602656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402833" y="1770865"/>
            <a:ext cx="1364909" cy="2671743"/>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240229" y="2185964"/>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6305" y="2027155"/>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778016" y="2453252"/>
            <a:ext cx="5210393" cy="249299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In the first day of this hackathon, we will learn everything regarding enterprise scale. What are the design principles, which critical design areas exist and what are the best practices to implement these design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Segoe U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Enterprise Agreement (EA) enrollment and Azure Active Directory tenants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Identity and access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Management group and subscription 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Network topology and connectivity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Management and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Business continuity and disaster recovery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Security, governance, and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Platform automation and DevOps</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211707" y="5463202"/>
            <a:ext cx="2245397"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767742" y="5040916"/>
            <a:ext cx="326290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Day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2 – Hands-on Lab (HOL)</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244991" y="488609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778016" y="5352877"/>
            <a:ext cx="5210393"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On the second day we deploy an enterprise scale landing zone and start to get familiar with the components of enterprise scale. We learn how a potential workflow can look like – deploying a landing zone in an enterprise.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69726" y="4223765"/>
            <a:ext cx="2223446" cy="23844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39685" y="4769352"/>
            <a:ext cx="1586973" cy="101566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Segoe UI"/>
                <a:ea typeface="+mn-ea"/>
                <a:cs typeface="+mn-cs"/>
              </a:rPr>
              <a:t>Day 1 (6h)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chemeClr val="accent1"/>
                </a:solidFill>
                <a:effectLst/>
                <a:uLnTx/>
                <a:uFillTx/>
                <a:latin typeface="Segoe UI"/>
                <a:ea typeface="+mn-ea"/>
                <a:cs typeface="+mn-cs"/>
              </a:rPr>
              <a:t>Enterprise Scale</a:t>
            </a:r>
            <a:r>
              <a:rPr kumimoji="0" lang="en-US" sz="1100" b="1" i="0" u="none" strike="noStrike" kern="1200" cap="none" spc="0" normalizeH="0" baseline="0" noProof="0" dirty="0">
                <a:ln>
                  <a:noFill/>
                </a:ln>
                <a:solidFill>
                  <a:srgbClr val="008575"/>
                </a:solidFill>
                <a:effectLst/>
                <a:uLnTx/>
                <a:uFillTx/>
                <a:latin typeface="Segoe UI"/>
                <a:ea typeface="+mn-ea"/>
                <a:cs typeface="+mn-cs"/>
              </a:rPr>
              <a:t> </a:t>
            </a:r>
            <a:r>
              <a:rPr kumimoji="0" lang="en-US" sz="1100" b="1" i="0" u="none" strike="noStrike" kern="1200" cap="none" spc="0" normalizeH="0" baseline="0" noProof="0" dirty="0">
                <a:ln>
                  <a:noFill/>
                </a:ln>
                <a:effectLst/>
                <a:uLnTx/>
                <a:uFillTx/>
                <a:latin typeface="Segoe UI"/>
                <a:ea typeface="+mn-ea"/>
                <a:cs typeface="+mn-cs"/>
              </a:rPr>
              <a:t>Intro</a:t>
            </a:r>
            <a:br>
              <a:rPr kumimoji="0" lang="en-US" sz="1100" b="1" i="0" u="none" strike="noStrike" kern="1200" cap="none" spc="0" normalizeH="0" baseline="0" noProof="0" dirty="0">
                <a:ln>
                  <a:noFill/>
                </a:ln>
                <a:effectLst/>
                <a:uLnTx/>
                <a:uFillTx/>
                <a:latin typeface="Segoe UI"/>
                <a:ea typeface="+mn-ea"/>
                <a:cs typeface="+mn-cs"/>
              </a:rPr>
            </a:br>
            <a:r>
              <a:rPr lang="en-US" sz="1100" dirty="0">
                <a:solidFill>
                  <a:srgbClr val="000000"/>
                </a:solidFill>
                <a:latin typeface="Segoe UI"/>
              </a:rPr>
              <a:t>design principals</a:t>
            </a:r>
            <a:br>
              <a:rPr lang="en-US" sz="1100" dirty="0">
                <a:solidFill>
                  <a:srgbClr val="000000"/>
                </a:solidFill>
                <a:latin typeface="Segoe UI"/>
              </a:rPr>
            </a:br>
            <a:r>
              <a:rPr lang="en-US" sz="1100" dirty="0">
                <a:solidFill>
                  <a:srgbClr val="000000"/>
                </a:solidFill>
                <a:latin typeface="Segoe UI"/>
              </a:rPr>
              <a:t>Critical design areas</a:t>
            </a:r>
            <a:br>
              <a:rPr kumimoji="0" lang="en-US" sz="1100" b="1" i="0" u="none" strike="noStrike" kern="1200" cap="none" spc="0" normalizeH="0" baseline="0" noProof="0" dirty="0">
                <a:ln>
                  <a:noFill/>
                </a:ln>
                <a:effectLst/>
                <a:uLnTx/>
                <a:uFillTx/>
                <a:latin typeface="Segoe UI"/>
                <a:ea typeface="+mn-ea"/>
                <a:cs typeface="+mn-cs"/>
              </a:rPr>
            </a:br>
            <a:endParaRPr kumimoji="0" lang="en-US" sz="1100" b="1" i="0" u="none" strike="noStrike" kern="1200" cap="none" spc="0" normalizeH="0" baseline="0" noProof="0" dirty="0">
              <a:ln>
                <a:noFill/>
              </a:ln>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72409" y="5643968"/>
            <a:ext cx="1562928" cy="101566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Segoe UI"/>
                <a:ea typeface="+mn-ea"/>
                <a:cs typeface="+mn-cs"/>
              </a:rPr>
              <a:t>Day 2 (6h) </a:t>
            </a:r>
          </a:p>
          <a:p>
            <a:pPr marL="171450" indent="-171450" defTabSz="914400">
              <a:buFont typeface="Arial" panose="020B0604020202020204" pitchFamily="34" charset="0"/>
              <a:buChar char="•"/>
              <a:tabLst>
                <a:tab pos="92075" algn="l"/>
                <a:tab pos="176213" algn="l"/>
              </a:tabLst>
              <a:defRPr/>
            </a:pPr>
            <a:r>
              <a:rPr kumimoji="0" lang="en-US" sz="1100" b="1" i="0" u="none" strike="noStrike" kern="1200" cap="none" spc="0" normalizeH="0" baseline="0" noProof="0" dirty="0">
                <a:ln>
                  <a:noFill/>
                </a:ln>
                <a:solidFill>
                  <a:schemeClr val="accent1"/>
                </a:solidFill>
                <a:effectLst/>
                <a:uLnTx/>
                <a:uFillTx/>
                <a:latin typeface="Segoe UI"/>
                <a:ea typeface="+mn-ea"/>
                <a:cs typeface="+mn-cs"/>
              </a:rPr>
              <a:t>Enterprise Scale</a:t>
            </a:r>
            <a:br>
              <a:rPr kumimoji="0" lang="en-US" sz="1100" b="0" i="0" u="none" strike="noStrike" kern="1200" cap="none" spc="0" normalizeH="0" baseline="0" noProof="0" dirty="0">
                <a:ln>
                  <a:noFill/>
                </a:ln>
                <a:solidFill>
                  <a:srgbClr val="000000"/>
                </a:solidFill>
                <a:effectLst/>
                <a:uLnTx/>
                <a:uFillTx/>
                <a:latin typeface="Segoe UI"/>
                <a:ea typeface="+mn-ea"/>
                <a:cs typeface="+mn-cs"/>
              </a:rPr>
            </a:br>
            <a:r>
              <a:rPr kumimoji="0" lang="en-US" sz="1100" b="0" i="0" u="none" strike="noStrike" kern="1200" cap="none" spc="0" normalizeH="0" baseline="0" noProof="0" dirty="0">
                <a:ln>
                  <a:noFill/>
                </a:ln>
                <a:solidFill>
                  <a:srgbClr val="000000"/>
                </a:solidFill>
                <a:effectLst/>
                <a:uLnTx/>
                <a:uFillTx/>
                <a:latin typeface="Segoe UI"/>
                <a:ea typeface="+mn-ea"/>
                <a:cs typeface="+mn-cs"/>
              </a:rPr>
              <a:t>first deployment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92075" algn="l"/>
                <a:tab pos="176213" algn="l"/>
              </a:tabLst>
              <a:defRPr/>
            </a:pPr>
            <a:r>
              <a:rPr kumimoji="0" lang="en-US" sz="1100" b="1" i="0" u="none" strike="noStrike" kern="1200" cap="none" spc="0" normalizeH="0" baseline="0" noProof="0" dirty="0">
                <a:ln>
                  <a:noFill/>
                </a:ln>
                <a:solidFill>
                  <a:schemeClr val="accent1"/>
                </a:solidFill>
                <a:effectLst/>
                <a:uLnTx/>
                <a:uFillTx/>
                <a:latin typeface="Segoe UI"/>
                <a:ea typeface="+mn-ea"/>
                <a:cs typeface="+mn-cs"/>
              </a:rPr>
              <a:t>HOL</a:t>
            </a:r>
            <a:br>
              <a:rPr kumimoji="0" lang="en-US" sz="1100" b="1" i="0" u="none" strike="noStrike" kern="1200" cap="none" spc="0" normalizeH="0" baseline="0" noProof="0" dirty="0">
                <a:ln>
                  <a:noFill/>
                </a:ln>
                <a:solidFill>
                  <a:srgbClr val="008575"/>
                </a:solidFill>
                <a:effectLst/>
                <a:uLnTx/>
                <a:uFillTx/>
                <a:latin typeface="Segoe UI"/>
                <a:ea typeface="+mn-ea"/>
                <a:cs typeface="+mn-cs"/>
              </a:rPr>
            </a:br>
            <a:r>
              <a:rPr lang="en-US" sz="1100" dirty="0">
                <a:solidFill>
                  <a:srgbClr val="000000"/>
                </a:solidFill>
                <a:latin typeface="Segoe UI"/>
              </a:rPr>
              <a:t>individual</a:t>
            </a:r>
            <a:r>
              <a:rPr kumimoji="0" lang="en-US" sz="1100" b="0" i="0" u="none" strike="noStrike" kern="1200" cap="none" spc="0" normalizeH="0" baseline="0" noProof="0" dirty="0">
                <a:ln>
                  <a:noFill/>
                </a:ln>
                <a:solidFill>
                  <a:srgbClr val="000000"/>
                </a:solidFill>
                <a:effectLst/>
                <a:uLnTx/>
                <a:uFillTx/>
                <a:latin typeface="Segoe UI"/>
                <a:ea typeface="+mn-ea"/>
                <a:cs typeface="+mn-cs"/>
              </a:rPr>
              <a:t> deployment</a:t>
            </a:r>
            <a:br>
              <a:rPr kumimoji="0" lang="en-US" sz="1100" b="1" i="0" u="none" strike="noStrike" kern="1200" cap="none" spc="0" normalizeH="0" baseline="0" noProof="0" dirty="0">
                <a:ln>
                  <a:noFill/>
                </a:ln>
                <a:solidFill>
                  <a:srgbClr val="008575"/>
                </a:solidFill>
                <a:effectLst/>
                <a:uLnTx/>
                <a:uFillTx/>
                <a:latin typeface="Segoe UI"/>
                <a:ea typeface="+mn-ea"/>
                <a:cs typeface="+mn-cs"/>
              </a:rPr>
            </a:b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0" name="TextBox 39">
            <a:extLst>
              <a:ext uri="{FF2B5EF4-FFF2-40B4-BE49-F238E27FC236}">
                <a16:creationId xmlns:a16="http://schemas.microsoft.com/office/drawing/2014/main" id="{52A7B679-AE94-4454-843D-B2189D191F0D}"/>
              </a:ext>
            </a:extLst>
          </p:cNvPr>
          <p:cNvSpPr txBox="1"/>
          <p:nvPr/>
        </p:nvSpPr>
        <p:spPr>
          <a:xfrm>
            <a:off x="369727" y="4382758"/>
            <a:ext cx="22234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Agenda</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2" name="Textfeld 1">
            <a:extLst>
              <a:ext uri="{FF2B5EF4-FFF2-40B4-BE49-F238E27FC236}">
                <a16:creationId xmlns:a16="http://schemas.microsoft.com/office/drawing/2014/main" id="{47089DA9-EFC5-4DAB-909F-3E9E2B1D490C}"/>
              </a:ext>
            </a:extLst>
          </p:cNvPr>
          <p:cNvSpPr txBox="1"/>
          <p:nvPr/>
        </p:nvSpPr>
        <p:spPr>
          <a:xfrm>
            <a:off x="3300371" y="5911047"/>
            <a:ext cx="2763577" cy="67710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accent1"/>
                </a:solidFill>
                <a:effectLst/>
                <a:uLnTx/>
                <a:uFillTx/>
                <a:latin typeface="Segoe UI"/>
                <a:ea typeface="+mn-ea"/>
                <a:cs typeface="+mn-cs"/>
              </a:rPr>
              <a:t>Prerequisites </a:t>
            </a:r>
          </a:p>
          <a:p>
            <a:pPr marL="171450" indent="-171450">
              <a:buFont typeface="Arial" panose="020B0604020202020204" pitchFamily="34" charset="0"/>
              <a:buChar char="•"/>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Azure Knowledge  (compared to AZ-104) </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Azure Subscription with owner rights</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Segoe UI"/>
              </a:rPr>
              <a:t>CAF Migrate</a:t>
            </a: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 name="Textfeld 3">
            <a:extLst>
              <a:ext uri="{FF2B5EF4-FFF2-40B4-BE49-F238E27FC236}">
                <a16:creationId xmlns:a16="http://schemas.microsoft.com/office/drawing/2014/main" id="{0FF81FD5-BE95-41B8-A7C7-23913DE05F1A}"/>
              </a:ext>
            </a:extLst>
          </p:cNvPr>
          <p:cNvSpPr txBox="1"/>
          <p:nvPr/>
        </p:nvSpPr>
        <p:spPr>
          <a:xfrm>
            <a:off x="10262171" y="420033"/>
            <a:ext cx="1404231" cy="492443"/>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US" sz="1600" dirty="0">
                <a:solidFill>
                  <a:schemeClr val="bg1"/>
                </a:solidFill>
              </a:rPr>
              <a:t>Consultants</a:t>
            </a:r>
          </a:p>
          <a:p>
            <a:pPr marL="342900" indent="-342900" algn="l">
              <a:buFont typeface="Arial" panose="020B0604020202020204" pitchFamily="34" charset="0"/>
              <a:buChar char="•"/>
            </a:pPr>
            <a:r>
              <a:rPr lang="en-US" sz="1600" dirty="0">
                <a:solidFill>
                  <a:schemeClr val="bg1"/>
                </a:solidFill>
              </a:rPr>
              <a:t>Architects</a:t>
            </a:r>
          </a:p>
        </p:txBody>
      </p:sp>
      <p:sp>
        <p:nvSpPr>
          <p:cNvPr id="6" name="Textfeld 5">
            <a:extLst>
              <a:ext uri="{FF2B5EF4-FFF2-40B4-BE49-F238E27FC236}">
                <a16:creationId xmlns:a16="http://schemas.microsoft.com/office/drawing/2014/main" id="{F26F52AA-FB7B-4CD7-AE09-5E25B339C999}"/>
              </a:ext>
            </a:extLst>
          </p:cNvPr>
          <p:cNvSpPr txBox="1"/>
          <p:nvPr/>
        </p:nvSpPr>
        <p:spPr>
          <a:xfrm>
            <a:off x="10234121" y="79019"/>
            <a:ext cx="1929828" cy="338554"/>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de-DE" sz="1600" b="1" i="0" u="none" strike="noStrike" kern="1200" cap="none" spc="0" normalizeH="0" baseline="0" noProof="0" dirty="0">
                <a:ln>
                  <a:noFill/>
                </a:ln>
                <a:solidFill>
                  <a:schemeClr val="accent3"/>
                </a:solidFill>
                <a:effectLst/>
                <a:uLnTx/>
                <a:uFillTx/>
                <a:latin typeface="Segoe UI"/>
                <a:ea typeface="+mn-ea"/>
                <a:cs typeface="+mn-cs"/>
              </a:rPr>
              <a:t>Target </a:t>
            </a:r>
            <a:r>
              <a:rPr kumimoji="0" lang="de-DE" sz="1600" b="1" i="0" u="none" strike="noStrike" kern="1200" cap="none" spc="0" normalizeH="0" baseline="0" noProof="0" dirty="0" err="1">
                <a:ln>
                  <a:noFill/>
                </a:ln>
                <a:solidFill>
                  <a:schemeClr val="accent3"/>
                </a:solidFill>
                <a:effectLst/>
                <a:uLnTx/>
                <a:uFillTx/>
                <a:latin typeface="Segoe UI"/>
                <a:ea typeface="+mn-ea"/>
                <a:cs typeface="+mn-cs"/>
              </a:rPr>
              <a:t>roles</a:t>
            </a:r>
            <a:r>
              <a:rPr kumimoji="0" lang="de-DE" sz="1600" b="1" i="0" u="none" strike="noStrike" kern="1200" cap="none" spc="0" normalizeH="0" baseline="0" noProof="0" dirty="0">
                <a:ln>
                  <a:noFill/>
                </a:ln>
                <a:solidFill>
                  <a:schemeClr val="accent3"/>
                </a:solidFill>
                <a:effectLst/>
                <a:uLnTx/>
                <a:uFillTx/>
                <a:latin typeface="Segoe UI"/>
                <a:ea typeface="+mn-ea"/>
                <a:cs typeface="+mn-cs"/>
              </a:rPr>
              <a:t>:</a:t>
            </a:r>
            <a:endParaRPr kumimoji="0" lang="de-DE" sz="1800" b="0" i="0" u="none" strike="noStrike" kern="1200" cap="none" spc="0" normalizeH="0" baseline="0" noProof="0" dirty="0">
              <a:ln>
                <a:noFill/>
              </a:ln>
              <a:solidFill>
                <a:schemeClr val="accent3"/>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753445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5961199" y="1654896"/>
            <a:ext cx="2837968" cy="29315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1600"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86740" y="479778"/>
            <a:ext cx="11018520" cy="553998"/>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296744" y="5551051"/>
            <a:ext cx="8161518"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8950216" y="1889713"/>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214128" y="1889713"/>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336998" y="2495159"/>
            <a:ext cx="20894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Azure setup guide</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First landing zone</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Expand the blueprint</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471358" y="1845488"/>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462298" y="2495159"/>
            <a:ext cx="234739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p>
          <a:p>
            <a:pPr marR="0" lvl="0" algn="ctr" defTabSz="914400" rtl="0" eaLnBrk="1" fontAlgn="auto" latinLnBrk="0" hangingPunct="1">
              <a:lnSpc>
                <a:spcPct val="100000"/>
              </a:lnSpc>
              <a:spcBef>
                <a:spcPts val="0"/>
              </a:spcBef>
              <a:spcAft>
                <a:spcPts val="0"/>
              </a:spcAft>
              <a:buClrTx/>
              <a:buSzTx/>
              <a:tabLst/>
              <a:defRPr/>
            </a:pPr>
            <a:endPar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Digital estate</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296744" y="1717816"/>
            <a:ext cx="8161518" cy="2808919"/>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8912790" y="2305521"/>
            <a:ext cx="2355005" cy="338554"/>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170259" y="2049550"/>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430015" y="2103745"/>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010454" y="2044131"/>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07340" y="1889713"/>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38334" y="2495159"/>
            <a:ext cx="221191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a:ea typeface="+mn-lt"/>
                <a:cs typeface="Segoe UI Semibold"/>
              </a:rPr>
              <a:t>Define Strategy</a:t>
            </a:r>
            <a:endPar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Understand motivations</a:t>
            </a:r>
            <a:endParaRPr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outcomes</a:t>
            </a:r>
            <a:endParaRPr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justification</a:t>
            </a:r>
            <a:endParaRPr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Prioritize project</a:t>
            </a: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683398" y="2067765"/>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869461" y="4712394"/>
            <a:ext cx="5016084" cy="1677315"/>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F82DB896-7B65-4C95-B071-65B661933752}"/>
              </a:ext>
            </a:extLst>
          </p:cNvPr>
          <p:cNvSpPr/>
          <p:nvPr/>
        </p:nvSpPr>
        <p:spPr bwMode="auto">
          <a:xfrm>
            <a:off x="4886741" y="4720481"/>
            <a:ext cx="3380959" cy="166922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1600"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457715" y="4838349"/>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464181" y="5455793"/>
            <a:ext cx="2267222" cy="795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 •</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465876" y="5001173"/>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017136" y="4838349"/>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130804" y="5455793"/>
            <a:ext cx="2052818" cy="77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 • Benchmark</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5977428" y="5001173"/>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417990" y="2575570"/>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Migrate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First workload migration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425020" y="3418060"/>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Innovate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Innovation guide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202122" y="2675927"/>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159902" y="3508187"/>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2995373" y="3078050"/>
            <a:ext cx="475985"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751513" y="3122275"/>
            <a:ext cx="462615"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495355" y="2902799"/>
            <a:ext cx="435737" cy="158274"/>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489950" y="3166725"/>
            <a:ext cx="396770" cy="316007"/>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590679" y="1047746"/>
            <a:ext cx="8611443" cy="400110"/>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chemeClr val="accent1"/>
                </a:solidFill>
                <a:effectLst/>
                <a:uLnTx/>
                <a:uFillTx/>
                <a:latin typeface="Segoe UI"/>
                <a:ea typeface="+mn-ea"/>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86740" y="5958210"/>
            <a:ext cx="3291840" cy="646331"/>
          </a:xfrm>
          <a:prstGeom prst="rect">
            <a:avLst/>
          </a:prstGeom>
          <a:noFill/>
        </p:spPr>
        <p:txBody>
          <a:bodyPr wrap="square" rtlCol="0">
            <a:spAutoFit/>
          </a:bodyPr>
          <a:lstStyle/>
          <a:p>
            <a:r>
              <a:rPr lang="en-US">
                <a:solidFill>
                  <a:schemeClr val="accent1"/>
                </a:solidFill>
              </a:rPr>
              <a:t>Aka.ms/adopt</a:t>
            </a:r>
          </a:p>
          <a:p>
            <a:r>
              <a:rPr lang="en-US">
                <a:solidFill>
                  <a:schemeClr val="accent1"/>
                </a:solidFill>
              </a:rPr>
              <a:t>Aka.ms/adopt/overview</a:t>
            </a:r>
          </a:p>
        </p:txBody>
      </p:sp>
    </p:spTree>
    <p:extLst>
      <p:ext uri="{BB962C8B-B14F-4D97-AF65-F5344CB8AC3E}">
        <p14:creationId xmlns:p14="http://schemas.microsoft.com/office/powerpoint/2010/main" val="23272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588263" y="457200"/>
            <a:ext cx="11018520" cy="553998"/>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2533088906"/>
              </p:ext>
            </p:extLst>
          </p:nvPr>
        </p:nvGraphicFramePr>
        <p:xfrm>
          <a:off x="588263" y="1757631"/>
          <a:ext cx="4589961" cy="3923709"/>
        </p:xfrm>
        <a:graphic>
          <a:graphicData uri="http://schemas.openxmlformats.org/drawingml/2006/table">
            <a:tbl>
              <a:tblPr firstRow="1" bandRow="1">
                <a:tableStyleId>{5C22544A-7EE6-4342-B048-85BDC9FD1C3A}</a:tableStyleId>
              </a:tblPr>
              <a:tblGrid>
                <a:gridCol w="1561813">
                  <a:extLst>
                    <a:ext uri="{9D8B030D-6E8A-4147-A177-3AD203B41FA5}">
                      <a16:colId xmlns:a16="http://schemas.microsoft.com/office/drawing/2014/main" val="3319471549"/>
                    </a:ext>
                  </a:extLst>
                </a:gridCol>
                <a:gridCol w="3028148">
                  <a:extLst>
                    <a:ext uri="{9D8B030D-6E8A-4147-A177-3AD203B41FA5}">
                      <a16:colId xmlns:a16="http://schemas.microsoft.com/office/drawing/2014/main" val="4136005157"/>
                    </a:ext>
                  </a:extLst>
                </a:gridCol>
              </a:tblGrid>
              <a:tr h="523049">
                <a:tc>
                  <a:txBody>
                    <a:bodyPr/>
                    <a:lstStyle/>
                    <a:p>
                      <a:r>
                        <a:rPr lang="de-DE" dirty="0"/>
                        <a:t>TAG 1</a:t>
                      </a:r>
                    </a:p>
                  </a:txBody>
                  <a:tcPr/>
                </a:tc>
                <a:tc>
                  <a:txBody>
                    <a:bodyPr/>
                    <a:lstStyle/>
                    <a:p>
                      <a:endParaRPr lang="de-DE" dirty="0"/>
                    </a:p>
                  </a:txBody>
                  <a:tcPr/>
                </a:tc>
                <a:extLst>
                  <a:ext uri="{0D108BD9-81ED-4DB2-BD59-A6C34878D82A}">
                    <a16:rowId xmlns:a16="http://schemas.microsoft.com/office/drawing/2014/main" val="3762173376"/>
                  </a:ext>
                </a:extLst>
              </a:tr>
              <a:tr h="523049">
                <a:tc>
                  <a:txBody>
                    <a:bodyPr/>
                    <a:lstStyle/>
                    <a:p>
                      <a:r>
                        <a:rPr lang="de-DE" dirty="0"/>
                        <a:t>09:30 – 10:30</a:t>
                      </a:r>
                    </a:p>
                  </a:txBody>
                  <a:tcPr/>
                </a:tc>
                <a:tc>
                  <a:txBody>
                    <a:bodyPr/>
                    <a:lstStyle/>
                    <a:p>
                      <a:r>
                        <a:rPr lang="de-DE" dirty="0"/>
                        <a:t>Intro Enterprise </a:t>
                      </a:r>
                      <a:r>
                        <a:rPr lang="de-DE" dirty="0" err="1"/>
                        <a:t>Scale</a:t>
                      </a:r>
                      <a:endParaRPr lang="de-DE" dirty="0"/>
                    </a:p>
                  </a:txBody>
                  <a:tcPr/>
                </a:tc>
                <a:extLst>
                  <a:ext uri="{0D108BD9-81ED-4DB2-BD59-A6C34878D82A}">
                    <a16:rowId xmlns:a16="http://schemas.microsoft.com/office/drawing/2014/main" val="655615246"/>
                  </a:ext>
                </a:extLst>
              </a:tr>
              <a:tr h="1246965">
                <a:tc>
                  <a:txBody>
                    <a:bodyPr/>
                    <a:lstStyle/>
                    <a:p>
                      <a:r>
                        <a:rPr lang="de-DE" dirty="0"/>
                        <a:t>10:45 – 12:15</a:t>
                      </a:r>
                    </a:p>
                  </a:txBody>
                  <a:tcPr/>
                </a:tc>
                <a:tc>
                  <a:txBody>
                    <a:bodyPr/>
                    <a:lstStyle/>
                    <a:p>
                      <a:r>
                        <a:rPr lang="de-DE" dirty="0"/>
                        <a:t>ES – Critical Design Area</a:t>
                      </a:r>
                    </a:p>
                    <a:p>
                      <a:pPr marL="285750" indent="-285750">
                        <a:buFont typeface="Arial" panose="020B0604020202020204" pitchFamily="34" charset="0"/>
                        <a:buChar char="•"/>
                      </a:pPr>
                      <a:r>
                        <a:rPr lang="de-DE" dirty="0" err="1"/>
                        <a:t>Enrollment</a:t>
                      </a:r>
                      <a:endParaRPr lang="de-DE" dirty="0"/>
                    </a:p>
                    <a:p>
                      <a:pPr marL="285750" indent="-285750">
                        <a:buFont typeface="Arial" panose="020B0604020202020204" pitchFamily="34" charset="0"/>
                        <a:buChar char="•"/>
                      </a:pPr>
                      <a:r>
                        <a:rPr lang="de-DE" dirty="0"/>
                        <a:t>Identity</a:t>
                      </a:r>
                    </a:p>
                    <a:p>
                      <a:pPr marL="285750" indent="-285750">
                        <a:buFont typeface="Arial" panose="020B0604020202020204" pitchFamily="34" charset="0"/>
                        <a:buChar char="•"/>
                      </a:pPr>
                      <a:r>
                        <a:rPr lang="de-DE" dirty="0"/>
                        <a:t>Management </a:t>
                      </a:r>
                      <a:r>
                        <a:rPr lang="de-DE" dirty="0" err="1"/>
                        <a:t>groups</a:t>
                      </a:r>
                      <a:endParaRPr lang="de-DE" dirty="0"/>
                    </a:p>
                  </a:txBody>
                  <a:tcPr/>
                </a:tc>
                <a:extLst>
                  <a:ext uri="{0D108BD9-81ED-4DB2-BD59-A6C34878D82A}">
                    <a16:rowId xmlns:a16="http://schemas.microsoft.com/office/drawing/2014/main" val="2855514721"/>
                  </a:ext>
                </a:extLst>
              </a:tr>
              <a:tr h="671442">
                <a:tc>
                  <a:txBody>
                    <a:bodyPr/>
                    <a:lstStyle/>
                    <a:p>
                      <a:r>
                        <a:rPr lang="de-DE" dirty="0"/>
                        <a:t>13:00 – 14:30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Challenge 1 – Deploy 1st time ESLZ</a:t>
                      </a:r>
                    </a:p>
                  </a:txBody>
                  <a:tcPr/>
                </a:tc>
                <a:extLst>
                  <a:ext uri="{0D108BD9-81ED-4DB2-BD59-A6C34878D82A}">
                    <a16:rowId xmlns:a16="http://schemas.microsoft.com/office/drawing/2014/main" val="702941654"/>
                  </a:ext>
                </a:extLst>
              </a:tr>
              <a:tr h="959204">
                <a:tc>
                  <a:txBody>
                    <a:bodyPr/>
                    <a:lstStyle/>
                    <a:p>
                      <a:r>
                        <a:rPr lang="de-DE" dirty="0"/>
                        <a:t>14:45 – 16:00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 Critical Design Area</a:t>
                      </a:r>
                    </a:p>
                    <a:p>
                      <a:pPr marL="285750" indent="-285750">
                        <a:buFont typeface="Arial" panose="020B0604020202020204" pitchFamily="34" charset="0"/>
                        <a:buChar char="•"/>
                      </a:pPr>
                      <a:r>
                        <a:rPr lang="de-DE" dirty="0"/>
                        <a:t>Network</a:t>
                      </a:r>
                    </a:p>
                    <a:p>
                      <a:pPr marL="285750" indent="-285750">
                        <a:buFont typeface="Arial" panose="020B0604020202020204" pitchFamily="34" charset="0"/>
                        <a:buChar char="•"/>
                      </a:pPr>
                      <a:r>
                        <a:rPr lang="de-DE" dirty="0"/>
                        <a:t>Management </a:t>
                      </a:r>
                    </a:p>
                  </a:txBody>
                  <a:tcPr/>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1564352321"/>
              </p:ext>
            </p:extLst>
          </p:nvPr>
        </p:nvGraphicFramePr>
        <p:xfrm>
          <a:off x="5901669" y="1757632"/>
          <a:ext cx="5876038" cy="3994244"/>
        </p:xfrm>
        <a:graphic>
          <a:graphicData uri="http://schemas.openxmlformats.org/drawingml/2006/table">
            <a:tbl>
              <a:tblPr firstRow="1" bandRow="1">
                <a:tableStyleId>{5C22544A-7EE6-4342-B048-85BDC9FD1C3A}</a:tableStyleId>
              </a:tblPr>
              <a:tblGrid>
                <a:gridCol w="1735837">
                  <a:extLst>
                    <a:ext uri="{9D8B030D-6E8A-4147-A177-3AD203B41FA5}">
                      <a16:colId xmlns:a16="http://schemas.microsoft.com/office/drawing/2014/main" val="3319471549"/>
                    </a:ext>
                  </a:extLst>
                </a:gridCol>
                <a:gridCol w="4140201">
                  <a:extLst>
                    <a:ext uri="{9D8B030D-6E8A-4147-A177-3AD203B41FA5}">
                      <a16:colId xmlns:a16="http://schemas.microsoft.com/office/drawing/2014/main" val="4136005157"/>
                    </a:ext>
                  </a:extLst>
                </a:gridCol>
              </a:tblGrid>
              <a:tr h="569545">
                <a:tc>
                  <a:txBody>
                    <a:bodyPr/>
                    <a:lstStyle/>
                    <a:p>
                      <a:r>
                        <a:rPr lang="de-DE" dirty="0"/>
                        <a:t>TAG 2</a:t>
                      </a:r>
                    </a:p>
                  </a:txBody>
                  <a:tcPr/>
                </a:tc>
                <a:tc>
                  <a:txBody>
                    <a:bodyPr/>
                    <a:lstStyle/>
                    <a:p>
                      <a:endParaRPr lang="de-DE" dirty="0"/>
                    </a:p>
                  </a:txBody>
                  <a:tcPr/>
                </a:tc>
                <a:extLst>
                  <a:ext uri="{0D108BD9-81ED-4DB2-BD59-A6C34878D82A}">
                    <a16:rowId xmlns:a16="http://schemas.microsoft.com/office/drawing/2014/main" val="3762173376"/>
                  </a:ext>
                </a:extLst>
              </a:tr>
              <a:tr h="731129">
                <a:tc>
                  <a:txBody>
                    <a:bodyPr/>
                    <a:lstStyle/>
                    <a:p>
                      <a:r>
                        <a:rPr lang="de-DE" dirty="0"/>
                        <a:t>09:30 – 10:45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 Critical Design Area</a:t>
                      </a:r>
                    </a:p>
                    <a:p>
                      <a:pPr marL="285750" indent="-285750">
                        <a:buFont typeface="Arial" panose="020B0604020202020204" pitchFamily="34" charset="0"/>
                        <a:buChar char="•"/>
                      </a:pPr>
                      <a:r>
                        <a:rPr lang="de-DE" dirty="0"/>
                        <a:t>BCDR</a:t>
                      </a:r>
                    </a:p>
                    <a:p>
                      <a:pPr marL="285750" indent="-285750">
                        <a:buFont typeface="Arial" panose="020B0604020202020204" pitchFamily="34" charset="0"/>
                        <a:buChar char="•"/>
                      </a:pPr>
                      <a:r>
                        <a:rPr lang="de-DE" dirty="0"/>
                        <a:t>Security</a:t>
                      </a:r>
                    </a:p>
                  </a:txBody>
                  <a:tcPr/>
                </a:tc>
                <a:extLst>
                  <a:ext uri="{0D108BD9-81ED-4DB2-BD59-A6C34878D82A}">
                    <a16:rowId xmlns:a16="http://schemas.microsoft.com/office/drawing/2014/main" val="655615246"/>
                  </a:ext>
                </a:extLst>
              </a:tr>
              <a:tr h="569545">
                <a:tc>
                  <a:txBody>
                    <a:bodyPr/>
                    <a:lstStyle/>
                    <a:p>
                      <a:r>
                        <a:rPr lang="de-DE" dirty="0"/>
                        <a:t>11:00 – 12:15</a:t>
                      </a:r>
                    </a:p>
                  </a:txBody>
                  <a:tcPr/>
                </a:tc>
                <a:tc>
                  <a:txBody>
                    <a:bodyPr/>
                    <a:lstStyle/>
                    <a:p>
                      <a:r>
                        <a:rPr lang="de-DE" dirty="0"/>
                        <a:t>Infra as Code – Bicep first steps</a:t>
                      </a:r>
                    </a:p>
                  </a:txBody>
                  <a:tcPr/>
                </a:tc>
                <a:extLst>
                  <a:ext uri="{0D108BD9-81ED-4DB2-BD59-A6C34878D82A}">
                    <a16:rowId xmlns:a16="http://schemas.microsoft.com/office/drawing/2014/main" val="2855514721"/>
                  </a:ext>
                </a:extLst>
              </a:tr>
              <a:tr h="731129">
                <a:tc>
                  <a:txBody>
                    <a:bodyPr/>
                    <a:lstStyle/>
                    <a:p>
                      <a:r>
                        <a:rPr lang="de-DE" dirty="0"/>
                        <a:t>13:00 – 14:00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 Critical Design Area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b="0" i="0" kern="1200" dirty="0">
                          <a:solidFill>
                            <a:schemeClr val="dk1"/>
                          </a:solidFill>
                          <a:effectLst/>
                          <a:latin typeface="+mn-lt"/>
                          <a:ea typeface="+mn-ea"/>
                          <a:cs typeface="+mn-cs"/>
                        </a:rPr>
                        <a:t>Platform </a:t>
                      </a:r>
                      <a:r>
                        <a:rPr lang="de-DE" sz="1800" b="0" i="0" kern="1200" dirty="0" err="1">
                          <a:solidFill>
                            <a:schemeClr val="dk1"/>
                          </a:solidFill>
                          <a:effectLst/>
                          <a:latin typeface="+mn-lt"/>
                          <a:ea typeface="+mn-ea"/>
                          <a:cs typeface="+mn-cs"/>
                        </a:rPr>
                        <a:t>automation</a:t>
                      </a:r>
                      <a:r>
                        <a:rPr lang="de-DE" sz="1800" b="0" i="0" kern="1200" dirty="0">
                          <a:solidFill>
                            <a:schemeClr val="dk1"/>
                          </a:solidFill>
                          <a:effectLst/>
                          <a:latin typeface="+mn-lt"/>
                          <a:ea typeface="+mn-ea"/>
                          <a:cs typeface="+mn-cs"/>
                        </a:rPr>
                        <a:t> and </a:t>
                      </a:r>
                      <a:r>
                        <a:rPr lang="de-DE" sz="1800" b="0" i="0" kern="1200" dirty="0" err="1">
                          <a:solidFill>
                            <a:schemeClr val="dk1"/>
                          </a:solidFill>
                          <a:effectLst/>
                          <a:latin typeface="+mn-lt"/>
                          <a:ea typeface="+mn-ea"/>
                          <a:cs typeface="+mn-cs"/>
                        </a:rPr>
                        <a:t>DevOps</a:t>
                      </a:r>
                      <a:endParaRPr lang="de-DE"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702941654"/>
                  </a:ext>
                </a:extLst>
              </a:tr>
              <a:tr h="569545">
                <a:tc>
                  <a:txBody>
                    <a:bodyPr/>
                    <a:lstStyle/>
                    <a:p>
                      <a:r>
                        <a:rPr lang="de-DE" dirty="0"/>
                        <a:t>14:15 – 15:30</a:t>
                      </a:r>
                    </a:p>
                  </a:txBody>
                  <a:tcPr/>
                </a:tc>
                <a:tc>
                  <a:txBody>
                    <a:bodyPr/>
                    <a:lstStyle/>
                    <a:p>
                      <a:r>
                        <a:rPr lang="de-DE" dirty="0"/>
                        <a:t>Challenge 3 – First operations in ESLZ &amp; Azure CARML</a:t>
                      </a:r>
                    </a:p>
                  </a:txBody>
                  <a:tcPr/>
                </a:tc>
                <a:extLst>
                  <a:ext uri="{0D108BD9-81ED-4DB2-BD59-A6C34878D82A}">
                    <a16:rowId xmlns:a16="http://schemas.microsoft.com/office/drawing/2014/main" val="741854825"/>
                  </a:ext>
                </a:extLst>
              </a:tr>
              <a:tr h="569545">
                <a:tc>
                  <a:txBody>
                    <a:bodyPr/>
                    <a:lstStyle/>
                    <a:p>
                      <a:r>
                        <a:rPr lang="de-DE" dirty="0"/>
                        <a:t>15:30 – 16:00</a:t>
                      </a:r>
                    </a:p>
                  </a:txBody>
                  <a:tcPr/>
                </a:tc>
                <a:tc>
                  <a:txBody>
                    <a:bodyPr/>
                    <a:lstStyle/>
                    <a:p>
                      <a:r>
                        <a:rPr lang="de-DE" dirty="0"/>
                        <a:t>Closing</a:t>
                      </a:r>
                    </a:p>
                  </a:txBody>
                  <a:tcPr/>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814</Words>
  <Application>Microsoft Office PowerPoint</Application>
  <PresentationFormat>Widescreen</PresentationFormat>
  <Paragraphs>150</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Segoe UI Semibold</vt:lpstr>
      <vt:lpstr>Office Theme</vt:lpstr>
      <vt:lpstr>CAF-Expert Hackathon Advanced</vt:lpstr>
      <vt:lpstr>Why become a CAF Expert?</vt:lpstr>
      <vt:lpstr>Cloud Adoption Framework - Experts</vt:lpstr>
      <vt:lpstr>PowerPoint Presentation</vt:lpstr>
      <vt:lpstr>Microsoft Cloud Adoption Framework for Azure</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CAF-Expert Hackathon Advanced</dc:title>
  <dc:creator>Niels Ophey</dc:creator>
  <cp:lastModifiedBy>Niels Ophey</cp:lastModifiedBy>
  <cp:revision>4</cp:revision>
  <dcterms:created xsi:type="dcterms:W3CDTF">2021-09-16T15:14:07Z</dcterms:created>
  <dcterms:modified xsi:type="dcterms:W3CDTF">2022-03-30T07:29:12Z</dcterms:modified>
</cp:coreProperties>
</file>