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4.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4551" r:id="rId1"/>
    <p:sldMasterId id="2147484608" r:id="rId2"/>
    <p:sldMasterId id="2147484611" r:id="rId3"/>
    <p:sldMasterId id="2147484671" r:id="rId4"/>
    <p:sldMasterId id="2147484698" r:id="rId5"/>
  </p:sldMasterIdLst>
  <p:notesMasterIdLst>
    <p:notesMasterId r:id="rId33"/>
  </p:notesMasterIdLst>
  <p:handoutMasterIdLst>
    <p:handoutMasterId r:id="rId34"/>
  </p:handoutMasterIdLst>
  <p:sldIdLst>
    <p:sldId id="1843" r:id="rId6"/>
    <p:sldId id="2076138468" r:id="rId7"/>
    <p:sldId id="2087" r:id="rId8"/>
    <p:sldId id="2076138465" r:id="rId9"/>
    <p:sldId id="2076138471" r:id="rId10"/>
    <p:sldId id="2076138219" r:id="rId11"/>
    <p:sldId id="1678" r:id="rId12"/>
    <p:sldId id="1679" r:id="rId13"/>
    <p:sldId id="1680" r:id="rId14"/>
    <p:sldId id="1682" r:id="rId15"/>
    <p:sldId id="1681" r:id="rId16"/>
    <p:sldId id="2076136678" r:id="rId17"/>
    <p:sldId id="2076136677" r:id="rId18"/>
    <p:sldId id="2076136688" r:id="rId19"/>
    <p:sldId id="2076136679" r:id="rId20"/>
    <p:sldId id="2076136687" r:id="rId21"/>
    <p:sldId id="2076136690" r:id="rId22"/>
    <p:sldId id="2076136689" r:id="rId23"/>
    <p:sldId id="3684" r:id="rId24"/>
    <p:sldId id="3680" r:id="rId25"/>
    <p:sldId id="2076136680" r:id="rId26"/>
    <p:sldId id="2076136682" r:id="rId27"/>
    <p:sldId id="2076136684" r:id="rId28"/>
    <p:sldId id="2076136683" r:id="rId29"/>
    <p:sldId id="2076136685" r:id="rId30"/>
    <p:sldId id="2076136686" r:id="rId31"/>
    <p:sldId id="2076136691" r:id="rId3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62A55AF-265B-42B3-9CB6-40C6288A9B30}">
          <p14:sldIdLst>
            <p14:sldId id="1843"/>
            <p14:sldId id="2076138468"/>
            <p14:sldId id="2087"/>
            <p14:sldId id="2076138465"/>
            <p14:sldId id="2076138471"/>
            <p14:sldId id="2076138219"/>
          </p14:sldIdLst>
        </p14:section>
        <p14:section name="Title slides" id="{6290A1E8-AFB8-3548-8B68-764E854A696A}">
          <p14:sldIdLst>
            <p14:sldId id="1678"/>
            <p14:sldId id="1679"/>
          </p14:sldIdLst>
        </p14:section>
        <p14:section name="CAF Einführung" id="{66572618-CADD-41F1-A3CB-7E0DFE84BC13}">
          <p14:sldIdLst>
            <p14:sldId id="1680"/>
          </p14:sldIdLst>
        </p14:section>
        <p14:section name="Workshop Format Strategy..." id="{4CDFDBEC-7F69-4232-8E8A-07A43CFA7F32}">
          <p14:sldIdLst>
            <p14:sldId id="1682"/>
            <p14:sldId id="1681"/>
          </p14:sldIdLst>
        </p14:section>
        <p14:section name="Azure MIgrate" id="{3E9F08AE-BE05-4DA2-9CB9-D70CD77EE2C5}">
          <p14:sldIdLst>
            <p14:sldId id="2076136678"/>
            <p14:sldId id="2076136677"/>
          </p14:sldIdLst>
        </p14:section>
        <p14:section name="Handson" id="{96773F44-2AA4-44F5-9BF1-7A6B06E6E1DE}">
          <p14:sldIdLst>
            <p14:sldId id="2076136688"/>
            <p14:sldId id="2076136679"/>
            <p14:sldId id="2076136687"/>
          </p14:sldIdLst>
        </p14:section>
        <p14:section name="TAG 2" id="{7A6A26B7-5D40-45F0-BAE4-A08757AE7EF5}">
          <p14:sldIdLst>
            <p14:sldId id="2076136690"/>
            <p14:sldId id="2076136689"/>
            <p14:sldId id="3684"/>
            <p14:sldId id="3680"/>
            <p14:sldId id="2076136680"/>
            <p14:sldId id="2076136682"/>
          </p14:sldIdLst>
        </p14:section>
        <p14:section name="Handson Landing Zone" id="{094FB417-455B-43CE-9333-AA7AD410E2FF}">
          <p14:sldIdLst>
            <p14:sldId id="2076136684"/>
            <p14:sldId id="2076136683"/>
            <p14:sldId id="2076136685"/>
            <p14:sldId id="2076136686"/>
            <p14:sldId id="207613669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000000"/>
    <a:srgbClr val="FFFFFF"/>
    <a:srgbClr val="EBEBEB"/>
    <a:srgbClr val="3C3C41"/>
    <a:srgbClr val="1A1A1A"/>
    <a:srgbClr val="008272"/>
    <a:srgbClr val="008C72"/>
    <a:srgbClr val="353535"/>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7" autoAdjust="0"/>
    <p:restoredTop sz="76680" autoAdjust="0"/>
  </p:normalViewPr>
  <p:slideViewPr>
    <p:cSldViewPr snapToGrid="0">
      <p:cViewPr varScale="1">
        <p:scale>
          <a:sx n="67" d="100"/>
          <a:sy n="67" d="100"/>
        </p:scale>
        <p:origin x="858" y="6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showGuides="1">
      <p:cViewPr varScale="1">
        <p:scale>
          <a:sx n="137" d="100"/>
          <a:sy n="137"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EFB77C-C53F-4778-8E56-4AC55ED0144A}"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45D1B273-6A01-40CD-813D-57CAFDD6D0E6}">
      <dgm:prSet phldrT="[Text]" phldr="0" custT="1"/>
      <dgm:spPr/>
      <dgm:t>
        <a:bodyPr/>
        <a:lstStyle/>
        <a:p>
          <a:r>
            <a:rPr lang="en-US" sz="1800" dirty="0"/>
            <a:t>Customer Journey</a:t>
          </a:r>
        </a:p>
      </dgm:t>
    </dgm:pt>
    <dgm:pt modelId="{641B8FFB-889B-4DE5-9464-F7205FBB95B7}" type="parTrans" cxnId="{FC6886C1-60C3-49F0-8801-F9C886F42941}">
      <dgm:prSet/>
      <dgm:spPr/>
      <dgm:t>
        <a:bodyPr/>
        <a:lstStyle/>
        <a:p>
          <a:endParaRPr lang="en-US" sz="2000"/>
        </a:p>
      </dgm:t>
    </dgm:pt>
    <dgm:pt modelId="{E8D84991-BF83-4B15-AB6A-08FAFABC9BD9}" type="sibTrans" cxnId="{FC6886C1-60C3-49F0-8801-F9C886F42941}">
      <dgm:prSet/>
      <dgm:spPr/>
      <dgm:t>
        <a:bodyPr/>
        <a:lstStyle/>
        <a:p>
          <a:endParaRPr lang="en-US" sz="2000"/>
        </a:p>
      </dgm:t>
    </dgm:pt>
    <dgm:pt modelId="{C3244FAA-D837-42E2-88E1-33EC87D23605}">
      <dgm:prSet phldrT="[Text]" phldr="0" custT="1"/>
      <dgm:spPr/>
      <dgm:t>
        <a:bodyPr/>
        <a:lstStyle/>
        <a:p>
          <a:r>
            <a:rPr lang="en-US" sz="1050" dirty="0"/>
            <a:t>Best practices</a:t>
          </a:r>
        </a:p>
      </dgm:t>
    </dgm:pt>
    <dgm:pt modelId="{495848E4-6146-4B06-865A-FF9E950740CC}" type="parTrans" cxnId="{7AA4B187-FB7B-4F33-900F-6929293D4E1D}">
      <dgm:prSet/>
      <dgm:spPr/>
      <dgm:t>
        <a:bodyPr/>
        <a:lstStyle/>
        <a:p>
          <a:endParaRPr lang="en-US" sz="2000"/>
        </a:p>
      </dgm:t>
    </dgm:pt>
    <dgm:pt modelId="{45245DDE-29B5-4FF0-BDE8-868B5CC6A4A6}" type="sibTrans" cxnId="{7AA4B187-FB7B-4F33-900F-6929293D4E1D}">
      <dgm:prSet/>
      <dgm:spPr/>
      <dgm:t>
        <a:bodyPr/>
        <a:lstStyle/>
        <a:p>
          <a:endParaRPr lang="en-US" sz="2000"/>
        </a:p>
      </dgm:t>
    </dgm:pt>
    <dgm:pt modelId="{01C65D0A-41E4-4F3B-8151-E78D6A5E0F1E}">
      <dgm:prSet phldrT="[Text]" phldr="0" custT="1"/>
      <dgm:spPr/>
      <dgm:t>
        <a:bodyPr/>
        <a:lstStyle/>
        <a:p>
          <a:r>
            <a:rPr lang="en-US" sz="1050" dirty="0"/>
            <a:t>Archi-tectures</a:t>
          </a:r>
        </a:p>
      </dgm:t>
    </dgm:pt>
    <dgm:pt modelId="{E594BD54-5CE6-465B-B434-31E24CF2ABDF}" type="parTrans" cxnId="{88070E50-808F-4472-B632-BE2593811332}">
      <dgm:prSet/>
      <dgm:spPr/>
      <dgm:t>
        <a:bodyPr/>
        <a:lstStyle/>
        <a:p>
          <a:endParaRPr lang="en-US" sz="2000"/>
        </a:p>
      </dgm:t>
    </dgm:pt>
    <dgm:pt modelId="{9308ACC0-368A-4603-AE06-6D7620B569A7}" type="sibTrans" cxnId="{88070E50-808F-4472-B632-BE2593811332}">
      <dgm:prSet/>
      <dgm:spPr/>
      <dgm:t>
        <a:bodyPr/>
        <a:lstStyle/>
        <a:p>
          <a:endParaRPr lang="en-US" sz="2000"/>
        </a:p>
      </dgm:t>
    </dgm:pt>
    <dgm:pt modelId="{19BB3C46-A327-4FEA-8840-5220FC89C0B7}">
      <dgm:prSet phldrT="[Text]" phldr="0" custT="1"/>
      <dgm:spPr/>
      <dgm:t>
        <a:bodyPr/>
        <a:lstStyle/>
        <a:p>
          <a:r>
            <a:rPr lang="en-US" sz="1050" dirty="0"/>
            <a:t>Metho-dologies</a:t>
          </a:r>
        </a:p>
      </dgm:t>
    </dgm:pt>
    <dgm:pt modelId="{FB51883F-FFF9-4FD9-9F1E-FD0A701B8D89}" type="parTrans" cxnId="{4B007827-E840-4DE0-994D-49B03AE2133F}">
      <dgm:prSet/>
      <dgm:spPr/>
      <dgm:t>
        <a:bodyPr/>
        <a:lstStyle/>
        <a:p>
          <a:endParaRPr lang="en-US" sz="2000"/>
        </a:p>
      </dgm:t>
    </dgm:pt>
    <dgm:pt modelId="{C85BAB3F-EF42-42BB-B8B1-DE24733E2E0D}" type="sibTrans" cxnId="{4B007827-E840-4DE0-994D-49B03AE2133F}">
      <dgm:prSet/>
      <dgm:spPr/>
      <dgm:t>
        <a:bodyPr/>
        <a:lstStyle/>
        <a:p>
          <a:endParaRPr lang="en-US" sz="2000"/>
        </a:p>
      </dgm:t>
    </dgm:pt>
    <dgm:pt modelId="{EB45DDB8-9512-4706-8B76-18C44C78BC3C}">
      <dgm:prSet phldrT="[Text]" phldr="0" custT="1"/>
      <dgm:spPr/>
      <dgm:t>
        <a:bodyPr/>
        <a:lstStyle/>
        <a:p>
          <a:r>
            <a:rPr lang="en-US" sz="1050" dirty="0"/>
            <a:t>Enterprise scale - Landing Zone</a:t>
          </a:r>
        </a:p>
      </dgm:t>
    </dgm:pt>
    <dgm:pt modelId="{025C33C4-EA6F-443D-A89F-4631ABC38BB0}" type="parTrans" cxnId="{56CDCEC2-36A6-40DE-8E2B-A1531731B9A7}">
      <dgm:prSet/>
      <dgm:spPr/>
      <dgm:t>
        <a:bodyPr/>
        <a:lstStyle/>
        <a:p>
          <a:endParaRPr lang="en-US" sz="2000"/>
        </a:p>
      </dgm:t>
    </dgm:pt>
    <dgm:pt modelId="{AD76F9A8-A308-4180-8872-77DB684C1A51}" type="sibTrans" cxnId="{56CDCEC2-36A6-40DE-8E2B-A1531731B9A7}">
      <dgm:prSet/>
      <dgm:spPr/>
      <dgm:t>
        <a:bodyPr/>
        <a:lstStyle/>
        <a:p>
          <a:endParaRPr lang="en-US" sz="2000"/>
        </a:p>
      </dgm:t>
    </dgm:pt>
    <dgm:pt modelId="{A87210EB-1744-42D9-828A-857D040270F1}" type="pres">
      <dgm:prSet presAssocID="{A0EFB77C-C53F-4778-8E56-4AC55ED0144A}" presName="Name0" presStyleCnt="0">
        <dgm:presLayoutVars>
          <dgm:chMax val="1"/>
          <dgm:dir/>
          <dgm:animLvl val="ctr"/>
          <dgm:resizeHandles val="exact"/>
        </dgm:presLayoutVars>
      </dgm:prSet>
      <dgm:spPr/>
    </dgm:pt>
    <dgm:pt modelId="{9B7BCF81-6F6D-4F33-80C8-609B0754EE73}" type="pres">
      <dgm:prSet presAssocID="{45D1B273-6A01-40CD-813D-57CAFDD6D0E6}" presName="centerShape" presStyleLbl="node0" presStyleIdx="0" presStyleCnt="1"/>
      <dgm:spPr/>
    </dgm:pt>
    <dgm:pt modelId="{012A80CA-80DD-471E-94C6-FE96D7C4B55B}" type="pres">
      <dgm:prSet presAssocID="{C3244FAA-D837-42E2-88E1-33EC87D23605}" presName="node" presStyleLbl="node1" presStyleIdx="0" presStyleCnt="4">
        <dgm:presLayoutVars>
          <dgm:bulletEnabled val="1"/>
        </dgm:presLayoutVars>
      </dgm:prSet>
      <dgm:spPr/>
    </dgm:pt>
    <dgm:pt modelId="{F9898B5D-9A3C-47CA-B008-629CE925147D}" type="pres">
      <dgm:prSet presAssocID="{C3244FAA-D837-42E2-88E1-33EC87D23605}" presName="dummy" presStyleCnt="0"/>
      <dgm:spPr/>
    </dgm:pt>
    <dgm:pt modelId="{A7CE11DF-8462-4797-9A15-8E7807D5122A}" type="pres">
      <dgm:prSet presAssocID="{45245DDE-29B5-4FF0-BDE8-868B5CC6A4A6}" presName="sibTrans" presStyleLbl="sibTrans2D1" presStyleIdx="0" presStyleCnt="4"/>
      <dgm:spPr/>
    </dgm:pt>
    <dgm:pt modelId="{05FBC78F-4F35-4DBA-8B35-BC080D7D8683}" type="pres">
      <dgm:prSet presAssocID="{01C65D0A-41E4-4F3B-8151-E78D6A5E0F1E}" presName="node" presStyleLbl="node1" presStyleIdx="1" presStyleCnt="4">
        <dgm:presLayoutVars>
          <dgm:bulletEnabled val="1"/>
        </dgm:presLayoutVars>
      </dgm:prSet>
      <dgm:spPr/>
    </dgm:pt>
    <dgm:pt modelId="{73CDD777-D963-4AE3-94D8-FE0EBBC1E27C}" type="pres">
      <dgm:prSet presAssocID="{01C65D0A-41E4-4F3B-8151-E78D6A5E0F1E}" presName="dummy" presStyleCnt="0"/>
      <dgm:spPr/>
    </dgm:pt>
    <dgm:pt modelId="{14AEB904-BC70-484F-94BD-5F754FF6237F}" type="pres">
      <dgm:prSet presAssocID="{9308ACC0-368A-4603-AE06-6D7620B569A7}" presName="sibTrans" presStyleLbl="sibTrans2D1" presStyleIdx="1" presStyleCnt="4"/>
      <dgm:spPr/>
    </dgm:pt>
    <dgm:pt modelId="{0310082B-1F9F-4763-A143-ACF7C72E801F}" type="pres">
      <dgm:prSet presAssocID="{19BB3C46-A327-4FEA-8840-5220FC89C0B7}" presName="node" presStyleLbl="node1" presStyleIdx="2" presStyleCnt="4">
        <dgm:presLayoutVars>
          <dgm:bulletEnabled val="1"/>
        </dgm:presLayoutVars>
      </dgm:prSet>
      <dgm:spPr/>
    </dgm:pt>
    <dgm:pt modelId="{BCE8B45A-A8B7-4DE5-BF19-6877E183EA0B}" type="pres">
      <dgm:prSet presAssocID="{19BB3C46-A327-4FEA-8840-5220FC89C0B7}" presName="dummy" presStyleCnt="0"/>
      <dgm:spPr/>
    </dgm:pt>
    <dgm:pt modelId="{702BC6BE-E194-4C87-AA62-9AB8D4AE1F01}" type="pres">
      <dgm:prSet presAssocID="{C85BAB3F-EF42-42BB-B8B1-DE24733E2E0D}" presName="sibTrans" presStyleLbl="sibTrans2D1" presStyleIdx="2" presStyleCnt="4"/>
      <dgm:spPr/>
    </dgm:pt>
    <dgm:pt modelId="{4003B8A7-EB68-44F5-9F4E-539E96CA8AEA}" type="pres">
      <dgm:prSet presAssocID="{EB45DDB8-9512-4706-8B76-18C44C78BC3C}" presName="node" presStyleLbl="node1" presStyleIdx="3" presStyleCnt="4">
        <dgm:presLayoutVars>
          <dgm:bulletEnabled val="1"/>
        </dgm:presLayoutVars>
      </dgm:prSet>
      <dgm:spPr/>
    </dgm:pt>
    <dgm:pt modelId="{4CAB8977-D076-4BBA-BB3B-DC2EE4A619EA}" type="pres">
      <dgm:prSet presAssocID="{EB45DDB8-9512-4706-8B76-18C44C78BC3C}" presName="dummy" presStyleCnt="0"/>
      <dgm:spPr/>
    </dgm:pt>
    <dgm:pt modelId="{5A0BA610-4F2C-4533-987F-DE320A6876A7}" type="pres">
      <dgm:prSet presAssocID="{AD76F9A8-A308-4180-8872-77DB684C1A51}" presName="sibTrans" presStyleLbl="sibTrans2D1" presStyleIdx="3" presStyleCnt="4"/>
      <dgm:spPr/>
    </dgm:pt>
  </dgm:ptLst>
  <dgm:cxnLst>
    <dgm:cxn modelId="{F5883E23-EAE8-4225-9037-AEED8CB6654A}" type="presOf" srcId="{AD76F9A8-A308-4180-8872-77DB684C1A51}" destId="{5A0BA610-4F2C-4533-987F-DE320A6876A7}" srcOrd="0" destOrd="0" presId="urn:microsoft.com/office/officeart/2005/8/layout/radial6"/>
    <dgm:cxn modelId="{4B007827-E840-4DE0-994D-49B03AE2133F}" srcId="{45D1B273-6A01-40CD-813D-57CAFDD6D0E6}" destId="{19BB3C46-A327-4FEA-8840-5220FC89C0B7}" srcOrd="2" destOrd="0" parTransId="{FB51883F-FFF9-4FD9-9F1E-FD0A701B8D89}" sibTransId="{C85BAB3F-EF42-42BB-B8B1-DE24733E2E0D}"/>
    <dgm:cxn modelId="{58B65546-9AE0-4CB1-BFD3-7EE1E8544A9C}" type="presOf" srcId="{C85BAB3F-EF42-42BB-B8B1-DE24733E2E0D}" destId="{702BC6BE-E194-4C87-AA62-9AB8D4AE1F01}" srcOrd="0" destOrd="0" presId="urn:microsoft.com/office/officeart/2005/8/layout/radial6"/>
    <dgm:cxn modelId="{0750F548-F5B2-4F0B-8003-A591BC2DA555}" type="presOf" srcId="{01C65D0A-41E4-4F3B-8151-E78D6A5E0F1E}" destId="{05FBC78F-4F35-4DBA-8B35-BC080D7D8683}" srcOrd="0" destOrd="0" presId="urn:microsoft.com/office/officeart/2005/8/layout/radial6"/>
    <dgm:cxn modelId="{FBE8D46B-9B74-43C4-9AB5-F3A7C9D3D1EC}" type="presOf" srcId="{EB45DDB8-9512-4706-8B76-18C44C78BC3C}" destId="{4003B8A7-EB68-44F5-9F4E-539E96CA8AEA}" srcOrd="0" destOrd="0" presId="urn:microsoft.com/office/officeart/2005/8/layout/radial6"/>
    <dgm:cxn modelId="{88070E50-808F-4472-B632-BE2593811332}" srcId="{45D1B273-6A01-40CD-813D-57CAFDD6D0E6}" destId="{01C65D0A-41E4-4F3B-8151-E78D6A5E0F1E}" srcOrd="1" destOrd="0" parTransId="{E594BD54-5CE6-465B-B434-31E24CF2ABDF}" sibTransId="{9308ACC0-368A-4603-AE06-6D7620B569A7}"/>
    <dgm:cxn modelId="{D6B3A350-2E2C-431F-91C4-DBEB9E05048B}" type="presOf" srcId="{19BB3C46-A327-4FEA-8840-5220FC89C0B7}" destId="{0310082B-1F9F-4763-A143-ACF7C72E801F}" srcOrd="0" destOrd="0" presId="urn:microsoft.com/office/officeart/2005/8/layout/radial6"/>
    <dgm:cxn modelId="{7AA4B187-FB7B-4F33-900F-6929293D4E1D}" srcId="{45D1B273-6A01-40CD-813D-57CAFDD6D0E6}" destId="{C3244FAA-D837-42E2-88E1-33EC87D23605}" srcOrd="0" destOrd="0" parTransId="{495848E4-6146-4B06-865A-FF9E950740CC}" sibTransId="{45245DDE-29B5-4FF0-BDE8-868B5CC6A4A6}"/>
    <dgm:cxn modelId="{BAD6E38A-B88C-4F82-A9FA-DC006A8767D5}" type="presOf" srcId="{45245DDE-29B5-4FF0-BDE8-868B5CC6A4A6}" destId="{A7CE11DF-8462-4797-9A15-8E7807D5122A}" srcOrd="0" destOrd="0" presId="urn:microsoft.com/office/officeart/2005/8/layout/radial6"/>
    <dgm:cxn modelId="{7371BB9C-96B1-41E1-B251-2212C1DA2A89}" type="presOf" srcId="{45D1B273-6A01-40CD-813D-57CAFDD6D0E6}" destId="{9B7BCF81-6F6D-4F33-80C8-609B0754EE73}" srcOrd="0" destOrd="0" presId="urn:microsoft.com/office/officeart/2005/8/layout/radial6"/>
    <dgm:cxn modelId="{C32290AF-7F78-4DAE-955D-D776ACEBC34F}" type="presOf" srcId="{C3244FAA-D837-42E2-88E1-33EC87D23605}" destId="{012A80CA-80DD-471E-94C6-FE96D7C4B55B}" srcOrd="0" destOrd="0" presId="urn:microsoft.com/office/officeart/2005/8/layout/radial6"/>
    <dgm:cxn modelId="{FC6886C1-60C3-49F0-8801-F9C886F42941}" srcId="{A0EFB77C-C53F-4778-8E56-4AC55ED0144A}" destId="{45D1B273-6A01-40CD-813D-57CAFDD6D0E6}" srcOrd="0" destOrd="0" parTransId="{641B8FFB-889B-4DE5-9464-F7205FBB95B7}" sibTransId="{E8D84991-BF83-4B15-AB6A-08FAFABC9BD9}"/>
    <dgm:cxn modelId="{56CDCEC2-36A6-40DE-8E2B-A1531731B9A7}" srcId="{45D1B273-6A01-40CD-813D-57CAFDD6D0E6}" destId="{EB45DDB8-9512-4706-8B76-18C44C78BC3C}" srcOrd="3" destOrd="0" parTransId="{025C33C4-EA6F-443D-A89F-4631ABC38BB0}" sibTransId="{AD76F9A8-A308-4180-8872-77DB684C1A51}"/>
    <dgm:cxn modelId="{39AE6ADC-A4FE-476E-A3DA-606ADF3F7B7C}" type="presOf" srcId="{9308ACC0-368A-4603-AE06-6D7620B569A7}" destId="{14AEB904-BC70-484F-94BD-5F754FF6237F}" srcOrd="0" destOrd="0" presId="urn:microsoft.com/office/officeart/2005/8/layout/radial6"/>
    <dgm:cxn modelId="{5EDA22E6-D024-427C-80F0-7DCB5EAEA986}" type="presOf" srcId="{A0EFB77C-C53F-4778-8E56-4AC55ED0144A}" destId="{A87210EB-1744-42D9-828A-857D040270F1}" srcOrd="0" destOrd="0" presId="urn:microsoft.com/office/officeart/2005/8/layout/radial6"/>
    <dgm:cxn modelId="{D7D24630-5352-49F4-BA5A-E6DD2149D223}" type="presParOf" srcId="{A87210EB-1744-42D9-828A-857D040270F1}" destId="{9B7BCF81-6F6D-4F33-80C8-609B0754EE73}" srcOrd="0" destOrd="0" presId="urn:microsoft.com/office/officeart/2005/8/layout/radial6"/>
    <dgm:cxn modelId="{6BEA184B-CCAD-40F9-BE42-66FC617A076B}" type="presParOf" srcId="{A87210EB-1744-42D9-828A-857D040270F1}" destId="{012A80CA-80DD-471E-94C6-FE96D7C4B55B}" srcOrd="1" destOrd="0" presId="urn:microsoft.com/office/officeart/2005/8/layout/radial6"/>
    <dgm:cxn modelId="{32D4A19F-1F6C-4A1E-952E-C5CFEEE0D53D}" type="presParOf" srcId="{A87210EB-1744-42D9-828A-857D040270F1}" destId="{F9898B5D-9A3C-47CA-B008-629CE925147D}" srcOrd="2" destOrd="0" presId="urn:microsoft.com/office/officeart/2005/8/layout/radial6"/>
    <dgm:cxn modelId="{F8F986DB-9327-458F-BB80-FF300ACD209A}" type="presParOf" srcId="{A87210EB-1744-42D9-828A-857D040270F1}" destId="{A7CE11DF-8462-4797-9A15-8E7807D5122A}" srcOrd="3" destOrd="0" presId="urn:microsoft.com/office/officeart/2005/8/layout/radial6"/>
    <dgm:cxn modelId="{945AD2A8-4E27-41CA-817B-4B7FE7CFA3D7}" type="presParOf" srcId="{A87210EB-1744-42D9-828A-857D040270F1}" destId="{05FBC78F-4F35-4DBA-8B35-BC080D7D8683}" srcOrd="4" destOrd="0" presId="urn:microsoft.com/office/officeart/2005/8/layout/radial6"/>
    <dgm:cxn modelId="{7CEADC6C-53B1-4124-81A9-9E1DE3530F96}" type="presParOf" srcId="{A87210EB-1744-42D9-828A-857D040270F1}" destId="{73CDD777-D963-4AE3-94D8-FE0EBBC1E27C}" srcOrd="5" destOrd="0" presId="urn:microsoft.com/office/officeart/2005/8/layout/radial6"/>
    <dgm:cxn modelId="{EBE1B9C4-F61E-4303-AC00-EC53FB8371BB}" type="presParOf" srcId="{A87210EB-1744-42D9-828A-857D040270F1}" destId="{14AEB904-BC70-484F-94BD-5F754FF6237F}" srcOrd="6" destOrd="0" presId="urn:microsoft.com/office/officeart/2005/8/layout/radial6"/>
    <dgm:cxn modelId="{D9683CAE-35AA-473F-874B-8E55D3D6626D}" type="presParOf" srcId="{A87210EB-1744-42D9-828A-857D040270F1}" destId="{0310082B-1F9F-4763-A143-ACF7C72E801F}" srcOrd="7" destOrd="0" presId="urn:microsoft.com/office/officeart/2005/8/layout/radial6"/>
    <dgm:cxn modelId="{D7A14203-1FFF-435E-A47C-E5EE0F7E7185}" type="presParOf" srcId="{A87210EB-1744-42D9-828A-857D040270F1}" destId="{BCE8B45A-A8B7-4DE5-BF19-6877E183EA0B}" srcOrd="8" destOrd="0" presId="urn:microsoft.com/office/officeart/2005/8/layout/radial6"/>
    <dgm:cxn modelId="{3F51A0A8-01DA-49F4-B95B-95435B549E1A}" type="presParOf" srcId="{A87210EB-1744-42D9-828A-857D040270F1}" destId="{702BC6BE-E194-4C87-AA62-9AB8D4AE1F01}" srcOrd="9" destOrd="0" presId="urn:microsoft.com/office/officeart/2005/8/layout/radial6"/>
    <dgm:cxn modelId="{C3C92C34-31F7-470E-9CF0-E8813A6329C4}" type="presParOf" srcId="{A87210EB-1744-42D9-828A-857D040270F1}" destId="{4003B8A7-EB68-44F5-9F4E-539E96CA8AEA}" srcOrd="10" destOrd="0" presId="urn:microsoft.com/office/officeart/2005/8/layout/radial6"/>
    <dgm:cxn modelId="{05A8D793-4C69-4186-920C-1D594D2337A1}" type="presParOf" srcId="{A87210EB-1744-42D9-828A-857D040270F1}" destId="{4CAB8977-D076-4BBA-BB3B-DC2EE4A619EA}" srcOrd="11" destOrd="0" presId="urn:microsoft.com/office/officeart/2005/8/layout/radial6"/>
    <dgm:cxn modelId="{766D3397-D948-490E-B22F-556E022EAD0A}" type="presParOf" srcId="{A87210EB-1744-42D9-828A-857D040270F1}" destId="{5A0BA610-4F2C-4533-987F-DE320A6876A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BA610-4F2C-4533-987F-DE320A6876A7}">
      <dsp:nvSpPr>
        <dsp:cNvPr id="0" name=""/>
        <dsp:cNvSpPr/>
      </dsp:nvSpPr>
      <dsp:spPr>
        <a:xfrm>
          <a:off x="1228541" y="571590"/>
          <a:ext cx="3823736" cy="3823736"/>
        </a:xfrm>
        <a:prstGeom prst="blockArc">
          <a:avLst>
            <a:gd name="adj1" fmla="val 10800000"/>
            <a:gd name="adj2" fmla="val 162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2BC6BE-E194-4C87-AA62-9AB8D4AE1F01}">
      <dsp:nvSpPr>
        <dsp:cNvPr id="0" name=""/>
        <dsp:cNvSpPr/>
      </dsp:nvSpPr>
      <dsp:spPr>
        <a:xfrm>
          <a:off x="1228541" y="571590"/>
          <a:ext cx="3823736" cy="3823736"/>
        </a:xfrm>
        <a:prstGeom prst="blockArc">
          <a:avLst>
            <a:gd name="adj1" fmla="val 5400000"/>
            <a:gd name="adj2" fmla="val 108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AEB904-BC70-484F-94BD-5F754FF6237F}">
      <dsp:nvSpPr>
        <dsp:cNvPr id="0" name=""/>
        <dsp:cNvSpPr/>
      </dsp:nvSpPr>
      <dsp:spPr>
        <a:xfrm>
          <a:off x="1228541" y="571590"/>
          <a:ext cx="3823736" cy="3823736"/>
        </a:xfrm>
        <a:prstGeom prst="blockArc">
          <a:avLst>
            <a:gd name="adj1" fmla="val 0"/>
            <a:gd name="adj2" fmla="val 54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CE11DF-8462-4797-9A15-8E7807D5122A}">
      <dsp:nvSpPr>
        <dsp:cNvPr id="0" name=""/>
        <dsp:cNvSpPr/>
      </dsp:nvSpPr>
      <dsp:spPr>
        <a:xfrm>
          <a:off x="1228541" y="571590"/>
          <a:ext cx="3823736" cy="3823736"/>
        </a:xfrm>
        <a:prstGeom prst="blockArc">
          <a:avLst>
            <a:gd name="adj1" fmla="val 16200000"/>
            <a:gd name="adj2" fmla="val 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7BCF81-6F6D-4F33-80C8-609B0754EE73}">
      <dsp:nvSpPr>
        <dsp:cNvPr id="0" name=""/>
        <dsp:cNvSpPr/>
      </dsp:nvSpPr>
      <dsp:spPr>
        <a:xfrm>
          <a:off x="2261769" y="1604819"/>
          <a:ext cx="1757279" cy="17572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Customer Journey</a:t>
          </a:r>
        </a:p>
      </dsp:txBody>
      <dsp:txXfrm>
        <a:off x="2519117" y="1862167"/>
        <a:ext cx="1242583" cy="1242583"/>
      </dsp:txXfrm>
    </dsp:sp>
    <dsp:sp modelId="{012A80CA-80DD-471E-94C6-FE96D7C4B55B}">
      <dsp:nvSpPr>
        <dsp:cNvPr id="0" name=""/>
        <dsp:cNvSpPr/>
      </dsp:nvSpPr>
      <dsp:spPr>
        <a:xfrm>
          <a:off x="2525361" y="826"/>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Best practices</a:t>
          </a:r>
        </a:p>
      </dsp:txBody>
      <dsp:txXfrm>
        <a:off x="2705504" y="180969"/>
        <a:ext cx="869809" cy="869809"/>
      </dsp:txXfrm>
    </dsp:sp>
    <dsp:sp modelId="{05FBC78F-4F35-4DBA-8B35-BC080D7D8683}">
      <dsp:nvSpPr>
        <dsp:cNvPr id="0" name=""/>
        <dsp:cNvSpPr/>
      </dsp:nvSpPr>
      <dsp:spPr>
        <a:xfrm>
          <a:off x="4392946" y="1868411"/>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Archi-tectures</a:t>
          </a:r>
        </a:p>
      </dsp:txBody>
      <dsp:txXfrm>
        <a:off x="4573089" y="2048554"/>
        <a:ext cx="869809" cy="869809"/>
      </dsp:txXfrm>
    </dsp:sp>
    <dsp:sp modelId="{0310082B-1F9F-4763-A143-ACF7C72E801F}">
      <dsp:nvSpPr>
        <dsp:cNvPr id="0" name=""/>
        <dsp:cNvSpPr/>
      </dsp:nvSpPr>
      <dsp:spPr>
        <a:xfrm>
          <a:off x="2525361" y="3735995"/>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Metho-dologies</a:t>
          </a:r>
        </a:p>
      </dsp:txBody>
      <dsp:txXfrm>
        <a:off x="2705504" y="3916138"/>
        <a:ext cx="869809" cy="869809"/>
      </dsp:txXfrm>
    </dsp:sp>
    <dsp:sp modelId="{4003B8A7-EB68-44F5-9F4E-539E96CA8AEA}">
      <dsp:nvSpPr>
        <dsp:cNvPr id="0" name=""/>
        <dsp:cNvSpPr/>
      </dsp:nvSpPr>
      <dsp:spPr>
        <a:xfrm>
          <a:off x="657776" y="1868411"/>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Enterprise scale - Landing Zone</a:t>
          </a:r>
        </a:p>
      </dsp:txBody>
      <dsp:txXfrm>
        <a:off x="837919" y="2048554"/>
        <a:ext cx="869809" cy="86980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9/23/2021 9:02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9/23/2021 8:56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9/23/2021 9:06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5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9/23/2021 9:10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0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Jump to the slides if needed</a:t>
            </a:r>
          </a:p>
        </p:txBody>
      </p:sp>
      <p:sp>
        <p:nvSpPr>
          <p:cNvPr id="4" name="Kopfzeilenplatzhalter 3"/>
          <p:cNvSpPr>
            <a:spLocks noGrp="1"/>
          </p:cNvSpPr>
          <p:nvPr>
            <p:ph type="hdr" sz="quarter"/>
          </p:nvPr>
        </p:nvSpPr>
        <p:spPr/>
        <p:txBody>
          <a:bodyPr/>
          <a:lstStyle/>
          <a:p>
            <a:endParaRPr lang="en-US" dirty="0"/>
          </a:p>
        </p:txBody>
      </p:sp>
      <p:sp>
        <p:nvSpPr>
          <p:cNvPr id="5" name="Fußzeilenplatzhalt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Foliennummernplatzhalt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88653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Jump to the slides if needed</a:t>
            </a:r>
          </a:p>
          <a:p>
            <a:endParaRPr lang="de-D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4779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Jump to the slides</a:t>
            </a:r>
            <a:endParaRPr lang="de-D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6929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Kopfzeilenplatzhalter 3"/>
          <p:cNvSpPr>
            <a:spLocks noGrp="1"/>
          </p:cNvSpPr>
          <p:nvPr>
            <p:ph type="hdr" sz="quarter"/>
          </p:nvPr>
        </p:nvSpPr>
        <p:spPr/>
        <p:txBody>
          <a:bodyPr/>
          <a:lstStyle/>
          <a:p>
            <a:endParaRPr lang="en-US" dirty="0"/>
          </a:p>
        </p:txBody>
      </p:sp>
      <p:sp>
        <p:nvSpPr>
          <p:cNvPr id="5" name="Fußzeilenplatzhalt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Foliennummernplatzhalt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1296050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0.emf"/><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xml"/><Relationship Id="rId4" Type="http://schemas.openxmlformats.org/officeDocument/2006/relationships/image" Target="../media/image26.jpe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0.emf"/><Relationship Id="rId1" Type="http://schemas.openxmlformats.org/officeDocument/2006/relationships/slideMaster" Target="../slideMasters/slideMaster4.xml"/><Relationship Id="rId4" Type="http://schemas.openxmlformats.org/officeDocument/2006/relationships/image" Target="../media/image43.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jpeg"/><Relationship Id="rId1" Type="http://schemas.openxmlformats.org/officeDocument/2006/relationships/slideMaster" Target="../slideMasters/slideMaster4.xml"/><Relationship Id="rId4" Type="http://schemas.openxmlformats.org/officeDocument/2006/relationships/image" Target="../media/image46.pn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tx2"/>
                </a:solidFill>
              </a:defRPr>
            </a:lvl1pPr>
          </a:lstStyle>
          <a:p>
            <a:r>
              <a:rPr lang="en-US" dirty="0"/>
              <a:t>Azure presentation title </a:t>
            </a:r>
            <a:br>
              <a:rPr lang="en-US" dirty="0"/>
            </a:br>
            <a:r>
              <a:rPr lang="en-US" dirty="0"/>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0">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9" name="Picture 8">
            <a:extLst>
              <a:ext uri="{FF2B5EF4-FFF2-40B4-BE49-F238E27FC236}">
                <a16:creationId xmlns:a16="http://schemas.microsoft.com/office/drawing/2014/main" id="{92E2926B-CE4C-8042-8EAB-E69CCC77CEF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415196002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C2EC2-123D-4889-9D7C-BEC0D9FEC39F}"/>
              </a:ext>
            </a:extLst>
          </p:cNvPr>
          <p:cNvSpPr>
            <a:spLocks noGrp="1"/>
          </p:cNvSpPr>
          <p:nvPr>
            <p:ph type="title" orient="vert"/>
          </p:nvPr>
        </p:nvSpPr>
        <p:spPr>
          <a:xfrm>
            <a:off x="8899852" y="372394"/>
            <a:ext cx="2681615" cy="5927537"/>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2806AB2-A10A-48B1-8B3F-1EFD1F41D2C6}"/>
              </a:ext>
            </a:extLst>
          </p:cNvPr>
          <p:cNvSpPr>
            <a:spLocks noGrp="1"/>
          </p:cNvSpPr>
          <p:nvPr>
            <p:ph type="body" orient="vert" idx="1"/>
          </p:nvPr>
        </p:nvSpPr>
        <p:spPr>
          <a:xfrm>
            <a:off x="855008" y="372394"/>
            <a:ext cx="7889389" cy="592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EFEFA4E-8E48-4187-B1A9-2204B3CF2DA6}"/>
              </a:ext>
            </a:extLst>
          </p:cNvPr>
          <p:cNvSpPr>
            <a:spLocks noGrp="1"/>
          </p:cNvSpPr>
          <p:nvPr>
            <p:ph type="dt" sz="half" idx="10"/>
          </p:nvPr>
        </p:nvSpPr>
        <p:spPr/>
        <p:txBody>
          <a:bodyPr/>
          <a:lstStyle/>
          <a:p>
            <a:fld id="{A6103BC8-F6D9-49A0-A321-C89AEDD5696C}" type="datetimeFigureOut">
              <a:rPr lang="de-DE" smtClean="0"/>
              <a:t>23.09.2021</a:t>
            </a:fld>
            <a:endParaRPr lang="de-DE"/>
          </a:p>
        </p:txBody>
      </p:sp>
      <p:sp>
        <p:nvSpPr>
          <p:cNvPr id="5" name="Footer Placeholder 4">
            <a:extLst>
              <a:ext uri="{FF2B5EF4-FFF2-40B4-BE49-F238E27FC236}">
                <a16:creationId xmlns:a16="http://schemas.microsoft.com/office/drawing/2014/main" id="{246183F6-D66A-44FC-83B7-09801F6E35B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2FC4624-DEB7-4186-9B29-FCDD743FD804}"/>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30081054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4" y="2586922"/>
            <a:ext cx="4663678" cy="1017202"/>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95914" y="4041282"/>
            <a:ext cx="4663678" cy="282513"/>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2" name="MS logo white - EMF" descr="Microsoft logo white text version">
            <a:extLst>
              <a:ext uri="{FF2B5EF4-FFF2-40B4-BE49-F238E27FC236}">
                <a16:creationId xmlns:a16="http://schemas.microsoft.com/office/drawing/2014/main" id="{06EBBF54-797D-47CA-9155-60D2261665F3}"/>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pic>
        <p:nvPicPr>
          <p:cNvPr id="3" name="Picture 2" descr="Cloud illustration.">
            <a:extLst>
              <a:ext uri="{FF2B5EF4-FFF2-40B4-BE49-F238E27FC236}">
                <a16:creationId xmlns:a16="http://schemas.microsoft.com/office/drawing/2014/main" id="{9F48CF08-DC89-4AF9-AFEA-386FBBC53FD4}"/>
              </a:ext>
            </a:extLst>
          </p:cNvPr>
          <p:cNvPicPr>
            <a:picLocks noChangeAspect="1"/>
          </p:cNvPicPr>
          <p:nvPr userDrawn="1"/>
        </p:nvPicPr>
        <p:blipFill>
          <a:blip r:embed="rId3"/>
          <a:srcRect/>
          <a:stretch/>
        </p:blipFill>
        <p:spPr>
          <a:xfrm>
            <a:off x="6401711" y="816875"/>
            <a:ext cx="5074010" cy="5360777"/>
          </a:xfrm>
          <a:prstGeom prst="rect">
            <a:avLst/>
          </a:prstGeom>
        </p:spPr>
      </p:pic>
    </p:spTree>
    <p:extLst>
      <p:ext uri="{BB962C8B-B14F-4D97-AF65-F5344CB8AC3E}">
        <p14:creationId xmlns:p14="http://schemas.microsoft.com/office/powerpoint/2010/main" val="10144914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436475" cy="14683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1"/>
            <a:ext cx="11239464" cy="565027"/>
          </a:xfrm>
        </p:spPr>
        <p:txBody>
          <a:bodyPr anchor="ctr"/>
          <a:lstStyle>
            <a:lvl1pPr>
              <a:defRPr>
                <a:solidFill>
                  <a:schemeClr val="accent3"/>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881398"/>
            <a:ext cx="11239789" cy="4512441"/>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94453423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223875880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5B5B5AE-3FA2-9E4F-A2B8-042B9D35572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342898" y="0"/>
            <a:ext cx="6093577" cy="6994525"/>
          </a:xfrm>
          <a:prstGeom prst="rect">
            <a:avLst/>
          </a:prstGeom>
        </p:spPr>
      </p:pic>
    </p:spTree>
    <p:extLst>
      <p:ext uri="{BB962C8B-B14F-4D97-AF65-F5344CB8AC3E}">
        <p14:creationId xmlns:p14="http://schemas.microsoft.com/office/powerpoint/2010/main" val="9343058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8B6D3BFF-96E5-A945-99DA-8C69FBFC85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16181716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dirty="0"/>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dirty="0"/>
              <a:t>Medium: paragraph heading Segoe UI </a:t>
            </a:r>
            <a:r>
              <a:rPr lang="en-US" dirty="0" err="1"/>
              <a:t>Semibold</a:t>
            </a:r>
            <a:r>
              <a:rPr lang="en-US" dirty="0"/>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dirty="0"/>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body copy Segoe UI Regular 14/18</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60860"/>
            <a:ext cx="9572625" cy="615553"/>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405042"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313383"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6327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405042"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32032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9385498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11183962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b="-1"/>
          <a:stretch/>
        </p:blipFill>
        <p:spPr>
          <a:xfrm>
            <a:off x="8307388" y="1631566"/>
            <a:ext cx="3681793" cy="3165507"/>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a:ext>
            </a:extLst>
          </a:blip>
          <a:srcRect b="-1"/>
          <a:stretch/>
        </p:blipFill>
        <p:spPr>
          <a:xfrm>
            <a:off x="4395406" y="1631567"/>
            <a:ext cx="3684970" cy="3161095"/>
          </a:xfrm>
          <a:prstGeom prst="rect">
            <a:avLst/>
          </a:prstGeom>
        </p:spPr>
      </p:pic>
      <p:pic>
        <p:nvPicPr>
          <p:cNvPr id="3" name="Picture 2"/>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74280" y="1631568"/>
            <a:ext cx="3681793" cy="3169920"/>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894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474663" y="2939529"/>
            <a:ext cx="3681412"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5877AA6F-F5D0-8349-8D7F-7A036C53AFEC}"/>
              </a:ext>
            </a:extLst>
          </p:cNvPr>
          <p:cNvSpPr>
            <a:spLocks noGrp="1"/>
          </p:cNvSpPr>
          <p:nvPr>
            <p:ph type="pic" sz="quarter" idx="22" hasCustomPrompt="1"/>
          </p:nvPr>
        </p:nvSpPr>
        <p:spPr>
          <a:xfrm>
            <a:off x="4389438" y="2932948"/>
            <a:ext cx="3690937" cy="553998"/>
          </a:xfrm>
          <a:prstGeom prst="rect">
            <a:avLst/>
          </a:prstGeom>
        </p:spPr>
        <p:txBody>
          <a:bodyPr/>
          <a:lstStyle>
            <a:lvl1pPr algn="ctr">
              <a:defRPr>
                <a:solidFill>
                  <a:schemeClr val="bg1"/>
                </a:solidFill>
              </a:defRPr>
            </a:lvl1pPr>
          </a:lstStyle>
          <a:p>
            <a:r>
              <a:rPr lang="en-US" dirty="0"/>
              <a:t>Drop photo here</a:t>
            </a:r>
          </a:p>
        </p:txBody>
      </p:sp>
      <p:sp>
        <p:nvSpPr>
          <p:cNvPr id="14" name="Picture Placeholder 13">
            <a:extLst>
              <a:ext uri="{FF2B5EF4-FFF2-40B4-BE49-F238E27FC236}">
                <a16:creationId xmlns:a16="http://schemas.microsoft.com/office/drawing/2014/main" id="{983A4321-3796-F044-9126-51A6AA308B77}"/>
              </a:ext>
            </a:extLst>
          </p:cNvPr>
          <p:cNvSpPr>
            <a:spLocks noGrp="1"/>
          </p:cNvSpPr>
          <p:nvPr>
            <p:ph type="pic" sz="quarter" idx="23" hasCustomPrompt="1"/>
          </p:nvPr>
        </p:nvSpPr>
        <p:spPr>
          <a:xfrm>
            <a:off x="8307388" y="2946446"/>
            <a:ext cx="3681412" cy="553998"/>
          </a:xfrm>
          <a:prstGeom prst="rect">
            <a:avLst/>
          </a:prstGeom>
        </p:spPr>
        <p:txBody>
          <a:bodyPr/>
          <a:lstStyle>
            <a:lvl1pPr algn="ctr">
              <a:defRPr>
                <a:solidFill>
                  <a:schemeClr val="bg1"/>
                </a:solidFill>
              </a:defRPr>
            </a:lvl1pPr>
          </a:lstStyle>
          <a:p>
            <a:r>
              <a:rPr lang="en-US" dirty="0"/>
              <a:t>Drop photo here</a:t>
            </a:r>
          </a:p>
        </p:txBody>
      </p:sp>
      <p:sp>
        <p:nvSpPr>
          <p:cNvPr id="18" name="Text Box 3">
            <a:extLst>
              <a:ext uri="{FF2B5EF4-FFF2-40B4-BE49-F238E27FC236}">
                <a16:creationId xmlns:a16="http://schemas.microsoft.com/office/drawing/2014/main" id="{06DC0489-95B2-B74C-8FE4-80E75D67DE41}"/>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74280"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392422"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307388"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4" name="Text Placeholder 4"/>
          <p:cNvSpPr>
            <a:spLocks noGrp="1"/>
          </p:cNvSpPr>
          <p:nvPr>
            <p:ph type="body" sz="quarter" idx="15" hasCustomPrompt="1"/>
          </p:nvPr>
        </p:nvSpPr>
        <p:spPr>
          <a:xfrm>
            <a:off x="242601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6" name="Text Placeholder 4"/>
          <p:cNvSpPr>
            <a:spLocks noGrp="1"/>
          </p:cNvSpPr>
          <p:nvPr>
            <p:ph type="body" sz="quarter" idx="17" hasCustomPrompt="1"/>
          </p:nvPr>
        </p:nvSpPr>
        <p:spPr>
          <a:xfrm>
            <a:off x="438689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8" name="Text Placeholder 4"/>
          <p:cNvSpPr>
            <a:spLocks noGrp="1"/>
          </p:cNvSpPr>
          <p:nvPr>
            <p:ph type="body" sz="quarter" idx="19" hasCustomPrompt="1"/>
          </p:nvPr>
        </p:nvSpPr>
        <p:spPr>
          <a:xfrm>
            <a:off x="634777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0" name="Text Placeholder 4"/>
          <p:cNvSpPr>
            <a:spLocks noGrp="1"/>
          </p:cNvSpPr>
          <p:nvPr>
            <p:ph type="body" sz="quarter" idx="21" hasCustomPrompt="1"/>
          </p:nvPr>
        </p:nvSpPr>
        <p:spPr>
          <a:xfrm>
            <a:off x="830865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2" name="Text Placeholder 4"/>
          <p:cNvSpPr>
            <a:spLocks noGrp="1"/>
          </p:cNvSpPr>
          <p:nvPr>
            <p:ph type="body" sz="quarter" idx="23" hasCustomPrompt="1"/>
          </p:nvPr>
        </p:nvSpPr>
        <p:spPr>
          <a:xfrm>
            <a:off x="10269538"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5" name="Content Placeholder 15"/>
          <p:cNvSpPr>
            <a:spLocks noGrp="1"/>
          </p:cNvSpPr>
          <p:nvPr>
            <p:ph sz="quarter" idx="26" hasCustomPrompt="1"/>
          </p:nvPr>
        </p:nvSpPr>
        <p:spPr>
          <a:xfrm>
            <a:off x="242601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6" name="Content Placeholder 15"/>
          <p:cNvSpPr>
            <a:spLocks noGrp="1"/>
          </p:cNvSpPr>
          <p:nvPr>
            <p:ph sz="quarter" idx="27" hasCustomPrompt="1"/>
          </p:nvPr>
        </p:nvSpPr>
        <p:spPr>
          <a:xfrm>
            <a:off x="438689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7" name="Content Placeholder 15"/>
          <p:cNvSpPr>
            <a:spLocks noGrp="1"/>
          </p:cNvSpPr>
          <p:nvPr>
            <p:ph sz="quarter" idx="28" hasCustomPrompt="1"/>
          </p:nvPr>
        </p:nvSpPr>
        <p:spPr>
          <a:xfrm>
            <a:off x="634777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8" name="Content Placeholder 15"/>
          <p:cNvSpPr>
            <a:spLocks noGrp="1"/>
          </p:cNvSpPr>
          <p:nvPr>
            <p:ph sz="quarter" idx="29" hasCustomPrompt="1"/>
          </p:nvPr>
        </p:nvSpPr>
        <p:spPr>
          <a:xfrm>
            <a:off x="830865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9" name="Content Placeholder 15"/>
          <p:cNvSpPr>
            <a:spLocks noGrp="1"/>
          </p:cNvSpPr>
          <p:nvPr>
            <p:ph sz="quarter" idx="30" hasCustomPrompt="1"/>
          </p:nvPr>
        </p:nvSpPr>
        <p:spPr>
          <a:xfrm>
            <a:off x="10269538"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65139"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42728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894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354763"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302625"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2695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63276"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42601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8689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354763"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302625"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245998"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940440" y="2347335"/>
            <a:ext cx="660400" cy="66040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79398" y="2347335"/>
            <a:ext cx="660400" cy="66040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860201" y="2347335"/>
            <a:ext cx="660400" cy="66040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888163" y="2347335"/>
            <a:ext cx="660400" cy="66040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4899298" y="2347335"/>
            <a:ext cx="660400" cy="66040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22715" y="2347335"/>
            <a:ext cx="660400" cy="660400"/>
          </a:xfrm>
          <a:prstGeom prst="rect">
            <a:avLst/>
          </a:prstGeom>
        </p:spPr>
      </p:pic>
    </p:spTree>
    <p:extLst>
      <p:ext uri="{BB962C8B-B14F-4D97-AF65-F5344CB8AC3E}">
        <p14:creationId xmlns:p14="http://schemas.microsoft.com/office/powerpoint/2010/main" val="24530697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0"/>
            <a:ext cx="12436475" cy="6994525"/>
          </a:xfrm>
          <a:prstGeom prst="rect">
            <a:avLst/>
          </a:prstGeom>
        </p:spPr>
      </p:pic>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chemeClr val="tx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383504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4762" y="-1"/>
            <a:ext cx="6093577" cy="6994525"/>
          </a:xfrm>
          <a:prstGeom prst="rect">
            <a:avLst/>
          </a:prstGeom>
        </p:spPr>
      </p:pic>
      <p:sp>
        <p:nvSpPr>
          <p:cNvPr id="2" name="Title 1"/>
          <p:cNvSpPr>
            <a:spLocks noGrp="1"/>
          </p:cNvSpPr>
          <p:nvPr>
            <p:ph type="title" hasCustomPrompt="1"/>
          </p:nvPr>
        </p:nvSpPr>
        <p:spPr>
          <a:xfrm>
            <a:off x="465138"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dirty="0"/>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65138" y="2410676"/>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65138" y="1960860"/>
            <a:ext cx="4919661" cy="307777"/>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54763" y="3183626"/>
            <a:ext cx="6092825" cy="553998"/>
          </a:xfrm>
          <a:prstGeom prst="rect">
            <a:avLst/>
          </a:prstGeom>
        </p:spPr>
        <p:txBody>
          <a:bodyPr/>
          <a:lstStyle>
            <a:lvl1pPr algn="ctr">
              <a:defRPr>
                <a:solidFill>
                  <a:schemeClr val="bg1"/>
                </a:solidFill>
              </a:defRPr>
            </a:lvl1pPr>
          </a:lstStyle>
          <a:p>
            <a:r>
              <a:rPr lang="en-US" dirty="0"/>
              <a:t>Drop photo here</a:t>
            </a:r>
          </a:p>
        </p:txBody>
      </p:sp>
      <p:sp>
        <p:nvSpPr>
          <p:cNvPr id="13" name="Text Box 3">
            <a:extLst>
              <a:ext uri="{FF2B5EF4-FFF2-40B4-BE49-F238E27FC236}">
                <a16:creationId xmlns:a16="http://schemas.microsoft.com/office/drawing/2014/main" id="{9B6CD1B2-B033-3544-BC3C-77A135C6597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65138" y="2627970"/>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65137" y="3497262"/>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65137" y="3711916"/>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Photo layout 2</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9" name="Text Placeholder 4"/>
          <p:cNvSpPr>
            <a:spLocks noGrp="1"/>
          </p:cNvSpPr>
          <p:nvPr>
            <p:ph type="body" sz="quarter" idx="12" hasCustomPrompt="1"/>
          </p:nvPr>
        </p:nvSpPr>
        <p:spPr>
          <a:xfrm>
            <a:off x="4386263"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r="-1"/>
          <a:stretch/>
        </p:blipFill>
        <p:spPr>
          <a:xfrm>
            <a:off x="8313791" y="2195639"/>
            <a:ext cx="3695703" cy="2641473"/>
          </a:xfrm>
          <a:prstGeom prst="rect">
            <a:avLst/>
          </a:prstGeom>
        </p:spPr>
      </p:pic>
      <p:pic>
        <p:nvPicPr>
          <p:cNvPr id="16" name="Picture 15"/>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34182" y="2195639"/>
            <a:ext cx="3721892" cy="2641473"/>
          </a:xfrm>
          <a:prstGeom prst="rect">
            <a:avLst/>
          </a:prstGeom>
        </p:spPr>
      </p:pic>
      <p:pic>
        <p:nvPicPr>
          <p:cNvPr id="17" name="Picture 16"/>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381499" y="2195637"/>
            <a:ext cx="3695702" cy="2641475"/>
          </a:xfrm>
          <a:prstGeom prst="rect">
            <a:avLst/>
          </a:prstGeom>
        </p:spPr>
      </p:pic>
      <p:sp>
        <p:nvSpPr>
          <p:cNvPr id="4" name="Picture Placeholder 3">
            <a:extLst>
              <a:ext uri="{FF2B5EF4-FFF2-40B4-BE49-F238E27FC236}">
                <a16:creationId xmlns:a16="http://schemas.microsoft.com/office/drawing/2014/main" id="{2717A0C5-B07A-A34B-9DBC-AEA2B456E25A}"/>
              </a:ext>
            </a:extLst>
          </p:cNvPr>
          <p:cNvSpPr>
            <a:spLocks noGrp="1"/>
          </p:cNvSpPr>
          <p:nvPr>
            <p:ph type="pic" sz="quarter" idx="14" hasCustomPrompt="1"/>
          </p:nvPr>
        </p:nvSpPr>
        <p:spPr>
          <a:xfrm>
            <a:off x="434975" y="3257272"/>
            <a:ext cx="3721100" cy="553998"/>
          </a:xfrm>
          <a:prstGeom prst="rect">
            <a:avLst/>
          </a:prstGeom>
        </p:spPr>
        <p:txBody>
          <a:bodyPr/>
          <a:lstStyle>
            <a:lvl1pPr algn="ctr">
              <a:defRPr>
                <a:solidFill>
                  <a:schemeClr val="bg1"/>
                </a:solidFill>
              </a:defRPr>
            </a:lvl1pPr>
          </a:lstStyle>
          <a:p>
            <a:r>
              <a:rPr lang="en-US" dirty="0"/>
              <a:t>Drop photo here</a:t>
            </a:r>
          </a:p>
        </p:txBody>
      </p:sp>
      <p:sp>
        <p:nvSpPr>
          <p:cNvPr id="7" name="Picture Placeholder 6">
            <a:extLst>
              <a:ext uri="{FF2B5EF4-FFF2-40B4-BE49-F238E27FC236}">
                <a16:creationId xmlns:a16="http://schemas.microsoft.com/office/drawing/2014/main" id="{F5287B92-3963-B94C-821F-3908B3544A42}"/>
              </a:ext>
            </a:extLst>
          </p:cNvPr>
          <p:cNvSpPr>
            <a:spLocks noGrp="1"/>
          </p:cNvSpPr>
          <p:nvPr>
            <p:ph type="pic" sz="quarter" idx="15" hasCustomPrompt="1"/>
          </p:nvPr>
        </p:nvSpPr>
        <p:spPr>
          <a:xfrm>
            <a:off x="4386263" y="3250274"/>
            <a:ext cx="3690937"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1DC31788-B7D8-9D46-BE0A-6B7EED7110B6}"/>
              </a:ext>
            </a:extLst>
          </p:cNvPr>
          <p:cNvSpPr>
            <a:spLocks noGrp="1"/>
          </p:cNvSpPr>
          <p:nvPr>
            <p:ph type="pic" sz="quarter" idx="16" hasCustomPrompt="1"/>
          </p:nvPr>
        </p:nvSpPr>
        <p:spPr>
          <a:xfrm>
            <a:off x="8313738" y="3250274"/>
            <a:ext cx="3684587" cy="553998"/>
          </a:xfrm>
          <a:prstGeom prst="rect">
            <a:avLst/>
          </a:prstGeom>
        </p:spPr>
        <p:txBody>
          <a:bodyPr/>
          <a:lstStyle>
            <a:lvl1pPr algn="ctr">
              <a:defRPr>
                <a:solidFill>
                  <a:schemeClr val="bg1"/>
                </a:solidFill>
              </a:defRPr>
            </a:lvl1pPr>
          </a:lstStyle>
          <a:p>
            <a:r>
              <a:rPr lang="en-US" dirty="0"/>
              <a:t>Drop photo here</a:t>
            </a:r>
          </a:p>
        </p:txBody>
      </p:sp>
      <p:sp>
        <p:nvSpPr>
          <p:cNvPr id="20" name="Text Box 3">
            <a:extLst>
              <a:ext uri="{FF2B5EF4-FFF2-40B4-BE49-F238E27FC236}">
                <a16:creationId xmlns:a16="http://schemas.microsoft.com/office/drawing/2014/main" id="{F848FF14-9025-D34E-A47B-6D1957DCA63E}"/>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2" name="Text Placeholder 4">
            <a:extLst>
              <a:ext uri="{FF2B5EF4-FFF2-40B4-BE49-F238E27FC236}">
                <a16:creationId xmlns:a16="http://schemas.microsoft.com/office/drawing/2014/main" id="{B97163EF-E7E8-4446-98C1-DF17E29E7379}"/>
              </a:ext>
            </a:extLst>
          </p:cNvPr>
          <p:cNvSpPr>
            <a:spLocks noGrp="1"/>
          </p:cNvSpPr>
          <p:nvPr>
            <p:ph type="body" sz="quarter" idx="42" hasCustomPrompt="1"/>
          </p:nvPr>
        </p:nvSpPr>
        <p:spPr>
          <a:xfrm>
            <a:off x="463276"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3" name="Text Placeholder 4">
            <a:extLst>
              <a:ext uri="{FF2B5EF4-FFF2-40B4-BE49-F238E27FC236}">
                <a16:creationId xmlns:a16="http://schemas.microsoft.com/office/drawing/2014/main" id="{8E57B78A-F25C-4D46-917C-E53FD3A557E0}"/>
              </a:ext>
            </a:extLst>
          </p:cNvPr>
          <p:cNvSpPr>
            <a:spLocks noGrp="1"/>
          </p:cNvSpPr>
          <p:nvPr>
            <p:ph type="body" sz="quarter" idx="43" hasCustomPrompt="1"/>
          </p:nvPr>
        </p:nvSpPr>
        <p:spPr>
          <a:xfrm>
            <a:off x="4388443" y="5260860"/>
            <a:ext cx="3688758"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4" name="Text Placeholder 4">
            <a:extLst>
              <a:ext uri="{FF2B5EF4-FFF2-40B4-BE49-F238E27FC236}">
                <a16:creationId xmlns:a16="http://schemas.microsoft.com/office/drawing/2014/main" id="{A1AA5291-B66D-8249-B809-BA15DD1EEA3E}"/>
              </a:ext>
            </a:extLst>
          </p:cNvPr>
          <p:cNvSpPr>
            <a:spLocks noGrp="1"/>
          </p:cNvSpPr>
          <p:nvPr>
            <p:ph type="body" sz="quarter" idx="44" hasCustomPrompt="1"/>
          </p:nvPr>
        </p:nvSpPr>
        <p:spPr>
          <a:xfrm>
            <a:off x="8313738"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Tree>
    <p:extLst>
      <p:ext uri="{BB962C8B-B14F-4D97-AF65-F5344CB8AC3E}">
        <p14:creationId xmlns:p14="http://schemas.microsoft.com/office/powerpoint/2010/main" val="35408961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522101"/>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4" name="Text Box 3">
            <a:extLst>
              <a:ext uri="{FF2B5EF4-FFF2-40B4-BE49-F238E27FC236}">
                <a16:creationId xmlns:a16="http://schemas.microsoft.com/office/drawing/2014/main" id="{9732C163-B0E6-5B41-A1A7-C570F404A2C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66849"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433638"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2: two columns</a:t>
            </a:r>
          </a:p>
        </p:txBody>
      </p:sp>
      <p:sp>
        <p:nvSpPr>
          <p:cNvPr id="17" name="Text Box 3">
            <a:extLst>
              <a:ext uri="{FF2B5EF4-FFF2-40B4-BE49-F238E27FC236}">
                <a16:creationId xmlns:a16="http://schemas.microsoft.com/office/drawing/2014/main" id="{E9958694-2D93-5A49-BF9C-C2FD1753BAA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02963930-27DC-A146-BED0-307A0CE5F43A}"/>
              </a:ext>
            </a:extLst>
          </p:cNvPr>
          <p:cNvSpPr>
            <a:spLocks noGrp="1"/>
          </p:cNvSpPr>
          <p:nvPr>
            <p:ph type="body" sz="quarter" idx="42" hasCustomPrompt="1"/>
          </p:nvPr>
        </p:nvSpPr>
        <p:spPr>
          <a:xfrm>
            <a:off x="463277"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8EE99189-A4FF-8C44-809C-285F33AF913B}"/>
              </a:ext>
            </a:extLst>
          </p:cNvPr>
          <p:cNvSpPr>
            <a:spLocks noGrp="1"/>
          </p:cNvSpPr>
          <p:nvPr>
            <p:ph type="body" sz="quarter" idx="43" hasCustomPrompt="1"/>
          </p:nvPr>
        </p:nvSpPr>
        <p:spPr>
          <a:xfrm>
            <a:off x="2433365"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85303834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2" name="Text Box 3">
            <a:extLst>
              <a:ext uri="{FF2B5EF4-FFF2-40B4-BE49-F238E27FC236}">
                <a16:creationId xmlns:a16="http://schemas.microsoft.com/office/drawing/2014/main" id="{A8F5F40B-56C9-1D43-9521-8583515F1C5D}"/>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1989614"/>
            <a:ext cx="3690933"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Chart examples</a:t>
            </a:r>
          </a:p>
        </p:txBody>
      </p:sp>
      <p:sp>
        <p:nvSpPr>
          <p:cNvPr id="9" name="Text Placeholder 4"/>
          <p:cNvSpPr>
            <a:spLocks noGrp="1"/>
          </p:cNvSpPr>
          <p:nvPr>
            <p:ph type="body" sz="quarter" idx="12" hasCustomPrompt="1"/>
          </p:nvPr>
        </p:nvSpPr>
        <p:spPr>
          <a:xfrm>
            <a:off x="465135" y="5973763"/>
            <a:ext cx="3690937" cy="307777"/>
          </a:xfrm>
          <a:prstGeom prst="rect">
            <a:avLst/>
          </a:prstGeom>
        </p:spPr>
        <p:txBody>
          <a:bodyPr lIns="0" tIns="0" rIns="0" bIns="0"/>
          <a:lstStyle>
            <a:lvl1pPr marL="0" indent="0">
              <a:lnSpc>
                <a:spcPts val="1200"/>
              </a:lnSpc>
              <a:spcBef>
                <a:spcPts val="900"/>
              </a:spcBef>
              <a:buFont typeface="Arial" panose="020B0604020202020204" pitchFamily="34" charset="0"/>
              <a:buNone/>
              <a:defRPr sz="1000" b="0" i="0" spc="0">
                <a:solidFill>
                  <a:srgbClr val="000000"/>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7" name="Text Placeholder 4"/>
          <p:cNvSpPr>
            <a:spLocks noGrp="1"/>
          </p:cNvSpPr>
          <p:nvPr>
            <p:ph type="body" sz="quarter" idx="18" hasCustomPrompt="1"/>
          </p:nvPr>
        </p:nvSpPr>
        <p:spPr>
          <a:xfrm>
            <a:off x="4389438"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1989614"/>
            <a:ext cx="3679825"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1" name="Chart Placeholder 6"/>
          <p:cNvSpPr>
            <a:spLocks noGrp="1"/>
          </p:cNvSpPr>
          <p:nvPr>
            <p:ph type="chart" sz="quarter" idx="23"/>
          </p:nvPr>
        </p:nvSpPr>
        <p:spPr>
          <a:xfrm>
            <a:off x="8302624" y="1989614"/>
            <a:ext cx="3695701"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6513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400549"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02624"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5488612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dirty="0"/>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5138" y="1882011"/>
            <a:ext cx="7604125" cy="1502728"/>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r>
              <a:rPr lang="en-US" dirty="0"/>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ftware code slide">
    <p:bg>
      <p:bgPr>
        <a:solidFill>
          <a:schemeClr val="bg2"/>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ACEE2ED2-76B4-9F41-8074-736FC3EE60AE}"/>
              </a:ext>
            </a:extLst>
          </p:cNvPr>
          <p:cNvSpPr>
            <a:spLocks noGrp="1"/>
          </p:cNvSpPr>
          <p:nvPr>
            <p:ph type="title" hasCustomPrompt="1"/>
          </p:nvPr>
        </p:nvSpPr>
        <p:spPr>
          <a:xfrm>
            <a:off x="465138" y="567457"/>
            <a:ext cx="11530584" cy="830020"/>
          </a:xfrm>
          <a:prstGeom prst="rect">
            <a:avLst/>
          </a:prstGeom>
        </p:spPr>
        <p:txBody>
          <a:bodyPr vert="horz" wrap="square" lIns="0" tIns="91440" rIns="146304" bIns="91440" rtlCol="0" anchor="t">
            <a:noAutofit/>
          </a:bodyPr>
          <a:lstStyle/>
          <a:p>
            <a:r>
              <a:rPr lang="en-US" dirty="0"/>
              <a:t>Software code slide</a:t>
            </a:r>
          </a:p>
        </p:txBody>
      </p:sp>
    </p:spTree>
    <p:extLst>
      <p:ext uri="{BB962C8B-B14F-4D97-AF65-F5344CB8AC3E}">
        <p14:creationId xmlns:p14="http://schemas.microsoft.com/office/powerpoint/2010/main" val="1507306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95915" y="597450"/>
            <a:ext cx="1393641" cy="298433"/>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611461" y="2971302"/>
            <a:ext cx="2848537" cy="143633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78068" y="-1"/>
            <a:ext cx="6358407" cy="6994526"/>
          </a:xfrm>
          <a:prstGeom prst="rect">
            <a:avLst/>
          </a:prstGeom>
        </p:spPr>
      </p:pic>
    </p:spTree>
    <p:extLst>
      <p:ext uri="{BB962C8B-B14F-4D97-AF65-F5344CB8AC3E}">
        <p14:creationId xmlns:p14="http://schemas.microsoft.com/office/powerpoint/2010/main" val="38031462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95915" y="4041281"/>
            <a:ext cx="9327356" cy="345294"/>
          </a:xfrm>
          <a:noFill/>
        </p:spPr>
        <p:txBody>
          <a:bodyPr wrap="square" lIns="0" tIns="0" rIns="0" bIns="0">
            <a:spAutoFit/>
          </a:bodyPr>
          <a:lstStyle>
            <a:lvl1pPr marL="0" indent="0">
              <a:spcBef>
                <a:spcPts val="0"/>
              </a:spcBef>
              <a:buNone/>
              <a:defRPr sz="2244"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spTree>
    <p:extLst>
      <p:ext uri="{BB962C8B-B14F-4D97-AF65-F5344CB8AC3E}">
        <p14:creationId xmlns:p14="http://schemas.microsoft.com/office/powerpoint/2010/main" val="3453530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044038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0223877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95915" y="1463669"/>
            <a:ext cx="5316270"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517814" y="1463669"/>
            <a:ext cx="5324366"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19084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466301"/>
            <a:ext cx="11239464" cy="565027"/>
          </a:xfrm>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47745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B17E0C00-A5F5-2C47-A206-E97CA711F7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4262242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75074" y="0"/>
            <a:ext cx="6093577" cy="6994525"/>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60288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600059" y="2056213"/>
            <a:ext cx="4241746" cy="113018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4"/>
            <a:ext cx="4245890" cy="345351"/>
          </a:xfrm>
        </p:spPr>
        <p:txBody>
          <a:bodyPr/>
          <a:lstStyle>
            <a:lvl1pPr marL="0" indent="0">
              <a:buNone/>
              <a:defRPr sz="2244">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3217225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165140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600060" y="3056179"/>
            <a:ext cx="4246604" cy="878959"/>
          </a:xfrm>
        </p:spPr>
        <p:txBody>
          <a:bodyPr anchor="t"/>
          <a:lstStyle>
            <a:lvl1pPr>
              <a:defRPr sz="2856"/>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056518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738333" y="298433"/>
            <a:ext cx="6398566" cy="6397659"/>
          </a:xfrm>
          <a:blipFill>
            <a:blip r:embed="rId2"/>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147261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600059" y="5544315"/>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871014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600059" y="883500"/>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429" y="2331508"/>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3496014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5913"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67022"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6436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658378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6"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446040"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446040"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297462"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295128"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261164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5"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82364"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8236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043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7043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5850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25850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0431832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64BDF03-4137-9B4F-811A-B300BDF9B2A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12523" y="210208"/>
            <a:ext cx="5695363" cy="6537434"/>
          </a:xfrm>
          <a:prstGeom prst="rect">
            <a:avLst/>
          </a:prstGeom>
        </p:spPr>
      </p:pic>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278029" y="2057881"/>
            <a:ext cx="3564152" cy="313932"/>
          </a:xfrm>
        </p:spPr>
        <p:txBody>
          <a:bodyPr/>
          <a:lstStyle>
            <a:lvl1pPr marL="0" indent="0">
              <a:buFontTx/>
              <a:buNone/>
              <a:defRPr sz="204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94294" y="1465289"/>
            <a:ext cx="7398732" cy="49285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2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86196535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95914" y="2351744"/>
            <a:ext cx="3538516" cy="1130181"/>
          </a:xfrm>
        </p:spPr>
        <p:txBody>
          <a:bodyPr/>
          <a:lstStyle>
            <a:lvl1pPr>
              <a:defRPr sz="3672">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739268" y="2495753"/>
            <a:ext cx="7100774" cy="376706"/>
          </a:xfrm>
        </p:spPr>
        <p:txBody>
          <a:bodyPr/>
          <a:lstStyle>
            <a:lvl1pPr marL="0" indent="0">
              <a:spcAft>
                <a:spcPts val="1224"/>
              </a:spcAft>
              <a:buNone/>
              <a:defRPr sz="2448"/>
            </a:lvl1pPr>
            <a:lvl2pPr marL="233149"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600059" y="2057880"/>
            <a:ext cx="354705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741406" y="2057880"/>
            <a:ext cx="7100774"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74140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0822057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766316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73068996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600060" y="3213098"/>
            <a:ext cx="3245833" cy="56509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5040983" y="3275904"/>
            <a:ext cx="6801197" cy="43947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443449"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5040983"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19362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32579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52045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47356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314660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370904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574421" y="327991"/>
            <a:ext cx="5522090" cy="6338542"/>
          </a:xfrm>
          <a:prstGeom prst="rect">
            <a:avLst/>
          </a:prstGeom>
        </p:spPr>
      </p:pic>
    </p:spTree>
    <p:extLst>
      <p:ext uri="{BB962C8B-B14F-4D97-AF65-F5344CB8AC3E}">
        <p14:creationId xmlns:p14="http://schemas.microsoft.com/office/powerpoint/2010/main" val="382068001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283373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93101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1260809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809052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8" name="TextBox 7">
            <a:extLst>
              <a:ext uri="{FF2B5EF4-FFF2-40B4-BE49-F238E27FC236}">
                <a16:creationId xmlns:a16="http://schemas.microsoft.com/office/drawing/2014/main" id="{29E379F3-BC61-44ED-8F9B-54F8B85025ED}"/>
              </a:ext>
            </a:extLst>
          </p:cNvPr>
          <p:cNvSpPr txBox="1"/>
          <p:nvPr userDrawn="1"/>
        </p:nvSpPr>
        <p:spPr>
          <a:xfrm>
            <a:off x="598344" y="4302474"/>
            <a:ext cx="2528788" cy="640363"/>
          </a:xfrm>
          <a:prstGeom prst="rect">
            <a:avLst/>
          </a:prstGeom>
          <a:noFill/>
        </p:spPr>
        <p:txBody>
          <a:bodyPr wrap="none" lIns="0" tIns="0" rIns="0" bIns="0" rtlCol="0">
            <a:spAutoFit/>
          </a:bodyPr>
          <a:lstStyle/>
          <a:p>
            <a:pPr algn="l"/>
            <a:r>
              <a:rPr lang="en-US" sz="2040">
                <a:gradFill>
                  <a:gsLst>
                    <a:gs pos="80176">
                      <a:schemeClr val="tx1"/>
                    </a:gs>
                    <a:gs pos="68282">
                      <a:schemeClr val="tx1"/>
                    </a:gs>
                  </a:gsLst>
                  <a:lin ang="5400000" scaled="0"/>
                </a:gradFill>
              </a:rPr>
              <a:t>February 11–15, 2019</a:t>
            </a:r>
          </a:p>
          <a:p>
            <a:pPr algn="l"/>
            <a:r>
              <a:rPr lang="en-US" sz="2040">
                <a:gradFill>
                  <a:gsLst>
                    <a:gs pos="80176">
                      <a:schemeClr val="tx1"/>
                    </a:gs>
                    <a:gs pos="68282">
                      <a:schemeClr val="tx1"/>
                    </a:gs>
                  </a:gsLst>
                  <a:lin ang="5400000" scaled="0"/>
                </a:gradFill>
              </a:rPr>
              <a:t>Seattle, WA</a:t>
            </a:r>
          </a:p>
        </p:txBody>
      </p:sp>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black">
          <a:xfrm>
            <a:off x="5200347" y="597450"/>
            <a:ext cx="7236127" cy="6397074"/>
          </a:xfrm>
          <a:prstGeom prst="rect">
            <a:avLst/>
          </a:prstGeom>
        </p:spPr>
      </p:pic>
      <p:pic>
        <p:nvPicPr>
          <p:cNvPr id="13" name="Picture 12">
            <a:extLst>
              <a:ext uri="{FF2B5EF4-FFF2-40B4-BE49-F238E27FC236}">
                <a16:creationId xmlns:a16="http://schemas.microsoft.com/office/drawing/2014/main" id="{BEAA312A-DD58-46FD-BCDC-F49B62DD9C5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595915" y="2368773"/>
            <a:ext cx="3072588" cy="1554947"/>
          </a:xfrm>
          <a:prstGeom prst="rect">
            <a:avLst/>
          </a:prstGeom>
        </p:spPr>
      </p:pic>
    </p:spTree>
    <p:extLst>
      <p:ext uri="{BB962C8B-B14F-4D97-AF65-F5344CB8AC3E}">
        <p14:creationId xmlns:p14="http://schemas.microsoft.com/office/powerpoint/2010/main" val="2384185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40956" y="0"/>
            <a:ext cx="6995518" cy="6994525"/>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95914" y="597450"/>
            <a:ext cx="1393840" cy="298433"/>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98344" y="4303055"/>
            <a:ext cx="2528788" cy="640363"/>
          </a:xfrm>
          <a:prstGeom prst="rect">
            <a:avLst/>
          </a:prstGeom>
          <a:noFill/>
        </p:spPr>
        <p:txBody>
          <a:bodyPr wrap="none" lIns="0" tIns="0" rIns="0" bIns="0" rtlCol="0">
            <a:spAutoFit/>
          </a:bodyPr>
          <a:lstStyle/>
          <a:p>
            <a:pPr algn="l"/>
            <a:r>
              <a:rPr lang="en-US" sz="2040">
                <a:gradFill>
                  <a:gsLst>
                    <a:gs pos="82234">
                      <a:schemeClr val="accent2"/>
                    </a:gs>
                    <a:gs pos="68282">
                      <a:schemeClr val="accent2"/>
                    </a:gs>
                  </a:gsLst>
                  <a:lin ang="5400000" scaled="0"/>
                </a:gradFill>
              </a:rPr>
              <a:t>February 11–15, 2019</a:t>
            </a:r>
          </a:p>
          <a:p>
            <a:pPr algn="l"/>
            <a:r>
              <a:rPr lang="en-US" sz="2040">
                <a:gradFill>
                  <a:gsLst>
                    <a:gs pos="82234">
                      <a:schemeClr val="accent2"/>
                    </a:gs>
                    <a:gs pos="68282">
                      <a:schemeClr val="accent2"/>
                    </a:gs>
                  </a:gsLst>
                  <a:lin ang="5400000" scaled="0"/>
                </a:gradFill>
              </a:rPr>
              <a:t>Seattle, WA</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914" y="2368773"/>
            <a:ext cx="3072589" cy="1554947"/>
          </a:xfrm>
          <a:prstGeom prst="rect">
            <a:avLst/>
          </a:prstGeom>
        </p:spPr>
      </p:pic>
    </p:spTree>
    <p:extLst>
      <p:ext uri="{BB962C8B-B14F-4D97-AF65-F5344CB8AC3E}">
        <p14:creationId xmlns:p14="http://schemas.microsoft.com/office/powerpoint/2010/main" val="26128238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2"/>
            <a:ext cx="9327356"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10" name="TextBox 7">
            <a:extLst>
              <a:ext uri="{FF2B5EF4-FFF2-40B4-BE49-F238E27FC236}">
                <a16:creationId xmlns:a16="http://schemas.microsoft.com/office/drawing/2014/main" id="{159B70CA-162C-4108-ACA6-CEEA047F6AE6}"/>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77979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F9C77CE-6642-4EB3-964C-4757236312B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692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6448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00850468-B5EA-244F-BFED-707CF52081F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04810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43FF8C8-7F5A-4421-9447-1B05BF103B20}"/>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32341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7507D490-6D76-184D-B20A-2C0F2F3DD099}"/>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04B63C3A-8B21-B940-BD1D-D9281E6DD25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311740734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518045"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C7A7BB0F-782C-4D9F-9090-0EA61980C6A3}"/>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05174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0F14056B-20C3-8B4F-8A79-5272CC712B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36956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82229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Box 7">
            <a:extLst>
              <a:ext uri="{FF2B5EF4-FFF2-40B4-BE49-F238E27FC236}">
                <a16:creationId xmlns:a16="http://schemas.microsoft.com/office/drawing/2014/main" id="{2616517D-D5CD-4ABF-BB07-27B705B1ED45}"/>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6698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0FA53395-9C25-4CB2-B341-C4A926CEFC07}"/>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5337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065976"/>
            <a:ext cx="4245437" cy="1130053"/>
          </a:xfrm>
        </p:spPr>
        <p:txBody>
          <a:bodyPr wrap="square" rIns="0" anchor="b">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313904"/>
          </a:xfrm>
        </p:spPr>
        <p:txBody>
          <a:bodyPr/>
          <a:lstStyle>
            <a:lvl1pPr marL="0" indent="0">
              <a:buNone/>
              <a:defRPr sz="2040">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7">
            <a:extLst>
              <a:ext uri="{FF2B5EF4-FFF2-40B4-BE49-F238E27FC236}">
                <a16:creationId xmlns:a16="http://schemas.microsoft.com/office/drawing/2014/main" id="{E89C1FB2-6B75-46E5-9AA1-5BE3945FCA2E}"/>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7641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2932236"/>
            <a:ext cx="4245437" cy="1130053"/>
          </a:xfrm>
        </p:spPr>
        <p:txBody>
          <a:bodyPr wrap="square" rIns="0" anchor="ctr" anchorCtr="0">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FE5F5BCB-2E29-4CD6-911A-DE5C1CED1D5F}"/>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67191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878930"/>
          </a:xfrm>
        </p:spPr>
        <p:txBody>
          <a:bodyPr wrap="square" anchor="t">
            <a:spAutoFit/>
          </a:bodyPr>
          <a:lstStyle>
            <a:lvl1pPr>
              <a:lnSpc>
                <a:spcPct val="100000"/>
              </a:lnSpc>
              <a:defRPr sz="2856"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CE4895D9-8662-4A4F-98D4-0B8BC8B959B8}"/>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09398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6249329"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6249329" cy="313904"/>
          </a:xfrm>
          <a:noFill/>
        </p:spPr>
        <p:txBody>
          <a:bodyPr wrap="square"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6" name="TextBox 7">
            <a:extLst>
              <a:ext uri="{FF2B5EF4-FFF2-40B4-BE49-F238E27FC236}">
                <a16:creationId xmlns:a16="http://schemas.microsoft.com/office/drawing/2014/main" id="{64E1D9FA-9E2F-48CB-9D5D-F452A17FA04F}"/>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0193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6249329" cy="508524"/>
          </a:xfrm>
          <a:noFill/>
        </p:spPr>
        <p:txBody>
          <a:bodyPr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4" name="TextBox 7">
            <a:extLst>
              <a:ext uri="{FF2B5EF4-FFF2-40B4-BE49-F238E27FC236}">
                <a16:creationId xmlns:a16="http://schemas.microsoft.com/office/drawing/2014/main" id="{E2C2C8D7-61A8-4984-AFD4-35DE8D9F804B}"/>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862658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D76228DA-C78B-F44C-94F8-7128E0B2D7A7}"/>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942E84EF-6F95-A646-8F37-FD94FE9079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43372835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4701"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06A51A04-EF84-4B1B-9E21-8F15035DF979}"/>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79841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37656"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5951E567-86DB-49D9-87EB-08DE2B1BC6D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282702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EF3E351-722F-45A0-BD85-698E055B98F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28448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C852AFA-BC02-44DE-94C3-845604AD057E}"/>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02383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95914" y="4244907"/>
            <a:ext cx="11243610" cy="2160180"/>
          </a:xfrm>
          <a:prstGeom prst="rect">
            <a:avLst/>
          </a:prstGeom>
          <a:noFill/>
        </p:spPr>
        <p:txBody>
          <a:bodyPr wrap="square" lIns="186521" tIns="149217" rIns="186521" bIns="149217" rtlCol="0" anchor="ctr">
            <a:spAutoFit/>
          </a:bodyPr>
          <a:lstStyle/>
          <a:p>
            <a:pPr algn="ctr">
              <a:lnSpc>
                <a:spcPct val="90000"/>
              </a:lnSpc>
              <a:spcBef>
                <a:spcPts val="1224"/>
              </a:spcBef>
              <a:spcAft>
                <a:spcPts val="612"/>
              </a:spcAft>
            </a:pPr>
            <a:r>
              <a:rPr lang="en-US" sz="2040">
                <a:gradFill>
                  <a:gsLst>
                    <a:gs pos="2917">
                      <a:schemeClr val="tx1"/>
                    </a:gs>
                    <a:gs pos="30000">
                      <a:schemeClr val="tx1"/>
                    </a:gs>
                  </a:gsLst>
                  <a:lin ang="5400000" scaled="0"/>
                </a:gradFill>
              </a:rPr>
              <a:t>Microsoft Ready content is </a:t>
            </a: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post Microsoft Ready content to any blogs or external websites</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24"/>
              </a:spcBef>
              <a:spcAft>
                <a:spcPts val="612"/>
              </a:spcAft>
            </a:pPr>
            <a:r>
              <a:rPr lang="en-US" sz="204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751185"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L="0" marR="0" lvl="0" indent="0" algn="ctr" defTabSz="950663"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424708"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6019823" y="2221804"/>
            <a:ext cx="444788" cy="843875"/>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8050273"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281096" y="2332367"/>
            <a:ext cx="1173375" cy="622749"/>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sz="1836"/>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716299"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397656"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9003621"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95087" y="2343998"/>
            <a:ext cx="732605" cy="555390"/>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31692307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6637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Tree>
    <p:extLst>
      <p:ext uri="{BB962C8B-B14F-4D97-AF65-F5344CB8AC3E}">
        <p14:creationId xmlns:p14="http://schemas.microsoft.com/office/powerpoint/2010/main" val="219764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6372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E59E-6444-4823-9C69-7D9613135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B9EBDB-54FF-4288-8764-438E1DDDF2AD}"/>
              </a:ext>
            </a:extLst>
          </p:cNvPr>
          <p:cNvSpPr>
            <a:spLocks noGrp="1"/>
          </p:cNvSpPr>
          <p:nvPr>
            <p:ph type="dt" sz="half" idx="10"/>
          </p:nvPr>
        </p:nvSpPr>
        <p:spPr/>
        <p:txBody>
          <a:bodyPr/>
          <a:lstStyle/>
          <a:p>
            <a:fld id="{70DB25E0-2C12-4BDE-A7DF-ACB785221161}" type="datetimeFigureOut">
              <a:rPr lang="en-US" smtClean="0"/>
              <a:t>9/23/2021</a:t>
            </a:fld>
            <a:endParaRPr lang="en-US"/>
          </a:p>
        </p:txBody>
      </p:sp>
      <p:sp>
        <p:nvSpPr>
          <p:cNvPr id="4" name="Footer Placeholder 3">
            <a:extLst>
              <a:ext uri="{FF2B5EF4-FFF2-40B4-BE49-F238E27FC236}">
                <a16:creationId xmlns:a16="http://schemas.microsoft.com/office/drawing/2014/main" id="{5FB683EA-D343-47AC-A6F1-D1967718BE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83597C-1146-4BEA-94DD-04A9F4AB4463}"/>
              </a:ext>
            </a:extLst>
          </p:cNvPr>
          <p:cNvSpPr>
            <a:spLocks noGrp="1"/>
          </p:cNvSpPr>
          <p:nvPr>
            <p:ph type="sldNum" sz="quarter" idx="12"/>
          </p:nvPr>
        </p:nvSpPr>
        <p:spPr/>
        <p:txBody>
          <a:bodyPr/>
          <a:lstStyle/>
          <a:p>
            <a:fld id="{AC44C07E-7A23-4F17-98E1-9BF2F6FE26C7}" type="slidenum">
              <a:rPr lang="en-US" smtClean="0"/>
              <a:t>‹#›</a:t>
            </a:fld>
            <a:endParaRPr lang="en-US"/>
          </a:p>
        </p:txBody>
      </p:sp>
      <p:pic>
        <p:nvPicPr>
          <p:cNvPr id="6" name="Picture 5">
            <a:extLst>
              <a:ext uri="{FF2B5EF4-FFF2-40B4-BE49-F238E27FC236}">
                <a16:creationId xmlns:a16="http://schemas.microsoft.com/office/drawing/2014/main" id="{88972331-38AF-DF41-B5E1-2089F936C03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6718092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96949722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01443AB1-0CDE-B44D-8883-27DEB7B914EA}"/>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64E0159D-061E-A640-B0A5-C7A703E35A9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197626981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0FC0-4485-4CA6-9FB3-A1D4DE6ABA94}"/>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de-DE"/>
          </a:p>
        </p:txBody>
      </p:sp>
      <p:sp>
        <p:nvSpPr>
          <p:cNvPr id="3" name="Subtitle 2">
            <a:extLst>
              <a:ext uri="{FF2B5EF4-FFF2-40B4-BE49-F238E27FC236}">
                <a16:creationId xmlns:a16="http://schemas.microsoft.com/office/drawing/2014/main" id="{E6D59CE8-308C-4F01-B323-D42C833F35FC}"/>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82ACD57A-7DDE-406A-9B2A-83DAA38A5390}"/>
              </a:ext>
            </a:extLst>
          </p:cNvPr>
          <p:cNvSpPr>
            <a:spLocks noGrp="1"/>
          </p:cNvSpPr>
          <p:nvPr>
            <p:ph type="dt" sz="half" idx="10"/>
          </p:nvPr>
        </p:nvSpPr>
        <p:spPr/>
        <p:txBody>
          <a:bodyPr/>
          <a:lstStyle/>
          <a:p>
            <a:fld id="{A6103BC8-F6D9-49A0-A321-C89AEDD5696C}" type="datetimeFigureOut">
              <a:rPr lang="de-DE" smtClean="0"/>
              <a:t>23.09.2021</a:t>
            </a:fld>
            <a:endParaRPr lang="de-DE"/>
          </a:p>
        </p:txBody>
      </p:sp>
      <p:sp>
        <p:nvSpPr>
          <p:cNvPr id="5" name="Footer Placeholder 4">
            <a:extLst>
              <a:ext uri="{FF2B5EF4-FFF2-40B4-BE49-F238E27FC236}">
                <a16:creationId xmlns:a16="http://schemas.microsoft.com/office/drawing/2014/main" id="{AE79177F-BCBE-4667-BAD1-0D3CA8AF5BF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406356A-8A4E-43FA-9FBE-F76F20795D4D}"/>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0123733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3D14-6524-47AC-BA0A-F74A8848514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2908DEB-CE2E-414A-B500-9877DF81A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44841CB-0906-41B5-B2DA-62D18839CE16}"/>
              </a:ext>
            </a:extLst>
          </p:cNvPr>
          <p:cNvSpPr>
            <a:spLocks noGrp="1"/>
          </p:cNvSpPr>
          <p:nvPr>
            <p:ph type="dt" sz="half" idx="10"/>
          </p:nvPr>
        </p:nvSpPr>
        <p:spPr/>
        <p:txBody>
          <a:bodyPr/>
          <a:lstStyle/>
          <a:p>
            <a:fld id="{A6103BC8-F6D9-49A0-A321-C89AEDD5696C}" type="datetimeFigureOut">
              <a:rPr lang="de-DE" smtClean="0"/>
              <a:t>23.09.2021</a:t>
            </a:fld>
            <a:endParaRPr lang="de-DE"/>
          </a:p>
        </p:txBody>
      </p:sp>
      <p:sp>
        <p:nvSpPr>
          <p:cNvPr id="5" name="Footer Placeholder 4">
            <a:extLst>
              <a:ext uri="{FF2B5EF4-FFF2-40B4-BE49-F238E27FC236}">
                <a16:creationId xmlns:a16="http://schemas.microsoft.com/office/drawing/2014/main" id="{76A6D57A-D99E-4243-A276-B6A33DA5C91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5213D92-A43F-4551-9B08-974688733DB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48835129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EE1E-E02C-4ED0-9A6A-D5EF2354607A}"/>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1FC48476-2B5E-485E-B89F-FF5D9BBECD3F}"/>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B33A9-75C2-4634-9637-8120381AD219}"/>
              </a:ext>
            </a:extLst>
          </p:cNvPr>
          <p:cNvSpPr>
            <a:spLocks noGrp="1"/>
          </p:cNvSpPr>
          <p:nvPr>
            <p:ph type="dt" sz="half" idx="10"/>
          </p:nvPr>
        </p:nvSpPr>
        <p:spPr/>
        <p:txBody>
          <a:bodyPr/>
          <a:lstStyle/>
          <a:p>
            <a:fld id="{A6103BC8-F6D9-49A0-A321-C89AEDD5696C}" type="datetimeFigureOut">
              <a:rPr lang="de-DE" smtClean="0"/>
              <a:t>23.09.2021</a:t>
            </a:fld>
            <a:endParaRPr lang="de-DE"/>
          </a:p>
        </p:txBody>
      </p:sp>
      <p:sp>
        <p:nvSpPr>
          <p:cNvPr id="5" name="Footer Placeholder 4">
            <a:extLst>
              <a:ext uri="{FF2B5EF4-FFF2-40B4-BE49-F238E27FC236}">
                <a16:creationId xmlns:a16="http://schemas.microsoft.com/office/drawing/2014/main" id="{DD080D8D-3D92-44EA-898F-117F98BACDF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95BE738-7D47-48DD-ACEF-850EAE40ED61}"/>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405693362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BF0E-0EDF-4B39-8FE7-E8A4A820E0D6}"/>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0E23C4B7-34D8-4844-A157-86734272F6BE}"/>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A42110FB-2DC3-46E6-9FFD-1D584B7BFE1C}"/>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88E9EE78-AFD8-475F-99F0-810816BE84CB}"/>
              </a:ext>
            </a:extLst>
          </p:cNvPr>
          <p:cNvSpPr>
            <a:spLocks noGrp="1"/>
          </p:cNvSpPr>
          <p:nvPr>
            <p:ph type="dt" sz="half" idx="10"/>
          </p:nvPr>
        </p:nvSpPr>
        <p:spPr/>
        <p:txBody>
          <a:bodyPr/>
          <a:lstStyle/>
          <a:p>
            <a:fld id="{A6103BC8-F6D9-49A0-A321-C89AEDD5696C}" type="datetimeFigureOut">
              <a:rPr lang="de-DE" smtClean="0"/>
              <a:t>23.09.2021</a:t>
            </a:fld>
            <a:endParaRPr lang="de-DE"/>
          </a:p>
        </p:txBody>
      </p:sp>
      <p:sp>
        <p:nvSpPr>
          <p:cNvPr id="6" name="Footer Placeholder 5">
            <a:extLst>
              <a:ext uri="{FF2B5EF4-FFF2-40B4-BE49-F238E27FC236}">
                <a16:creationId xmlns:a16="http://schemas.microsoft.com/office/drawing/2014/main" id="{40DC8F99-C64D-4D05-8802-223C3C86857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608C574-BCBF-4115-98C3-7B1C79E89849}"/>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8983188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7636-D326-49EC-81EE-0E214A4F7ED4}"/>
              </a:ext>
            </a:extLst>
          </p:cNvPr>
          <p:cNvSpPr>
            <a:spLocks noGrp="1"/>
          </p:cNvSpPr>
          <p:nvPr>
            <p:ph type="title"/>
          </p:nvPr>
        </p:nvSpPr>
        <p:spPr>
          <a:xfrm>
            <a:off x="856627" y="372394"/>
            <a:ext cx="10726460" cy="1351952"/>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EC2D247-16C3-4237-AA69-DC2348EC9272}"/>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2B05F602-8955-4CE7-AA7B-298E41CC582F}"/>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F7117CBD-A493-4DB3-A55C-C41E4D7886A6}"/>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D16628A0-63DB-4D2E-BD5A-6C9EA1025847}"/>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F94E7214-A539-4173-B995-AF6560D62F1B}"/>
              </a:ext>
            </a:extLst>
          </p:cNvPr>
          <p:cNvSpPr>
            <a:spLocks noGrp="1"/>
          </p:cNvSpPr>
          <p:nvPr>
            <p:ph type="dt" sz="half" idx="10"/>
          </p:nvPr>
        </p:nvSpPr>
        <p:spPr/>
        <p:txBody>
          <a:bodyPr/>
          <a:lstStyle/>
          <a:p>
            <a:fld id="{A6103BC8-F6D9-49A0-A321-C89AEDD5696C}" type="datetimeFigureOut">
              <a:rPr lang="de-DE" smtClean="0"/>
              <a:t>23.09.2021</a:t>
            </a:fld>
            <a:endParaRPr lang="de-DE"/>
          </a:p>
        </p:txBody>
      </p:sp>
      <p:sp>
        <p:nvSpPr>
          <p:cNvPr id="8" name="Footer Placeholder 7">
            <a:extLst>
              <a:ext uri="{FF2B5EF4-FFF2-40B4-BE49-F238E27FC236}">
                <a16:creationId xmlns:a16="http://schemas.microsoft.com/office/drawing/2014/main" id="{E36A2866-4163-4EC3-88D4-18396D5258BC}"/>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9DA4C585-7672-44D7-BF2A-519E9B0629BC}"/>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5684548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C3CA-53D1-4864-8737-C4FC551CA201}"/>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74A14E79-8F66-4E49-89DC-812DE4C9FD21}"/>
              </a:ext>
            </a:extLst>
          </p:cNvPr>
          <p:cNvSpPr>
            <a:spLocks noGrp="1"/>
          </p:cNvSpPr>
          <p:nvPr>
            <p:ph type="dt" sz="half" idx="10"/>
          </p:nvPr>
        </p:nvSpPr>
        <p:spPr/>
        <p:txBody>
          <a:bodyPr/>
          <a:lstStyle/>
          <a:p>
            <a:fld id="{A6103BC8-F6D9-49A0-A321-C89AEDD5696C}" type="datetimeFigureOut">
              <a:rPr lang="de-DE" smtClean="0"/>
              <a:t>23.09.2021</a:t>
            </a:fld>
            <a:endParaRPr lang="de-DE"/>
          </a:p>
        </p:txBody>
      </p:sp>
      <p:sp>
        <p:nvSpPr>
          <p:cNvPr id="4" name="Footer Placeholder 3">
            <a:extLst>
              <a:ext uri="{FF2B5EF4-FFF2-40B4-BE49-F238E27FC236}">
                <a16:creationId xmlns:a16="http://schemas.microsoft.com/office/drawing/2014/main" id="{3C9CFD6E-A0D7-4FFB-9173-714A81B3487E}"/>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C4A2AA04-B8C1-435F-A37C-B49388ECDA9B}"/>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5015835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CB6740-2012-4224-BCE2-0E20E3E23E7F}"/>
              </a:ext>
            </a:extLst>
          </p:cNvPr>
          <p:cNvSpPr>
            <a:spLocks noGrp="1"/>
          </p:cNvSpPr>
          <p:nvPr>
            <p:ph type="dt" sz="half" idx="10"/>
          </p:nvPr>
        </p:nvSpPr>
        <p:spPr/>
        <p:txBody>
          <a:bodyPr/>
          <a:lstStyle/>
          <a:p>
            <a:fld id="{A6103BC8-F6D9-49A0-A321-C89AEDD5696C}" type="datetimeFigureOut">
              <a:rPr lang="de-DE" smtClean="0"/>
              <a:t>23.09.2021</a:t>
            </a:fld>
            <a:endParaRPr lang="de-DE"/>
          </a:p>
        </p:txBody>
      </p:sp>
      <p:sp>
        <p:nvSpPr>
          <p:cNvPr id="3" name="Footer Placeholder 2">
            <a:extLst>
              <a:ext uri="{FF2B5EF4-FFF2-40B4-BE49-F238E27FC236}">
                <a16:creationId xmlns:a16="http://schemas.microsoft.com/office/drawing/2014/main" id="{7E09737C-3166-4A90-9803-9E1321B01935}"/>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D4D89F07-3DC2-4AB2-98A7-734F738730B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72460892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1235-FB9F-4A24-A9C0-602D0937935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D9476E0B-8710-4FD3-A6D8-01F6727F8F36}"/>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65253D5A-1E91-4D4E-AF13-04ECB8C29A12}"/>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DCD5FD0F-73C6-482E-8F90-14E3B34CF879}"/>
              </a:ext>
            </a:extLst>
          </p:cNvPr>
          <p:cNvSpPr>
            <a:spLocks noGrp="1"/>
          </p:cNvSpPr>
          <p:nvPr>
            <p:ph type="dt" sz="half" idx="10"/>
          </p:nvPr>
        </p:nvSpPr>
        <p:spPr/>
        <p:txBody>
          <a:bodyPr/>
          <a:lstStyle/>
          <a:p>
            <a:fld id="{A6103BC8-F6D9-49A0-A321-C89AEDD5696C}" type="datetimeFigureOut">
              <a:rPr lang="de-DE" smtClean="0"/>
              <a:t>23.09.2021</a:t>
            </a:fld>
            <a:endParaRPr lang="de-DE"/>
          </a:p>
        </p:txBody>
      </p:sp>
      <p:sp>
        <p:nvSpPr>
          <p:cNvPr id="6" name="Footer Placeholder 5">
            <a:extLst>
              <a:ext uri="{FF2B5EF4-FFF2-40B4-BE49-F238E27FC236}">
                <a16:creationId xmlns:a16="http://schemas.microsoft.com/office/drawing/2014/main" id="{C4927DC6-BE50-4852-83D9-54972DD9BD6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BD8AF39-B9A9-47D8-9CC2-0DB5D9C12FAE}"/>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0572599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8839-1DDB-4A06-A778-EE1D1CBBE2B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3B39740D-5A39-4F35-94F5-6E917C4E24E8}"/>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de-DE"/>
          </a:p>
        </p:txBody>
      </p:sp>
      <p:sp>
        <p:nvSpPr>
          <p:cNvPr id="4" name="Text Placeholder 3">
            <a:extLst>
              <a:ext uri="{FF2B5EF4-FFF2-40B4-BE49-F238E27FC236}">
                <a16:creationId xmlns:a16="http://schemas.microsoft.com/office/drawing/2014/main" id="{59FF651F-2A46-45C3-8B86-113615A81A03}"/>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E8EF4A70-9034-481D-A5A2-6B3D80F27888}"/>
              </a:ext>
            </a:extLst>
          </p:cNvPr>
          <p:cNvSpPr>
            <a:spLocks noGrp="1"/>
          </p:cNvSpPr>
          <p:nvPr>
            <p:ph type="dt" sz="half" idx="10"/>
          </p:nvPr>
        </p:nvSpPr>
        <p:spPr/>
        <p:txBody>
          <a:bodyPr/>
          <a:lstStyle/>
          <a:p>
            <a:fld id="{A6103BC8-F6D9-49A0-A321-C89AEDD5696C}" type="datetimeFigureOut">
              <a:rPr lang="de-DE" smtClean="0"/>
              <a:t>23.09.2021</a:t>
            </a:fld>
            <a:endParaRPr lang="de-DE"/>
          </a:p>
        </p:txBody>
      </p:sp>
      <p:sp>
        <p:nvSpPr>
          <p:cNvPr id="6" name="Footer Placeholder 5">
            <a:extLst>
              <a:ext uri="{FF2B5EF4-FFF2-40B4-BE49-F238E27FC236}">
                <a16:creationId xmlns:a16="http://schemas.microsoft.com/office/drawing/2014/main" id="{3AC61B9A-3AC2-4F5C-85C2-621B12B7ACB4}"/>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F996BA3-4375-4BD9-B46D-66F1315DC4E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20539405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9729-D14D-485A-927D-7314644A373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2BD26F20-E535-4079-854A-350CC83CD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DEA075E-CEAA-4D34-A4A4-3C6B37A96945}"/>
              </a:ext>
            </a:extLst>
          </p:cNvPr>
          <p:cNvSpPr>
            <a:spLocks noGrp="1"/>
          </p:cNvSpPr>
          <p:nvPr>
            <p:ph type="dt" sz="half" idx="10"/>
          </p:nvPr>
        </p:nvSpPr>
        <p:spPr/>
        <p:txBody>
          <a:bodyPr/>
          <a:lstStyle/>
          <a:p>
            <a:fld id="{A6103BC8-F6D9-49A0-A321-C89AEDD5696C}" type="datetimeFigureOut">
              <a:rPr lang="de-DE" smtClean="0"/>
              <a:t>23.09.2021</a:t>
            </a:fld>
            <a:endParaRPr lang="de-DE"/>
          </a:p>
        </p:txBody>
      </p:sp>
      <p:sp>
        <p:nvSpPr>
          <p:cNvPr id="5" name="Footer Placeholder 4">
            <a:extLst>
              <a:ext uri="{FF2B5EF4-FFF2-40B4-BE49-F238E27FC236}">
                <a16:creationId xmlns:a16="http://schemas.microsoft.com/office/drawing/2014/main" id="{8728EAE2-985D-417D-8930-F55C44CB583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81B2D26-089D-4DBB-83FF-EF681544A4F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7595900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29.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image" Target="../media/image41.emf"/><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slideLayout" Target="../slideLayouts/slideLayout102.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5" Type="http://schemas.openxmlformats.org/officeDocument/2006/relationships/theme" Target="../theme/theme5.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dirty="0"/>
              <a:t>Large: subhead Segoe UI Regular 20/24</a:t>
            </a:r>
          </a:p>
          <a:p>
            <a:pPr lvl="1"/>
            <a:endParaRPr lang="en-US" dirty="0"/>
          </a:p>
          <a:p>
            <a:pPr lvl="2"/>
            <a:r>
              <a:rPr lang="en-US" dirty="0"/>
              <a:t>Medium: paragraph heading Segoe UI </a:t>
            </a:r>
            <a:r>
              <a:rPr lang="en-US" dirty="0" err="1"/>
              <a:t>Semibold</a:t>
            </a:r>
            <a:r>
              <a:rPr lang="en-US" dirty="0"/>
              <a:t> 14/18</a:t>
            </a:r>
          </a:p>
          <a:p>
            <a:pPr lvl="3"/>
            <a:r>
              <a:rPr lang="en-US" dirty="0"/>
              <a:t>Medium: paragraph body copy Segoe UI Regular 14/18</a:t>
            </a:r>
          </a:p>
          <a:p>
            <a:pPr lvl="3"/>
            <a:endParaRPr lang="en-US" dirty="0"/>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pic>
        <p:nvPicPr>
          <p:cNvPr id="7" name="Picture 6"/>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1" r:id="rId3"/>
    <p:sldLayoutId id="2147484583"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56" r:id="rId13"/>
    <p:sldLayoutId id="2147484557" r:id="rId14"/>
    <p:sldLayoutId id="2147484610" r:id="rId15"/>
    <p:sldLayoutId id="2147484558" r:id="rId16"/>
    <p:sldLayoutId id="2147484559" r:id="rId17"/>
    <p:sldLayoutId id="2147484560" r:id="rId18"/>
    <p:sldLayoutId id="2147484561" r:id="rId19"/>
    <p:sldLayoutId id="2147484562" r:id="rId20"/>
    <p:sldLayoutId id="2147484580" r:id="rId21"/>
    <p:sldLayoutId id="2147484563" r:id="rId22"/>
    <p:sldLayoutId id="2147484564" r:id="rId23"/>
    <p:sldLayoutId id="2147484566" r:id="rId24"/>
    <p:sldLayoutId id="2147484567" r:id="rId25"/>
    <p:sldLayoutId id="2147484568" r:id="rId26"/>
    <p:sldLayoutId id="2147484577" r:id="rId27"/>
    <p:sldLayoutId id="2147484570" r:id="rId28"/>
    <p:sldLayoutId id="2147484571" r:id="rId29"/>
    <p:sldLayoutId id="2147484572" r:id="rId30"/>
    <p:sldLayoutId id="2147484576" r:id="rId3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
        <p:nvSpPr>
          <p:cNvPr id="5" name="Text Placeholder 4">
            <a:extLst>
              <a:ext uri="{FF2B5EF4-FFF2-40B4-BE49-F238E27FC236}">
                <a16:creationId xmlns:a16="http://schemas.microsoft.com/office/drawing/2014/main" id="{58032683-9535-EA4A-933A-0D812239AE62}"/>
              </a:ext>
            </a:extLst>
          </p:cNvPr>
          <p:cNvSpPr txBox="1">
            <a:spLocks/>
          </p:cNvSpPr>
          <p:nvPr userDrawn="1"/>
        </p:nvSpPr>
        <p:spPr>
          <a:xfrm>
            <a:off x="465138" y="1853742"/>
            <a:ext cx="11456988" cy="1815882"/>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400"/>
              </a:lnSpc>
            </a:pPr>
            <a:r>
              <a:rPr lang="en-US" sz="2000" dirty="0">
                <a:latin typeface="Consolas" charset="0"/>
                <a:ea typeface="Consolas" charset="0"/>
                <a:cs typeface="Consolas" charset="0"/>
              </a:rPr>
              <a:t>This slide layout uses Consolas 20/24pt, a monotype font which is ideal for showing software code. </a:t>
            </a:r>
          </a:p>
        </p:txBody>
      </p:sp>
    </p:spTree>
    <p:extLst>
      <p:ext uri="{BB962C8B-B14F-4D97-AF65-F5344CB8AC3E}">
        <p14:creationId xmlns:p14="http://schemas.microsoft.com/office/powerpoint/2010/main" val="3294407995"/>
      </p:ext>
    </p:extLst>
  </p:cSld>
  <p:clrMap bg1="lt1" tx1="dk1" bg2="lt2" tx2="dk2" accent1="accent1" accent2="accent2" accent3="accent3" accent4="accent4" accent5="accent5" accent6="accent6" hlink="hlink" folHlink="folHlink"/>
  <p:sldLayoutIdLst>
    <p:sldLayoutId id="2147484609" r:id="rId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654779" y="2900301"/>
            <a:ext cx="6994525" cy="1193925"/>
          </a:xfrm>
          <a:prstGeom prst="rect">
            <a:avLst/>
          </a:prstGeom>
        </p:spPr>
      </p:pic>
    </p:spTree>
    <p:extLst>
      <p:ext uri="{BB962C8B-B14F-4D97-AF65-F5344CB8AC3E}">
        <p14:creationId xmlns:p14="http://schemas.microsoft.com/office/powerpoint/2010/main" val="2504150955"/>
      </p:ext>
    </p:extLst>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 id="2147484623" r:id="rId12"/>
    <p:sldLayoutId id="2147484624" r:id="rId13"/>
    <p:sldLayoutId id="2147484625" r:id="rId14"/>
    <p:sldLayoutId id="2147484626" r:id="rId15"/>
    <p:sldLayoutId id="2147484627" r:id="rId16"/>
    <p:sldLayoutId id="2147484628" r:id="rId17"/>
    <p:sldLayoutId id="2147484629" r:id="rId18"/>
    <p:sldLayoutId id="2147484630" r:id="rId19"/>
    <p:sldLayoutId id="2147484631" r:id="rId20"/>
    <p:sldLayoutId id="2147484632" r:id="rId21"/>
    <p:sldLayoutId id="2147484633" r:id="rId22"/>
    <p:sldLayoutId id="2147484634" r:id="rId23"/>
    <p:sldLayoutId id="2147484635" r:id="rId24"/>
    <p:sldLayoutId id="2147484636" r:id="rId25"/>
    <p:sldLayoutId id="2147484637" r:id="rId26"/>
    <p:sldLayoutId id="2147484638" r:id="rId27"/>
    <p:sldLayoutId id="2147484639" r:id="rId28"/>
    <p:sldLayoutId id="2147484640" r:id="rId29"/>
    <p:sldLayoutId id="2147484641" r:id="rId30"/>
    <p:sldLayoutId id="2147484642" r:id="rId31"/>
  </p:sldLayoutIdLst>
  <p:transition>
    <p:fade/>
  </p:transition>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solidFill>
            <a:schemeClr val="tx1"/>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8" cstate="email">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92991567"/>
      </p:ext>
    </p:extLst>
  </p:cSld>
  <p:clrMap bg1="lt1" tx1="dk1" bg2="lt2" tx2="dk2" accent1="accent1" accent2="accent2" accent3="accent3" accent4="accent4" accent5="accent5" accent6="accent6" hlink="hlink" folHlink="folHlink"/>
  <p:sldLayoutIdLst>
    <p:sldLayoutId id="2147484672" r:id="rId1"/>
    <p:sldLayoutId id="2147484673" r:id="rId2"/>
    <p:sldLayoutId id="2147484674" r:id="rId3"/>
    <p:sldLayoutId id="2147484675" r:id="rId4"/>
    <p:sldLayoutId id="2147484676" r:id="rId5"/>
    <p:sldLayoutId id="2147484677" r:id="rId6"/>
    <p:sldLayoutId id="2147484678" r:id="rId7"/>
    <p:sldLayoutId id="2147484679" r:id="rId8"/>
    <p:sldLayoutId id="2147484680" r:id="rId9"/>
    <p:sldLayoutId id="2147484681" r:id="rId10"/>
    <p:sldLayoutId id="2147484682" r:id="rId11"/>
    <p:sldLayoutId id="2147484683" r:id="rId12"/>
    <p:sldLayoutId id="2147484684" r:id="rId13"/>
    <p:sldLayoutId id="2147484685" r:id="rId14"/>
    <p:sldLayoutId id="2147484686" r:id="rId15"/>
    <p:sldLayoutId id="2147484687" r:id="rId16"/>
    <p:sldLayoutId id="2147484688" r:id="rId17"/>
    <p:sldLayoutId id="2147484689" r:id="rId18"/>
    <p:sldLayoutId id="2147484690" r:id="rId19"/>
    <p:sldLayoutId id="2147484691" r:id="rId20"/>
    <p:sldLayoutId id="2147484692" r:id="rId21"/>
    <p:sldLayoutId id="2147484693" r:id="rId22"/>
    <p:sldLayoutId id="2147484694" r:id="rId23"/>
    <p:sldLayoutId id="2147484695" r:id="rId24"/>
    <p:sldLayoutId id="2147484696" r:id="rId25"/>
    <p:sldLayoutId id="2147484697" r:id="rId2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F1492-28D0-4287-AFFE-B1445BEEC8E6}"/>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F670B1B2-04B9-4073-BD3F-6759F14F1932}"/>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E231ABF-D36F-4323-8CAB-6EC24C959E09}"/>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A6103BC8-F6D9-49A0-A321-C89AEDD5696C}" type="datetimeFigureOut">
              <a:rPr lang="de-DE" smtClean="0"/>
              <a:t>23.09.2021</a:t>
            </a:fld>
            <a:endParaRPr lang="de-DE"/>
          </a:p>
        </p:txBody>
      </p:sp>
      <p:sp>
        <p:nvSpPr>
          <p:cNvPr id="5" name="Footer Placeholder 4">
            <a:extLst>
              <a:ext uri="{FF2B5EF4-FFF2-40B4-BE49-F238E27FC236}">
                <a16:creationId xmlns:a16="http://schemas.microsoft.com/office/drawing/2014/main" id="{515BCBEE-7F9D-4AB8-A4BE-D997798914E1}"/>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46300A46-F8F7-4466-A71B-2809CFAF649A}"/>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D2D4C1F1-1733-4D21-9470-8E072283F5D4}" type="slidenum">
              <a:rPr lang="de-DE" smtClean="0"/>
              <a:t>‹#›</a:t>
            </a:fld>
            <a:endParaRPr lang="de-DE"/>
          </a:p>
        </p:txBody>
      </p:sp>
    </p:spTree>
    <p:extLst>
      <p:ext uri="{BB962C8B-B14F-4D97-AF65-F5344CB8AC3E}">
        <p14:creationId xmlns:p14="http://schemas.microsoft.com/office/powerpoint/2010/main" val="1525912651"/>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 id="2147484710" r:id="rId12"/>
    <p:sldLayoutId id="2147484711" r:id="rId13"/>
    <p:sldLayoutId id="2147484712" r:id="rId14"/>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de-D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50.png"/><Relationship Id="rId7" Type="http://schemas.openxmlformats.org/officeDocument/2006/relationships/image" Target="../media/image54.svg"/><Relationship Id="rId12" Type="http://schemas.openxmlformats.org/officeDocument/2006/relationships/image" Target="../media/image59.png"/><Relationship Id="rId2" Type="http://schemas.openxmlformats.org/officeDocument/2006/relationships/image" Target="../media/image49.png"/><Relationship Id="rId1" Type="http://schemas.openxmlformats.org/officeDocument/2006/relationships/slideLayout" Target="../slideLayouts/slideLayout71.xml"/><Relationship Id="rId6" Type="http://schemas.openxmlformats.org/officeDocument/2006/relationships/image" Target="../media/image53.sv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svg"/><Relationship Id="rId9" Type="http://schemas.openxmlformats.org/officeDocument/2006/relationships/image" Target="../media/image56.png"/><Relationship Id="rId14" Type="http://schemas.openxmlformats.org/officeDocument/2006/relationships/image" Target="../media/image61.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63.png"/><Relationship Id="rId7" Type="http://schemas.openxmlformats.org/officeDocument/2006/relationships/image" Target="../media/image60.png"/><Relationship Id="rId2" Type="http://schemas.openxmlformats.org/officeDocument/2006/relationships/image" Target="../media/image62.png"/><Relationship Id="rId1" Type="http://schemas.openxmlformats.org/officeDocument/2006/relationships/slideLayout" Target="../slideLayouts/slideLayout7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6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gearup.microsoft.com/download/237044c5-2cb7-4e60-8c29-b0371fe382d8"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learn/modules/app-and-infra-migration-and-modernization/" TargetMode="External"/><Relationship Id="rId2" Type="http://schemas.openxmlformats.org/officeDocument/2006/relationships/hyperlink" Target="https://docs.microsoft.com/en-us/learn/modules/microsoft-cloud-adoption-framework-for-azure/" TargetMode="External"/><Relationship Id="rId1" Type="http://schemas.openxmlformats.org/officeDocument/2006/relationships/slideLayout" Target="../slideLayouts/slideLayout96.xml"/><Relationship Id="rId5" Type="http://schemas.openxmlformats.org/officeDocument/2006/relationships/hyperlink" Target="https://docs.microsoft.com/en-us/learn/paths/enterprise-scale-architecture/" TargetMode="External"/><Relationship Id="rId4" Type="http://schemas.openxmlformats.org/officeDocument/2006/relationships/hyperlink" Target="https://docs.microsoft.com/en-us/learn/modules/build-cloud-governance-strategy-azu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596711" y="2587076"/>
            <a:ext cx="4663017" cy="1017048"/>
          </a:xfrm>
        </p:spPr>
        <p:txBody>
          <a:bodyPr/>
          <a:lstStyle/>
          <a:p>
            <a:r>
              <a:rPr lang="en-US" dirty="0"/>
              <a:t>CAF-Expert</a:t>
            </a:r>
            <a:br>
              <a:rPr lang="en-US" dirty="0"/>
            </a:br>
            <a:r>
              <a:rPr lang="en-US" dirty="0"/>
              <a:t>Hackathon Migrate</a:t>
            </a:r>
          </a:p>
        </p:txBody>
      </p:sp>
      <p:sp>
        <p:nvSpPr>
          <p:cNvPr id="5" name="Text Placeholder 4">
            <a:extLst>
              <a:ext uri="{FF2B5EF4-FFF2-40B4-BE49-F238E27FC236}">
                <a16:creationId xmlns:a16="http://schemas.microsoft.com/office/drawing/2014/main" id="{C58039A1-50D4-4C5F-9F97-DB66C0E13CC7}"/>
              </a:ext>
            </a:extLst>
          </p:cNvPr>
          <p:cNvSpPr>
            <a:spLocks noGrp="1"/>
          </p:cNvSpPr>
          <p:nvPr>
            <p:ph type="body" sz="quarter" idx="12"/>
          </p:nvPr>
        </p:nvSpPr>
        <p:spPr>
          <a:xfrm>
            <a:off x="596711" y="4041281"/>
            <a:ext cx="4663017" cy="461046"/>
          </a:xfrm>
        </p:spPr>
        <p:txBody>
          <a:bodyPr/>
          <a:lstStyle/>
          <a:p>
            <a:r>
              <a:rPr lang="en-US" dirty="0"/>
              <a:t>September 2021</a:t>
            </a:r>
          </a:p>
          <a:p>
            <a:endParaRPr lang="en-US" sz="1224" dirty="0"/>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Introducing the MS Cloud Adoption Framework for Azure
</a:t>
            </a:r>
            <a:r>
              <a:rPr lang="en-US" dirty="0">
                <a:solidFill>
                  <a:schemeClr val="tx1"/>
                </a:solidFill>
              </a:rPr>
              <a:t>Getting to know the Strategy-Plan-Ready Workshop Format
First look at Azure Migrate as a possible tool for assessment and migration
</a:t>
            </a:r>
            <a:r>
              <a:rPr lang="en-US" dirty="0" err="1">
                <a:solidFill>
                  <a:schemeClr val="tx1"/>
                </a:solidFill>
              </a:rPr>
              <a:t>HandsOn</a:t>
            </a:r>
            <a:r>
              <a:rPr lang="en-US" dirty="0">
                <a:solidFill>
                  <a:schemeClr val="tx1"/>
                </a:solidFill>
              </a:rPr>
              <a:t> - Assessments and Migration of a First Application </a:t>
            </a:r>
            <a:r>
              <a:rPr lang="en-US" dirty="0">
                <a:solidFill>
                  <a:schemeClr val="accent2">
                    <a:lumMod val="40000"/>
                    <a:lumOff val="60000"/>
                  </a:schemeClr>
                </a:solidFill>
              </a:rPr>
              <a:t>
</a:t>
            </a:r>
            <a:endParaRPr lang="en-US" dirty="0"/>
          </a:p>
        </p:txBody>
      </p:sp>
    </p:spTree>
    <p:extLst>
      <p:ext uri="{BB962C8B-B14F-4D97-AF65-F5344CB8AC3E}">
        <p14:creationId xmlns:p14="http://schemas.microsoft.com/office/powerpoint/2010/main" val="104461968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ED5F0A81-783A-43E5-A218-D8C131520949}"/>
              </a:ext>
            </a:extLst>
          </p:cNvPr>
          <p:cNvSpPr>
            <a:spLocks noGrp="1"/>
          </p:cNvSpPr>
          <p:nvPr>
            <p:ph type="title"/>
          </p:nvPr>
        </p:nvSpPr>
        <p:spPr/>
        <p:txBody>
          <a:bodyPr/>
          <a:lstStyle/>
          <a:p>
            <a:r>
              <a:rPr lang="en-US" dirty="0"/>
              <a:t>Strategy-Plan-Ready Workshop Format</a:t>
            </a:r>
          </a:p>
        </p:txBody>
      </p:sp>
    </p:spTree>
    <p:extLst>
      <p:ext uri="{BB962C8B-B14F-4D97-AF65-F5344CB8AC3E}">
        <p14:creationId xmlns:p14="http://schemas.microsoft.com/office/powerpoint/2010/main" val="20889410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Introducing the MS Cloud Adoption Framework for Azure
Getting to know the Strategy-Plan-Ready Workshop Format
</a:t>
            </a:r>
            <a:r>
              <a:rPr lang="en-US" dirty="0">
                <a:solidFill>
                  <a:schemeClr val="tx1"/>
                </a:solidFill>
              </a:rPr>
              <a:t>First look at Azure Migrate as a possible tool for assessment and migration
</a:t>
            </a:r>
            <a:r>
              <a:rPr lang="en-US" dirty="0" err="1">
                <a:solidFill>
                  <a:schemeClr val="tx1"/>
                </a:solidFill>
              </a:rPr>
              <a:t>HandsOn</a:t>
            </a:r>
            <a:r>
              <a:rPr lang="en-US" dirty="0">
                <a:solidFill>
                  <a:schemeClr val="tx1"/>
                </a:solidFill>
              </a:rPr>
              <a:t> - Assessments and Migration of a First Application </a:t>
            </a:r>
            <a:r>
              <a:rPr lang="en-US" dirty="0">
                <a:solidFill>
                  <a:schemeClr val="accent2">
                    <a:lumMod val="40000"/>
                    <a:lumOff val="60000"/>
                  </a:schemeClr>
                </a:solidFill>
              </a:rPr>
              <a:t>
</a:t>
            </a:r>
            <a:endParaRPr lang="en-US" dirty="0"/>
          </a:p>
        </p:txBody>
      </p:sp>
    </p:spTree>
    <p:extLst>
      <p:ext uri="{BB962C8B-B14F-4D97-AF65-F5344CB8AC3E}">
        <p14:creationId xmlns:p14="http://schemas.microsoft.com/office/powerpoint/2010/main" val="15940966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3CCE80C-AED5-48F3-ADEB-D46DA80E605E}"/>
              </a:ext>
            </a:extLst>
          </p:cNvPr>
          <p:cNvSpPr>
            <a:spLocks noGrp="1"/>
          </p:cNvSpPr>
          <p:nvPr>
            <p:ph type="title"/>
          </p:nvPr>
        </p:nvSpPr>
        <p:spPr/>
        <p:txBody>
          <a:bodyPr/>
          <a:lstStyle/>
          <a:p>
            <a:r>
              <a:rPr lang="en-US" dirty="0"/>
              <a:t>Azure Migrate</a:t>
            </a:r>
          </a:p>
        </p:txBody>
      </p:sp>
      <p:sp>
        <p:nvSpPr>
          <p:cNvPr id="4" name="Textplatzhalter 3">
            <a:extLst>
              <a:ext uri="{FF2B5EF4-FFF2-40B4-BE49-F238E27FC236}">
                <a16:creationId xmlns:a16="http://schemas.microsoft.com/office/drawing/2014/main" id="{4978E9A0-11D5-4EAB-9AC8-119554B6F9D2}"/>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2786090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Introducing the MS Cloud Adoption Framework for Azure
Getting to know the Strategy-Plan-Ready Workshop Format
First look at Azure Migrate as a possible tool for assessment and migration
</a:t>
            </a:r>
            <a:r>
              <a:rPr lang="en-US" dirty="0" err="1">
                <a:solidFill>
                  <a:schemeClr val="tx1"/>
                </a:solidFill>
              </a:rPr>
              <a:t>HandsOn</a:t>
            </a:r>
            <a:r>
              <a:rPr lang="en-US" dirty="0">
                <a:solidFill>
                  <a:schemeClr val="tx1"/>
                </a:solidFill>
              </a:rPr>
              <a:t> - Assessments and Migration of a First Application 
</a:t>
            </a:r>
          </a:p>
        </p:txBody>
      </p:sp>
    </p:spTree>
    <p:extLst>
      <p:ext uri="{BB962C8B-B14F-4D97-AF65-F5344CB8AC3E}">
        <p14:creationId xmlns:p14="http://schemas.microsoft.com/office/powerpoint/2010/main" val="9324731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Hands on…</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461665"/>
          </a:xfrm>
        </p:spPr>
        <p:txBody>
          <a:bodyPr/>
          <a:lstStyle/>
          <a:p>
            <a:r>
              <a:rPr lang="en-US" dirty="0"/>
              <a:t>Challenge 1</a:t>
            </a:r>
          </a:p>
        </p:txBody>
      </p:sp>
    </p:spTree>
    <p:extLst>
      <p:ext uri="{BB962C8B-B14F-4D97-AF65-F5344CB8AC3E}">
        <p14:creationId xmlns:p14="http://schemas.microsoft.com/office/powerpoint/2010/main" val="7492793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Hands on…</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461665"/>
          </a:xfrm>
        </p:spPr>
        <p:txBody>
          <a:bodyPr/>
          <a:lstStyle/>
          <a:p>
            <a:r>
              <a:rPr lang="en-US" dirty="0"/>
              <a:t>Challenge 2</a:t>
            </a:r>
          </a:p>
        </p:txBody>
      </p:sp>
    </p:spTree>
    <p:extLst>
      <p:ext uri="{BB962C8B-B14F-4D97-AF65-F5344CB8AC3E}">
        <p14:creationId xmlns:p14="http://schemas.microsoft.com/office/powerpoint/2010/main" val="122072405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66BC3F-6A16-DB4C-8A9C-2C7E6887FED3}"/>
              </a:ext>
            </a:extLst>
          </p:cNvPr>
          <p:cNvSpPr>
            <a:spLocks noGrp="1"/>
          </p:cNvSpPr>
          <p:nvPr>
            <p:ph type="title"/>
          </p:nvPr>
        </p:nvSpPr>
        <p:spPr>
          <a:xfrm>
            <a:off x="437276" y="2582862"/>
            <a:ext cx="11505803" cy="1828800"/>
          </a:xfrm>
        </p:spPr>
        <p:txBody>
          <a:bodyPr/>
          <a:lstStyle/>
          <a:p>
            <a:r>
              <a:rPr lang="en-US" dirty="0"/>
              <a:t>Cloud Adoption Framework and Azure Migration</a:t>
            </a:r>
            <a:endParaRPr lang="en-US" b="1" dirty="0"/>
          </a:p>
        </p:txBody>
      </p:sp>
      <p:sp>
        <p:nvSpPr>
          <p:cNvPr id="5" name="Text Placeholder 4">
            <a:extLst>
              <a:ext uri="{FF2B5EF4-FFF2-40B4-BE49-F238E27FC236}">
                <a16:creationId xmlns:a16="http://schemas.microsoft.com/office/drawing/2014/main" id="{DF95EFEE-0695-4C49-B1DF-874B5A65DD44}"/>
              </a:ext>
            </a:extLst>
          </p:cNvPr>
          <p:cNvSpPr>
            <a:spLocks noGrp="1"/>
          </p:cNvSpPr>
          <p:nvPr>
            <p:ph type="body" sz="quarter" idx="15"/>
          </p:nvPr>
        </p:nvSpPr>
        <p:spPr>
          <a:xfrm>
            <a:off x="451338" y="4436713"/>
            <a:ext cx="9795376" cy="461665"/>
          </a:xfrm>
        </p:spPr>
        <p:txBody>
          <a:bodyPr/>
          <a:lstStyle/>
          <a:p>
            <a:r>
              <a:rPr lang="en-US" dirty="0"/>
              <a:t>Niels Ophey, Cloud Solution Architect OCP</a:t>
            </a:r>
          </a:p>
        </p:txBody>
      </p:sp>
      <p:sp>
        <p:nvSpPr>
          <p:cNvPr id="7" name="Textfeld 6">
            <a:extLst>
              <a:ext uri="{FF2B5EF4-FFF2-40B4-BE49-F238E27FC236}">
                <a16:creationId xmlns:a16="http://schemas.microsoft.com/office/drawing/2014/main" id="{3E86B8D3-80F5-4195-8820-ADC5E772D3FF}"/>
              </a:ext>
            </a:extLst>
          </p:cNvPr>
          <p:cNvSpPr txBox="1"/>
          <p:nvPr/>
        </p:nvSpPr>
        <p:spPr>
          <a:xfrm>
            <a:off x="378460" y="1362194"/>
            <a:ext cx="6852920" cy="646331"/>
          </a:xfrm>
          <a:prstGeom prst="rect">
            <a:avLst/>
          </a:prstGeom>
          <a:noFill/>
        </p:spPr>
        <p:txBody>
          <a:bodyPr wrap="square">
            <a:spAutoFit/>
          </a:bodyPr>
          <a:lstStyle/>
          <a:p>
            <a:r>
              <a:rPr lang="en-US" sz="3600" b="1" dirty="0">
                <a:solidFill>
                  <a:schemeClr val="tx2"/>
                </a:solidFill>
              </a:rPr>
              <a:t>Day 2</a:t>
            </a:r>
            <a:endParaRPr lang="en-US" sz="3600" dirty="0">
              <a:solidFill>
                <a:schemeClr val="tx2"/>
              </a:solidFill>
            </a:endParaRPr>
          </a:p>
        </p:txBody>
      </p:sp>
    </p:spTree>
    <p:extLst>
      <p:ext uri="{BB962C8B-B14F-4D97-AF65-F5344CB8AC3E}">
        <p14:creationId xmlns:p14="http://schemas.microsoft.com/office/powerpoint/2010/main" val="219151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1A50777-B616-4D55-ADFC-739F3485F7DC}"/>
              </a:ext>
            </a:extLst>
          </p:cNvPr>
          <p:cNvSpPr>
            <a:spLocks noGrp="1"/>
          </p:cNvSpPr>
          <p:nvPr>
            <p:ph type="title"/>
          </p:nvPr>
        </p:nvSpPr>
        <p:spPr/>
        <p:txBody>
          <a:bodyPr/>
          <a:lstStyle/>
          <a:p>
            <a:r>
              <a:rPr lang="en-US" dirty="0"/>
              <a:t>Review Day 1
</a:t>
            </a:r>
          </a:p>
        </p:txBody>
      </p:sp>
    </p:spTree>
    <p:extLst>
      <p:ext uri="{BB962C8B-B14F-4D97-AF65-F5344CB8AC3E}">
        <p14:creationId xmlns:p14="http://schemas.microsoft.com/office/powerpoint/2010/main" val="387986177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49C798-06CC-4342-B667-9A07E8A9CEB5}"/>
              </a:ext>
            </a:extLst>
          </p:cNvPr>
          <p:cNvSpPr/>
          <p:nvPr/>
        </p:nvSpPr>
        <p:spPr bwMode="auto">
          <a:xfrm>
            <a:off x="7660457" y="1407540"/>
            <a:ext cx="2037876" cy="4494095"/>
          </a:xfrm>
          <a:prstGeom prst="rect">
            <a:avLst/>
          </a:prstGeom>
          <a:ln w="12700">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TextBox 3">
            <a:extLst>
              <a:ext uri="{FF2B5EF4-FFF2-40B4-BE49-F238E27FC236}">
                <a16:creationId xmlns:a16="http://schemas.microsoft.com/office/drawing/2014/main" id="{025623F5-7553-4C44-8520-D8E29B5EEE66}"/>
              </a:ext>
            </a:extLst>
          </p:cNvPr>
          <p:cNvSpPr txBox="1"/>
          <p:nvPr/>
        </p:nvSpPr>
        <p:spPr>
          <a:xfrm>
            <a:off x="7587342" y="1340871"/>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LOB App</a:t>
            </a:r>
          </a:p>
        </p:txBody>
      </p:sp>
      <p:sp>
        <p:nvSpPr>
          <p:cNvPr id="5" name="Rectangle 4">
            <a:extLst>
              <a:ext uri="{FF2B5EF4-FFF2-40B4-BE49-F238E27FC236}">
                <a16:creationId xmlns:a16="http://schemas.microsoft.com/office/drawing/2014/main" id="{508DF655-DCD5-46F5-9BBC-66443DE90E6D}"/>
              </a:ext>
            </a:extLst>
          </p:cNvPr>
          <p:cNvSpPr/>
          <p:nvPr/>
        </p:nvSpPr>
        <p:spPr bwMode="auto">
          <a:xfrm>
            <a:off x="1974933" y="1407540"/>
            <a:ext cx="2037876" cy="4494095"/>
          </a:xfrm>
          <a:prstGeom prst="rect">
            <a:avLst/>
          </a:prstGeom>
          <a:ln w="12700">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DE3DCBB8-BDA8-41AF-B96E-B1FF4D16F708}"/>
              </a:ext>
            </a:extLst>
          </p:cNvPr>
          <p:cNvSpPr/>
          <p:nvPr/>
        </p:nvSpPr>
        <p:spPr bwMode="auto">
          <a:xfrm>
            <a:off x="2084777" y="215385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C280DED1-43FF-40D8-BD59-00333D0FFF96}"/>
              </a:ext>
            </a:extLst>
          </p:cNvPr>
          <p:cNvSpPr/>
          <p:nvPr/>
        </p:nvSpPr>
        <p:spPr bwMode="auto">
          <a:xfrm>
            <a:off x="2084777" y="409430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8" name="Group 7">
            <a:extLst>
              <a:ext uri="{FF2B5EF4-FFF2-40B4-BE49-F238E27FC236}">
                <a16:creationId xmlns:a16="http://schemas.microsoft.com/office/drawing/2014/main" id="{8CD15D59-0553-4B0D-8F1A-F49F50FBB4B0}"/>
              </a:ext>
            </a:extLst>
          </p:cNvPr>
          <p:cNvGrpSpPr/>
          <p:nvPr/>
        </p:nvGrpSpPr>
        <p:grpSpPr>
          <a:xfrm>
            <a:off x="621108" y="4746405"/>
            <a:ext cx="1403763" cy="1403762"/>
            <a:chOff x="3679825" y="5024438"/>
            <a:chExt cx="1376363" cy="1376362"/>
          </a:xfrm>
        </p:grpSpPr>
        <p:sp>
          <p:nvSpPr>
            <p:cNvPr id="9" name="AutoShape 3">
              <a:extLst>
                <a:ext uri="{FF2B5EF4-FFF2-40B4-BE49-F238E27FC236}">
                  <a16:creationId xmlns:a16="http://schemas.microsoft.com/office/drawing/2014/main" id="{944FCA46-0237-46DD-BD5C-75C3F5371E30}"/>
                </a:ext>
              </a:extLst>
            </p:cNvPr>
            <p:cNvSpPr>
              <a:spLocks noChangeAspect="1" noChangeArrowheads="1" noTextEdit="1"/>
            </p:cNvSpPr>
            <p:nvPr/>
          </p:nvSpPr>
          <p:spPr bwMode="auto">
            <a:xfrm>
              <a:off x="3679825" y="5024438"/>
              <a:ext cx="1376363"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0" name="Freeform 5">
              <a:extLst>
                <a:ext uri="{FF2B5EF4-FFF2-40B4-BE49-F238E27FC236}">
                  <a16:creationId xmlns:a16="http://schemas.microsoft.com/office/drawing/2014/main" id="{07E04F43-56E3-4462-9DF1-90FC804EA3B2}"/>
                </a:ext>
              </a:extLst>
            </p:cNvPr>
            <p:cNvSpPr>
              <a:spLocks noEditPoints="1"/>
            </p:cNvSpPr>
            <p:nvPr/>
          </p:nvSpPr>
          <p:spPr bwMode="auto">
            <a:xfrm>
              <a:off x="3846513" y="5348288"/>
              <a:ext cx="544513" cy="950912"/>
            </a:xfrm>
            <a:custGeom>
              <a:avLst/>
              <a:gdLst>
                <a:gd name="T0" fmla="*/ 54 w 163"/>
                <a:gd name="T1" fmla="*/ 54 h 285"/>
                <a:gd name="T2" fmla="*/ 54 w 163"/>
                <a:gd name="T3" fmla="*/ 54 h 285"/>
                <a:gd name="T4" fmla="*/ 27 w 163"/>
                <a:gd name="T5" fmla="*/ 54 h 285"/>
                <a:gd name="T6" fmla="*/ 27 w 163"/>
                <a:gd name="T7" fmla="*/ 27 h 285"/>
                <a:gd name="T8" fmla="*/ 54 w 163"/>
                <a:gd name="T9" fmla="*/ 27 h 285"/>
                <a:gd name="T10" fmla="*/ 54 w 163"/>
                <a:gd name="T11" fmla="*/ 54 h 285"/>
                <a:gd name="T12" fmla="*/ 54 w 163"/>
                <a:gd name="T13" fmla="*/ 108 h 285"/>
                <a:gd name="T14" fmla="*/ 54 w 163"/>
                <a:gd name="T15" fmla="*/ 108 h 285"/>
                <a:gd name="T16" fmla="*/ 27 w 163"/>
                <a:gd name="T17" fmla="*/ 108 h 285"/>
                <a:gd name="T18" fmla="*/ 27 w 163"/>
                <a:gd name="T19" fmla="*/ 81 h 285"/>
                <a:gd name="T20" fmla="*/ 54 w 163"/>
                <a:gd name="T21" fmla="*/ 81 h 285"/>
                <a:gd name="T22" fmla="*/ 54 w 163"/>
                <a:gd name="T23" fmla="*/ 108 h 285"/>
                <a:gd name="T24" fmla="*/ 54 w 163"/>
                <a:gd name="T25" fmla="*/ 163 h 285"/>
                <a:gd name="T26" fmla="*/ 54 w 163"/>
                <a:gd name="T27" fmla="*/ 163 h 285"/>
                <a:gd name="T28" fmla="*/ 27 w 163"/>
                <a:gd name="T29" fmla="*/ 163 h 285"/>
                <a:gd name="T30" fmla="*/ 27 w 163"/>
                <a:gd name="T31" fmla="*/ 135 h 285"/>
                <a:gd name="T32" fmla="*/ 54 w 163"/>
                <a:gd name="T33" fmla="*/ 135 h 285"/>
                <a:gd name="T34" fmla="*/ 54 w 163"/>
                <a:gd name="T35" fmla="*/ 163 h 285"/>
                <a:gd name="T36" fmla="*/ 54 w 163"/>
                <a:gd name="T37" fmla="*/ 217 h 285"/>
                <a:gd name="T38" fmla="*/ 54 w 163"/>
                <a:gd name="T39" fmla="*/ 217 h 285"/>
                <a:gd name="T40" fmla="*/ 27 w 163"/>
                <a:gd name="T41" fmla="*/ 217 h 285"/>
                <a:gd name="T42" fmla="*/ 27 w 163"/>
                <a:gd name="T43" fmla="*/ 190 h 285"/>
                <a:gd name="T44" fmla="*/ 54 w 163"/>
                <a:gd name="T45" fmla="*/ 190 h 285"/>
                <a:gd name="T46" fmla="*/ 54 w 163"/>
                <a:gd name="T47" fmla="*/ 217 h 285"/>
                <a:gd name="T48" fmla="*/ 54 w 163"/>
                <a:gd name="T49" fmla="*/ 271 h 285"/>
                <a:gd name="T50" fmla="*/ 54 w 163"/>
                <a:gd name="T51" fmla="*/ 271 h 285"/>
                <a:gd name="T52" fmla="*/ 27 w 163"/>
                <a:gd name="T53" fmla="*/ 271 h 285"/>
                <a:gd name="T54" fmla="*/ 27 w 163"/>
                <a:gd name="T55" fmla="*/ 244 h 285"/>
                <a:gd name="T56" fmla="*/ 54 w 163"/>
                <a:gd name="T57" fmla="*/ 244 h 285"/>
                <a:gd name="T58" fmla="*/ 54 w 163"/>
                <a:gd name="T59" fmla="*/ 271 h 285"/>
                <a:gd name="T60" fmla="*/ 81 w 163"/>
                <a:gd name="T61" fmla="*/ 27 h 285"/>
                <a:gd name="T62" fmla="*/ 81 w 163"/>
                <a:gd name="T63" fmla="*/ 27 h 285"/>
                <a:gd name="T64" fmla="*/ 163 w 163"/>
                <a:gd name="T65" fmla="*/ 27 h 285"/>
                <a:gd name="T66" fmla="*/ 163 w 163"/>
                <a:gd name="T67" fmla="*/ 0 h 285"/>
                <a:gd name="T68" fmla="*/ 0 w 163"/>
                <a:gd name="T69" fmla="*/ 0 h 285"/>
                <a:gd name="T70" fmla="*/ 0 w 163"/>
                <a:gd name="T71" fmla="*/ 285 h 285"/>
                <a:gd name="T72" fmla="*/ 81 w 163"/>
                <a:gd name="T73" fmla="*/ 285 h 285"/>
                <a:gd name="T74" fmla="*/ 81 w 163"/>
                <a:gd name="T75" fmla="*/ 2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3" h="285">
                  <a:moveTo>
                    <a:pt x="54" y="54"/>
                  </a:moveTo>
                  <a:lnTo>
                    <a:pt x="54" y="54"/>
                  </a:lnTo>
                  <a:lnTo>
                    <a:pt x="27" y="54"/>
                  </a:lnTo>
                  <a:lnTo>
                    <a:pt x="27" y="27"/>
                  </a:lnTo>
                  <a:lnTo>
                    <a:pt x="54" y="27"/>
                  </a:lnTo>
                  <a:lnTo>
                    <a:pt x="54" y="54"/>
                  </a:lnTo>
                  <a:close/>
                  <a:moveTo>
                    <a:pt x="54" y="108"/>
                  </a:moveTo>
                  <a:lnTo>
                    <a:pt x="54" y="108"/>
                  </a:lnTo>
                  <a:lnTo>
                    <a:pt x="27" y="108"/>
                  </a:lnTo>
                  <a:lnTo>
                    <a:pt x="27" y="81"/>
                  </a:lnTo>
                  <a:lnTo>
                    <a:pt x="54" y="81"/>
                  </a:lnTo>
                  <a:lnTo>
                    <a:pt x="54" y="108"/>
                  </a:lnTo>
                  <a:close/>
                  <a:moveTo>
                    <a:pt x="54" y="163"/>
                  </a:moveTo>
                  <a:lnTo>
                    <a:pt x="54" y="163"/>
                  </a:lnTo>
                  <a:lnTo>
                    <a:pt x="27" y="163"/>
                  </a:lnTo>
                  <a:lnTo>
                    <a:pt x="27" y="135"/>
                  </a:lnTo>
                  <a:lnTo>
                    <a:pt x="54" y="135"/>
                  </a:lnTo>
                  <a:lnTo>
                    <a:pt x="54" y="163"/>
                  </a:lnTo>
                  <a:close/>
                  <a:moveTo>
                    <a:pt x="54" y="217"/>
                  </a:moveTo>
                  <a:lnTo>
                    <a:pt x="54" y="217"/>
                  </a:lnTo>
                  <a:lnTo>
                    <a:pt x="27" y="217"/>
                  </a:lnTo>
                  <a:lnTo>
                    <a:pt x="27" y="190"/>
                  </a:lnTo>
                  <a:lnTo>
                    <a:pt x="54" y="190"/>
                  </a:lnTo>
                  <a:lnTo>
                    <a:pt x="54" y="217"/>
                  </a:lnTo>
                  <a:close/>
                  <a:moveTo>
                    <a:pt x="54" y="271"/>
                  </a:moveTo>
                  <a:lnTo>
                    <a:pt x="54" y="271"/>
                  </a:lnTo>
                  <a:lnTo>
                    <a:pt x="27" y="271"/>
                  </a:lnTo>
                  <a:lnTo>
                    <a:pt x="27" y="244"/>
                  </a:lnTo>
                  <a:lnTo>
                    <a:pt x="54" y="244"/>
                  </a:lnTo>
                  <a:lnTo>
                    <a:pt x="54" y="271"/>
                  </a:lnTo>
                  <a:close/>
                  <a:moveTo>
                    <a:pt x="81" y="27"/>
                  </a:moveTo>
                  <a:lnTo>
                    <a:pt x="81" y="27"/>
                  </a:lnTo>
                  <a:lnTo>
                    <a:pt x="163" y="27"/>
                  </a:lnTo>
                  <a:lnTo>
                    <a:pt x="163" y="0"/>
                  </a:lnTo>
                  <a:lnTo>
                    <a:pt x="0" y="0"/>
                  </a:lnTo>
                  <a:lnTo>
                    <a:pt x="0" y="285"/>
                  </a:lnTo>
                  <a:lnTo>
                    <a:pt x="81" y="285"/>
                  </a:lnTo>
                  <a:lnTo>
                    <a:pt x="81" y="27"/>
                  </a:lnTo>
                  <a:close/>
                </a:path>
              </a:pathLst>
            </a:custGeom>
            <a:solidFill>
              <a:schemeClr val="accent6">
                <a:lumMod val="75000"/>
              </a:schemeClr>
            </a:solidFill>
            <a:ln w="0">
              <a:solidFill>
                <a:schemeClr val="accent6">
                  <a:lumMod val="75000"/>
                </a:schemeClr>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1" name="Freeform 6">
              <a:extLst>
                <a:ext uri="{FF2B5EF4-FFF2-40B4-BE49-F238E27FC236}">
                  <a16:creationId xmlns:a16="http://schemas.microsoft.com/office/drawing/2014/main" id="{BE480D19-615F-4358-B1E5-B63B262DEA4D}"/>
                </a:ext>
              </a:extLst>
            </p:cNvPr>
            <p:cNvSpPr>
              <a:spLocks noEditPoints="1"/>
            </p:cNvSpPr>
            <p:nvPr/>
          </p:nvSpPr>
          <p:spPr bwMode="auto">
            <a:xfrm>
              <a:off x="4206875" y="5527675"/>
              <a:ext cx="454025" cy="771525"/>
            </a:xfrm>
            <a:custGeom>
              <a:avLst/>
              <a:gdLst>
                <a:gd name="T0" fmla="*/ 82 w 136"/>
                <a:gd name="T1" fmla="*/ 81 h 231"/>
                <a:gd name="T2" fmla="*/ 82 w 136"/>
                <a:gd name="T3" fmla="*/ 81 h 231"/>
                <a:gd name="T4" fmla="*/ 109 w 136"/>
                <a:gd name="T5" fmla="*/ 81 h 231"/>
                <a:gd name="T6" fmla="*/ 109 w 136"/>
                <a:gd name="T7" fmla="*/ 109 h 231"/>
                <a:gd name="T8" fmla="*/ 82 w 136"/>
                <a:gd name="T9" fmla="*/ 109 h 231"/>
                <a:gd name="T10" fmla="*/ 82 w 136"/>
                <a:gd name="T11" fmla="*/ 81 h 231"/>
                <a:gd name="T12" fmla="*/ 55 w 136"/>
                <a:gd name="T13" fmla="*/ 54 h 231"/>
                <a:gd name="T14" fmla="*/ 55 w 136"/>
                <a:gd name="T15" fmla="*/ 54 h 231"/>
                <a:gd name="T16" fmla="*/ 28 w 136"/>
                <a:gd name="T17" fmla="*/ 54 h 231"/>
                <a:gd name="T18" fmla="*/ 28 w 136"/>
                <a:gd name="T19" fmla="*/ 27 h 231"/>
                <a:gd name="T20" fmla="*/ 55 w 136"/>
                <a:gd name="T21" fmla="*/ 27 h 231"/>
                <a:gd name="T22" fmla="*/ 55 w 136"/>
                <a:gd name="T23" fmla="*/ 54 h 231"/>
                <a:gd name="T24" fmla="*/ 55 w 136"/>
                <a:gd name="T25" fmla="*/ 109 h 231"/>
                <a:gd name="T26" fmla="*/ 55 w 136"/>
                <a:gd name="T27" fmla="*/ 109 h 231"/>
                <a:gd name="T28" fmla="*/ 28 w 136"/>
                <a:gd name="T29" fmla="*/ 109 h 231"/>
                <a:gd name="T30" fmla="*/ 28 w 136"/>
                <a:gd name="T31" fmla="*/ 81 h 231"/>
                <a:gd name="T32" fmla="*/ 55 w 136"/>
                <a:gd name="T33" fmla="*/ 81 h 231"/>
                <a:gd name="T34" fmla="*/ 55 w 136"/>
                <a:gd name="T35" fmla="*/ 109 h 231"/>
                <a:gd name="T36" fmla="*/ 82 w 136"/>
                <a:gd name="T37" fmla="*/ 27 h 231"/>
                <a:gd name="T38" fmla="*/ 82 w 136"/>
                <a:gd name="T39" fmla="*/ 27 h 231"/>
                <a:gd name="T40" fmla="*/ 109 w 136"/>
                <a:gd name="T41" fmla="*/ 27 h 231"/>
                <a:gd name="T42" fmla="*/ 109 w 136"/>
                <a:gd name="T43" fmla="*/ 54 h 231"/>
                <a:gd name="T44" fmla="*/ 82 w 136"/>
                <a:gd name="T45" fmla="*/ 54 h 231"/>
                <a:gd name="T46" fmla="*/ 82 w 136"/>
                <a:gd name="T47" fmla="*/ 27 h 231"/>
                <a:gd name="T48" fmla="*/ 136 w 136"/>
                <a:gd name="T49" fmla="*/ 231 h 231"/>
                <a:gd name="T50" fmla="*/ 136 w 136"/>
                <a:gd name="T51" fmla="*/ 231 h 231"/>
                <a:gd name="T52" fmla="*/ 136 w 136"/>
                <a:gd name="T53" fmla="*/ 0 h 231"/>
                <a:gd name="T54" fmla="*/ 0 w 136"/>
                <a:gd name="T55" fmla="*/ 0 h 231"/>
                <a:gd name="T56" fmla="*/ 0 w 136"/>
                <a:gd name="T57" fmla="*/ 231 h 231"/>
                <a:gd name="T58" fmla="*/ 28 w 136"/>
                <a:gd name="T59" fmla="*/ 231 h 231"/>
                <a:gd name="T60" fmla="*/ 28 w 136"/>
                <a:gd name="T61" fmla="*/ 136 h 231"/>
                <a:gd name="T62" fmla="*/ 109 w 136"/>
                <a:gd name="T63" fmla="*/ 136 h 231"/>
                <a:gd name="T64" fmla="*/ 109 w 136"/>
                <a:gd name="T65" fmla="*/ 231 h 231"/>
                <a:gd name="T66" fmla="*/ 136 w 136"/>
                <a:gd name="T67"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 h="231">
                  <a:moveTo>
                    <a:pt x="82" y="81"/>
                  </a:moveTo>
                  <a:lnTo>
                    <a:pt x="82" y="81"/>
                  </a:lnTo>
                  <a:lnTo>
                    <a:pt x="109" y="81"/>
                  </a:lnTo>
                  <a:lnTo>
                    <a:pt x="109" y="109"/>
                  </a:lnTo>
                  <a:lnTo>
                    <a:pt x="82" y="109"/>
                  </a:lnTo>
                  <a:lnTo>
                    <a:pt x="82" y="81"/>
                  </a:lnTo>
                  <a:close/>
                  <a:moveTo>
                    <a:pt x="55" y="54"/>
                  </a:moveTo>
                  <a:lnTo>
                    <a:pt x="55" y="54"/>
                  </a:lnTo>
                  <a:lnTo>
                    <a:pt x="28" y="54"/>
                  </a:lnTo>
                  <a:lnTo>
                    <a:pt x="28" y="27"/>
                  </a:lnTo>
                  <a:lnTo>
                    <a:pt x="55" y="27"/>
                  </a:lnTo>
                  <a:lnTo>
                    <a:pt x="55" y="54"/>
                  </a:lnTo>
                  <a:close/>
                  <a:moveTo>
                    <a:pt x="55" y="109"/>
                  </a:moveTo>
                  <a:lnTo>
                    <a:pt x="55" y="109"/>
                  </a:lnTo>
                  <a:lnTo>
                    <a:pt x="28" y="109"/>
                  </a:lnTo>
                  <a:lnTo>
                    <a:pt x="28" y="81"/>
                  </a:lnTo>
                  <a:lnTo>
                    <a:pt x="55" y="81"/>
                  </a:lnTo>
                  <a:lnTo>
                    <a:pt x="55" y="109"/>
                  </a:lnTo>
                  <a:close/>
                  <a:moveTo>
                    <a:pt x="82" y="27"/>
                  </a:moveTo>
                  <a:lnTo>
                    <a:pt x="82" y="27"/>
                  </a:lnTo>
                  <a:lnTo>
                    <a:pt x="109" y="27"/>
                  </a:lnTo>
                  <a:lnTo>
                    <a:pt x="109" y="54"/>
                  </a:lnTo>
                  <a:lnTo>
                    <a:pt x="82" y="54"/>
                  </a:lnTo>
                  <a:lnTo>
                    <a:pt x="82" y="27"/>
                  </a:lnTo>
                  <a:close/>
                  <a:moveTo>
                    <a:pt x="136" y="231"/>
                  </a:moveTo>
                  <a:lnTo>
                    <a:pt x="136" y="231"/>
                  </a:lnTo>
                  <a:lnTo>
                    <a:pt x="136" y="0"/>
                  </a:lnTo>
                  <a:lnTo>
                    <a:pt x="0" y="0"/>
                  </a:lnTo>
                  <a:lnTo>
                    <a:pt x="0" y="231"/>
                  </a:lnTo>
                  <a:lnTo>
                    <a:pt x="28" y="231"/>
                  </a:lnTo>
                  <a:lnTo>
                    <a:pt x="28" y="136"/>
                  </a:lnTo>
                  <a:lnTo>
                    <a:pt x="109" y="136"/>
                  </a:lnTo>
                  <a:lnTo>
                    <a:pt x="109" y="231"/>
                  </a:lnTo>
                  <a:lnTo>
                    <a:pt x="136" y="231"/>
                  </a:lnTo>
                  <a:close/>
                </a:path>
              </a:pathLst>
            </a:custGeom>
            <a:solidFill>
              <a:schemeClr val="accent6">
                <a:lumMod val="75000"/>
              </a:schemeClr>
            </a:solidFill>
            <a:ln w="0">
              <a:solidFill>
                <a:schemeClr val="accent6">
                  <a:lumMod val="75000"/>
                </a:schemeClr>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2" name="Freeform 7">
              <a:extLst>
                <a:ext uri="{FF2B5EF4-FFF2-40B4-BE49-F238E27FC236}">
                  <a16:creationId xmlns:a16="http://schemas.microsoft.com/office/drawing/2014/main" id="{BBC735D4-D477-441D-B59F-E81303346017}"/>
                </a:ext>
              </a:extLst>
            </p:cNvPr>
            <p:cNvSpPr>
              <a:spLocks/>
            </p:cNvSpPr>
            <p:nvPr/>
          </p:nvSpPr>
          <p:spPr bwMode="auto">
            <a:xfrm>
              <a:off x="4391025" y="6072188"/>
              <a:ext cx="90488" cy="227012"/>
            </a:xfrm>
            <a:custGeom>
              <a:avLst/>
              <a:gdLst>
                <a:gd name="T0" fmla="*/ 27 w 27"/>
                <a:gd name="T1" fmla="*/ 0 h 68"/>
                <a:gd name="T2" fmla="*/ 27 w 27"/>
                <a:gd name="T3" fmla="*/ 0 h 68"/>
                <a:gd name="T4" fmla="*/ 0 w 27"/>
                <a:gd name="T5" fmla="*/ 0 h 68"/>
                <a:gd name="T6" fmla="*/ 0 w 27"/>
                <a:gd name="T7" fmla="*/ 68 h 68"/>
                <a:gd name="T8" fmla="*/ 27 w 27"/>
                <a:gd name="T9" fmla="*/ 68 h 68"/>
                <a:gd name="T10" fmla="*/ 27 w 27"/>
                <a:gd name="T11" fmla="*/ 0 h 68"/>
              </a:gdLst>
              <a:ahLst/>
              <a:cxnLst>
                <a:cxn ang="0">
                  <a:pos x="T0" y="T1"/>
                </a:cxn>
                <a:cxn ang="0">
                  <a:pos x="T2" y="T3"/>
                </a:cxn>
                <a:cxn ang="0">
                  <a:pos x="T4" y="T5"/>
                </a:cxn>
                <a:cxn ang="0">
                  <a:pos x="T6" y="T7"/>
                </a:cxn>
                <a:cxn ang="0">
                  <a:pos x="T8" y="T9"/>
                </a:cxn>
                <a:cxn ang="0">
                  <a:pos x="T10" y="T11"/>
                </a:cxn>
              </a:cxnLst>
              <a:rect l="0" t="0" r="r" b="b"/>
              <a:pathLst>
                <a:path w="27" h="68">
                  <a:moveTo>
                    <a:pt x="27" y="0"/>
                  </a:moveTo>
                  <a:lnTo>
                    <a:pt x="27" y="0"/>
                  </a:lnTo>
                  <a:lnTo>
                    <a:pt x="0" y="0"/>
                  </a:lnTo>
                  <a:lnTo>
                    <a:pt x="0" y="68"/>
                  </a:lnTo>
                  <a:lnTo>
                    <a:pt x="27" y="68"/>
                  </a:lnTo>
                  <a:lnTo>
                    <a:pt x="27" y="0"/>
                  </a:lnTo>
                  <a:close/>
                </a:path>
              </a:pathLst>
            </a:custGeom>
            <a:solidFill>
              <a:srgbClr val="0078D4"/>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3" name="Freeform 8">
              <a:extLst>
                <a:ext uri="{FF2B5EF4-FFF2-40B4-BE49-F238E27FC236}">
                  <a16:creationId xmlns:a16="http://schemas.microsoft.com/office/drawing/2014/main" id="{684DD548-E8F6-47D0-B3EB-C747F0D8611E}"/>
                </a:ext>
              </a:extLst>
            </p:cNvPr>
            <p:cNvSpPr>
              <a:spLocks/>
            </p:cNvSpPr>
            <p:nvPr/>
          </p:nvSpPr>
          <p:spPr bwMode="auto">
            <a:xfrm>
              <a:off x="4660900" y="5137150"/>
              <a:ext cx="274638" cy="1162050"/>
            </a:xfrm>
            <a:custGeom>
              <a:avLst/>
              <a:gdLst>
                <a:gd name="T0" fmla="*/ 82 w 82"/>
                <a:gd name="T1" fmla="*/ 348 h 348"/>
                <a:gd name="T2" fmla="*/ 82 w 82"/>
                <a:gd name="T3" fmla="*/ 348 h 348"/>
                <a:gd name="T4" fmla="*/ 82 w 82"/>
                <a:gd name="T5" fmla="*/ 82 h 348"/>
                <a:gd name="T6" fmla="*/ 0 w 82"/>
                <a:gd name="T7" fmla="*/ 0 h 348"/>
                <a:gd name="T8" fmla="*/ 0 w 82"/>
                <a:gd name="T9" fmla="*/ 90 h 348"/>
                <a:gd name="T10" fmla="*/ 27 w 82"/>
                <a:gd name="T11" fmla="*/ 90 h 348"/>
                <a:gd name="T12" fmla="*/ 27 w 82"/>
                <a:gd name="T13" fmla="*/ 348 h 348"/>
                <a:gd name="T14" fmla="*/ 82 w 82"/>
                <a:gd name="T15" fmla="*/ 348 h 3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348">
                  <a:moveTo>
                    <a:pt x="82" y="348"/>
                  </a:moveTo>
                  <a:lnTo>
                    <a:pt x="82" y="348"/>
                  </a:lnTo>
                  <a:lnTo>
                    <a:pt x="82" y="82"/>
                  </a:lnTo>
                  <a:lnTo>
                    <a:pt x="0" y="0"/>
                  </a:lnTo>
                  <a:lnTo>
                    <a:pt x="0" y="90"/>
                  </a:lnTo>
                  <a:lnTo>
                    <a:pt x="27" y="90"/>
                  </a:lnTo>
                  <a:lnTo>
                    <a:pt x="27" y="348"/>
                  </a:lnTo>
                  <a:lnTo>
                    <a:pt x="82" y="348"/>
                  </a:lnTo>
                  <a:close/>
                </a:path>
              </a:pathLst>
            </a:custGeom>
            <a:solidFill>
              <a:schemeClr val="accent6">
                <a:lumMod val="75000"/>
              </a:schemeClr>
            </a:solidFill>
            <a:ln w="0">
              <a:solidFill>
                <a:schemeClr val="accent6">
                  <a:lumMod val="75000"/>
                </a:schemeClr>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4" name="Freeform 9">
              <a:extLst>
                <a:ext uri="{FF2B5EF4-FFF2-40B4-BE49-F238E27FC236}">
                  <a16:creationId xmlns:a16="http://schemas.microsoft.com/office/drawing/2014/main" id="{ACDB3FEC-7AC0-4086-BFD4-FF3E9170BE1F}"/>
                </a:ext>
              </a:extLst>
            </p:cNvPr>
            <p:cNvSpPr>
              <a:spLocks/>
            </p:cNvSpPr>
            <p:nvPr/>
          </p:nvSpPr>
          <p:spPr bwMode="auto">
            <a:xfrm>
              <a:off x="3937000" y="5618163"/>
              <a:ext cx="90488" cy="90487"/>
            </a:xfrm>
            <a:custGeom>
              <a:avLst/>
              <a:gdLst>
                <a:gd name="T0" fmla="*/ 0 w 27"/>
                <a:gd name="T1" fmla="*/ 27 h 27"/>
                <a:gd name="T2" fmla="*/ 0 w 27"/>
                <a:gd name="T3" fmla="*/ 27 h 27"/>
                <a:gd name="T4" fmla="*/ 27 w 27"/>
                <a:gd name="T5" fmla="*/ 27 h 27"/>
                <a:gd name="T6" fmla="*/ 27 w 27"/>
                <a:gd name="T7" fmla="*/ 0 h 27"/>
                <a:gd name="T8" fmla="*/ 0 w 27"/>
                <a:gd name="T9" fmla="*/ 0 h 27"/>
                <a:gd name="T10" fmla="*/ 0 w 27"/>
                <a:gd name="T11" fmla="*/ 27 h 27"/>
              </a:gdLst>
              <a:ahLst/>
              <a:cxnLst>
                <a:cxn ang="0">
                  <a:pos x="T0" y="T1"/>
                </a:cxn>
                <a:cxn ang="0">
                  <a:pos x="T2" y="T3"/>
                </a:cxn>
                <a:cxn ang="0">
                  <a:pos x="T4" y="T5"/>
                </a:cxn>
                <a:cxn ang="0">
                  <a:pos x="T6" y="T7"/>
                </a:cxn>
                <a:cxn ang="0">
                  <a:pos x="T8" y="T9"/>
                </a:cxn>
                <a:cxn ang="0">
                  <a:pos x="T10" y="T11"/>
                </a:cxn>
              </a:cxnLst>
              <a:rect l="0" t="0" r="r" b="b"/>
              <a:pathLst>
                <a:path w="27" h="27">
                  <a:moveTo>
                    <a:pt x="0" y="27"/>
                  </a:moveTo>
                  <a:lnTo>
                    <a:pt x="0" y="27"/>
                  </a:lnTo>
                  <a:lnTo>
                    <a:pt x="27" y="27"/>
                  </a:lnTo>
                  <a:lnTo>
                    <a:pt x="27" y="0"/>
                  </a:lnTo>
                  <a:lnTo>
                    <a:pt x="0" y="0"/>
                  </a:lnTo>
                  <a:lnTo>
                    <a:pt x="0" y="27"/>
                  </a:lnTo>
                  <a:close/>
                </a:path>
              </a:pathLst>
            </a:custGeom>
            <a:solidFill>
              <a:srgbClr val="2F2F2F"/>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5" name="Freeform 10">
              <a:extLst>
                <a:ext uri="{FF2B5EF4-FFF2-40B4-BE49-F238E27FC236}">
                  <a16:creationId xmlns:a16="http://schemas.microsoft.com/office/drawing/2014/main" id="{7EC753A4-675C-4C04-A8E6-50C5FD931F35}"/>
                </a:ext>
              </a:extLst>
            </p:cNvPr>
            <p:cNvSpPr>
              <a:spLocks/>
            </p:cNvSpPr>
            <p:nvPr/>
          </p:nvSpPr>
          <p:spPr bwMode="auto">
            <a:xfrm>
              <a:off x="4300538" y="5799138"/>
              <a:ext cx="90488" cy="93662"/>
            </a:xfrm>
            <a:custGeom>
              <a:avLst/>
              <a:gdLst>
                <a:gd name="T0" fmla="*/ 0 w 27"/>
                <a:gd name="T1" fmla="*/ 28 h 28"/>
                <a:gd name="T2" fmla="*/ 0 w 27"/>
                <a:gd name="T3" fmla="*/ 28 h 28"/>
                <a:gd name="T4" fmla="*/ 27 w 27"/>
                <a:gd name="T5" fmla="*/ 28 h 28"/>
                <a:gd name="T6" fmla="*/ 27 w 27"/>
                <a:gd name="T7" fmla="*/ 0 h 28"/>
                <a:gd name="T8" fmla="*/ 0 w 27"/>
                <a:gd name="T9" fmla="*/ 0 h 28"/>
                <a:gd name="T10" fmla="*/ 0 w 27"/>
                <a:gd name="T11" fmla="*/ 28 h 28"/>
              </a:gdLst>
              <a:ahLst/>
              <a:cxnLst>
                <a:cxn ang="0">
                  <a:pos x="T0" y="T1"/>
                </a:cxn>
                <a:cxn ang="0">
                  <a:pos x="T2" y="T3"/>
                </a:cxn>
                <a:cxn ang="0">
                  <a:pos x="T4" y="T5"/>
                </a:cxn>
                <a:cxn ang="0">
                  <a:pos x="T6" y="T7"/>
                </a:cxn>
                <a:cxn ang="0">
                  <a:pos x="T8" y="T9"/>
                </a:cxn>
                <a:cxn ang="0">
                  <a:pos x="T10" y="T11"/>
                </a:cxn>
              </a:cxnLst>
              <a:rect l="0" t="0" r="r" b="b"/>
              <a:pathLst>
                <a:path w="27" h="28">
                  <a:moveTo>
                    <a:pt x="0" y="28"/>
                  </a:moveTo>
                  <a:lnTo>
                    <a:pt x="0" y="28"/>
                  </a:lnTo>
                  <a:lnTo>
                    <a:pt x="27" y="28"/>
                  </a:lnTo>
                  <a:lnTo>
                    <a:pt x="27" y="0"/>
                  </a:lnTo>
                  <a:lnTo>
                    <a:pt x="0" y="0"/>
                  </a:lnTo>
                  <a:lnTo>
                    <a:pt x="0" y="28"/>
                  </a:lnTo>
                  <a:close/>
                </a:path>
              </a:pathLst>
            </a:custGeom>
            <a:solidFill>
              <a:srgbClr val="2F2F2F"/>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6" name="Freeform 11">
              <a:extLst>
                <a:ext uri="{FF2B5EF4-FFF2-40B4-BE49-F238E27FC236}">
                  <a16:creationId xmlns:a16="http://schemas.microsoft.com/office/drawing/2014/main" id="{E96B34C6-EACF-476E-A498-24B45DFD4E06}"/>
                </a:ext>
              </a:extLst>
            </p:cNvPr>
            <p:cNvSpPr>
              <a:spLocks/>
            </p:cNvSpPr>
            <p:nvPr/>
          </p:nvSpPr>
          <p:spPr bwMode="auto">
            <a:xfrm>
              <a:off x="4481513" y="5618163"/>
              <a:ext cx="88900" cy="90487"/>
            </a:xfrm>
            <a:custGeom>
              <a:avLst/>
              <a:gdLst>
                <a:gd name="T0" fmla="*/ 27 w 27"/>
                <a:gd name="T1" fmla="*/ 0 h 27"/>
                <a:gd name="T2" fmla="*/ 27 w 27"/>
                <a:gd name="T3" fmla="*/ 0 h 27"/>
                <a:gd name="T4" fmla="*/ 0 w 27"/>
                <a:gd name="T5" fmla="*/ 0 h 27"/>
                <a:gd name="T6" fmla="*/ 0 w 27"/>
                <a:gd name="T7" fmla="*/ 27 h 27"/>
                <a:gd name="T8" fmla="*/ 27 w 27"/>
                <a:gd name="T9" fmla="*/ 27 h 27"/>
                <a:gd name="T10" fmla="*/ 27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27" y="0"/>
                  </a:moveTo>
                  <a:lnTo>
                    <a:pt x="27" y="0"/>
                  </a:lnTo>
                  <a:lnTo>
                    <a:pt x="0" y="0"/>
                  </a:lnTo>
                  <a:lnTo>
                    <a:pt x="0" y="27"/>
                  </a:lnTo>
                  <a:lnTo>
                    <a:pt x="27" y="27"/>
                  </a:lnTo>
                  <a:lnTo>
                    <a:pt x="27" y="0"/>
                  </a:lnTo>
                  <a:close/>
                </a:path>
              </a:pathLst>
            </a:custGeom>
            <a:solidFill>
              <a:srgbClr val="2F2F2F"/>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sp>
        <p:nvSpPr>
          <p:cNvPr id="17" name="Picture 32">
            <a:extLst>
              <a:ext uri="{FF2B5EF4-FFF2-40B4-BE49-F238E27FC236}">
                <a16:creationId xmlns:a16="http://schemas.microsoft.com/office/drawing/2014/main" id="{E87F647F-7F9B-440C-9B2C-72E47837746C}"/>
              </a:ext>
            </a:extLst>
          </p:cNvPr>
          <p:cNvSpPr/>
          <p:nvPr/>
        </p:nvSpPr>
        <p:spPr>
          <a:xfrm>
            <a:off x="2393014" y="2436346"/>
            <a:ext cx="1208144" cy="1092984"/>
          </a:xfrm>
          <a:custGeom>
            <a:avLst/>
            <a:gdLst>
              <a:gd name="connsiteX0" fmla="*/ 637836 w 1023095"/>
              <a:gd name="connsiteY0" fmla="*/ 660892 h 925573"/>
              <a:gd name="connsiteX1" fmla="*/ 519541 w 1023095"/>
              <a:gd name="connsiteY1" fmla="*/ 701488 h 925573"/>
              <a:gd name="connsiteX2" fmla="*/ 394851 w 1023095"/>
              <a:gd name="connsiteY2" fmla="*/ 656021 h 925573"/>
              <a:gd name="connsiteX3" fmla="*/ 407640 w 1023095"/>
              <a:gd name="connsiteY3" fmla="*/ 566711 h 925573"/>
              <a:gd name="connsiteX4" fmla="*/ 436414 w 1023095"/>
              <a:gd name="connsiteY4" fmla="*/ 561839 h 925573"/>
              <a:gd name="connsiteX5" fmla="*/ 453999 w 1023095"/>
              <a:gd name="connsiteY5" fmla="*/ 574830 h 925573"/>
              <a:gd name="connsiteX6" fmla="*/ 509949 w 1023095"/>
              <a:gd name="connsiteY6" fmla="*/ 612178 h 925573"/>
              <a:gd name="connsiteX7" fmla="*/ 517942 w 1023095"/>
              <a:gd name="connsiteY7" fmla="*/ 639783 h 925573"/>
              <a:gd name="connsiteX8" fmla="*/ 572294 w 1023095"/>
              <a:gd name="connsiteY8" fmla="*/ 646278 h 925573"/>
              <a:gd name="connsiteX9" fmla="*/ 580287 w 1023095"/>
              <a:gd name="connsiteY9" fmla="*/ 636535 h 925573"/>
              <a:gd name="connsiteX10" fmla="*/ 655420 w 1023095"/>
              <a:gd name="connsiteY10" fmla="*/ 644654 h 925573"/>
              <a:gd name="connsiteX11" fmla="*/ 637836 w 1023095"/>
              <a:gd name="connsiteY11" fmla="*/ 660892 h 925573"/>
              <a:gd name="connsiteX12" fmla="*/ 359682 w 1023095"/>
              <a:gd name="connsiteY12" fmla="*/ 391339 h 925573"/>
              <a:gd name="connsiteX13" fmla="*/ 367675 w 1023095"/>
              <a:gd name="connsiteY13" fmla="*/ 470906 h 925573"/>
              <a:gd name="connsiteX14" fmla="*/ 367675 w 1023095"/>
              <a:gd name="connsiteY14" fmla="*/ 542354 h 925573"/>
              <a:gd name="connsiteX15" fmla="*/ 372471 w 1023095"/>
              <a:gd name="connsiteY15" fmla="*/ 547225 h 925573"/>
              <a:gd name="connsiteX16" fmla="*/ 361281 w 1023095"/>
              <a:gd name="connsiteY16" fmla="*/ 615425 h 925573"/>
              <a:gd name="connsiteX17" fmla="*/ 359682 w 1023095"/>
              <a:gd name="connsiteY17" fmla="*/ 391339 h 925573"/>
              <a:gd name="connsiteX18" fmla="*/ 401245 w 1023095"/>
              <a:gd name="connsiteY18" fmla="*/ 347496 h 925573"/>
              <a:gd name="connsiteX19" fmla="*/ 433217 w 1023095"/>
              <a:gd name="connsiteY19" fmla="*/ 326387 h 925573"/>
              <a:gd name="connsiteX20" fmla="*/ 485970 w 1023095"/>
              <a:gd name="connsiteY20" fmla="*/ 392963 h 925573"/>
              <a:gd name="connsiteX21" fmla="*/ 431618 w 1023095"/>
              <a:gd name="connsiteY21" fmla="*/ 440053 h 925573"/>
              <a:gd name="connsiteX22" fmla="*/ 425224 w 1023095"/>
              <a:gd name="connsiteY22" fmla="*/ 448173 h 925573"/>
              <a:gd name="connsiteX23" fmla="*/ 393252 w 1023095"/>
              <a:gd name="connsiteY23" fmla="*/ 449796 h 925573"/>
              <a:gd name="connsiteX24" fmla="*/ 378865 w 1023095"/>
              <a:gd name="connsiteY24" fmla="*/ 363734 h 925573"/>
              <a:gd name="connsiteX25" fmla="*/ 401245 w 1023095"/>
              <a:gd name="connsiteY25" fmla="*/ 347496 h 925573"/>
              <a:gd name="connsiteX26" fmla="*/ 645829 w 1023095"/>
              <a:gd name="connsiteY26" fmla="*/ 352368 h 925573"/>
              <a:gd name="connsiteX27" fmla="*/ 516343 w 1023095"/>
              <a:gd name="connsiteY27" fmla="*/ 376725 h 925573"/>
              <a:gd name="connsiteX28" fmla="*/ 461991 w 1023095"/>
              <a:gd name="connsiteY28" fmla="*/ 316644 h 925573"/>
              <a:gd name="connsiteX29" fmla="*/ 522738 w 1023095"/>
              <a:gd name="connsiteY29" fmla="*/ 306901 h 925573"/>
              <a:gd name="connsiteX30" fmla="*/ 645829 w 1023095"/>
              <a:gd name="connsiteY30" fmla="*/ 352368 h 925573"/>
              <a:gd name="connsiteX31" fmla="*/ 585083 w 1023095"/>
              <a:gd name="connsiteY31" fmla="*/ 608930 h 925573"/>
              <a:gd name="connsiteX32" fmla="*/ 578688 w 1023095"/>
              <a:gd name="connsiteY32" fmla="*/ 592692 h 925573"/>
              <a:gd name="connsiteX33" fmla="*/ 527534 w 1023095"/>
              <a:gd name="connsiteY33" fmla="*/ 582949 h 925573"/>
              <a:gd name="connsiteX34" fmla="*/ 474780 w 1023095"/>
              <a:gd name="connsiteY34" fmla="*/ 547225 h 925573"/>
              <a:gd name="connsiteX35" fmla="*/ 463590 w 1023095"/>
              <a:gd name="connsiteY35" fmla="*/ 537482 h 925573"/>
              <a:gd name="connsiteX36" fmla="*/ 465189 w 1023095"/>
              <a:gd name="connsiteY36" fmla="*/ 477401 h 925573"/>
              <a:gd name="connsiteX37" fmla="*/ 471583 w 1023095"/>
              <a:gd name="connsiteY37" fmla="*/ 470906 h 925573"/>
              <a:gd name="connsiteX38" fmla="*/ 522738 w 1023095"/>
              <a:gd name="connsiteY38" fmla="*/ 428687 h 925573"/>
              <a:gd name="connsiteX39" fmla="*/ 597871 w 1023095"/>
              <a:gd name="connsiteY39" fmla="*/ 492016 h 925573"/>
              <a:gd name="connsiteX40" fmla="*/ 602667 w 1023095"/>
              <a:gd name="connsiteY40" fmla="*/ 535859 h 925573"/>
              <a:gd name="connsiteX41" fmla="*/ 663413 w 1023095"/>
              <a:gd name="connsiteY41" fmla="*/ 543978 h 925573"/>
              <a:gd name="connsiteX42" fmla="*/ 666611 w 1023095"/>
              <a:gd name="connsiteY42" fmla="*/ 542354 h 925573"/>
              <a:gd name="connsiteX43" fmla="*/ 706575 w 1023095"/>
              <a:gd name="connsiteY43" fmla="*/ 569959 h 925573"/>
              <a:gd name="connsiteX44" fmla="*/ 684195 w 1023095"/>
              <a:gd name="connsiteY44" fmla="*/ 613802 h 925573"/>
              <a:gd name="connsiteX45" fmla="*/ 585083 w 1023095"/>
              <a:gd name="connsiteY45" fmla="*/ 608930 h 925573"/>
              <a:gd name="connsiteX46" fmla="*/ 708174 w 1023095"/>
              <a:gd name="connsiteY46" fmla="*/ 555344 h 925573"/>
              <a:gd name="connsiteX47" fmla="*/ 674603 w 1023095"/>
              <a:gd name="connsiteY47" fmla="*/ 529363 h 925573"/>
              <a:gd name="connsiteX48" fmla="*/ 668209 w 1023095"/>
              <a:gd name="connsiteY48" fmla="*/ 488768 h 925573"/>
              <a:gd name="connsiteX49" fmla="*/ 613857 w 1023095"/>
              <a:gd name="connsiteY49" fmla="*/ 477401 h 925573"/>
              <a:gd name="connsiteX50" fmla="*/ 549914 w 1023095"/>
              <a:gd name="connsiteY50" fmla="*/ 414072 h 925573"/>
              <a:gd name="connsiteX51" fmla="*/ 673005 w 1023095"/>
              <a:gd name="connsiteY51" fmla="*/ 379972 h 925573"/>
              <a:gd name="connsiteX52" fmla="*/ 676202 w 1023095"/>
              <a:gd name="connsiteY52" fmla="*/ 383220 h 925573"/>
              <a:gd name="connsiteX53" fmla="*/ 708174 w 1023095"/>
              <a:gd name="connsiteY53" fmla="*/ 555344 h 925573"/>
              <a:gd name="connsiteX54" fmla="*/ 696984 w 1023095"/>
              <a:gd name="connsiteY54" fmla="*/ 366982 h 925573"/>
              <a:gd name="connsiteX55" fmla="*/ 519541 w 1023095"/>
              <a:gd name="connsiteY55" fmla="*/ 277672 h 925573"/>
              <a:gd name="connsiteX56" fmla="*/ 383661 w 1023095"/>
              <a:gd name="connsiteY56" fmla="*/ 324763 h 925573"/>
              <a:gd name="connsiteX57" fmla="*/ 342097 w 1023095"/>
              <a:gd name="connsiteY57" fmla="*/ 643030 h 925573"/>
              <a:gd name="connsiteX58" fmla="*/ 519541 w 1023095"/>
              <a:gd name="connsiteY58" fmla="*/ 732340 h 925573"/>
              <a:gd name="connsiteX59" fmla="*/ 655420 w 1023095"/>
              <a:gd name="connsiteY59" fmla="*/ 685249 h 925573"/>
              <a:gd name="connsiteX60" fmla="*/ 696984 w 1023095"/>
              <a:gd name="connsiteY60" fmla="*/ 366982 h 925573"/>
              <a:gd name="connsiteX61" fmla="*/ 137478 w 1023095"/>
              <a:gd name="connsiteY61" fmla="*/ 725845 h 925573"/>
              <a:gd name="connsiteX62" fmla="*/ 206218 w 1023095"/>
              <a:gd name="connsiteY62" fmla="*/ 768064 h 925573"/>
              <a:gd name="connsiteX63" fmla="*/ 206218 w 1023095"/>
              <a:gd name="connsiteY63" fmla="*/ 682002 h 925573"/>
              <a:gd name="connsiteX64" fmla="*/ 137478 w 1023095"/>
              <a:gd name="connsiteY64" fmla="*/ 641406 h 925573"/>
              <a:gd name="connsiteX65" fmla="*/ 137478 w 1023095"/>
              <a:gd name="connsiteY65" fmla="*/ 725845 h 925573"/>
              <a:gd name="connsiteX66" fmla="*/ 800892 w 1023095"/>
              <a:gd name="connsiteY66" fmla="*/ 682002 h 925573"/>
              <a:gd name="connsiteX67" fmla="*/ 800892 w 1023095"/>
              <a:gd name="connsiteY67" fmla="*/ 768064 h 925573"/>
              <a:gd name="connsiteX68" fmla="*/ 869631 w 1023095"/>
              <a:gd name="connsiteY68" fmla="*/ 725845 h 925573"/>
              <a:gd name="connsiteX69" fmla="*/ 869631 w 1023095"/>
              <a:gd name="connsiteY69" fmla="*/ 641406 h 925573"/>
              <a:gd name="connsiteX70" fmla="*/ 800892 w 1023095"/>
              <a:gd name="connsiteY70" fmla="*/ 682002 h 925573"/>
              <a:gd name="connsiteX71" fmla="*/ 503555 w 1023095"/>
              <a:gd name="connsiteY71" fmla="*/ 73072 h 925573"/>
              <a:gd name="connsiteX72" fmla="*/ 431618 w 1023095"/>
              <a:gd name="connsiteY72" fmla="*/ 110419 h 925573"/>
              <a:gd name="connsiteX73" fmla="*/ 503555 w 1023095"/>
              <a:gd name="connsiteY73" fmla="*/ 155886 h 925573"/>
              <a:gd name="connsiteX74" fmla="*/ 575491 w 1023095"/>
              <a:gd name="connsiteY74" fmla="*/ 110419 h 925573"/>
              <a:gd name="connsiteX75" fmla="*/ 503555 w 1023095"/>
              <a:gd name="connsiteY75" fmla="*/ 73072 h 925573"/>
              <a:gd name="connsiteX76" fmla="*/ 755652 w 1023095"/>
              <a:gd name="connsiteY76" fmla="*/ 641569 h 925573"/>
              <a:gd name="connsiteX77" fmla="*/ 791300 w 1023095"/>
              <a:gd name="connsiteY77" fmla="*/ 664140 h 925573"/>
              <a:gd name="connsiteX78" fmla="*/ 863237 w 1023095"/>
              <a:gd name="connsiteY78" fmla="*/ 618673 h 925573"/>
              <a:gd name="connsiteX79" fmla="*/ 791300 w 1023095"/>
              <a:gd name="connsiteY79" fmla="*/ 582949 h 925573"/>
              <a:gd name="connsiteX80" fmla="*/ 778352 w 1023095"/>
              <a:gd name="connsiteY80" fmla="*/ 589444 h 925573"/>
              <a:gd name="connsiteX81" fmla="*/ 755652 w 1023095"/>
              <a:gd name="connsiteY81" fmla="*/ 641569 h 925573"/>
              <a:gd name="connsiteX82" fmla="*/ 712970 w 1023095"/>
              <a:gd name="connsiteY82" fmla="*/ 698889 h 925573"/>
              <a:gd name="connsiteX83" fmla="*/ 712970 w 1023095"/>
              <a:gd name="connsiteY83" fmla="*/ 725845 h 925573"/>
              <a:gd name="connsiteX84" fmla="*/ 781709 w 1023095"/>
              <a:gd name="connsiteY84" fmla="*/ 768064 h 925573"/>
              <a:gd name="connsiteX85" fmla="*/ 781709 w 1023095"/>
              <a:gd name="connsiteY85" fmla="*/ 682002 h 925573"/>
              <a:gd name="connsiteX86" fmla="*/ 744462 w 1023095"/>
              <a:gd name="connsiteY86" fmla="*/ 659918 h 925573"/>
              <a:gd name="connsiteX87" fmla="*/ 712970 w 1023095"/>
              <a:gd name="connsiteY87" fmla="*/ 698889 h 925573"/>
              <a:gd name="connsiteX88" fmla="*/ 575491 w 1023095"/>
              <a:gd name="connsiteY88" fmla="*/ 775209 h 925573"/>
              <a:gd name="connsiteX89" fmla="*/ 575491 w 1023095"/>
              <a:gd name="connsiteY89" fmla="*/ 816778 h 925573"/>
              <a:gd name="connsiteX90" fmla="*/ 599470 w 1023095"/>
              <a:gd name="connsiteY90" fmla="*/ 842759 h 925573"/>
              <a:gd name="connsiteX91" fmla="*/ 735350 w 1023095"/>
              <a:gd name="connsiteY91" fmla="*/ 842759 h 925573"/>
              <a:gd name="connsiteX92" fmla="*/ 642632 w 1023095"/>
              <a:gd name="connsiteY92" fmla="*/ 904464 h 925573"/>
              <a:gd name="connsiteX93" fmla="*/ 642632 w 1023095"/>
              <a:gd name="connsiteY93" fmla="*/ 932069 h 925573"/>
              <a:gd name="connsiteX94" fmla="*/ 939969 w 1023095"/>
              <a:gd name="connsiteY94" fmla="*/ 932069 h 925573"/>
              <a:gd name="connsiteX95" fmla="*/ 939969 w 1023095"/>
              <a:gd name="connsiteY95" fmla="*/ 902840 h 925573"/>
              <a:gd name="connsiteX96" fmla="*/ 858441 w 1023095"/>
              <a:gd name="connsiteY96" fmla="*/ 842759 h 925573"/>
              <a:gd name="connsiteX97" fmla="*/ 995919 w 1023095"/>
              <a:gd name="connsiteY97" fmla="*/ 842759 h 925573"/>
              <a:gd name="connsiteX98" fmla="*/ 1023095 w 1023095"/>
              <a:gd name="connsiteY98" fmla="*/ 816778 h 925573"/>
              <a:gd name="connsiteX99" fmla="*/ 1023095 w 1023095"/>
              <a:gd name="connsiteY99" fmla="*/ 534235 h 925573"/>
              <a:gd name="connsiteX100" fmla="*/ 997518 w 1023095"/>
              <a:gd name="connsiteY100" fmla="*/ 508254 h 925573"/>
              <a:gd name="connsiteX101" fmla="*/ 791300 w 1023095"/>
              <a:gd name="connsiteY101" fmla="*/ 508254 h 925573"/>
              <a:gd name="connsiteX102" fmla="*/ 788423 w 1023095"/>
              <a:gd name="connsiteY102" fmla="*/ 545601 h 925573"/>
              <a:gd name="connsiteX103" fmla="*/ 989525 w 1023095"/>
              <a:gd name="connsiteY103" fmla="*/ 545601 h 925573"/>
              <a:gd name="connsiteX104" fmla="*/ 989525 w 1023095"/>
              <a:gd name="connsiteY104" fmla="*/ 808659 h 925573"/>
              <a:gd name="connsiteX105" fmla="*/ 610660 w 1023095"/>
              <a:gd name="connsiteY105" fmla="*/ 808659 h 925573"/>
              <a:gd name="connsiteX106" fmla="*/ 610660 w 1023095"/>
              <a:gd name="connsiteY106" fmla="*/ 765141 h 925573"/>
              <a:gd name="connsiteX107" fmla="*/ 575491 w 1023095"/>
              <a:gd name="connsiteY107" fmla="*/ 775209 h 925573"/>
              <a:gd name="connsiteX108" fmla="*/ 285667 w 1023095"/>
              <a:gd name="connsiteY108" fmla="*/ 645466 h 925573"/>
              <a:gd name="connsiteX109" fmla="*/ 223802 w 1023095"/>
              <a:gd name="connsiteY109" fmla="*/ 682002 h 925573"/>
              <a:gd name="connsiteX110" fmla="*/ 223802 w 1023095"/>
              <a:gd name="connsiteY110" fmla="*/ 768064 h 925573"/>
              <a:gd name="connsiteX111" fmla="*/ 292541 w 1023095"/>
              <a:gd name="connsiteY111" fmla="*/ 725845 h 925573"/>
              <a:gd name="connsiteX112" fmla="*/ 292541 w 1023095"/>
              <a:gd name="connsiteY112" fmla="*/ 656833 h 925573"/>
              <a:gd name="connsiteX113" fmla="*/ 285667 w 1023095"/>
              <a:gd name="connsiteY113" fmla="*/ 645466 h 925573"/>
              <a:gd name="connsiteX114" fmla="*/ 267763 w 1023095"/>
              <a:gd name="connsiteY114" fmla="*/ 608768 h 925573"/>
              <a:gd name="connsiteX115" fmla="*/ 215809 w 1023095"/>
              <a:gd name="connsiteY115" fmla="*/ 582949 h 925573"/>
              <a:gd name="connsiteX116" fmla="*/ 142274 w 1023095"/>
              <a:gd name="connsiteY116" fmla="*/ 618673 h 925573"/>
              <a:gd name="connsiteX117" fmla="*/ 215809 w 1023095"/>
              <a:gd name="connsiteY117" fmla="*/ 664140 h 925573"/>
              <a:gd name="connsiteX118" fmla="*/ 275436 w 1023095"/>
              <a:gd name="connsiteY118" fmla="*/ 626467 h 925573"/>
              <a:gd name="connsiteX119" fmla="*/ 267763 w 1023095"/>
              <a:gd name="connsiteY119" fmla="*/ 608768 h 925573"/>
              <a:gd name="connsiteX120" fmla="*/ 247781 w 1023095"/>
              <a:gd name="connsiteY120" fmla="*/ 508254 h 925573"/>
              <a:gd name="connsiteX121" fmla="*/ 23979 w 1023095"/>
              <a:gd name="connsiteY121" fmla="*/ 508254 h 925573"/>
              <a:gd name="connsiteX122" fmla="*/ 0 w 1023095"/>
              <a:gd name="connsiteY122" fmla="*/ 534235 h 925573"/>
              <a:gd name="connsiteX123" fmla="*/ 0 w 1023095"/>
              <a:gd name="connsiteY123" fmla="*/ 816778 h 925573"/>
              <a:gd name="connsiteX124" fmla="*/ 23979 w 1023095"/>
              <a:gd name="connsiteY124" fmla="*/ 842759 h 925573"/>
              <a:gd name="connsiteX125" fmla="*/ 159859 w 1023095"/>
              <a:gd name="connsiteY125" fmla="*/ 842759 h 925573"/>
              <a:gd name="connsiteX126" fmla="*/ 67141 w 1023095"/>
              <a:gd name="connsiteY126" fmla="*/ 904464 h 925573"/>
              <a:gd name="connsiteX127" fmla="*/ 67141 w 1023095"/>
              <a:gd name="connsiteY127" fmla="*/ 932069 h 925573"/>
              <a:gd name="connsiteX128" fmla="*/ 364478 w 1023095"/>
              <a:gd name="connsiteY128" fmla="*/ 932069 h 925573"/>
              <a:gd name="connsiteX129" fmla="*/ 364478 w 1023095"/>
              <a:gd name="connsiteY129" fmla="*/ 902840 h 925573"/>
              <a:gd name="connsiteX130" fmla="*/ 282950 w 1023095"/>
              <a:gd name="connsiteY130" fmla="*/ 842759 h 925573"/>
              <a:gd name="connsiteX131" fmla="*/ 420428 w 1023095"/>
              <a:gd name="connsiteY131" fmla="*/ 842759 h 925573"/>
              <a:gd name="connsiteX132" fmla="*/ 447604 w 1023095"/>
              <a:gd name="connsiteY132" fmla="*/ 816778 h 925573"/>
              <a:gd name="connsiteX133" fmla="*/ 447604 w 1023095"/>
              <a:gd name="connsiteY133" fmla="*/ 771149 h 925573"/>
              <a:gd name="connsiteX134" fmla="*/ 414034 w 1023095"/>
              <a:gd name="connsiteY134" fmla="*/ 759458 h 925573"/>
              <a:gd name="connsiteX135" fmla="*/ 414034 w 1023095"/>
              <a:gd name="connsiteY135" fmla="*/ 808659 h 925573"/>
              <a:gd name="connsiteX136" fmla="*/ 35169 w 1023095"/>
              <a:gd name="connsiteY136" fmla="*/ 808659 h 925573"/>
              <a:gd name="connsiteX137" fmla="*/ 35169 w 1023095"/>
              <a:gd name="connsiteY137" fmla="*/ 545601 h 925573"/>
              <a:gd name="connsiteX138" fmla="*/ 250658 w 1023095"/>
              <a:gd name="connsiteY138" fmla="*/ 545601 h 925573"/>
              <a:gd name="connsiteX139" fmla="*/ 247781 w 1023095"/>
              <a:gd name="connsiteY139" fmla="*/ 508254 h 925573"/>
              <a:gd name="connsiteX140" fmla="*/ 493963 w 1023095"/>
              <a:gd name="connsiteY140" fmla="*/ 230257 h 925573"/>
              <a:gd name="connsiteX141" fmla="*/ 493963 w 1023095"/>
              <a:gd name="connsiteY141" fmla="*/ 172124 h 925573"/>
              <a:gd name="connsiteX142" fmla="*/ 425224 w 1023095"/>
              <a:gd name="connsiteY142" fmla="*/ 131529 h 925573"/>
              <a:gd name="connsiteX143" fmla="*/ 425224 w 1023095"/>
              <a:gd name="connsiteY143" fmla="*/ 217591 h 925573"/>
              <a:gd name="connsiteX144" fmla="*/ 457036 w 1023095"/>
              <a:gd name="connsiteY144" fmla="*/ 236427 h 925573"/>
              <a:gd name="connsiteX145" fmla="*/ 493963 w 1023095"/>
              <a:gd name="connsiteY145" fmla="*/ 230257 h 925573"/>
              <a:gd name="connsiteX146" fmla="*/ 556628 w 1023095"/>
              <a:gd name="connsiteY146" fmla="*/ 231556 h 925573"/>
              <a:gd name="connsiteX147" fmla="*/ 580287 w 1023095"/>
              <a:gd name="connsiteY147" fmla="*/ 217591 h 925573"/>
              <a:gd name="connsiteX148" fmla="*/ 580287 w 1023095"/>
              <a:gd name="connsiteY148" fmla="*/ 133153 h 925573"/>
              <a:gd name="connsiteX149" fmla="*/ 511548 w 1023095"/>
              <a:gd name="connsiteY149" fmla="*/ 172124 h 925573"/>
              <a:gd name="connsiteX150" fmla="*/ 511548 w 1023095"/>
              <a:gd name="connsiteY150" fmla="*/ 229120 h 925573"/>
              <a:gd name="connsiteX151" fmla="*/ 556628 w 1023095"/>
              <a:gd name="connsiteY151" fmla="*/ 231556 h 925573"/>
              <a:gd name="connsiteX152" fmla="*/ 725439 w 1023095"/>
              <a:gd name="connsiteY152" fmla="*/ 324763 h 925573"/>
              <a:gd name="connsiteX153" fmla="*/ 735350 w 1023095"/>
              <a:gd name="connsiteY153" fmla="*/ 305277 h 925573"/>
              <a:gd name="connsiteX154" fmla="*/ 735350 w 1023095"/>
              <a:gd name="connsiteY154" fmla="*/ 22733 h 925573"/>
              <a:gd name="connsiteX155" fmla="*/ 709772 w 1023095"/>
              <a:gd name="connsiteY155" fmla="*/ 0 h 925573"/>
              <a:gd name="connsiteX156" fmla="*/ 311724 w 1023095"/>
              <a:gd name="connsiteY156" fmla="*/ 0 h 925573"/>
              <a:gd name="connsiteX157" fmla="*/ 287746 w 1023095"/>
              <a:gd name="connsiteY157" fmla="*/ 25981 h 925573"/>
              <a:gd name="connsiteX158" fmla="*/ 287746 w 1023095"/>
              <a:gd name="connsiteY158" fmla="*/ 308525 h 925573"/>
              <a:gd name="connsiteX159" fmla="*/ 306289 w 1023095"/>
              <a:gd name="connsiteY159" fmla="*/ 333856 h 925573"/>
              <a:gd name="connsiteX160" fmla="*/ 338900 w 1023095"/>
              <a:gd name="connsiteY160" fmla="*/ 298782 h 925573"/>
              <a:gd name="connsiteX161" fmla="*/ 322914 w 1023095"/>
              <a:gd name="connsiteY161" fmla="*/ 298782 h 925573"/>
              <a:gd name="connsiteX162" fmla="*/ 322914 w 1023095"/>
              <a:gd name="connsiteY162" fmla="*/ 35724 h 925573"/>
              <a:gd name="connsiteX163" fmla="*/ 701779 w 1023095"/>
              <a:gd name="connsiteY163" fmla="*/ 35724 h 925573"/>
              <a:gd name="connsiteX164" fmla="*/ 701779 w 1023095"/>
              <a:gd name="connsiteY164" fmla="*/ 298782 h 925573"/>
              <a:gd name="connsiteX165" fmla="*/ 700181 w 1023095"/>
              <a:gd name="connsiteY165" fmla="*/ 298782 h 925573"/>
              <a:gd name="connsiteX166" fmla="*/ 725439 w 1023095"/>
              <a:gd name="connsiteY166" fmla="*/ 324763 h 925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1023095" h="925573">
                <a:moveTo>
                  <a:pt x="637836" y="660892"/>
                </a:moveTo>
                <a:cubicBezTo>
                  <a:pt x="602667" y="688497"/>
                  <a:pt x="561104" y="701488"/>
                  <a:pt x="519541" y="701488"/>
                </a:cubicBezTo>
                <a:cubicBezTo>
                  <a:pt x="474780" y="701488"/>
                  <a:pt x="431618" y="685249"/>
                  <a:pt x="394851" y="656021"/>
                </a:cubicBezTo>
                <a:cubicBezTo>
                  <a:pt x="393252" y="634911"/>
                  <a:pt x="394851" y="600811"/>
                  <a:pt x="407640" y="566711"/>
                </a:cubicBezTo>
                <a:cubicBezTo>
                  <a:pt x="417231" y="566711"/>
                  <a:pt x="425224" y="566711"/>
                  <a:pt x="436414" y="561839"/>
                </a:cubicBezTo>
                <a:cubicBezTo>
                  <a:pt x="441210" y="566711"/>
                  <a:pt x="446006" y="571582"/>
                  <a:pt x="453999" y="574830"/>
                </a:cubicBezTo>
                <a:cubicBezTo>
                  <a:pt x="473182" y="589444"/>
                  <a:pt x="493963" y="602435"/>
                  <a:pt x="509949" y="612178"/>
                </a:cubicBezTo>
                <a:cubicBezTo>
                  <a:pt x="508350" y="621921"/>
                  <a:pt x="511548" y="631664"/>
                  <a:pt x="517942" y="639783"/>
                </a:cubicBezTo>
                <a:cubicBezTo>
                  <a:pt x="530731" y="657645"/>
                  <a:pt x="556308" y="660892"/>
                  <a:pt x="572294" y="646278"/>
                </a:cubicBezTo>
                <a:cubicBezTo>
                  <a:pt x="575491" y="643030"/>
                  <a:pt x="578688" y="639783"/>
                  <a:pt x="580287" y="636535"/>
                </a:cubicBezTo>
                <a:cubicBezTo>
                  <a:pt x="610660" y="643030"/>
                  <a:pt x="636237" y="644654"/>
                  <a:pt x="655420" y="644654"/>
                </a:cubicBezTo>
                <a:cubicBezTo>
                  <a:pt x="649026" y="651149"/>
                  <a:pt x="645829" y="656021"/>
                  <a:pt x="637836" y="660892"/>
                </a:cubicBezTo>
                <a:close/>
                <a:moveTo>
                  <a:pt x="359682" y="391339"/>
                </a:moveTo>
                <a:cubicBezTo>
                  <a:pt x="354886" y="410825"/>
                  <a:pt x="353288" y="438430"/>
                  <a:pt x="367675" y="470906"/>
                </a:cubicBezTo>
                <a:cubicBezTo>
                  <a:pt x="350090" y="492016"/>
                  <a:pt x="350090" y="521244"/>
                  <a:pt x="367675" y="542354"/>
                </a:cubicBezTo>
                <a:lnTo>
                  <a:pt x="372471" y="547225"/>
                </a:lnTo>
                <a:cubicBezTo>
                  <a:pt x="366076" y="571582"/>
                  <a:pt x="362879" y="595940"/>
                  <a:pt x="361281" y="615425"/>
                </a:cubicBezTo>
                <a:cubicBezTo>
                  <a:pt x="311724" y="547225"/>
                  <a:pt x="314922" y="457915"/>
                  <a:pt x="359682" y="391339"/>
                </a:cubicBezTo>
                <a:close/>
                <a:moveTo>
                  <a:pt x="401245" y="347496"/>
                </a:moveTo>
                <a:cubicBezTo>
                  <a:pt x="410837" y="339377"/>
                  <a:pt x="422027" y="332882"/>
                  <a:pt x="433217" y="326387"/>
                </a:cubicBezTo>
                <a:cubicBezTo>
                  <a:pt x="447604" y="349120"/>
                  <a:pt x="465189" y="371853"/>
                  <a:pt x="485970" y="392963"/>
                </a:cubicBezTo>
                <a:cubicBezTo>
                  <a:pt x="468386" y="405953"/>
                  <a:pt x="450801" y="420568"/>
                  <a:pt x="431618" y="440053"/>
                </a:cubicBezTo>
                <a:cubicBezTo>
                  <a:pt x="430020" y="443301"/>
                  <a:pt x="426823" y="444925"/>
                  <a:pt x="425224" y="448173"/>
                </a:cubicBezTo>
                <a:cubicBezTo>
                  <a:pt x="414034" y="446549"/>
                  <a:pt x="404442" y="446549"/>
                  <a:pt x="393252" y="449796"/>
                </a:cubicBezTo>
                <a:cubicBezTo>
                  <a:pt x="375668" y="412449"/>
                  <a:pt x="375668" y="381596"/>
                  <a:pt x="378865" y="363734"/>
                </a:cubicBezTo>
                <a:cubicBezTo>
                  <a:pt x="386858" y="358863"/>
                  <a:pt x="391654" y="353991"/>
                  <a:pt x="401245" y="347496"/>
                </a:cubicBezTo>
                <a:close/>
                <a:moveTo>
                  <a:pt x="645829" y="352368"/>
                </a:moveTo>
                <a:cubicBezTo>
                  <a:pt x="615456" y="345872"/>
                  <a:pt x="569097" y="347496"/>
                  <a:pt x="516343" y="376725"/>
                </a:cubicBezTo>
                <a:cubicBezTo>
                  <a:pt x="498759" y="357239"/>
                  <a:pt x="481175" y="336129"/>
                  <a:pt x="461991" y="316644"/>
                </a:cubicBezTo>
                <a:cubicBezTo>
                  <a:pt x="481175" y="310148"/>
                  <a:pt x="501956" y="306901"/>
                  <a:pt x="522738" y="306901"/>
                </a:cubicBezTo>
                <a:cubicBezTo>
                  <a:pt x="564301" y="306901"/>
                  <a:pt x="607463" y="323139"/>
                  <a:pt x="645829" y="352368"/>
                </a:cubicBezTo>
                <a:close/>
                <a:moveTo>
                  <a:pt x="585083" y="608930"/>
                </a:moveTo>
                <a:cubicBezTo>
                  <a:pt x="583484" y="604059"/>
                  <a:pt x="581885" y="597563"/>
                  <a:pt x="578688" y="592692"/>
                </a:cubicBezTo>
                <a:cubicBezTo>
                  <a:pt x="565900" y="576454"/>
                  <a:pt x="543519" y="573206"/>
                  <a:pt x="527534" y="582949"/>
                </a:cubicBezTo>
                <a:cubicBezTo>
                  <a:pt x="509949" y="573206"/>
                  <a:pt x="492365" y="561839"/>
                  <a:pt x="474780" y="547225"/>
                </a:cubicBezTo>
                <a:cubicBezTo>
                  <a:pt x="471583" y="543978"/>
                  <a:pt x="468386" y="540730"/>
                  <a:pt x="463590" y="537482"/>
                </a:cubicBezTo>
                <a:cubicBezTo>
                  <a:pt x="474780" y="519620"/>
                  <a:pt x="476379" y="496887"/>
                  <a:pt x="465189" y="477401"/>
                </a:cubicBezTo>
                <a:lnTo>
                  <a:pt x="471583" y="470906"/>
                </a:lnTo>
                <a:cubicBezTo>
                  <a:pt x="489167" y="453044"/>
                  <a:pt x="506752" y="440053"/>
                  <a:pt x="522738" y="428687"/>
                </a:cubicBezTo>
                <a:cubicBezTo>
                  <a:pt x="546717" y="451420"/>
                  <a:pt x="573893" y="472530"/>
                  <a:pt x="597871" y="492016"/>
                </a:cubicBezTo>
                <a:cubicBezTo>
                  <a:pt x="591477" y="506630"/>
                  <a:pt x="593076" y="522868"/>
                  <a:pt x="602667" y="535859"/>
                </a:cubicBezTo>
                <a:cubicBezTo>
                  <a:pt x="617054" y="555344"/>
                  <a:pt x="642632" y="558592"/>
                  <a:pt x="663413" y="543978"/>
                </a:cubicBezTo>
                <a:cubicBezTo>
                  <a:pt x="665012" y="543978"/>
                  <a:pt x="665012" y="542354"/>
                  <a:pt x="666611" y="542354"/>
                </a:cubicBezTo>
                <a:cubicBezTo>
                  <a:pt x="684195" y="555344"/>
                  <a:pt x="698582" y="565087"/>
                  <a:pt x="706575" y="569959"/>
                </a:cubicBezTo>
                <a:cubicBezTo>
                  <a:pt x="701779" y="584573"/>
                  <a:pt x="693787" y="599187"/>
                  <a:pt x="684195" y="613802"/>
                </a:cubicBezTo>
                <a:cubicBezTo>
                  <a:pt x="668209" y="618673"/>
                  <a:pt x="634639" y="623544"/>
                  <a:pt x="585083" y="608930"/>
                </a:cubicBezTo>
                <a:close/>
                <a:moveTo>
                  <a:pt x="708174" y="555344"/>
                </a:moveTo>
                <a:cubicBezTo>
                  <a:pt x="700181" y="548849"/>
                  <a:pt x="688991" y="540730"/>
                  <a:pt x="674603" y="529363"/>
                </a:cubicBezTo>
                <a:cubicBezTo>
                  <a:pt x="679399" y="516373"/>
                  <a:pt x="677801" y="500135"/>
                  <a:pt x="668209" y="488768"/>
                </a:cubicBezTo>
                <a:cubicBezTo>
                  <a:pt x="655420" y="470906"/>
                  <a:pt x="629843" y="467658"/>
                  <a:pt x="613857" y="477401"/>
                </a:cubicBezTo>
                <a:cubicBezTo>
                  <a:pt x="594674" y="459539"/>
                  <a:pt x="572294" y="436806"/>
                  <a:pt x="549914" y="414072"/>
                </a:cubicBezTo>
                <a:cubicBezTo>
                  <a:pt x="617054" y="376725"/>
                  <a:pt x="668209" y="379972"/>
                  <a:pt x="673005" y="379972"/>
                </a:cubicBezTo>
                <a:cubicBezTo>
                  <a:pt x="673005" y="381596"/>
                  <a:pt x="674603" y="381596"/>
                  <a:pt x="676202" y="383220"/>
                </a:cubicBezTo>
                <a:cubicBezTo>
                  <a:pt x="712970" y="433558"/>
                  <a:pt x="722561" y="498511"/>
                  <a:pt x="708174" y="555344"/>
                </a:cubicBezTo>
                <a:close/>
                <a:moveTo>
                  <a:pt x="696984" y="366982"/>
                </a:moveTo>
                <a:cubicBezTo>
                  <a:pt x="653822" y="308525"/>
                  <a:pt x="585083" y="277672"/>
                  <a:pt x="519541" y="277672"/>
                </a:cubicBezTo>
                <a:cubicBezTo>
                  <a:pt x="469984" y="277672"/>
                  <a:pt x="423625" y="292286"/>
                  <a:pt x="383661" y="324763"/>
                </a:cubicBezTo>
                <a:cubicBezTo>
                  <a:pt x="286147" y="401082"/>
                  <a:pt x="265365" y="543978"/>
                  <a:pt x="342097" y="643030"/>
                </a:cubicBezTo>
                <a:cubicBezTo>
                  <a:pt x="386858" y="701488"/>
                  <a:pt x="453999" y="732340"/>
                  <a:pt x="519541" y="732340"/>
                </a:cubicBezTo>
                <a:cubicBezTo>
                  <a:pt x="569097" y="732340"/>
                  <a:pt x="615456" y="717726"/>
                  <a:pt x="655420" y="685249"/>
                </a:cubicBezTo>
                <a:cubicBezTo>
                  <a:pt x="752934" y="608930"/>
                  <a:pt x="772117" y="464411"/>
                  <a:pt x="696984" y="366982"/>
                </a:cubicBezTo>
                <a:close/>
                <a:moveTo>
                  <a:pt x="137478" y="725845"/>
                </a:moveTo>
                <a:lnTo>
                  <a:pt x="206218" y="768064"/>
                </a:lnTo>
                <a:lnTo>
                  <a:pt x="206218" y="682002"/>
                </a:lnTo>
                <a:lnTo>
                  <a:pt x="137478" y="641406"/>
                </a:lnTo>
                <a:lnTo>
                  <a:pt x="137478" y="725845"/>
                </a:lnTo>
                <a:close/>
                <a:moveTo>
                  <a:pt x="800892" y="682002"/>
                </a:moveTo>
                <a:lnTo>
                  <a:pt x="800892" y="768064"/>
                </a:lnTo>
                <a:lnTo>
                  <a:pt x="869631" y="725845"/>
                </a:lnTo>
                <a:lnTo>
                  <a:pt x="869631" y="641406"/>
                </a:lnTo>
                <a:lnTo>
                  <a:pt x="800892" y="682002"/>
                </a:lnTo>
                <a:close/>
                <a:moveTo>
                  <a:pt x="503555" y="73072"/>
                </a:moveTo>
                <a:lnTo>
                  <a:pt x="431618" y="110419"/>
                </a:lnTo>
                <a:lnTo>
                  <a:pt x="503555" y="155886"/>
                </a:lnTo>
                <a:lnTo>
                  <a:pt x="575491" y="110419"/>
                </a:lnTo>
                <a:lnTo>
                  <a:pt x="503555" y="73072"/>
                </a:lnTo>
                <a:close/>
                <a:moveTo>
                  <a:pt x="755652" y="641569"/>
                </a:moveTo>
                <a:lnTo>
                  <a:pt x="791300" y="664140"/>
                </a:lnTo>
                <a:lnTo>
                  <a:pt x="863237" y="618673"/>
                </a:lnTo>
                <a:lnTo>
                  <a:pt x="791300" y="582949"/>
                </a:lnTo>
                <a:lnTo>
                  <a:pt x="778352" y="589444"/>
                </a:lnTo>
                <a:cubicBezTo>
                  <a:pt x="772576" y="607568"/>
                  <a:pt x="764968" y="625037"/>
                  <a:pt x="755652" y="641569"/>
                </a:cubicBezTo>
                <a:close/>
                <a:moveTo>
                  <a:pt x="712970" y="698889"/>
                </a:moveTo>
                <a:lnTo>
                  <a:pt x="712970" y="725845"/>
                </a:lnTo>
                <a:lnTo>
                  <a:pt x="781709" y="768064"/>
                </a:lnTo>
                <a:lnTo>
                  <a:pt x="781709" y="682002"/>
                </a:lnTo>
                <a:lnTo>
                  <a:pt x="744462" y="659918"/>
                </a:lnTo>
                <a:cubicBezTo>
                  <a:pt x="735156" y="673857"/>
                  <a:pt x="724615" y="686902"/>
                  <a:pt x="712970" y="698889"/>
                </a:cubicBezTo>
                <a:close/>
                <a:moveTo>
                  <a:pt x="575491" y="775209"/>
                </a:moveTo>
                <a:lnTo>
                  <a:pt x="575491" y="816778"/>
                </a:lnTo>
                <a:cubicBezTo>
                  <a:pt x="575491" y="831393"/>
                  <a:pt x="586681" y="842759"/>
                  <a:pt x="599470" y="842759"/>
                </a:cubicBezTo>
                <a:lnTo>
                  <a:pt x="735350" y="842759"/>
                </a:lnTo>
                <a:cubicBezTo>
                  <a:pt x="751336" y="896345"/>
                  <a:pt x="730554" y="904464"/>
                  <a:pt x="642632" y="904464"/>
                </a:cubicBezTo>
                <a:lnTo>
                  <a:pt x="642632" y="932069"/>
                </a:lnTo>
                <a:lnTo>
                  <a:pt x="939969" y="932069"/>
                </a:lnTo>
                <a:lnTo>
                  <a:pt x="939969" y="902840"/>
                </a:lnTo>
                <a:cubicBezTo>
                  <a:pt x="853645" y="902840"/>
                  <a:pt x="844054" y="894721"/>
                  <a:pt x="858441" y="842759"/>
                </a:cubicBezTo>
                <a:lnTo>
                  <a:pt x="995919" y="842759"/>
                </a:lnTo>
                <a:cubicBezTo>
                  <a:pt x="1010307" y="842759"/>
                  <a:pt x="1023095" y="829769"/>
                  <a:pt x="1023095" y="816778"/>
                </a:cubicBezTo>
                <a:lnTo>
                  <a:pt x="1023095" y="534235"/>
                </a:lnTo>
                <a:cubicBezTo>
                  <a:pt x="1024694" y="521244"/>
                  <a:pt x="1010307" y="508254"/>
                  <a:pt x="997518" y="508254"/>
                </a:cubicBezTo>
                <a:lnTo>
                  <a:pt x="791300" y="508254"/>
                </a:lnTo>
                <a:cubicBezTo>
                  <a:pt x="791174" y="520755"/>
                  <a:pt x="790213" y="533233"/>
                  <a:pt x="788423" y="545601"/>
                </a:cubicBezTo>
                <a:lnTo>
                  <a:pt x="989525" y="545601"/>
                </a:lnTo>
                <a:lnTo>
                  <a:pt x="989525" y="808659"/>
                </a:lnTo>
                <a:lnTo>
                  <a:pt x="610660" y="808659"/>
                </a:lnTo>
                <a:lnTo>
                  <a:pt x="610660" y="765141"/>
                </a:lnTo>
                <a:cubicBezTo>
                  <a:pt x="599173" y="769295"/>
                  <a:pt x="587423" y="772658"/>
                  <a:pt x="575491" y="775209"/>
                </a:cubicBezTo>
                <a:close/>
                <a:moveTo>
                  <a:pt x="285667" y="645466"/>
                </a:moveTo>
                <a:lnTo>
                  <a:pt x="223802" y="682002"/>
                </a:lnTo>
                <a:lnTo>
                  <a:pt x="223802" y="768064"/>
                </a:lnTo>
                <a:lnTo>
                  <a:pt x="292541" y="725845"/>
                </a:lnTo>
                <a:lnTo>
                  <a:pt x="292541" y="656833"/>
                </a:lnTo>
                <a:cubicBezTo>
                  <a:pt x="290159" y="653101"/>
                  <a:pt x="287869" y="649311"/>
                  <a:pt x="285667" y="645466"/>
                </a:cubicBezTo>
                <a:close/>
                <a:moveTo>
                  <a:pt x="267763" y="608768"/>
                </a:moveTo>
                <a:lnTo>
                  <a:pt x="215809" y="582949"/>
                </a:lnTo>
                <a:lnTo>
                  <a:pt x="142274" y="618673"/>
                </a:lnTo>
                <a:lnTo>
                  <a:pt x="215809" y="664140"/>
                </a:lnTo>
                <a:lnTo>
                  <a:pt x="275436" y="626467"/>
                </a:lnTo>
                <a:cubicBezTo>
                  <a:pt x="272676" y="620661"/>
                  <a:pt x="270116" y="614756"/>
                  <a:pt x="267763" y="608768"/>
                </a:cubicBezTo>
                <a:close/>
                <a:moveTo>
                  <a:pt x="247781" y="508254"/>
                </a:moveTo>
                <a:lnTo>
                  <a:pt x="23979" y="508254"/>
                </a:lnTo>
                <a:cubicBezTo>
                  <a:pt x="11190" y="508254"/>
                  <a:pt x="0" y="519620"/>
                  <a:pt x="0" y="534235"/>
                </a:cubicBezTo>
                <a:lnTo>
                  <a:pt x="0" y="816778"/>
                </a:lnTo>
                <a:cubicBezTo>
                  <a:pt x="0" y="831393"/>
                  <a:pt x="11190" y="842759"/>
                  <a:pt x="23979" y="842759"/>
                </a:cubicBezTo>
                <a:lnTo>
                  <a:pt x="159859" y="842759"/>
                </a:lnTo>
                <a:cubicBezTo>
                  <a:pt x="175845" y="896345"/>
                  <a:pt x="155063" y="904464"/>
                  <a:pt x="67141" y="904464"/>
                </a:cubicBezTo>
                <a:lnTo>
                  <a:pt x="67141" y="932069"/>
                </a:lnTo>
                <a:lnTo>
                  <a:pt x="364478" y="932069"/>
                </a:lnTo>
                <a:lnTo>
                  <a:pt x="364478" y="902840"/>
                </a:lnTo>
                <a:cubicBezTo>
                  <a:pt x="278154" y="902840"/>
                  <a:pt x="268563" y="894721"/>
                  <a:pt x="282950" y="842759"/>
                </a:cubicBezTo>
                <a:lnTo>
                  <a:pt x="420428" y="842759"/>
                </a:lnTo>
                <a:cubicBezTo>
                  <a:pt x="434816" y="842759"/>
                  <a:pt x="447604" y="829769"/>
                  <a:pt x="447604" y="816778"/>
                </a:cubicBezTo>
                <a:lnTo>
                  <a:pt x="447604" y="771149"/>
                </a:lnTo>
                <a:cubicBezTo>
                  <a:pt x="436176" y="767999"/>
                  <a:pt x="424962" y="764094"/>
                  <a:pt x="414034" y="759458"/>
                </a:cubicBezTo>
                <a:lnTo>
                  <a:pt x="414034" y="808659"/>
                </a:lnTo>
                <a:lnTo>
                  <a:pt x="35169" y="808659"/>
                </a:lnTo>
                <a:lnTo>
                  <a:pt x="35169" y="545601"/>
                </a:lnTo>
                <a:lnTo>
                  <a:pt x="250658" y="545601"/>
                </a:lnTo>
                <a:cubicBezTo>
                  <a:pt x="248868" y="533233"/>
                  <a:pt x="247906" y="520755"/>
                  <a:pt x="247781" y="508254"/>
                </a:cubicBezTo>
                <a:close/>
                <a:moveTo>
                  <a:pt x="493963" y="230257"/>
                </a:moveTo>
                <a:lnTo>
                  <a:pt x="493963" y="172124"/>
                </a:lnTo>
                <a:lnTo>
                  <a:pt x="425224" y="131529"/>
                </a:lnTo>
                <a:lnTo>
                  <a:pt x="425224" y="217591"/>
                </a:lnTo>
                <a:lnTo>
                  <a:pt x="457036" y="236427"/>
                </a:lnTo>
                <a:cubicBezTo>
                  <a:pt x="469192" y="233511"/>
                  <a:pt x="481529" y="231449"/>
                  <a:pt x="493963" y="230257"/>
                </a:cubicBezTo>
                <a:close/>
                <a:moveTo>
                  <a:pt x="556628" y="231556"/>
                </a:moveTo>
                <a:lnTo>
                  <a:pt x="580287" y="217591"/>
                </a:lnTo>
                <a:lnTo>
                  <a:pt x="580287" y="133153"/>
                </a:lnTo>
                <a:lnTo>
                  <a:pt x="511548" y="172124"/>
                </a:lnTo>
                <a:lnTo>
                  <a:pt x="511548" y="229120"/>
                </a:lnTo>
                <a:cubicBezTo>
                  <a:pt x="526614" y="228661"/>
                  <a:pt x="541694" y="229476"/>
                  <a:pt x="556628" y="231556"/>
                </a:cubicBezTo>
                <a:close/>
                <a:moveTo>
                  <a:pt x="725439" y="324763"/>
                </a:moveTo>
                <a:cubicBezTo>
                  <a:pt x="731353" y="319729"/>
                  <a:pt x="735350" y="312584"/>
                  <a:pt x="735350" y="305277"/>
                </a:cubicBezTo>
                <a:lnTo>
                  <a:pt x="735350" y="22733"/>
                </a:lnTo>
                <a:cubicBezTo>
                  <a:pt x="736948" y="11367"/>
                  <a:pt x="722561" y="0"/>
                  <a:pt x="709772" y="0"/>
                </a:cubicBezTo>
                <a:lnTo>
                  <a:pt x="311724" y="0"/>
                </a:lnTo>
                <a:cubicBezTo>
                  <a:pt x="298936" y="0"/>
                  <a:pt x="287746" y="11367"/>
                  <a:pt x="287746" y="25981"/>
                </a:cubicBezTo>
                <a:lnTo>
                  <a:pt x="287746" y="308525"/>
                </a:lnTo>
                <a:cubicBezTo>
                  <a:pt x="287746" y="321028"/>
                  <a:pt x="295898" y="331096"/>
                  <a:pt x="306289" y="333856"/>
                </a:cubicBezTo>
                <a:cubicBezTo>
                  <a:pt x="316132" y="321220"/>
                  <a:pt x="327044" y="309484"/>
                  <a:pt x="338900" y="298782"/>
                </a:cubicBezTo>
                <a:lnTo>
                  <a:pt x="322914" y="298782"/>
                </a:lnTo>
                <a:lnTo>
                  <a:pt x="322914" y="35724"/>
                </a:lnTo>
                <a:lnTo>
                  <a:pt x="701779" y="35724"/>
                </a:lnTo>
                <a:lnTo>
                  <a:pt x="701779" y="298782"/>
                </a:lnTo>
                <a:lnTo>
                  <a:pt x="700181" y="298782"/>
                </a:lnTo>
                <a:cubicBezTo>
                  <a:pt x="709155" y="306867"/>
                  <a:pt x="717593" y="315546"/>
                  <a:pt x="725439" y="324763"/>
                </a:cubicBezTo>
                <a:close/>
              </a:path>
            </a:pathLst>
          </a:custGeom>
          <a:solidFill>
            <a:schemeClr val="tx1"/>
          </a:solidFill>
          <a:ln w="11906" cap="flat">
            <a:noFill/>
            <a:prstDash val="solid"/>
            <a:miter/>
          </a:ln>
        </p:spPr>
        <p:txBody>
          <a:bodyPr rtlCol="0" anchor="ctr"/>
          <a:lstStyle/>
          <a:p>
            <a:pPr defTabSz="932597">
              <a:defRPr/>
            </a:pPr>
            <a:endParaRPr lang="en-US" sz="1836">
              <a:ln>
                <a:solidFill>
                  <a:sysClr val="windowText" lastClr="000000"/>
                </a:solidFill>
              </a:ln>
              <a:solidFill>
                <a:sysClr val="windowText" lastClr="000000"/>
              </a:solidFill>
              <a:latin typeface="Segoe UI"/>
            </a:endParaRPr>
          </a:p>
        </p:txBody>
      </p:sp>
      <p:pic>
        <p:nvPicPr>
          <p:cNvPr id="18" name="Picture 8" descr="Image result for SQL Database logo">
            <a:extLst>
              <a:ext uri="{FF2B5EF4-FFF2-40B4-BE49-F238E27FC236}">
                <a16:creationId xmlns:a16="http://schemas.microsoft.com/office/drawing/2014/main" id="{B869E918-1E93-4620-9208-F62341D8EAD9}"/>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669148" y="4467765"/>
            <a:ext cx="655876" cy="91104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1A0FD84-9126-4F33-9307-67969608069F}"/>
              </a:ext>
            </a:extLst>
          </p:cNvPr>
          <p:cNvSpPr txBox="1"/>
          <p:nvPr/>
        </p:nvSpPr>
        <p:spPr>
          <a:xfrm>
            <a:off x="2007060" y="5351949"/>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Data layer</a:t>
            </a:r>
          </a:p>
        </p:txBody>
      </p:sp>
      <p:sp>
        <p:nvSpPr>
          <p:cNvPr id="20" name="TextBox 19">
            <a:extLst>
              <a:ext uri="{FF2B5EF4-FFF2-40B4-BE49-F238E27FC236}">
                <a16:creationId xmlns:a16="http://schemas.microsoft.com/office/drawing/2014/main" id="{286281A5-92D4-4BAA-9CAC-BB38C6EFBD6C}"/>
              </a:ext>
            </a:extLst>
          </p:cNvPr>
          <p:cNvSpPr txBox="1"/>
          <p:nvPr/>
        </p:nvSpPr>
        <p:spPr>
          <a:xfrm>
            <a:off x="2007060" y="3395257"/>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Web and app</a:t>
            </a:r>
          </a:p>
        </p:txBody>
      </p:sp>
      <p:pic>
        <p:nvPicPr>
          <p:cNvPr id="21" name="Graphic 20">
            <a:extLst>
              <a:ext uri="{FF2B5EF4-FFF2-40B4-BE49-F238E27FC236}">
                <a16:creationId xmlns:a16="http://schemas.microsoft.com/office/drawing/2014/main" id="{CD590DEA-2F4B-4DE4-8DC2-0B6CDC4B1516}"/>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006488" y="6139912"/>
            <a:ext cx="1262700" cy="357370"/>
          </a:xfrm>
          <a:prstGeom prst="rect">
            <a:avLst/>
          </a:prstGeom>
        </p:spPr>
      </p:pic>
      <p:sp>
        <p:nvSpPr>
          <p:cNvPr id="22" name="Rectangle 21">
            <a:extLst>
              <a:ext uri="{FF2B5EF4-FFF2-40B4-BE49-F238E27FC236}">
                <a16:creationId xmlns:a16="http://schemas.microsoft.com/office/drawing/2014/main" id="{ABA20A80-28D4-4496-8951-413AC6E19C95}"/>
              </a:ext>
            </a:extLst>
          </p:cNvPr>
          <p:cNvSpPr/>
          <p:nvPr/>
        </p:nvSpPr>
        <p:spPr bwMode="auto">
          <a:xfrm>
            <a:off x="7742553" y="215385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Rectangle 22">
            <a:extLst>
              <a:ext uri="{FF2B5EF4-FFF2-40B4-BE49-F238E27FC236}">
                <a16:creationId xmlns:a16="http://schemas.microsoft.com/office/drawing/2014/main" id="{83968940-AD7A-4CDD-9BFA-995F8DBBDFA6}"/>
              </a:ext>
            </a:extLst>
          </p:cNvPr>
          <p:cNvSpPr/>
          <p:nvPr/>
        </p:nvSpPr>
        <p:spPr bwMode="auto">
          <a:xfrm>
            <a:off x="7742553" y="4094308"/>
            <a:ext cx="1824619" cy="1657961"/>
          </a:xfrm>
          <a:prstGeom prst="rect">
            <a:avLst/>
          </a:prstGeom>
          <a:ln>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4" name="Group 23">
            <a:extLst>
              <a:ext uri="{FF2B5EF4-FFF2-40B4-BE49-F238E27FC236}">
                <a16:creationId xmlns:a16="http://schemas.microsoft.com/office/drawing/2014/main" id="{412036BD-A03F-40BD-9A86-025725521286}"/>
              </a:ext>
            </a:extLst>
          </p:cNvPr>
          <p:cNvGrpSpPr/>
          <p:nvPr/>
        </p:nvGrpSpPr>
        <p:grpSpPr>
          <a:xfrm>
            <a:off x="8018108" y="2679932"/>
            <a:ext cx="1282865" cy="778524"/>
            <a:chOff x="7869238" y="2696017"/>
            <a:chExt cx="1257825" cy="763328"/>
          </a:xfrm>
        </p:grpSpPr>
        <p:pic>
          <p:nvPicPr>
            <p:cNvPr id="25" name="Graphic 24">
              <a:extLst>
                <a:ext uri="{FF2B5EF4-FFF2-40B4-BE49-F238E27FC236}">
                  <a16:creationId xmlns:a16="http://schemas.microsoft.com/office/drawing/2014/main" id="{21E60FCE-1F7A-42C3-A489-98C5C92514AA}"/>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257189" y="2696017"/>
              <a:ext cx="455750" cy="457200"/>
            </a:xfrm>
            <a:prstGeom prst="rect">
              <a:avLst/>
            </a:prstGeom>
          </p:spPr>
        </p:pic>
        <p:pic>
          <p:nvPicPr>
            <p:cNvPr id="26" name="Graphic 25">
              <a:extLst>
                <a:ext uri="{FF2B5EF4-FFF2-40B4-BE49-F238E27FC236}">
                  <a16:creationId xmlns:a16="http://schemas.microsoft.com/office/drawing/2014/main" id="{2BFD6763-DBFE-4A4C-A268-718325EDD557}"/>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671313" y="3002145"/>
              <a:ext cx="455750" cy="457200"/>
            </a:xfrm>
            <a:prstGeom prst="rect">
              <a:avLst/>
            </a:prstGeom>
          </p:spPr>
        </p:pic>
        <p:pic>
          <p:nvPicPr>
            <p:cNvPr id="27" name="Graphic 26">
              <a:extLst>
                <a:ext uri="{FF2B5EF4-FFF2-40B4-BE49-F238E27FC236}">
                  <a16:creationId xmlns:a16="http://schemas.microsoft.com/office/drawing/2014/main" id="{81E794E4-CC90-4CC9-B616-D78AE63D542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869238" y="3002145"/>
              <a:ext cx="455750" cy="457200"/>
            </a:xfrm>
            <a:prstGeom prst="rect">
              <a:avLst/>
            </a:prstGeom>
          </p:spPr>
        </p:pic>
      </p:grpSp>
      <p:pic>
        <p:nvPicPr>
          <p:cNvPr id="28" name="Graphic 27">
            <a:extLst>
              <a:ext uri="{FF2B5EF4-FFF2-40B4-BE49-F238E27FC236}">
                <a16:creationId xmlns:a16="http://schemas.microsoft.com/office/drawing/2014/main" id="{EF57B45D-D45B-4B01-9AE7-562C68AF879C}"/>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276217" y="4543439"/>
            <a:ext cx="757288" cy="759697"/>
          </a:xfrm>
          <a:prstGeom prst="rect">
            <a:avLst/>
          </a:prstGeom>
        </p:spPr>
      </p:pic>
      <p:pic>
        <p:nvPicPr>
          <p:cNvPr id="29" name="Picture 8" descr="Image result for SQL Database logo">
            <a:extLst>
              <a:ext uri="{FF2B5EF4-FFF2-40B4-BE49-F238E27FC236}">
                <a16:creationId xmlns:a16="http://schemas.microsoft.com/office/drawing/2014/main" id="{B0B1D511-997D-4C7D-932F-B5F365BB43B1}"/>
              </a:ext>
            </a:extLst>
          </p:cNvPr>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a:stretch/>
        </p:blipFill>
        <p:spPr bwMode="auto">
          <a:xfrm>
            <a:off x="8747797" y="4433779"/>
            <a:ext cx="405140" cy="56276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021DE720-8FC9-43C5-8C7C-F4E18EDB5F14}"/>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482930" y="2203915"/>
            <a:ext cx="464823" cy="503177"/>
          </a:xfrm>
          <a:prstGeom prst="rect">
            <a:avLst/>
          </a:prstGeom>
        </p:spPr>
      </p:pic>
      <p:pic>
        <p:nvPicPr>
          <p:cNvPr id="31" name="Picture 30">
            <a:extLst>
              <a:ext uri="{FF2B5EF4-FFF2-40B4-BE49-F238E27FC236}">
                <a16:creationId xmlns:a16="http://schemas.microsoft.com/office/drawing/2014/main" id="{BE0F74AC-5B74-482D-827B-6632248441B7}"/>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9033505" y="2220836"/>
            <a:ext cx="456726" cy="491857"/>
          </a:xfrm>
          <a:prstGeom prst="rect">
            <a:avLst/>
          </a:prstGeom>
        </p:spPr>
      </p:pic>
      <p:sp>
        <p:nvSpPr>
          <p:cNvPr id="32" name="Freeform 9">
            <a:extLst>
              <a:ext uri="{FF2B5EF4-FFF2-40B4-BE49-F238E27FC236}">
                <a16:creationId xmlns:a16="http://schemas.microsoft.com/office/drawing/2014/main" id="{EA859154-E14A-46A9-BDB2-FCFC06F14C5F}"/>
              </a:ext>
            </a:extLst>
          </p:cNvPr>
          <p:cNvSpPr>
            <a:spLocks/>
          </p:cNvSpPr>
          <p:nvPr/>
        </p:nvSpPr>
        <p:spPr bwMode="auto">
          <a:xfrm rot="5400000">
            <a:off x="5569757" y="3309124"/>
            <a:ext cx="512435" cy="580806"/>
          </a:xfrm>
          <a:custGeom>
            <a:avLst/>
            <a:gdLst>
              <a:gd name="T0" fmla="*/ 76 w 126"/>
              <a:gd name="T1" fmla="*/ 138 h 138"/>
              <a:gd name="T2" fmla="*/ 76 w 126"/>
              <a:gd name="T3" fmla="*/ 138 h 138"/>
              <a:gd name="T4" fmla="*/ 76 w 126"/>
              <a:gd name="T5" fmla="*/ 51 h 138"/>
              <a:gd name="T6" fmla="*/ 107 w 126"/>
              <a:gd name="T7" fmla="*/ 81 h 138"/>
              <a:gd name="T8" fmla="*/ 126 w 126"/>
              <a:gd name="T9" fmla="*/ 62 h 138"/>
              <a:gd name="T10" fmla="*/ 63 w 126"/>
              <a:gd name="T11" fmla="*/ 0 h 138"/>
              <a:gd name="T12" fmla="*/ 0 w 126"/>
              <a:gd name="T13" fmla="*/ 62 h 138"/>
              <a:gd name="T14" fmla="*/ 19 w 126"/>
              <a:gd name="T15" fmla="*/ 81 h 138"/>
              <a:gd name="T16" fmla="*/ 49 w 126"/>
              <a:gd name="T17" fmla="*/ 51 h 138"/>
              <a:gd name="T18" fmla="*/ 49 w 126"/>
              <a:gd name="T19" fmla="*/ 138 h 138"/>
              <a:gd name="T20" fmla="*/ 76 w 126"/>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138">
                <a:moveTo>
                  <a:pt x="76" y="138"/>
                </a:moveTo>
                <a:lnTo>
                  <a:pt x="76" y="138"/>
                </a:lnTo>
                <a:lnTo>
                  <a:pt x="76" y="51"/>
                </a:lnTo>
                <a:lnTo>
                  <a:pt x="107" y="81"/>
                </a:lnTo>
                <a:lnTo>
                  <a:pt x="126" y="62"/>
                </a:lnTo>
                <a:lnTo>
                  <a:pt x="63" y="0"/>
                </a:lnTo>
                <a:lnTo>
                  <a:pt x="0" y="62"/>
                </a:lnTo>
                <a:lnTo>
                  <a:pt x="19" y="81"/>
                </a:lnTo>
                <a:lnTo>
                  <a:pt x="49" y="51"/>
                </a:lnTo>
                <a:lnTo>
                  <a:pt x="49" y="138"/>
                </a:lnTo>
                <a:lnTo>
                  <a:pt x="76" y="138"/>
                </a:lnTo>
                <a:close/>
              </a:path>
            </a:pathLst>
          </a:custGeom>
          <a:solidFill>
            <a:schemeClr val="bg1"/>
          </a:solidFill>
          <a:ln w="19050">
            <a:solidFill>
              <a:schemeClr val="tx1"/>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33" name="TextBox 32">
            <a:extLst>
              <a:ext uri="{FF2B5EF4-FFF2-40B4-BE49-F238E27FC236}">
                <a16:creationId xmlns:a16="http://schemas.microsoft.com/office/drawing/2014/main" id="{A1793BA1-EBD0-4F61-BFB6-0FCD4F9191CB}"/>
              </a:ext>
            </a:extLst>
          </p:cNvPr>
          <p:cNvSpPr txBox="1"/>
          <p:nvPr/>
        </p:nvSpPr>
        <p:spPr>
          <a:xfrm>
            <a:off x="4170762" y="4309252"/>
            <a:ext cx="3578531" cy="549685"/>
          </a:xfrm>
          <a:prstGeom prst="rect">
            <a:avLst/>
          </a:prstGeom>
          <a:noFill/>
        </p:spPr>
        <p:txBody>
          <a:bodyPr wrap="square" lIns="146283" tIns="146283" rIns="146283" bIns="146283" rtlCol="0" anchor="ctr">
            <a:spAutoFit/>
          </a:bodyPr>
          <a:lstStyle/>
          <a:p>
            <a:pPr algn="ctr" defTabSz="914050">
              <a:lnSpc>
                <a:spcPct val="90000"/>
              </a:lnSpc>
              <a:spcAft>
                <a:spcPts val="600"/>
              </a:spcAft>
              <a:defRPr/>
            </a:pPr>
            <a:r>
              <a:rPr lang="en-US" sz="1836" b="1" spc="-150">
                <a:ln w="3175">
                  <a:noFill/>
                </a:ln>
                <a:solidFill>
                  <a:srgbClr val="1A1A1A"/>
                </a:solidFill>
                <a:latin typeface="Segoe UI Semibold"/>
                <a:cs typeface="Segoe UI" pitchFamily="34" charset="0"/>
              </a:rPr>
              <a:t>Azure Migrate – Server Migration</a:t>
            </a:r>
          </a:p>
        </p:txBody>
      </p:sp>
      <p:sp>
        <p:nvSpPr>
          <p:cNvPr id="34" name="TextBox 33">
            <a:extLst>
              <a:ext uri="{FF2B5EF4-FFF2-40B4-BE49-F238E27FC236}">
                <a16:creationId xmlns:a16="http://schemas.microsoft.com/office/drawing/2014/main" id="{F5692708-A02B-4397-9DA9-BF6F476E6A1C}"/>
              </a:ext>
            </a:extLst>
          </p:cNvPr>
          <p:cNvSpPr txBox="1"/>
          <p:nvPr/>
        </p:nvSpPr>
        <p:spPr>
          <a:xfrm>
            <a:off x="1901818" y="1340871"/>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LOB App</a:t>
            </a:r>
          </a:p>
        </p:txBody>
      </p:sp>
      <p:grpSp>
        <p:nvGrpSpPr>
          <p:cNvPr id="35" name="Group 34">
            <a:extLst>
              <a:ext uri="{FF2B5EF4-FFF2-40B4-BE49-F238E27FC236}">
                <a16:creationId xmlns:a16="http://schemas.microsoft.com/office/drawing/2014/main" id="{51B2CF39-7EF1-460B-8FC2-9D66A9487427}"/>
              </a:ext>
            </a:extLst>
          </p:cNvPr>
          <p:cNvGrpSpPr/>
          <p:nvPr/>
        </p:nvGrpSpPr>
        <p:grpSpPr>
          <a:xfrm>
            <a:off x="1529425" y="6183345"/>
            <a:ext cx="4318553" cy="340033"/>
            <a:chOff x="571255" y="5583292"/>
            <a:chExt cx="4234260" cy="333396"/>
          </a:xfrm>
        </p:grpSpPr>
        <p:pic>
          <p:nvPicPr>
            <p:cNvPr id="36" name="Picture 4" descr="Image result for vmware icon transparent">
              <a:extLst>
                <a:ext uri="{FF2B5EF4-FFF2-40B4-BE49-F238E27FC236}">
                  <a16:creationId xmlns:a16="http://schemas.microsoft.com/office/drawing/2014/main" id="{095805BD-4CAD-4E2B-B9B8-7F26818FBF47}"/>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571255" y="5640451"/>
              <a:ext cx="1530735" cy="24954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Image result for aws transparent icon">
              <a:extLst>
                <a:ext uri="{FF2B5EF4-FFF2-40B4-BE49-F238E27FC236}">
                  <a16:creationId xmlns:a16="http://schemas.microsoft.com/office/drawing/2014/main" id="{BAC94D55-042C-43D2-B096-8EB5DFC3C2B6}"/>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2191961" y="5583292"/>
              <a:ext cx="773863" cy="30249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Image result for google cloud logo png">
              <a:extLst>
                <a:ext uri="{FF2B5EF4-FFF2-40B4-BE49-F238E27FC236}">
                  <a16:creationId xmlns:a16="http://schemas.microsoft.com/office/drawing/2014/main" id="{6807F65F-83FB-4C43-AD2C-137CB70D7573}"/>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3055795" y="5647029"/>
              <a:ext cx="1749720" cy="269659"/>
            </a:xfrm>
            <a:prstGeom prst="rect">
              <a:avLst/>
            </a:prstGeom>
            <a:noFill/>
            <a:extLst>
              <a:ext uri="{909E8E84-426E-40DD-AFC4-6F175D3DCCD1}">
                <a14:hiddenFill xmlns:a14="http://schemas.microsoft.com/office/drawing/2010/main">
                  <a:solidFill>
                    <a:srgbClr val="FFFFFF"/>
                  </a:solidFill>
                </a14:hiddenFill>
              </a:ext>
            </a:extLst>
          </p:spPr>
        </p:pic>
      </p:grpSp>
      <p:pic>
        <p:nvPicPr>
          <p:cNvPr id="39" name="Picture 4" descr="Image result for hyper-v logo transparent">
            <a:extLst>
              <a:ext uri="{FF2B5EF4-FFF2-40B4-BE49-F238E27FC236}">
                <a16:creationId xmlns:a16="http://schemas.microsoft.com/office/drawing/2014/main" id="{15A61E5A-29DB-4830-9EC1-586C7051D4DE}"/>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359575" y="6139911"/>
            <a:ext cx="1128909" cy="483818"/>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B051FEF5-A7AE-4CEB-845A-88470A5F6913}"/>
              </a:ext>
            </a:extLst>
          </p:cNvPr>
          <p:cNvSpPr txBox="1"/>
          <p:nvPr/>
        </p:nvSpPr>
        <p:spPr>
          <a:xfrm>
            <a:off x="7660456" y="5336011"/>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Azure IaaS</a:t>
            </a:r>
          </a:p>
        </p:txBody>
      </p:sp>
      <p:sp>
        <p:nvSpPr>
          <p:cNvPr id="41" name="TextBox 40">
            <a:extLst>
              <a:ext uri="{FF2B5EF4-FFF2-40B4-BE49-F238E27FC236}">
                <a16:creationId xmlns:a16="http://schemas.microsoft.com/office/drawing/2014/main" id="{DA787AAF-5A7F-46B1-A072-306D59B9CB18}"/>
              </a:ext>
            </a:extLst>
          </p:cNvPr>
          <p:cNvSpPr txBox="1"/>
          <p:nvPr/>
        </p:nvSpPr>
        <p:spPr>
          <a:xfrm>
            <a:off x="7639138" y="3425068"/>
            <a:ext cx="3578531" cy="549685"/>
          </a:xfrm>
          <a:prstGeom prst="rect">
            <a:avLst/>
          </a:prstGeom>
          <a:noFill/>
        </p:spPr>
        <p:txBody>
          <a:bodyPr wrap="square" lIns="146283" tIns="146283" rIns="146283" bIns="146283" rtlCol="0" anchor="ctr">
            <a:spAutoFit/>
          </a:bodyPr>
          <a:lstStyle/>
          <a:p>
            <a:pPr defTabSz="914050">
              <a:lnSpc>
                <a:spcPct val="90000"/>
              </a:lnSpc>
              <a:spcAft>
                <a:spcPts val="600"/>
              </a:spcAft>
              <a:defRPr/>
            </a:pPr>
            <a:r>
              <a:rPr lang="en-US" sz="1836" b="1" spc="-150">
                <a:ln w="3175">
                  <a:noFill/>
                </a:ln>
                <a:solidFill>
                  <a:srgbClr val="1A1A1A"/>
                </a:solidFill>
                <a:latin typeface="Segoe UI Semibold"/>
                <a:cs typeface="Segoe UI" pitchFamily="34" charset="0"/>
              </a:rPr>
              <a:t>Azure IaaS</a:t>
            </a:r>
          </a:p>
        </p:txBody>
      </p:sp>
      <p:sp>
        <p:nvSpPr>
          <p:cNvPr id="43" name="Text Placeholder 3">
            <a:extLst>
              <a:ext uri="{FF2B5EF4-FFF2-40B4-BE49-F238E27FC236}">
                <a16:creationId xmlns:a16="http://schemas.microsoft.com/office/drawing/2014/main" id="{D667A6C6-C896-3C45-A51C-9E76E22858FA}"/>
              </a:ext>
            </a:extLst>
          </p:cNvPr>
          <p:cNvSpPr txBox="1">
            <a:spLocks/>
          </p:cNvSpPr>
          <p:nvPr/>
        </p:nvSpPr>
        <p:spPr>
          <a:xfrm>
            <a:off x="373923" y="417450"/>
            <a:ext cx="11735514" cy="683911"/>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1" i="0" kern="1200" spc="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spcBef>
                <a:spcPts val="1020"/>
              </a:spcBef>
            </a:pPr>
            <a:r>
              <a:rPr lang="en-US" sz="4080">
                <a:solidFill>
                  <a:srgbClr val="3C3C41"/>
                </a:solidFill>
              </a:rPr>
              <a:t>Application migration – </a:t>
            </a:r>
            <a:r>
              <a:rPr lang="en-US" sz="4080">
                <a:solidFill>
                  <a:srgbClr val="0078D3"/>
                </a:solidFill>
              </a:rPr>
              <a:t>Azure IaaS</a:t>
            </a:r>
            <a:r>
              <a:rPr lang="en-US" sz="4080">
                <a:solidFill>
                  <a:srgbClr val="3C3C41"/>
                </a:solidFill>
              </a:rPr>
              <a:t>  </a:t>
            </a:r>
            <a:endParaRPr lang="en-US" sz="4080">
              <a:solidFill>
                <a:srgbClr val="0078D3"/>
              </a:solidFill>
            </a:endParaRPr>
          </a:p>
        </p:txBody>
      </p:sp>
      <p:sp>
        <p:nvSpPr>
          <p:cNvPr id="42" name="TextBox 41">
            <a:extLst>
              <a:ext uri="{FF2B5EF4-FFF2-40B4-BE49-F238E27FC236}">
                <a16:creationId xmlns:a16="http://schemas.microsoft.com/office/drawing/2014/main" id="{D7E7503E-B23A-4E38-B439-BE5CEEA3B953}"/>
              </a:ext>
            </a:extLst>
          </p:cNvPr>
          <p:cNvSpPr txBox="1"/>
          <p:nvPr/>
        </p:nvSpPr>
        <p:spPr>
          <a:xfrm>
            <a:off x="4192142" y="3950470"/>
            <a:ext cx="3578531" cy="549685"/>
          </a:xfrm>
          <a:prstGeom prst="rect">
            <a:avLst/>
          </a:prstGeom>
          <a:noFill/>
        </p:spPr>
        <p:txBody>
          <a:bodyPr wrap="square" lIns="146283" tIns="146283" rIns="146283" bIns="146283" rtlCol="0" anchor="ctr">
            <a:spAutoFit/>
          </a:bodyPr>
          <a:lstStyle/>
          <a:p>
            <a:pPr algn="ctr" defTabSz="914050">
              <a:lnSpc>
                <a:spcPct val="90000"/>
              </a:lnSpc>
              <a:spcAft>
                <a:spcPts val="600"/>
              </a:spcAft>
              <a:defRPr/>
            </a:pPr>
            <a:r>
              <a:rPr lang="en-US" sz="1836" b="1" spc="-150">
                <a:ln w="3175">
                  <a:noFill/>
                </a:ln>
                <a:solidFill>
                  <a:srgbClr val="1A1A1A"/>
                </a:solidFill>
                <a:latin typeface="Segoe UI Semibold"/>
                <a:cs typeface="Segoe UI" pitchFamily="34" charset="0"/>
              </a:rPr>
              <a:t>Azure Migrate – Server Assessment</a:t>
            </a:r>
          </a:p>
        </p:txBody>
      </p:sp>
    </p:spTree>
    <p:extLst>
      <p:ext uri="{BB962C8B-B14F-4D97-AF65-F5344CB8AC3E}">
        <p14:creationId xmlns:p14="http://schemas.microsoft.com/office/powerpoint/2010/main" val="3126230778"/>
      </p:ext>
    </p:extLst>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0D2BA-51B4-4DD9-9879-D36C748756BD}"/>
              </a:ext>
              <a:ext uri="{C183D7F6-B498-43B3-948B-1728B52AA6E4}">
                <adec:decorative xmlns:adec="http://schemas.microsoft.com/office/drawing/2017/decorative" val="1"/>
              </a:ext>
            </a:extLst>
          </p:cNvPr>
          <p:cNvSpPr/>
          <p:nvPr/>
        </p:nvSpPr>
        <p:spPr bwMode="auto">
          <a:xfrm>
            <a:off x="880" y="-1"/>
            <a:ext cx="12434711" cy="14563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 name="Titel 3">
            <a:extLst>
              <a:ext uri="{FF2B5EF4-FFF2-40B4-BE49-F238E27FC236}">
                <a16:creationId xmlns:a16="http://schemas.microsoft.com/office/drawing/2014/main" id="{DA0542B4-FE08-415C-97F8-13D08BD840E5}"/>
              </a:ext>
            </a:extLst>
          </p:cNvPr>
          <p:cNvSpPr>
            <a:spLocks noGrp="1"/>
          </p:cNvSpPr>
          <p:nvPr>
            <p:ph type="title"/>
          </p:nvPr>
        </p:nvSpPr>
        <p:spPr/>
        <p:txBody>
          <a:bodyPr>
            <a:normAutofit fontScale="90000"/>
          </a:bodyPr>
          <a:lstStyle/>
          <a:p>
            <a:r>
              <a:rPr lang="en-US" dirty="0">
                <a:solidFill>
                  <a:schemeClr val="bg1"/>
                </a:solidFill>
              </a:rPr>
              <a:t>Why become a CAF Expert?</a:t>
            </a:r>
          </a:p>
        </p:txBody>
      </p:sp>
      <p:sp>
        <p:nvSpPr>
          <p:cNvPr id="6" name="Textfeld 5">
            <a:extLst>
              <a:ext uri="{FF2B5EF4-FFF2-40B4-BE49-F238E27FC236}">
                <a16:creationId xmlns:a16="http://schemas.microsoft.com/office/drawing/2014/main" id="{4E4E238B-8EE7-4FD4-A71C-163CBF0CB1E3}"/>
              </a:ext>
            </a:extLst>
          </p:cNvPr>
          <p:cNvSpPr txBox="1"/>
          <p:nvPr/>
        </p:nvSpPr>
        <p:spPr>
          <a:xfrm>
            <a:off x="600856" y="1922695"/>
            <a:ext cx="6280819" cy="1600908"/>
          </a:xfrm>
          <a:prstGeom prst="rect">
            <a:avLst/>
          </a:prstGeom>
          <a:noFill/>
        </p:spPr>
        <p:txBody>
          <a:bodyPr wrap="square" lIns="0" tIns="0" rIns="0" bIns="0" rtlCol="0">
            <a:spAutoFit/>
          </a:bodyPr>
          <a:lstStyle/>
          <a:p>
            <a:pPr defTabSz="932597"/>
            <a:r>
              <a:rPr lang="en-US" sz="2040" dirty="0">
                <a:solidFill>
                  <a:prstClr val="black"/>
                </a:solidFill>
                <a:latin typeface="Calibri" panose="020F0502020204030204"/>
              </a:rPr>
              <a:t>The Microsoft Cloud Adoption (CAF) Framework is an </a:t>
            </a:r>
            <a:r>
              <a:rPr lang="en-US" sz="2040" dirty="0">
                <a:solidFill>
                  <a:srgbClr val="4472C4"/>
                </a:solidFill>
                <a:latin typeface="Calibri" panose="020F0502020204030204"/>
              </a:rPr>
              <a:t>iterative</a:t>
            </a:r>
            <a:r>
              <a:rPr lang="en-US" sz="2040" dirty="0">
                <a:solidFill>
                  <a:prstClr val="black"/>
                </a:solidFill>
                <a:latin typeface="Calibri" panose="020F0502020204030204"/>
              </a:rPr>
              <a:t> </a:t>
            </a:r>
            <a:r>
              <a:rPr lang="en-US" sz="2040" dirty="0">
                <a:solidFill>
                  <a:srgbClr val="4472C4"/>
                </a:solidFill>
                <a:latin typeface="Calibri" panose="020F0502020204030204"/>
              </a:rPr>
              <a:t>approach</a:t>
            </a:r>
            <a:r>
              <a:rPr lang="en-US" sz="2040" dirty="0">
                <a:solidFill>
                  <a:prstClr val="black"/>
                </a:solidFill>
                <a:latin typeface="Calibri" panose="020F0502020204030204"/>
              </a:rPr>
              <a:t> to support the </a:t>
            </a:r>
            <a:r>
              <a:rPr lang="en-US" sz="2040" dirty="0">
                <a:solidFill>
                  <a:srgbClr val="4472C4"/>
                </a:solidFill>
                <a:latin typeface="Calibri" panose="020F0502020204030204"/>
              </a:rPr>
              <a:t>digital</a:t>
            </a:r>
            <a:r>
              <a:rPr lang="en-US" sz="2040" dirty="0">
                <a:solidFill>
                  <a:prstClr val="black"/>
                </a:solidFill>
                <a:latin typeface="Calibri" panose="020F0502020204030204"/>
              </a:rPr>
              <a:t> </a:t>
            </a:r>
            <a:r>
              <a:rPr lang="en-US" sz="2040" dirty="0">
                <a:solidFill>
                  <a:srgbClr val="4472C4"/>
                </a:solidFill>
                <a:latin typeface="Calibri" panose="020F0502020204030204"/>
              </a:rPr>
              <a:t>transformation</a:t>
            </a:r>
            <a:r>
              <a:rPr lang="en-US" sz="2040" dirty="0">
                <a:solidFill>
                  <a:prstClr val="black"/>
                </a:solidFill>
                <a:latin typeface="Calibri" panose="020F0502020204030204"/>
              </a:rPr>
              <a:t> </a:t>
            </a:r>
            <a:r>
              <a:rPr lang="en-US" sz="2040" dirty="0">
                <a:solidFill>
                  <a:srgbClr val="4472C4"/>
                </a:solidFill>
                <a:latin typeface="Calibri" panose="020F0502020204030204"/>
              </a:rPr>
              <a:t>journey</a:t>
            </a:r>
            <a:r>
              <a:rPr lang="en-US" sz="2040" dirty="0">
                <a:solidFill>
                  <a:prstClr val="black"/>
                </a:solidFill>
                <a:latin typeface="Calibri" panose="020F0502020204030204"/>
              </a:rPr>
              <a:t> of an organization. It gives a collection of </a:t>
            </a:r>
            <a:r>
              <a:rPr lang="en-US" sz="2040" dirty="0">
                <a:solidFill>
                  <a:srgbClr val="4472C4"/>
                </a:solidFill>
                <a:latin typeface="Calibri" panose="020F0502020204030204"/>
              </a:rPr>
              <a:t>best</a:t>
            </a:r>
            <a:r>
              <a:rPr lang="en-US" sz="2040" dirty="0">
                <a:solidFill>
                  <a:prstClr val="black"/>
                </a:solidFill>
                <a:latin typeface="Calibri" panose="020F0502020204030204"/>
              </a:rPr>
              <a:t> </a:t>
            </a:r>
            <a:r>
              <a:rPr lang="en-US" sz="2040" dirty="0">
                <a:solidFill>
                  <a:srgbClr val="4472C4"/>
                </a:solidFill>
                <a:latin typeface="Calibri" panose="020F0502020204030204"/>
              </a:rPr>
              <a:t>practices</a:t>
            </a:r>
            <a:r>
              <a:rPr lang="en-US" sz="2040" dirty="0">
                <a:solidFill>
                  <a:prstClr val="black"/>
                </a:solidFill>
                <a:latin typeface="Calibri" panose="020F0502020204030204"/>
              </a:rPr>
              <a:t>, </a:t>
            </a:r>
            <a:r>
              <a:rPr lang="en-US" sz="2040" dirty="0">
                <a:solidFill>
                  <a:srgbClr val="4472C4"/>
                </a:solidFill>
                <a:latin typeface="Calibri" panose="020F0502020204030204"/>
              </a:rPr>
              <a:t>architectures</a:t>
            </a:r>
            <a:r>
              <a:rPr lang="en-US" sz="2040" dirty="0">
                <a:solidFill>
                  <a:prstClr val="black"/>
                </a:solidFill>
                <a:latin typeface="Calibri" panose="020F0502020204030204"/>
              </a:rPr>
              <a:t> and </a:t>
            </a:r>
            <a:r>
              <a:rPr lang="en-US" sz="2040" dirty="0">
                <a:solidFill>
                  <a:srgbClr val="4472C4"/>
                </a:solidFill>
                <a:latin typeface="Calibri" panose="020F0502020204030204"/>
              </a:rPr>
              <a:t>methodologies</a:t>
            </a:r>
            <a:r>
              <a:rPr lang="en-US" sz="2040" dirty="0">
                <a:solidFill>
                  <a:prstClr val="black"/>
                </a:solidFill>
                <a:latin typeface="Calibri" panose="020F0502020204030204"/>
              </a:rPr>
              <a:t> to ensure the </a:t>
            </a:r>
            <a:r>
              <a:rPr lang="en-US" sz="2040" dirty="0">
                <a:solidFill>
                  <a:srgbClr val="4472C4"/>
                </a:solidFill>
                <a:latin typeface="Calibri" panose="020F0502020204030204"/>
              </a:rPr>
              <a:t>integration</a:t>
            </a:r>
            <a:r>
              <a:rPr lang="en-US" sz="2040" dirty="0">
                <a:solidFill>
                  <a:prstClr val="black"/>
                </a:solidFill>
                <a:latin typeface="Calibri" panose="020F0502020204030204"/>
              </a:rPr>
              <a:t> of </a:t>
            </a:r>
            <a:r>
              <a:rPr lang="en-US" sz="2040" dirty="0">
                <a:solidFill>
                  <a:srgbClr val="4472C4"/>
                </a:solidFill>
                <a:latin typeface="Calibri" panose="020F0502020204030204"/>
              </a:rPr>
              <a:t>cloud</a:t>
            </a:r>
            <a:r>
              <a:rPr lang="en-US" sz="2040" dirty="0">
                <a:solidFill>
                  <a:prstClr val="black"/>
                </a:solidFill>
                <a:latin typeface="Calibri" panose="020F0502020204030204"/>
              </a:rPr>
              <a:t> into this journey .</a:t>
            </a:r>
          </a:p>
        </p:txBody>
      </p:sp>
      <p:sp>
        <p:nvSpPr>
          <p:cNvPr id="7" name="Textfeld 6">
            <a:extLst>
              <a:ext uri="{FF2B5EF4-FFF2-40B4-BE49-F238E27FC236}">
                <a16:creationId xmlns:a16="http://schemas.microsoft.com/office/drawing/2014/main" id="{7FD4819F-F8D7-45C2-9857-8E6487C08A09}"/>
              </a:ext>
            </a:extLst>
          </p:cNvPr>
          <p:cNvSpPr txBox="1"/>
          <p:nvPr/>
        </p:nvSpPr>
        <p:spPr>
          <a:xfrm>
            <a:off x="600856" y="4731241"/>
            <a:ext cx="6280819" cy="1600908"/>
          </a:xfrm>
          <a:prstGeom prst="rect">
            <a:avLst/>
          </a:prstGeom>
          <a:noFill/>
        </p:spPr>
        <p:txBody>
          <a:bodyPr wrap="square" lIns="0" tIns="0" rIns="0" bIns="0" rtlCol="0">
            <a:spAutoFit/>
          </a:bodyPr>
          <a:lstStyle/>
          <a:p>
            <a:pPr defTabSz="932597"/>
            <a:r>
              <a:rPr lang="en-US" sz="2040" dirty="0">
                <a:solidFill>
                  <a:prstClr val="black"/>
                </a:solidFill>
                <a:latin typeface="Calibri" panose="020F0502020204030204"/>
              </a:rPr>
              <a:t>Having </a:t>
            </a:r>
            <a:r>
              <a:rPr lang="en-US" sz="2040" dirty="0">
                <a:solidFill>
                  <a:srgbClr val="4472C4"/>
                </a:solidFill>
                <a:latin typeface="Calibri" panose="020F0502020204030204"/>
              </a:rPr>
              <a:t>CAF Experts</a:t>
            </a:r>
            <a:r>
              <a:rPr lang="en-US" sz="2040" dirty="0">
                <a:solidFill>
                  <a:prstClr val="black"/>
                </a:solidFill>
                <a:latin typeface="Calibri" panose="020F0502020204030204"/>
              </a:rPr>
              <a:t> in your organization enables you as a partner to become a </a:t>
            </a:r>
            <a:r>
              <a:rPr lang="en-US" sz="2040" dirty="0">
                <a:solidFill>
                  <a:srgbClr val="4472C4"/>
                </a:solidFill>
                <a:latin typeface="Calibri" panose="020F0502020204030204"/>
              </a:rPr>
              <a:t>trusted</a:t>
            </a:r>
            <a:r>
              <a:rPr lang="en-US" sz="2040" dirty="0">
                <a:solidFill>
                  <a:prstClr val="black"/>
                </a:solidFill>
                <a:latin typeface="Calibri" panose="020F0502020204030204"/>
              </a:rPr>
              <a:t> </a:t>
            </a:r>
            <a:r>
              <a:rPr lang="en-US" sz="2040" dirty="0">
                <a:solidFill>
                  <a:srgbClr val="4472C4"/>
                </a:solidFill>
                <a:latin typeface="Calibri" panose="020F0502020204030204"/>
              </a:rPr>
              <a:t>advisor</a:t>
            </a:r>
            <a:r>
              <a:rPr lang="en-US" sz="2040" dirty="0">
                <a:solidFill>
                  <a:prstClr val="black"/>
                </a:solidFill>
                <a:latin typeface="Calibri" panose="020F0502020204030204"/>
              </a:rPr>
              <a:t> for your customers on their journey to cloud. </a:t>
            </a:r>
            <a:r>
              <a:rPr lang="en-US" sz="2040" dirty="0">
                <a:solidFill>
                  <a:srgbClr val="4472C4"/>
                </a:solidFill>
                <a:latin typeface="Calibri" panose="020F0502020204030204"/>
              </a:rPr>
              <a:t>Continuously</a:t>
            </a:r>
            <a:r>
              <a:rPr lang="en-US" sz="2040" dirty="0">
                <a:solidFill>
                  <a:prstClr val="black"/>
                </a:solidFill>
                <a:latin typeface="Calibri" panose="020F0502020204030204"/>
              </a:rPr>
              <a:t> </a:t>
            </a:r>
            <a:r>
              <a:rPr lang="en-US" sz="2040" dirty="0">
                <a:solidFill>
                  <a:srgbClr val="4472C4"/>
                </a:solidFill>
                <a:latin typeface="Calibri" panose="020F0502020204030204"/>
              </a:rPr>
              <a:t>generate</a:t>
            </a:r>
            <a:r>
              <a:rPr lang="en-US" sz="2040" dirty="0">
                <a:solidFill>
                  <a:prstClr val="black"/>
                </a:solidFill>
                <a:latin typeface="Calibri" panose="020F0502020204030204"/>
              </a:rPr>
              <a:t> more </a:t>
            </a:r>
            <a:r>
              <a:rPr lang="en-US" sz="2040" dirty="0">
                <a:solidFill>
                  <a:srgbClr val="4472C4"/>
                </a:solidFill>
                <a:latin typeface="Calibri" panose="020F0502020204030204"/>
              </a:rPr>
              <a:t>business</a:t>
            </a:r>
            <a:r>
              <a:rPr lang="en-US" sz="2040" dirty="0">
                <a:solidFill>
                  <a:prstClr val="black"/>
                </a:solidFill>
                <a:latin typeface="Calibri" panose="020F0502020204030204"/>
              </a:rPr>
              <a:t> with your </a:t>
            </a:r>
            <a:r>
              <a:rPr lang="en-US" sz="2040" dirty="0">
                <a:solidFill>
                  <a:srgbClr val="4472C4"/>
                </a:solidFill>
                <a:latin typeface="Calibri" panose="020F0502020204030204"/>
              </a:rPr>
              <a:t>customers</a:t>
            </a:r>
            <a:r>
              <a:rPr lang="en-US" sz="2040" dirty="0">
                <a:solidFill>
                  <a:prstClr val="black"/>
                </a:solidFill>
                <a:latin typeface="Calibri" panose="020F0502020204030204"/>
              </a:rPr>
              <a:t> along the </a:t>
            </a:r>
            <a:r>
              <a:rPr lang="en-US" sz="2040" dirty="0">
                <a:solidFill>
                  <a:srgbClr val="4472C4"/>
                </a:solidFill>
                <a:latin typeface="Calibri" panose="020F0502020204030204"/>
              </a:rPr>
              <a:t>iterative</a:t>
            </a:r>
            <a:r>
              <a:rPr lang="en-US" sz="2040" dirty="0">
                <a:solidFill>
                  <a:prstClr val="black"/>
                </a:solidFill>
                <a:latin typeface="Calibri" panose="020F0502020204030204"/>
              </a:rPr>
              <a:t> </a:t>
            </a:r>
            <a:r>
              <a:rPr lang="en-US" sz="2040" dirty="0">
                <a:solidFill>
                  <a:srgbClr val="4472C4"/>
                </a:solidFill>
                <a:latin typeface="Calibri" panose="020F0502020204030204"/>
              </a:rPr>
              <a:t>journey</a:t>
            </a:r>
            <a:r>
              <a:rPr lang="en-US" sz="2040" dirty="0">
                <a:solidFill>
                  <a:prstClr val="black"/>
                </a:solidFill>
                <a:latin typeface="Calibri" panose="020F0502020204030204"/>
              </a:rPr>
              <a:t> of the digital transformation!</a:t>
            </a:r>
          </a:p>
        </p:txBody>
      </p:sp>
      <p:graphicFrame>
        <p:nvGraphicFramePr>
          <p:cNvPr id="8" name="Diagramm 7" descr="CAF Expert Learning path should help to guide the customers through his journey to the cloud with Bestpractice, Enterprise Scale Landing Zone, Methodologies and Architectures">
            <a:extLst>
              <a:ext uri="{FF2B5EF4-FFF2-40B4-BE49-F238E27FC236}">
                <a16:creationId xmlns:a16="http://schemas.microsoft.com/office/drawing/2014/main" id="{FDFFD9A1-86F3-4D88-8536-831139794B74}"/>
              </a:ext>
            </a:extLst>
          </p:cNvPr>
          <p:cNvGraphicFramePr/>
          <p:nvPr/>
        </p:nvGraphicFramePr>
        <p:xfrm>
          <a:off x="6032475" y="1766022"/>
          <a:ext cx="6280819" cy="4966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223324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A110E26-CC57-4084-97EB-786455397908}"/>
              </a:ext>
            </a:extLst>
          </p:cNvPr>
          <p:cNvGrpSpPr/>
          <p:nvPr/>
        </p:nvGrpSpPr>
        <p:grpSpPr>
          <a:xfrm>
            <a:off x="1655605" y="1360046"/>
            <a:ext cx="2112930" cy="2111310"/>
            <a:chOff x="1622425" y="1333500"/>
            <a:chExt cx="2071688" cy="2070100"/>
          </a:xfrm>
        </p:grpSpPr>
        <p:grpSp>
          <p:nvGrpSpPr>
            <p:cNvPr id="4" name="Group 3">
              <a:extLst>
                <a:ext uri="{FF2B5EF4-FFF2-40B4-BE49-F238E27FC236}">
                  <a16:creationId xmlns:a16="http://schemas.microsoft.com/office/drawing/2014/main" id="{CAF55DEF-CBF5-4EF2-945A-BA536168FB3E}"/>
                </a:ext>
              </a:extLst>
            </p:cNvPr>
            <p:cNvGrpSpPr/>
            <p:nvPr/>
          </p:nvGrpSpPr>
          <p:grpSpPr>
            <a:xfrm>
              <a:off x="1622425" y="1333500"/>
              <a:ext cx="2071688" cy="2070100"/>
              <a:chOff x="1622425" y="1333500"/>
              <a:chExt cx="2071688" cy="2070100"/>
            </a:xfrm>
          </p:grpSpPr>
          <p:sp>
            <p:nvSpPr>
              <p:cNvPr id="6" name="AutoShape 6">
                <a:extLst>
                  <a:ext uri="{FF2B5EF4-FFF2-40B4-BE49-F238E27FC236}">
                    <a16:creationId xmlns:a16="http://schemas.microsoft.com/office/drawing/2014/main" id="{F48D4E88-1098-4490-A16B-CD8E92F956A0}"/>
                  </a:ext>
                </a:extLst>
              </p:cNvPr>
              <p:cNvSpPr>
                <a:spLocks noChangeAspect="1" noChangeArrowheads="1" noTextEdit="1"/>
              </p:cNvSpPr>
              <p:nvPr/>
            </p:nvSpPr>
            <p:spPr bwMode="auto">
              <a:xfrm>
                <a:off x="1622425" y="1333500"/>
                <a:ext cx="2068513"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7" name="Freeform 8">
                <a:extLst>
                  <a:ext uri="{FF2B5EF4-FFF2-40B4-BE49-F238E27FC236}">
                    <a16:creationId xmlns:a16="http://schemas.microsoft.com/office/drawing/2014/main" id="{BCAC3336-1A9D-4E56-8E6E-C0376A25D424}"/>
                  </a:ext>
                </a:extLst>
              </p:cNvPr>
              <p:cNvSpPr>
                <a:spLocks/>
              </p:cNvSpPr>
              <p:nvPr/>
            </p:nvSpPr>
            <p:spPr bwMode="auto">
              <a:xfrm>
                <a:off x="1687513" y="1528763"/>
                <a:ext cx="2006600" cy="1255713"/>
              </a:xfrm>
              <a:custGeom>
                <a:avLst/>
                <a:gdLst>
                  <a:gd name="T0" fmla="*/ 100 w 400"/>
                  <a:gd name="T1" fmla="*/ 50 h 250"/>
                  <a:gd name="T2" fmla="*/ 100 w 400"/>
                  <a:gd name="T3" fmla="*/ 50 h 250"/>
                  <a:gd name="T4" fmla="*/ 61 w 400"/>
                  <a:gd name="T5" fmla="*/ 58 h 250"/>
                  <a:gd name="T6" fmla="*/ 29 w 400"/>
                  <a:gd name="T7" fmla="*/ 79 h 250"/>
                  <a:gd name="T8" fmla="*/ 8 w 400"/>
                  <a:gd name="T9" fmla="*/ 111 h 250"/>
                  <a:gd name="T10" fmla="*/ 0 w 400"/>
                  <a:gd name="T11" fmla="*/ 150 h 250"/>
                  <a:gd name="T12" fmla="*/ 8 w 400"/>
                  <a:gd name="T13" fmla="*/ 189 h 250"/>
                  <a:gd name="T14" fmla="*/ 29 w 400"/>
                  <a:gd name="T15" fmla="*/ 221 h 250"/>
                  <a:gd name="T16" fmla="*/ 61 w 400"/>
                  <a:gd name="T17" fmla="*/ 242 h 250"/>
                  <a:gd name="T18" fmla="*/ 100 w 400"/>
                  <a:gd name="T19" fmla="*/ 250 h 250"/>
                  <a:gd name="T20" fmla="*/ 106 w 400"/>
                  <a:gd name="T21" fmla="*/ 250 h 250"/>
                  <a:gd name="T22" fmla="*/ 200 w 400"/>
                  <a:gd name="T23" fmla="*/ 156 h 250"/>
                  <a:gd name="T24" fmla="*/ 294 w 400"/>
                  <a:gd name="T25" fmla="*/ 250 h 250"/>
                  <a:gd name="T26" fmla="*/ 325 w 400"/>
                  <a:gd name="T27" fmla="*/ 250 h 250"/>
                  <a:gd name="T28" fmla="*/ 354 w 400"/>
                  <a:gd name="T29" fmla="*/ 244 h 250"/>
                  <a:gd name="T30" fmla="*/ 378 w 400"/>
                  <a:gd name="T31" fmla="*/ 228 h 250"/>
                  <a:gd name="T32" fmla="*/ 394 w 400"/>
                  <a:gd name="T33" fmla="*/ 204 h 250"/>
                  <a:gd name="T34" fmla="*/ 400 w 400"/>
                  <a:gd name="T35" fmla="*/ 175 h 250"/>
                  <a:gd name="T36" fmla="*/ 394 w 400"/>
                  <a:gd name="T37" fmla="*/ 146 h 250"/>
                  <a:gd name="T38" fmla="*/ 378 w 400"/>
                  <a:gd name="T39" fmla="*/ 122 h 250"/>
                  <a:gd name="T40" fmla="*/ 354 w 400"/>
                  <a:gd name="T41" fmla="*/ 106 h 250"/>
                  <a:gd name="T42" fmla="*/ 324 w 400"/>
                  <a:gd name="T43" fmla="*/ 100 h 250"/>
                  <a:gd name="T44" fmla="*/ 312 w 400"/>
                  <a:gd name="T45" fmla="*/ 60 h 250"/>
                  <a:gd name="T46" fmla="*/ 287 w 400"/>
                  <a:gd name="T47" fmla="*/ 29 h 250"/>
                  <a:gd name="T48" fmla="*/ 253 w 400"/>
                  <a:gd name="T49" fmla="*/ 8 h 250"/>
                  <a:gd name="T50" fmla="*/ 212 w 400"/>
                  <a:gd name="T51" fmla="*/ 0 h 250"/>
                  <a:gd name="T52" fmla="*/ 184 w 400"/>
                  <a:gd name="T53" fmla="*/ 4 h 250"/>
                  <a:gd name="T54" fmla="*/ 158 w 400"/>
                  <a:gd name="T55" fmla="*/ 14 h 250"/>
                  <a:gd name="T56" fmla="*/ 136 w 400"/>
                  <a:gd name="T57" fmla="*/ 30 h 250"/>
                  <a:gd name="T58" fmla="*/ 118 w 400"/>
                  <a:gd name="T59" fmla="*/ 52 h 250"/>
                  <a:gd name="T60" fmla="*/ 100 w 400"/>
                  <a:gd name="T61" fmla="*/ 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250">
                    <a:moveTo>
                      <a:pt x="100" y="50"/>
                    </a:moveTo>
                    <a:lnTo>
                      <a:pt x="100" y="50"/>
                    </a:lnTo>
                    <a:cubicBezTo>
                      <a:pt x="86" y="50"/>
                      <a:pt x="73" y="53"/>
                      <a:pt x="61" y="58"/>
                    </a:cubicBezTo>
                    <a:cubicBezTo>
                      <a:pt x="49" y="63"/>
                      <a:pt x="38" y="70"/>
                      <a:pt x="29" y="79"/>
                    </a:cubicBezTo>
                    <a:cubicBezTo>
                      <a:pt x="20" y="88"/>
                      <a:pt x="13" y="99"/>
                      <a:pt x="8" y="111"/>
                    </a:cubicBezTo>
                    <a:cubicBezTo>
                      <a:pt x="2" y="123"/>
                      <a:pt x="0" y="136"/>
                      <a:pt x="0" y="150"/>
                    </a:cubicBezTo>
                    <a:cubicBezTo>
                      <a:pt x="0" y="164"/>
                      <a:pt x="2" y="177"/>
                      <a:pt x="8" y="189"/>
                    </a:cubicBezTo>
                    <a:cubicBezTo>
                      <a:pt x="13" y="201"/>
                      <a:pt x="20" y="212"/>
                      <a:pt x="29" y="221"/>
                    </a:cubicBezTo>
                    <a:cubicBezTo>
                      <a:pt x="38" y="230"/>
                      <a:pt x="49" y="237"/>
                      <a:pt x="61" y="242"/>
                    </a:cubicBezTo>
                    <a:cubicBezTo>
                      <a:pt x="73" y="247"/>
                      <a:pt x="86" y="250"/>
                      <a:pt x="100" y="250"/>
                    </a:cubicBezTo>
                    <a:lnTo>
                      <a:pt x="106" y="250"/>
                    </a:lnTo>
                    <a:lnTo>
                      <a:pt x="200" y="156"/>
                    </a:lnTo>
                    <a:lnTo>
                      <a:pt x="294" y="250"/>
                    </a:lnTo>
                    <a:lnTo>
                      <a:pt x="325" y="250"/>
                    </a:lnTo>
                    <a:cubicBezTo>
                      <a:pt x="335" y="250"/>
                      <a:pt x="345" y="248"/>
                      <a:pt x="354" y="244"/>
                    </a:cubicBezTo>
                    <a:cubicBezTo>
                      <a:pt x="363" y="240"/>
                      <a:pt x="371" y="235"/>
                      <a:pt x="378" y="228"/>
                    </a:cubicBezTo>
                    <a:cubicBezTo>
                      <a:pt x="385" y="221"/>
                      <a:pt x="390" y="213"/>
                      <a:pt x="394" y="204"/>
                    </a:cubicBezTo>
                    <a:cubicBezTo>
                      <a:pt x="398" y="195"/>
                      <a:pt x="400" y="185"/>
                      <a:pt x="400" y="175"/>
                    </a:cubicBezTo>
                    <a:cubicBezTo>
                      <a:pt x="400" y="164"/>
                      <a:pt x="398" y="155"/>
                      <a:pt x="394" y="146"/>
                    </a:cubicBezTo>
                    <a:cubicBezTo>
                      <a:pt x="390" y="136"/>
                      <a:pt x="384" y="129"/>
                      <a:pt x="378" y="122"/>
                    </a:cubicBezTo>
                    <a:cubicBezTo>
                      <a:pt x="371" y="115"/>
                      <a:pt x="363" y="110"/>
                      <a:pt x="354" y="106"/>
                    </a:cubicBezTo>
                    <a:cubicBezTo>
                      <a:pt x="344" y="102"/>
                      <a:pt x="335" y="100"/>
                      <a:pt x="324" y="100"/>
                    </a:cubicBezTo>
                    <a:cubicBezTo>
                      <a:pt x="322" y="86"/>
                      <a:pt x="318" y="73"/>
                      <a:pt x="312" y="60"/>
                    </a:cubicBezTo>
                    <a:cubicBezTo>
                      <a:pt x="305" y="48"/>
                      <a:pt x="297" y="38"/>
                      <a:pt x="287" y="29"/>
                    </a:cubicBezTo>
                    <a:cubicBezTo>
                      <a:pt x="277" y="20"/>
                      <a:pt x="266" y="13"/>
                      <a:pt x="253" y="8"/>
                    </a:cubicBezTo>
                    <a:cubicBezTo>
                      <a:pt x="240" y="3"/>
                      <a:pt x="227" y="0"/>
                      <a:pt x="212" y="0"/>
                    </a:cubicBezTo>
                    <a:cubicBezTo>
                      <a:pt x="203" y="0"/>
                      <a:pt x="193" y="1"/>
                      <a:pt x="184" y="4"/>
                    </a:cubicBezTo>
                    <a:cubicBezTo>
                      <a:pt x="175" y="6"/>
                      <a:pt x="166" y="9"/>
                      <a:pt x="158" y="14"/>
                    </a:cubicBezTo>
                    <a:cubicBezTo>
                      <a:pt x="150" y="18"/>
                      <a:pt x="143" y="24"/>
                      <a:pt x="136" y="30"/>
                    </a:cubicBezTo>
                    <a:cubicBezTo>
                      <a:pt x="129" y="36"/>
                      <a:pt x="123" y="44"/>
                      <a:pt x="118" y="52"/>
                    </a:cubicBezTo>
                    <a:cubicBezTo>
                      <a:pt x="112" y="51"/>
                      <a:pt x="106" y="50"/>
                      <a:pt x="100" y="50"/>
                    </a:cubicBezTo>
                    <a:close/>
                  </a:path>
                </a:pathLst>
              </a:custGeom>
              <a:solidFill>
                <a:srgbClr val="0078D4"/>
              </a:solidFill>
              <a:ln w="0">
                <a:solidFill>
                  <a:srgbClr val="0078D4"/>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sp>
          <p:nvSpPr>
            <p:cNvPr id="5" name="Freeform 9">
              <a:extLst>
                <a:ext uri="{FF2B5EF4-FFF2-40B4-BE49-F238E27FC236}">
                  <a16:creationId xmlns:a16="http://schemas.microsoft.com/office/drawing/2014/main" id="{C3E40DF2-EB64-4CE3-8CEF-307E4085C56E}"/>
                </a:ext>
              </a:extLst>
            </p:cNvPr>
            <p:cNvSpPr>
              <a:spLocks/>
            </p:cNvSpPr>
            <p:nvPr/>
          </p:nvSpPr>
          <p:spPr bwMode="auto">
            <a:xfrm>
              <a:off x="2374900" y="2533650"/>
              <a:ext cx="631825" cy="692150"/>
            </a:xfrm>
            <a:custGeom>
              <a:avLst/>
              <a:gdLst>
                <a:gd name="T0" fmla="*/ 76 w 126"/>
                <a:gd name="T1" fmla="*/ 138 h 138"/>
                <a:gd name="T2" fmla="*/ 76 w 126"/>
                <a:gd name="T3" fmla="*/ 138 h 138"/>
                <a:gd name="T4" fmla="*/ 76 w 126"/>
                <a:gd name="T5" fmla="*/ 51 h 138"/>
                <a:gd name="T6" fmla="*/ 107 w 126"/>
                <a:gd name="T7" fmla="*/ 81 h 138"/>
                <a:gd name="T8" fmla="*/ 126 w 126"/>
                <a:gd name="T9" fmla="*/ 62 h 138"/>
                <a:gd name="T10" fmla="*/ 63 w 126"/>
                <a:gd name="T11" fmla="*/ 0 h 138"/>
                <a:gd name="T12" fmla="*/ 0 w 126"/>
                <a:gd name="T13" fmla="*/ 62 h 138"/>
                <a:gd name="T14" fmla="*/ 19 w 126"/>
                <a:gd name="T15" fmla="*/ 81 h 138"/>
                <a:gd name="T16" fmla="*/ 49 w 126"/>
                <a:gd name="T17" fmla="*/ 51 h 138"/>
                <a:gd name="T18" fmla="*/ 49 w 126"/>
                <a:gd name="T19" fmla="*/ 138 h 138"/>
                <a:gd name="T20" fmla="*/ 76 w 126"/>
                <a:gd name="T21"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138">
                  <a:moveTo>
                    <a:pt x="76" y="138"/>
                  </a:moveTo>
                  <a:lnTo>
                    <a:pt x="76" y="138"/>
                  </a:lnTo>
                  <a:lnTo>
                    <a:pt x="76" y="51"/>
                  </a:lnTo>
                  <a:lnTo>
                    <a:pt x="107" y="81"/>
                  </a:lnTo>
                  <a:lnTo>
                    <a:pt x="126" y="62"/>
                  </a:lnTo>
                  <a:lnTo>
                    <a:pt x="63" y="0"/>
                  </a:lnTo>
                  <a:lnTo>
                    <a:pt x="0" y="62"/>
                  </a:lnTo>
                  <a:lnTo>
                    <a:pt x="19" y="81"/>
                  </a:lnTo>
                  <a:lnTo>
                    <a:pt x="49" y="51"/>
                  </a:lnTo>
                  <a:lnTo>
                    <a:pt x="49" y="138"/>
                  </a:lnTo>
                  <a:lnTo>
                    <a:pt x="76" y="138"/>
                  </a:lnTo>
                  <a:close/>
                </a:path>
              </a:pathLst>
            </a:custGeom>
            <a:noFill/>
            <a:ln w="19050">
              <a:solidFill>
                <a:schemeClr val="tx1"/>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grpSp>
        <p:nvGrpSpPr>
          <p:cNvPr id="8" name="Group 12">
            <a:extLst>
              <a:ext uri="{FF2B5EF4-FFF2-40B4-BE49-F238E27FC236}">
                <a16:creationId xmlns:a16="http://schemas.microsoft.com/office/drawing/2014/main" id="{7FBA43F5-D7EE-46E4-AB63-7FAADF2359FF}"/>
              </a:ext>
            </a:extLst>
          </p:cNvPr>
          <p:cNvGrpSpPr>
            <a:grpSpLocks noChangeAspect="1"/>
          </p:cNvGrpSpPr>
          <p:nvPr/>
        </p:nvGrpSpPr>
        <p:grpSpPr bwMode="auto">
          <a:xfrm>
            <a:off x="2453770" y="4415028"/>
            <a:ext cx="559562" cy="559563"/>
            <a:chOff x="1297" y="2234"/>
            <a:chExt cx="613" cy="613"/>
          </a:xfrm>
        </p:grpSpPr>
        <p:sp>
          <p:nvSpPr>
            <p:cNvPr id="9" name="AutoShape 11">
              <a:extLst>
                <a:ext uri="{FF2B5EF4-FFF2-40B4-BE49-F238E27FC236}">
                  <a16:creationId xmlns:a16="http://schemas.microsoft.com/office/drawing/2014/main" id="{3A375AF7-CB9E-4E49-B818-139235BDD84A}"/>
                </a:ext>
              </a:extLst>
            </p:cNvPr>
            <p:cNvSpPr>
              <a:spLocks noChangeAspect="1" noChangeArrowheads="1" noTextEdit="1"/>
            </p:cNvSpPr>
            <p:nvPr/>
          </p:nvSpPr>
          <p:spPr bwMode="auto">
            <a:xfrm>
              <a:off x="1297" y="2234"/>
              <a:ext cx="613" cy="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0" name="Freeform 13">
              <a:extLst>
                <a:ext uri="{FF2B5EF4-FFF2-40B4-BE49-F238E27FC236}">
                  <a16:creationId xmlns:a16="http://schemas.microsoft.com/office/drawing/2014/main" id="{A3993772-395D-493B-936F-79B6D51A3A49}"/>
                </a:ext>
              </a:extLst>
            </p:cNvPr>
            <p:cNvSpPr>
              <a:spLocks/>
            </p:cNvSpPr>
            <p:nvPr/>
          </p:nvSpPr>
          <p:spPr bwMode="auto">
            <a:xfrm>
              <a:off x="1297" y="2230"/>
              <a:ext cx="633" cy="474"/>
            </a:xfrm>
            <a:custGeom>
              <a:avLst/>
              <a:gdLst>
                <a:gd name="T0" fmla="*/ 416 w 426"/>
                <a:gd name="T1" fmla="*/ 8 h 319"/>
                <a:gd name="T2" fmla="*/ 416 w 426"/>
                <a:gd name="T3" fmla="*/ 8 h 319"/>
                <a:gd name="T4" fmla="*/ 406 w 426"/>
                <a:gd name="T5" fmla="*/ 2 h 319"/>
                <a:gd name="T6" fmla="*/ 393 w 426"/>
                <a:gd name="T7" fmla="*/ 0 h 319"/>
                <a:gd name="T8" fmla="*/ 33 w 426"/>
                <a:gd name="T9" fmla="*/ 0 h 319"/>
                <a:gd name="T10" fmla="*/ 20 w 426"/>
                <a:gd name="T11" fmla="*/ 2 h 319"/>
                <a:gd name="T12" fmla="*/ 9 w 426"/>
                <a:gd name="T13" fmla="*/ 8 h 319"/>
                <a:gd name="T14" fmla="*/ 2 w 426"/>
                <a:gd name="T15" fmla="*/ 19 h 319"/>
                <a:gd name="T16" fmla="*/ 0 w 426"/>
                <a:gd name="T17" fmla="*/ 32 h 319"/>
                <a:gd name="T18" fmla="*/ 0 w 426"/>
                <a:gd name="T19" fmla="*/ 285 h 319"/>
                <a:gd name="T20" fmla="*/ 2 w 426"/>
                <a:gd name="T21" fmla="*/ 298 h 319"/>
                <a:gd name="T22" fmla="*/ 9 w 426"/>
                <a:gd name="T23" fmla="*/ 309 h 319"/>
                <a:gd name="T24" fmla="*/ 20 w 426"/>
                <a:gd name="T25" fmla="*/ 316 h 319"/>
                <a:gd name="T26" fmla="*/ 33 w 426"/>
                <a:gd name="T27" fmla="*/ 319 h 319"/>
                <a:gd name="T28" fmla="*/ 193 w 426"/>
                <a:gd name="T29" fmla="*/ 319 h 319"/>
                <a:gd name="T30" fmla="*/ 196 w 426"/>
                <a:gd name="T31" fmla="*/ 317 h 319"/>
                <a:gd name="T32" fmla="*/ 180 w 426"/>
                <a:gd name="T33" fmla="*/ 307 h 319"/>
                <a:gd name="T34" fmla="*/ 186 w 426"/>
                <a:gd name="T35" fmla="*/ 292 h 319"/>
                <a:gd name="T36" fmla="*/ 33 w 426"/>
                <a:gd name="T37" fmla="*/ 292 h 319"/>
                <a:gd name="T38" fmla="*/ 28 w 426"/>
                <a:gd name="T39" fmla="*/ 290 h 319"/>
                <a:gd name="T40" fmla="*/ 26 w 426"/>
                <a:gd name="T41" fmla="*/ 285 h 319"/>
                <a:gd name="T42" fmla="*/ 26 w 426"/>
                <a:gd name="T43" fmla="*/ 32 h 319"/>
                <a:gd name="T44" fmla="*/ 28 w 426"/>
                <a:gd name="T45" fmla="*/ 27 h 319"/>
                <a:gd name="T46" fmla="*/ 33 w 426"/>
                <a:gd name="T47" fmla="*/ 25 h 319"/>
                <a:gd name="T48" fmla="*/ 393 w 426"/>
                <a:gd name="T49" fmla="*/ 25 h 319"/>
                <a:gd name="T50" fmla="*/ 398 w 426"/>
                <a:gd name="T51" fmla="*/ 27 h 319"/>
                <a:gd name="T52" fmla="*/ 399 w 426"/>
                <a:gd name="T53" fmla="*/ 32 h 319"/>
                <a:gd name="T54" fmla="*/ 399 w 426"/>
                <a:gd name="T55" fmla="*/ 206 h 319"/>
                <a:gd name="T56" fmla="*/ 411 w 426"/>
                <a:gd name="T57" fmla="*/ 211 h 319"/>
                <a:gd name="T58" fmla="*/ 407 w 426"/>
                <a:gd name="T59" fmla="*/ 230 h 319"/>
                <a:gd name="T60" fmla="*/ 425 w 426"/>
                <a:gd name="T61" fmla="*/ 225 h 319"/>
                <a:gd name="T62" fmla="*/ 426 w 426"/>
                <a:gd name="T63" fmla="*/ 227 h 319"/>
                <a:gd name="T64" fmla="*/ 426 w 426"/>
                <a:gd name="T65" fmla="*/ 32 h 319"/>
                <a:gd name="T66" fmla="*/ 424 w 426"/>
                <a:gd name="T67" fmla="*/ 19 h 319"/>
                <a:gd name="T68" fmla="*/ 416 w 426"/>
                <a:gd name="T69" fmla="*/ 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319">
                  <a:moveTo>
                    <a:pt x="416" y="8"/>
                  </a:moveTo>
                  <a:lnTo>
                    <a:pt x="416" y="8"/>
                  </a:lnTo>
                  <a:cubicBezTo>
                    <a:pt x="413" y="5"/>
                    <a:pt x="410" y="3"/>
                    <a:pt x="406" y="2"/>
                  </a:cubicBezTo>
                  <a:cubicBezTo>
                    <a:pt x="402" y="0"/>
                    <a:pt x="397" y="0"/>
                    <a:pt x="393" y="0"/>
                  </a:cubicBezTo>
                  <a:lnTo>
                    <a:pt x="33" y="0"/>
                  </a:lnTo>
                  <a:cubicBezTo>
                    <a:pt x="28" y="0"/>
                    <a:pt x="24" y="0"/>
                    <a:pt x="20" y="2"/>
                  </a:cubicBezTo>
                  <a:cubicBezTo>
                    <a:pt x="16" y="3"/>
                    <a:pt x="12" y="5"/>
                    <a:pt x="9" y="8"/>
                  </a:cubicBezTo>
                  <a:cubicBezTo>
                    <a:pt x="6" y="11"/>
                    <a:pt x="4" y="15"/>
                    <a:pt x="2" y="19"/>
                  </a:cubicBezTo>
                  <a:cubicBezTo>
                    <a:pt x="0" y="23"/>
                    <a:pt x="0" y="27"/>
                    <a:pt x="0" y="32"/>
                  </a:cubicBezTo>
                  <a:lnTo>
                    <a:pt x="0" y="285"/>
                  </a:lnTo>
                  <a:cubicBezTo>
                    <a:pt x="0" y="290"/>
                    <a:pt x="0" y="294"/>
                    <a:pt x="2" y="298"/>
                  </a:cubicBezTo>
                  <a:cubicBezTo>
                    <a:pt x="4" y="302"/>
                    <a:pt x="6" y="306"/>
                    <a:pt x="9" y="309"/>
                  </a:cubicBezTo>
                  <a:cubicBezTo>
                    <a:pt x="12" y="312"/>
                    <a:pt x="16" y="314"/>
                    <a:pt x="20" y="316"/>
                  </a:cubicBezTo>
                  <a:cubicBezTo>
                    <a:pt x="24" y="318"/>
                    <a:pt x="28" y="319"/>
                    <a:pt x="33" y="319"/>
                  </a:cubicBezTo>
                  <a:lnTo>
                    <a:pt x="193" y="319"/>
                  </a:lnTo>
                  <a:lnTo>
                    <a:pt x="196" y="317"/>
                  </a:lnTo>
                  <a:lnTo>
                    <a:pt x="180" y="307"/>
                  </a:lnTo>
                  <a:lnTo>
                    <a:pt x="186" y="292"/>
                  </a:lnTo>
                  <a:lnTo>
                    <a:pt x="33" y="292"/>
                  </a:lnTo>
                  <a:cubicBezTo>
                    <a:pt x="31" y="292"/>
                    <a:pt x="29" y="291"/>
                    <a:pt x="28" y="290"/>
                  </a:cubicBezTo>
                  <a:cubicBezTo>
                    <a:pt x="27" y="289"/>
                    <a:pt x="26" y="287"/>
                    <a:pt x="26" y="285"/>
                  </a:cubicBezTo>
                  <a:lnTo>
                    <a:pt x="26" y="32"/>
                  </a:lnTo>
                  <a:cubicBezTo>
                    <a:pt x="26" y="30"/>
                    <a:pt x="27" y="28"/>
                    <a:pt x="28" y="27"/>
                  </a:cubicBezTo>
                  <a:cubicBezTo>
                    <a:pt x="29" y="26"/>
                    <a:pt x="31" y="25"/>
                    <a:pt x="33" y="25"/>
                  </a:cubicBezTo>
                  <a:lnTo>
                    <a:pt x="393" y="25"/>
                  </a:lnTo>
                  <a:cubicBezTo>
                    <a:pt x="395" y="25"/>
                    <a:pt x="396" y="26"/>
                    <a:pt x="398" y="27"/>
                  </a:cubicBezTo>
                  <a:cubicBezTo>
                    <a:pt x="399" y="28"/>
                    <a:pt x="399" y="30"/>
                    <a:pt x="399" y="32"/>
                  </a:cubicBezTo>
                  <a:lnTo>
                    <a:pt x="399" y="206"/>
                  </a:lnTo>
                  <a:lnTo>
                    <a:pt x="411" y="211"/>
                  </a:lnTo>
                  <a:lnTo>
                    <a:pt x="407" y="230"/>
                  </a:lnTo>
                  <a:lnTo>
                    <a:pt x="425" y="225"/>
                  </a:lnTo>
                  <a:lnTo>
                    <a:pt x="426" y="227"/>
                  </a:lnTo>
                  <a:lnTo>
                    <a:pt x="426" y="32"/>
                  </a:lnTo>
                  <a:cubicBezTo>
                    <a:pt x="426" y="27"/>
                    <a:pt x="425" y="23"/>
                    <a:pt x="424" y="19"/>
                  </a:cubicBezTo>
                  <a:cubicBezTo>
                    <a:pt x="422" y="15"/>
                    <a:pt x="419" y="11"/>
                    <a:pt x="416" y="8"/>
                  </a:cubicBezTo>
                  <a:close/>
                </a:path>
              </a:pathLst>
            </a:custGeom>
            <a:solidFill>
              <a:schemeClr val="tx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1" name="Freeform 14">
              <a:extLst>
                <a:ext uri="{FF2B5EF4-FFF2-40B4-BE49-F238E27FC236}">
                  <a16:creationId xmlns:a16="http://schemas.microsoft.com/office/drawing/2014/main" id="{0812266A-306E-44BD-95D1-F7C10CB6F11F}"/>
                </a:ext>
              </a:extLst>
            </p:cNvPr>
            <p:cNvSpPr>
              <a:spLocks/>
            </p:cNvSpPr>
            <p:nvPr/>
          </p:nvSpPr>
          <p:spPr bwMode="auto">
            <a:xfrm>
              <a:off x="1533" y="2585"/>
              <a:ext cx="73" cy="38"/>
            </a:xfrm>
            <a:custGeom>
              <a:avLst/>
              <a:gdLst>
                <a:gd name="T0" fmla="*/ 0 w 49"/>
                <a:gd name="T1" fmla="*/ 0 h 26"/>
                <a:gd name="T2" fmla="*/ 0 w 49"/>
                <a:gd name="T3" fmla="*/ 0 h 26"/>
                <a:gd name="T4" fmla="*/ 0 w 49"/>
                <a:gd name="T5" fmla="*/ 26 h 26"/>
                <a:gd name="T6" fmla="*/ 27 w 49"/>
                <a:gd name="T7" fmla="*/ 26 h 26"/>
                <a:gd name="T8" fmla="*/ 38 w 49"/>
                <a:gd name="T9" fmla="*/ 26 h 26"/>
                <a:gd name="T10" fmla="*/ 49 w 49"/>
                <a:gd name="T11" fmla="*/ 0 h 26"/>
                <a:gd name="T12" fmla="*/ 27 w 49"/>
                <a:gd name="T13" fmla="*/ 0 h 26"/>
                <a:gd name="T14" fmla="*/ 0 w 49"/>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6">
                  <a:moveTo>
                    <a:pt x="0" y="0"/>
                  </a:moveTo>
                  <a:lnTo>
                    <a:pt x="0" y="0"/>
                  </a:lnTo>
                  <a:lnTo>
                    <a:pt x="0" y="26"/>
                  </a:lnTo>
                  <a:lnTo>
                    <a:pt x="27" y="26"/>
                  </a:lnTo>
                  <a:lnTo>
                    <a:pt x="38" y="26"/>
                  </a:lnTo>
                  <a:lnTo>
                    <a:pt x="49" y="0"/>
                  </a:lnTo>
                  <a:lnTo>
                    <a:pt x="27" y="0"/>
                  </a:lnTo>
                  <a:lnTo>
                    <a:pt x="0" y="0"/>
                  </a:lnTo>
                  <a:close/>
                </a:path>
              </a:pathLst>
            </a:custGeom>
            <a:solidFill>
              <a:schemeClr val="tx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2" name="Freeform 15">
              <a:extLst>
                <a:ext uri="{FF2B5EF4-FFF2-40B4-BE49-F238E27FC236}">
                  <a16:creationId xmlns:a16="http://schemas.microsoft.com/office/drawing/2014/main" id="{BF9482E0-A15F-4E1E-B16E-2C6D08CDEBB2}"/>
                </a:ext>
              </a:extLst>
            </p:cNvPr>
            <p:cNvSpPr>
              <a:spLocks/>
            </p:cNvSpPr>
            <p:nvPr/>
          </p:nvSpPr>
          <p:spPr bwMode="auto">
            <a:xfrm>
              <a:off x="1927" y="2667"/>
              <a:ext cx="3" cy="6"/>
            </a:xfrm>
            <a:custGeom>
              <a:avLst/>
              <a:gdLst>
                <a:gd name="T0" fmla="*/ 2 w 2"/>
                <a:gd name="T1" fmla="*/ 3 h 4"/>
                <a:gd name="T2" fmla="*/ 2 w 2"/>
                <a:gd name="T3" fmla="*/ 3 h 4"/>
                <a:gd name="T4" fmla="*/ 1 w 2"/>
                <a:gd name="T5" fmla="*/ 0 h 4"/>
                <a:gd name="T6" fmla="*/ 0 w 2"/>
                <a:gd name="T7" fmla="*/ 4 h 4"/>
                <a:gd name="T8" fmla="*/ 2 w 2"/>
                <a:gd name="T9" fmla="*/ 3 h 4"/>
              </a:gdLst>
              <a:ahLst/>
              <a:cxnLst>
                <a:cxn ang="0">
                  <a:pos x="T0" y="T1"/>
                </a:cxn>
                <a:cxn ang="0">
                  <a:pos x="T2" y="T3"/>
                </a:cxn>
                <a:cxn ang="0">
                  <a:pos x="T4" y="T5"/>
                </a:cxn>
                <a:cxn ang="0">
                  <a:pos x="T6" y="T7"/>
                </a:cxn>
                <a:cxn ang="0">
                  <a:pos x="T8" y="T9"/>
                </a:cxn>
              </a:cxnLst>
              <a:rect l="0" t="0" r="r" b="b"/>
              <a:pathLst>
                <a:path w="2" h="4">
                  <a:moveTo>
                    <a:pt x="2" y="3"/>
                  </a:moveTo>
                  <a:lnTo>
                    <a:pt x="2" y="3"/>
                  </a:lnTo>
                  <a:lnTo>
                    <a:pt x="1" y="0"/>
                  </a:lnTo>
                  <a:cubicBezTo>
                    <a:pt x="1" y="1"/>
                    <a:pt x="0" y="3"/>
                    <a:pt x="0" y="4"/>
                  </a:cubicBezTo>
                  <a:lnTo>
                    <a:pt x="2" y="3"/>
                  </a:lnTo>
                  <a:close/>
                </a:path>
              </a:pathLst>
            </a:custGeom>
            <a:solidFill>
              <a:srgbClr val="C1C1C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3" name="Freeform 16">
              <a:extLst>
                <a:ext uri="{FF2B5EF4-FFF2-40B4-BE49-F238E27FC236}">
                  <a16:creationId xmlns:a16="http://schemas.microsoft.com/office/drawing/2014/main" id="{F4F34730-B1D9-4DB0-8B67-89C17785BDAF}"/>
                </a:ext>
              </a:extLst>
            </p:cNvPr>
            <p:cNvSpPr>
              <a:spLocks noEditPoints="1"/>
            </p:cNvSpPr>
            <p:nvPr/>
          </p:nvSpPr>
          <p:spPr bwMode="auto">
            <a:xfrm>
              <a:off x="1614" y="2543"/>
              <a:ext cx="316" cy="317"/>
            </a:xfrm>
            <a:custGeom>
              <a:avLst/>
              <a:gdLst>
                <a:gd name="T0" fmla="*/ 146 w 213"/>
                <a:gd name="T1" fmla="*/ 108 h 213"/>
                <a:gd name="T2" fmla="*/ 134 w 213"/>
                <a:gd name="T3" fmla="*/ 134 h 213"/>
                <a:gd name="T4" fmla="*/ 106 w 213"/>
                <a:gd name="T5" fmla="*/ 146 h 213"/>
                <a:gd name="T6" fmla="*/ 79 w 213"/>
                <a:gd name="T7" fmla="*/ 134 h 213"/>
                <a:gd name="T8" fmla="*/ 67 w 213"/>
                <a:gd name="T9" fmla="*/ 108 h 213"/>
                <a:gd name="T10" fmla="*/ 70 w 213"/>
                <a:gd name="T11" fmla="*/ 91 h 213"/>
                <a:gd name="T12" fmla="*/ 79 w 213"/>
                <a:gd name="T13" fmla="*/ 78 h 213"/>
                <a:gd name="T14" fmla="*/ 106 w 213"/>
                <a:gd name="T15" fmla="*/ 67 h 213"/>
                <a:gd name="T16" fmla="*/ 134 w 213"/>
                <a:gd name="T17" fmla="*/ 78 h 213"/>
                <a:gd name="T18" fmla="*/ 143 w 213"/>
                <a:gd name="T19" fmla="*/ 91 h 213"/>
                <a:gd name="T20" fmla="*/ 146 w 213"/>
                <a:gd name="T21" fmla="*/ 108 h 213"/>
                <a:gd name="T22" fmla="*/ 212 w 213"/>
                <a:gd name="T23" fmla="*/ 83 h 213"/>
                <a:gd name="T24" fmla="*/ 187 w 213"/>
                <a:gd name="T25" fmla="*/ 48 h 213"/>
                <a:gd name="T26" fmla="*/ 160 w 213"/>
                <a:gd name="T27" fmla="*/ 47 h 213"/>
                <a:gd name="T28" fmla="*/ 127 w 213"/>
                <a:gd name="T29" fmla="*/ 0 h 213"/>
                <a:gd name="T30" fmla="*/ 108 w 213"/>
                <a:gd name="T31" fmla="*/ 27 h 213"/>
                <a:gd name="T32" fmla="*/ 105 w 213"/>
                <a:gd name="T33" fmla="*/ 27 h 213"/>
                <a:gd name="T34" fmla="*/ 86 w 213"/>
                <a:gd name="T35" fmla="*/ 0 h 213"/>
                <a:gd name="T36" fmla="*/ 48 w 213"/>
                <a:gd name="T37" fmla="*/ 28 h 213"/>
                <a:gd name="T38" fmla="*/ 48 w 213"/>
                <a:gd name="T39" fmla="*/ 53 h 213"/>
                <a:gd name="T40" fmla="*/ 16 w 213"/>
                <a:gd name="T41" fmla="*/ 45 h 213"/>
                <a:gd name="T42" fmla="*/ 2 w 213"/>
                <a:gd name="T43" fmla="*/ 81 h 213"/>
                <a:gd name="T44" fmla="*/ 27 w 213"/>
                <a:gd name="T45" fmla="*/ 102 h 213"/>
                <a:gd name="T46" fmla="*/ 27 w 213"/>
                <a:gd name="T47" fmla="*/ 106 h 213"/>
                <a:gd name="T48" fmla="*/ 27 w 213"/>
                <a:gd name="T49" fmla="*/ 108 h 213"/>
                <a:gd name="T50" fmla="*/ 0 w 213"/>
                <a:gd name="T51" fmla="*/ 127 h 213"/>
                <a:gd name="T52" fmla="*/ 48 w 213"/>
                <a:gd name="T53" fmla="*/ 160 h 213"/>
                <a:gd name="T54" fmla="*/ 46 w 213"/>
                <a:gd name="T55" fmla="*/ 196 h 213"/>
                <a:gd name="T56" fmla="*/ 103 w 213"/>
                <a:gd name="T57" fmla="*/ 186 h 213"/>
                <a:gd name="T58" fmla="*/ 106 w 213"/>
                <a:gd name="T59" fmla="*/ 186 h 213"/>
                <a:gd name="T60" fmla="*/ 110 w 213"/>
                <a:gd name="T61" fmla="*/ 186 h 213"/>
                <a:gd name="T62" fmla="*/ 167 w 213"/>
                <a:gd name="T63" fmla="*/ 196 h 213"/>
                <a:gd name="T64" fmla="*/ 165 w 213"/>
                <a:gd name="T65" fmla="*/ 160 h 213"/>
                <a:gd name="T66" fmla="*/ 213 w 213"/>
                <a:gd name="T67" fmla="*/ 127 h 213"/>
                <a:gd name="T68" fmla="*/ 186 w 213"/>
                <a:gd name="T69" fmla="*/ 108 h 213"/>
                <a:gd name="T70" fmla="*/ 186 w 213"/>
                <a:gd name="T71" fmla="*/ 106 h 213"/>
                <a:gd name="T72" fmla="*/ 186 w 213"/>
                <a:gd name="T73" fmla="*/ 102 h 213"/>
                <a:gd name="T74" fmla="*/ 212 w 213"/>
                <a:gd name="T75" fmla="*/ 8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3" h="213">
                  <a:moveTo>
                    <a:pt x="146" y="108"/>
                  </a:moveTo>
                  <a:lnTo>
                    <a:pt x="146" y="108"/>
                  </a:lnTo>
                  <a:cubicBezTo>
                    <a:pt x="146" y="112"/>
                    <a:pt x="145" y="117"/>
                    <a:pt x="143" y="122"/>
                  </a:cubicBezTo>
                  <a:cubicBezTo>
                    <a:pt x="141" y="126"/>
                    <a:pt x="138" y="130"/>
                    <a:pt x="134" y="134"/>
                  </a:cubicBezTo>
                  <a:cubicBezTo>
                    <a:pt x="131" y="138"/>
                    <a:pt x="127" y="140"/>
                    <a:pt x="122" y="142"/>
                  </a:cubicBezTo>
                  <a:cubicBezTo>
                    <a:pt x="117" y="145"/>
                    <a:pt x="112" y="146"/>
                    <a:pt x="106" y="146"/>
                  </a:cubicBezTo>
                  <a:cubicBezTo>
                    <a:pt x="101" y="146"/>
                    <a:pt x="96" y="145"/>
                    <a:pt x="91" y="142"/>
                  </a:cubicBezTo>
                  <a:cubicBezTo>
                    <a:pt x="86" y="140"/>
                    <a:pt x="82" y="138"/>
                    <a:pt x="79" y="134"/>
                  </a:cubicBezTo>
                  <a:cubicBezTo>
                    <a:pt x="75" y="130"/>
                    <a:pt x="72" y="126"/>
                    <a:pt x="70" y="122"/>
                  </a:cubicBezTo>
                  <a:cubicBezTo>
                    <a:pt x="68" y="117"/>
                    <a:pt x="67" y="112"/>
                    <a:pt x="67" y="108"/>
                  </a:cubicBezTo>
                  <a:cubicBezTo>
                    <a:pt x="67" y="107"/>
                    <a:pt x="67" y="107"/>
                    <a:pt x="67" y="106"/>
                  </a:cubicBezTo>
                  <a:cubicBezTo>
                    <a:pt x="67" y="101"/>
                    <a:pt x="68" y="96"/>
                    <a:pt x="70" y="91"/>
                  </a:cubicBezTo>
                  <a:cubicBezTo>
                    <a:pt x="72" y="87"/>
                    <a:pt x="74" y="84"/>
                    <a:pt x="76" y="81"/>
                  </a:cubicBezTo>
                  <a:cubicBezTo>
                    <a:pt x="77" y="80"/>
                    <a:pt x="78" y="79"/>
                    <a:pt x="79" y="78"/>
                  </a:cubicBezTo>
                  <a:cubicBezTo>
                    <a:pt x="82" y="75"/>
                    <a:pt x="86" y="72"/>
                    <a:pt x="91" y="70"/>
                  </a:cubicBezTo>
                  <a:cubicBezTo>
                    <a:pt x="96" y="68"/>
                    <a:pt x="101" y="67"/>
                    <a:pt x="106" y="67"/>
                  </a:cubicBezTo>
                  <a:cubicBezTo>
                    <a:pt x="112" y="67"/>
                    <a:pt x="117" y="68"/>
                    <a:pt x="122" y="70"/>
                  </a:cubicBezTo>
                  <a:cubicBezTo>
                    <a:pt x="127" y="72"/>
                    <a:pt x="131" y="75"/>
                    <a:pt x="134" y="78"/>
                  </a:cubicBezTo>
                  <a:cubicBezTo>
                    <a:pt x="135" y="79"/>
                    <a:pt x="136" y="80"/>
                    <a:pt x="136" y="81"/>
                  </a:cubicBezTo>
                  <a:cubicBezTo>
                    <a:pt x="139" y="84"/>
                    <a:pt x="141" y="87"/>
                    <a:pt x="143" y="91"/>
                  </a:cubicBezTo>
                  <a:cubicBezTo>
                    <a:pt x="145" y="96"/>
                    <a:pt x="146" y="101"/>
                    <a:pt x="146" y="106"/>
                  </a:cubicBezTo>
                  <a:cubicBezTo>
                    <a:pt x="146" y="107"/>
                    <a:pt x="146" y="107"/>
                    <a:pt x="146" y="108"/>
                  </a:cubicBezTo>
                  <a:close/>
                  <a:moveTo>
                    <a:pt x="212" y="83"/>
                  </a:moveTo>
                  <a:lnTo>
                    <a:pt x="212" y="83"/>
                  </a:lnTo>
                  <a:lnTo>
                    <a:pt x="196" y="45"/>
                  </a:lnTo>
                  <a:lnTo>
                    <a:pt x="187" y="48"/>
                  </a:lnTo>
                  <a:lnTo>
                    <a:pt x="165" y="53"/>
                  </a:lnTo>
                  <a:cubicBezTo>
                    <a:pt x="164" y="51"/>
                    <a:pt x="162" y="49"/>
                    <a:pt x="160" y="47"/>
                  </a:cubicBezTo>
                  <a:lnTo>
                    <a:pt x="167" y="16"/>
                  </a:lnTo>
                  <a:lnTo>
                    <a:pt x="127" y="0"/>
                  </a:lnTo>
                  <a:lnTo>
                    <a:pt x="110" y="27"/>
                  </a:lnTo>
                  <a:cubicBezTo>
                    <a:pt x="110" y="27"/>
                    <a:pt x="109" y="27"/>
                    <a:pt x="108" y="27"/>
                  </a:cubicBezTo>
                  <a:cubicBezTo>
                    <a:pt x="108" y="27"/>
                    <a:pt x="107" y="27"/>
                    <a:pt x="106" y="27"/>
                  </a:cubicBezTo>
                  <a:cubicBezTo>
                    <a:pt x="106" y="27"/>
                    <a:pt x="105" y="27"/>
                    <a:pt x="105" y="27"/>
                  </a:cubicBezTo>
                  <a:cubicBezTo>
                    <a:pt x="104" y="27"/>
                    <a:pt x="103" y="27"/>
                    <a:pt x="103" y="27"/>
                  </a:cubicBezTo>
                  <a:lnTo>
                    <a:pt x="86" y="0"/>
                  </a:lnTo>
                  <a:lnTo>
                    <a:pt x="46" y="16"/>
                  </a:lnTo>
                  <a:lnTo>
                    <a:pt x="48" y="28"/>
                  </a:lnTo>
                  <a:lnTo>
                    <a:pt x="53" y="47"/>
                  </a:lnTo>
                  <a:cubicBezTo>
                    <a:pt x="51" y="49"/>
                    <a:pt x="49" y="51"/>
                    <a:pt x="48" y="53"/>
                  </a:cubicBezTo>
                  <a:lnTo>
                    <a:pt x="27" y="48"/>
                  </a:lnTo>
                  <a:lnTo>
                    <a:pt x="16" y="45"/>
                  </a:lnTo>
                  <a:lnTo>
                    <a:pt x="13" y="54"/>
                  </a:lnTo>
                  <a:lnTo>
                    <a:pt x="2" y="81"/>
                  </a:lnTo>
                  <a:lnTo>
                    <a:pt x="0" y="86"/>
                  </a:lnTo>
                  <a:lnTo>
                    <a:pt x="27" y="102"/>
                  </a:lnTo>
                  <a:cubicBezTo>
                    <a:pt x="27" y="103"/>
                    <a:pt x="27" y="104"/>
                    <a:pt x="27" y="104"/>
                  </a:cubicBezTo>
                  <a:cubicBezTo>
                    <a:pt x="27" y="105"/>
                    <a:pt x="27" y="106"/>
                    <a:pt x="27" y="106"/>
                  </a:cubicBezTo>
                  <a:cubicBezTo>
                    <a:pt x="27" y="107"/>
                    <a:pt x="27" y="107"/>
                    <a:pt x="27" y="108"/>
                  </a:cubicBezTo>
                  <a:cubicBezTo>
                    <a:pt x="27" y="108"/>
                    <a:pt x="27" y="108"/>
                    <a:pt x="27" y="108"/>
                  </a:cubicBezTo>
                  <a:cubicBezTo>
                    <a:pt x="27" y="109"/>
                    <a:pt x="27" y="109"/>
                    <a:pt x="27" y="110"/>
                  </a:cubicBezTo>
                  <a:lnTo>
                    <a:pt x="0" y="127"/>
                  </a:lnTo>
                  <a:lnTo>
                    <a:pt x="16" y="167"/>
                  </a:lnTo>
                  <a:lnTo>
                    <a:pt x="48" y="160"/>
                  </a:lnTo>
                  <a:cubicBezTo>
                    <a:pt x="49" y="162"/>
                    <a:pt x="51" y="163"/>
                    <a:pt x="53" y="165"/>
                  </a:cubicBezTo>
                  <a:lnTo>
                    <a:pt x="46" y="196"/>
                  </a:lnTo>
                  <a:lnTo>
                    <a:pt x="86" y="213"/>
                  </a:lnTo>
                  <a:lnTo>
                    <a:pt x="103" y="186"/>
                  </a:lnTo>
                  <a:cubicBezTo>
                    <a:pt x="103" y="186"/>
                    <a:pt x="104" y="186"/>
                    <a:pt x="105" y="186"/>
                  </a:cubicBezTo>
                  <a:cubicBezTo>
                    <a:pt x="105" y="186"/>
                    <a:pt x="106" y="186"/>
                    <a:pt x="106" y="186"/>
                  </a:cubicBezTo>
                  <a:cubicBezTo>
                    <a:pt x="107" y="186"/>
                    <a:pt x="108" y="186"/>
                    <a:pt x="108" y="186"/>
                  </a:cubicBezTo>
                  <a:cubicBezTo>
                    <a:pt x="109" y="186"/>
                    <a:pt x="110" y="186"/>
                    <a:pt x="110" y="186"/>
                  </a:cubicBezTo>
                  <a:lnTo>
                    <a:pt x="127" y="213"/>
                  </a:lnTo>
                  <a:lnTo>
                    <a:pt x="167" y="196"/>
                  </a:lnTo>
                  <a:lnTo>
                    <a:pt x="160" y="165"/>
                  </a:lnTo>
                  <a:cubicBezTo>
                    <a:pt x="162" y="163"/>
                    <a:pt x="164" y="162"/>
                    <a:pt x="165" y="160"/>
                  </a:cubicBezTo>
                  <a:lnTo>
                    <a:pt x="196" y="167"/>
                  </a:lnTo>
                  <a:lnTo>
                    <a:pt x="213" y="127"/>
                  </a:lnTo>
                  <a:lnTo>
                    <a:pt x="186" y="110"/>
                  </a:lnTo>
                  <a:cubicBezTo>
                    <a:pt x="186" y="109"/>
                    <a:pt x="186" y="109"/>
                    <a:pt x="186" y="108"/>
                  </a:cubicBezTo>
                  <a:cubicBezTo>
                    <a:pt x="186" y="108"/>
                    <a:pt x="186" y="107"/>
                    <a:pt x="186" y="107"/>
                  </a:cubicBezTo>
                  <a:cubicBezTo>
                    <a:pt x="186" y="107"/>
                    <a:pt x="186" y="106"/>
                    <a:pt x="186" y="106"/>
                  </a:cubicBezTo>
                  <a:cubicBezTo>
                    <a:pt x="186" y="106"/>
                    <a:pt x="186" y="105"/>
                    <a:pt x="186" y="104"/>
                  </a:cubicBezTo>
                  <a:cubicBezTo>
                    <a:pt x="186" y="104"/>
                    <a:pt x="186" y="103"/>
                    <a:pt x="186" y="102"/>
                  </a:cubicBezTo>
                  <a:lnTo>
                    <a:pt x="211" y="87"/>
                  </a:lnTo>
                  <a:cubicBezTo>
                    <a:pt x="211" y="86"/>
                    <a:pt x="212" y="84"/>
                    <a:pt x="212" y="83"/>
                  </a:cubicBezTo>
                  <a:close/>
                </a:path>
              </a:pathLst>
            </a:custGeom>
            <a:solidFill>
              <a:srgbClr val="107C10"/>
            </a:solidFill>
            <a:ln w="0">
              <a:solidFill>
                <a:srgbClr val="107C1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sp>
          <p:nvSpPr>
            <p:cNvPr id="14" name="Freeform 17">
              <a:extLst>
                <a:ext uri="{FF2B5EF4-FFF2-40B4-BE49-F238E27FC236}">
                  <a16:creationId xmlns:a16="http://schemas.microsoft.com/office/drawing/2014/main" id="{66995017-4FD8-457B-AB91-2E63BB186F9A}"/>
                </a:ext>
              </a:extLst>
            </p:cNvPr>
            <p:cNvSpPr>
              <a:spLocks/>
            </p:cNvSpPr>
            <p:nvPr/>
          </p:nvSpPr>
          <p:spPr bwMode="auto">
            <a:xfrm>
              <a:off x="1753" y="2681"/>
              <a:ext cx="38" cy="39"/>
            </a:xfrm>
            <a:custGeom>
              <a:avLst/>
              <a:gdLst>
                <a:gd name="T0" fmla="*/ 21 w 25"/>
                <a:gd name="T1" fmla="*/ 4 h 26"/>
                <a:gd name="T2" fmla="*/ 21 w 25"/>
                <a:gd name="T3" fmla="*/ 4 h 26"/>
                <a:gd name="T4" fmla="*/ 17 w 25"/>
                <a:gd name="T5" fmla="*/ 1 h 26"/>
                <a:gd name="T6" fmla="*/ 12 w 25"/>
                <a:gd name="T7" fmla="*/ 0 h 26"/>
                <a:gd name="T8" fmla="*/ 8 w 25"/>
                <a:gd name="T9" fmla="*/ 1 h 26"/>
                <a:gd name="T10" fmla="*/ 3 w 25"/>
                <a:gd name="T11" fmla="*/ 4 h 26"/>
                <a:gd name="T12" fmla="*/ 1 w 25"/>
                <a:gd name="T13" fmla="*/ 8 h 26"/>
                <a:gd name="T14" fmla="*/ 0 w 25"/>
                <a:gd name="T15" fmla="*/ 13 h 26"/>
                <a:gd name="T16" fmla="*/ 0 w 25"/>
                <a:gd name="T17" fmla="*/ 15 h 26"/>
                <a:gd name="T18" fmla="*/ 1 w 25"/>
                <a:gd name="T19" fmla="*/ 18 h 26"/>
                <a:gd name="T20" fmla="*/ 3 w 25"/>
                <a:gd name="T21" fmla="*/ 22 h 26"/>
                <a:gd name="T22" fmla="*/ 8 w 25"/>
                <a:gd name="T23" fmla="*/ 25 h 26"/>
                <a:gd name="T24" fmla="*/ 12 w 25"/>
                <a:gd name="T25" fmla="*/ 26 h 26"/>
                <a:gd name="T26" fmla="*/ 17 w 25"/>
                <a:gd name="T27" fmla="*/ 25 h 26"/>
                <a:gd name="T28" fmla="*/ 21 w 25"/>
                <a:gd name="T29" fmla="*/ 22 h 26"/>
                <a:gd name="T30" fmla="*/ 24 w 25"/>
                <a:gd name="T31" fmla="*/ 18 h 26"/>
                <a:gd name="T32" fmla="*/ 25 w 25"/>
                <a:gd name="T33" fmla="*/ 15 h 26"/>
                <a:gd name="T34" fmla="*/ 25 w 25"/>
                <a:gd name="T35" fmla="*/ 13 h 26"/>
                <a:gd name="T36" fmla="*/ 24 w 25"/>
                <a:gd name="T37" fmla="*/ 8 h 26"/>
                <a:gd name="T38" fmla="*/ 21 w 25"/>
                <a:gd name="T3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26">
                  <a:moveTo>
                    <a:pt x="21" y="4"/>
                  </a:moveTo>
                  <a:lnTo>
                    <a:pt x="21" y="4"/>
                  </a:lnTo>
                  <a:cubicBezTo>
                    <a:pt x="20" y="3"/>
                    <a:pt x="19" y="2"/>
                    <a:pt x="17" y="1"/>
                  </a:cubicBezTo>
                  <a:cubicBezTo>
                    <a:pt x="16" y="1"/>
                    <a:pt x="14" y="0"/>
                    <a:pt x="12" y="0"/>
                  </a:cubicBezTo>
                  <a:cubicBezTo>
                    <a:pt x="11" y="0"/>
                    <a:pt x="9" y="1"/>
                    <a:pt x="8" y="1"/>
                  </a:cubicBezTo>
                  <a:cubicBezTo>
                    <a:pt x="6" y="2"/>
                    <a:pt x="5" y="3"/>
                    <a:pt x="3" y="4"/>
                  </a:cubicBezTo>
                  <a:cubicBezTo>
                    <a:pt x="2" y="5"/>
                    <a:pt x="1" y="7"/>
                    <a:pt x="1" y="8"/>
                  </a:cubicBezTo>
                  <a:cubicBezTo>
                    <a:pt x="0" y="10"/>
                    <a:pt x="0" y="11"/>
                    <a:pt x="0" y="13"/>
                  </a:cubicBezTo>
                  <a:cubicBezTo>
                    <a:pt x="0" y="14"/>
                    <a:pt x="0" y="14"/>
                    <a:pt x="0" y="15"/>
                  </a:cubicBezTo>
                  <a:cubicBezTo>
                    <a:pt x="0" y="16"/>
                    <a:pt x="0" y="17"/>
                    <a:pt x="1" y="18"/>
                  </a:cubicBezTo>
                  <a:cubicBezTo>
                    <a:pt x="1" y="20"/>
                    <a:pt x="2" y="21"/>
                    <a:pt x="3" y="22"/>
                  </a:cubicBezTo>
                  <a:cubicBezTo>
                    <a:pt x="5" y="23"/>
                    <a:pt x="6" y="24"/>
                    <a:pt x="8" y="25"/>
                  </a:cubicBezTo>
                  <a:cubicBezTo>
                    <a:pt x="9" y="26"/>
                    <a:pt x="11" y="26"/>
                    <a:pt x="12" y="26"/>
                  </a:cubicBezTo>
                  <a:cubicBezTo>
                    <a:pt x="14" y="26"/>
                    <a:pt x="16" y="26"/>
                    <a:pt x="17" y="25"/>
                  </a:cubicBezTo>
                  <a:cubicBezTo>
                    <a:pt x="19" y="24"/>
                    <a:pt x="20" y="23"/>
                    <a:pt x="21" y="22"/>
                  </a:cubicBezTo>
                  <a:cubicBezTo>
                    <a:pt x="23" y="21"/>
                    <a:pt x="24" y="20"/>
                    <a:pt x="24" y="18"/>
                  </a:cubicBezTo>
                  <a:cubicBezTo>
                    <a:pt x="25" y="17"/>
                    <a:pt x="25" y="16"/>
                    <a:pt x="25" y="15"/>
                  </a:cubicBezTo>
                  <a:cubicBezTo>
                    <a:pt x="25" y="14"/>
                    <a:pt x="25" y="14"/>
                    <a:pt x="25" y="13"/>
                  </a:cubicBezTo>
                  <a:cubicBezTo>
                    <a:pt x="25" y="11"/>
                    <a:pt x="25" y="10"/>
                    <a:pt x="24" y="8"/>
                  </a:cubicBezTo>
                  <a:cubicBezTo>
                    <a:pt x="24" y="7"/>
                    <a:pt x="23" y="5"/>
                    <a:pt x="21" y="4"/>
                  </a:cubicBezTo>
                  <a:close/>
                </a:path>
              </a:pathLst>
            </a:custGeom>
            <a:solidFill>
              <a:srgbClr val="0078D4"/>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grpSp>
      <p:grpSp>
        <p:nvGrpSpPr>
          <p:cNvPr id="15" name="Group 14">
            <a:extLst>
              <a:ext uri="{FF2B5EF4-FFF2-40B4-BE49-F238E27FC236}">
                <a16:creationId xmlns:a16="http://schemas.microsoft.com/office/drawing/2014/main" id="{2BDB9E26-52AA-4AB7-85AC-37980FF088AE}"/>
              </a:ext>
            </a:extLst>
          </p:cNvPr>
          <p:cNvGrpSpPr/>
          <p:nvPr/>
        </p:nvGrpSpPr>
        <p:grpSpPr>
          <a:xfrm>
            <a:off x="1705762" y="4996391"/>
            <a:ext cx="2059535" cy="591816"/>
            <a:chOff x="1671603" y="4898868"/>
            <a:chExt cx="2019335" cy="580264"/>
          </a:xfrm>
        </p:grpSpPr>
        <p:grpSp>
          <p:nvGrpSpPr>
            <p:cNvPr id="16" name="Group 15">
              <a:extLst>
                <a:ext uri="{FF2B5EF4-FFF2-40B4-BE49-F238E27FC236}">
                  <a16:creationId xmlns:a16="http://schemas.microsoft.com/office/drawing/2014/main" id="{ED56EB3B-E090-4C8D-8A85-A8ACF53C7799}"/>
                </a:ext>
              </a:extLst>
            </p:cNvPr>
            <p:cNvGrpSpPr/>
            <p:nvPr/>
          </p:nvGrpSpPr>
          <p:grpSpPr>
            <a:xfrm>
              <a:off x="1671603" y="4900917"/>
              <a:ext cx="627183" cy="578215"/>
              <a:chOff x="2501959" y="5037105"/>
              <a:chExt cx="627183" cy="578215"/>
            </a:xfrm>
          </p:grpSpPr>
          <p:sp>
            <p:nvSpPr>
              <p:cNvPr id="23" name="Freeform 5">
                <a:extLst>
                  <a:ext uri="{FF2B5EF4-FFF2-40B4-BE49-F238E27FC236}">
                    <a16:creationId xmlns:a16="http://schemas.microsoft.com/office/drawing/2014/main" id="{480B675F-D0B2-45E1-A09A-40EDE957B068}"/>
                  </a:ext>
                </a:extLst>
              </p:cNvPr>
              <p:cNvSpPr>
                <a:spLocks/>
              </p:cNvSpPr>
              <p:nvPr/>
            </p:nvSpPr>
            <p:spPr bwMode="auto">
              <a:xfrm>
                <a:off x="2501959" y="5037105"/>
                <a:ext cx="627183" cy="5782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bg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pic>
            <p:nvPicPr>
              <p:cNvPr id="24" name="Picture 23">
                <a:extLst>
                  <a:ext uri="{FF2B5EF4-FFF2-40B4-BE49-F238E27FC236}">
                    <a16:creationId xmlns:a16="http://schemas.microsoft.com/office/drawing/2014/main" id="{57FAFCC0-003F-4EE1-A145-3C801E91FBA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48769" y="5123777"/>
                <a:ext cx="339360" cy="367362"/>
              </a:xfrm>
              <a:prstGeom prst="rect">
                <a:avLst/>
              </a:prstGeom>
            </p:spPr>
          </p:pic>
        </p:grpSp>
        <p:grpSp>
          <p:nvGrpSpPr>
            <p:cNvPr id="17" name="Group 16">
              <a:extLst>
                <a:ext uri="{FF2B5EF4-FFF2-40B4-BE49-F238E27FC236}">
                  <a16:creationId xmlns:a16="http://schemas.microsoft.com/office/drawing/2014/main" id="{DCAFA751-8CD2-43DA-BA66-42D4F08C6277}"/>
                </a:ext>
              </a:extLst>
            </p:cNvPr>
            <p:cNvGrpSpPr/>
            <p:nvPr/>
          </p:nvGrpSpPr>
          <p:grpSpPr>
            <a:xfrm>
              <a:off x="3063755" y="4898868"/>
              <a:ext cx="627183" cy="578215"/>
              <a:chOff x="2501959" y="5037105"/>
              <a:chExt cx="627183" cy="578215"/>
            </a:xfrm>
          </p:grpSpPr>
          <p:sp>
            <p:nvSpPr>
              <p:cNvPr id="21" name="Freeform 5">
                <a:extLst>
                  <a:ext uri="{FF2B5EF4-FFF2-40B4-BE49-F238E27FC236}">
                    <a16:creationId xmlns:a16="http://schemas.microsoft.com/office/drawing/2014/main" id="{5F4F4EFC-9857-4871-B249-825EE1C4BE15}"/>
                  </a:ext>
                </a:extLst>
              </p:cNvPr>
              <p:cNvSpPr>
                <a:spLocks/>
              </p:cNvSpPr>
              <p:nvPr/>
            </p:nvSpPr>
            <p:spPr bwMode="auto">
              <a:xfrm>
                <a:off x="2501959" y="5037105"/>
                <a:ext cx="627183" cy="5782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bg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pic>
            <p:nvPicPr>
              <p:cNvPr id="22" name="Picture 21">
                <a:extLst>
                  <a:ext uri="{FF2B5EF4-FFF2-40B4-BE49-F238E27FC236}">
                    <a16:creationId xmlns:a16="http://schemas.microsoft.com/office/drawing/2014/main" id="{B4667599-4B0D-40CB-A5A6-FD6876DA433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48769" y="5152861"/>
                <a:ext cx="339360" cy="309194"/>
              </a:xfrm>
              <a:prstGeom prst="rect">
                <a:avLst/>
              </a:prstGeom>
            </p:spPr>
          </p:pic>
        </p:grpSp>
        <p:grpSp>
          <p:nvGrpSpPr>
            <p:cNvPr id="18" name="Group 17">
              <a:extLst>
                <a:ext uri="{FF2B5EF4-FFF2-40B4-BE49-F238E27FC236}">
                  <a16:creationId xmlns:a16="http://schemas.microsoft.com/office/drawing/2014/main" id="{C3DF3383-C88D-4526-B9D3-BA02F81DE3B1}"/>
                </a:ext>
              </a:extLst>
            </p:cNvPr>
            <p:cNvGrpSpPr/>
            <p:nvPr/>
          </p:nvGrpSpPr>
          <p:grpSpPr>
            <a:xfrm>
              <a:off x="2367679" y="4900917"/>
              <a:ext cx="627183" cy="578215"/>
              <a:chOff x="2501959" y="5037105"/>
              <a:chExt cx="627183" cy="578215"/>
            </a:xfrm>
          </p:grpSpPr>
          <p:sp>
            <p:nvSpPr>
              <p:cNvPr id="19" name="Freeform 5">
                <a:extLst>
                  <a:ext uri="{FF2B5EF4-FFF2-40B4-BE49-F238E27FC236}">
                    <a16:creationId xmlns:a16="http://schemas.microsoft.com/office/drawing/2014/main" id="{603293D2-00C1-4710-A221-8B88B4F6A5FC}"/>
                  </a:ext>
                </a:extLst>
              </p:cNvPr>
              <p:cNvSpPr>
                <a:spLocks/>
              </p:cNvSpPr>
              <p:nvPr/>
            </p:nvSpPr>
            <p:spPr bwMode="auto">
              <a:xfrm>
                <a:off x="2501959" y="5037105"/>
                <a:ext cx="627183" cy="5782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bg1"/>
              </a:solidFill>
              <a:ln w="0">
                <a:solidFill>
                  <a:srgbClr val="000000"/>
                </a:solidFill>
                <a:prstDash val="solid"/>
                <a:round/>
                <a:headEnd/>
                <a:tailEnd/>
              </a:ln>
            </p:spPr>
            <p:txBody>
              <a:bodyPr vert="horz" wrap="square" lIns="93260" tIns="46630" rIns="93260" bIns="46630" numCol="1" anchor="t" anchorCtr="0" compatLnSpc="1">
                <a:prstTxWarp prst="textNoShape">
                  <a:avLst/>
                </a:prstTxWarp>
              </a:bodyPr>
              <a:lstStyle/>
              <a:p>
                <a:pPr defTabSz="932563">
                  <a:defRPr/>
                </a:pPr>
                <a:endParaRPr lang="en-US">
                  <a:solidFill>
                    <a:srgbClr val="1A1A1A"/>
                  </a:solidFill>
                  <a:latin typeface="Segoe UI"/>
                </a:endParaRPr>
              </a:p>
            </p:txBody>
          </p:sp>
          <p:pic>
            <p:nvPicPr>
              <p:cNvPr id="20" name="Picture 19">
                <a:extLst>
                  <a:ext uri="{FF2B5EF4-FFF2-40B4-BE49-F238E27FC236}">
                    <a16:creationId xmlns:a16="http://schemas.microsoft.com/office/drawing/2014/main" id="{76CA2692-6163-4B57-AE3C-799ECEFE516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648769" y="5124726"/>
                <a:ext cx="339360" cy="365464"/>
              </a:xfrm>
              <a:prstGeom prst="rect">
                <a:avLst/>
              </a:prstGeom>
            </p:spPr>
          </p:pic>
        </p:grpSp>
      </p:grpSp>
      <p:grpSp>
        <p:nvGrpSpPr>
          <p:cNvPr id="25" name="Group 24">
            <a:extLst>
              <a:ext uri="{FF2B5EF4-FFF2-40B4-BE49-F238E27FC236}">
                <a16:creationId xmlns:a16="http://schemas.microsoft.com/office/drawing/2014/main" id="{8CEC4119-2204-43F5-B354-580C177D84C2}"/>
              </a:ext>
            </a:extLst>
          </p:cNvPr>
          <p:cNvGrpSpPr/>
          <p:nvPr/>
        </p:nvGrpSpPr>
        <p:grpSpPr>
          <a:xfrm>
            <a:off x="3562264" y="1324458"/>
            <a:ext cx="1929744" cy="944361"/>
            <a:chOff x="9817541" y="1272057"/>
            <a:chExt cx="2195966" cy="1111220"/>
          </a:xfrm>
        </p:grpSpPr>
        <p:grpSp>
          <p:nvGrpSpPr>
            <p:cNvPr id="26" name="Group 25">
              <a:extLst>
                <a:ext uri="{FF2B5EF4-FFF2-40B4-BE49-F238E27FC236}">
                  <a16:creationId xmlns:a16="http://schemas.microsoft.com/office/drawing/2014/main" id="{DB8D473F-155B-46FF-9C92-D6F8F8ABB493}"/>
                </a:ext>
              </a:extLst>
            </p:cNvPr>
            <p:cNvGrpSpPr/>
            <p:nvPr/>
          </p:nvGrpSpPr>
          <p:grpSpPr>
            <a:xfrm>
              <a:off x="9817541" y="1272057"/>
              <a:ext cx="1831429" cy="1111220"/>
              <a:chOff x="9735671" y="2061587"/>
              <a:chExt cx="1475343" cy="832560"/>
            </a:xfrm>
          </p:grpSpPr>
          <p:grpSp>
            <p:nvGrpSpPr>
              <p:cNvPr id="28" name="Group 27">
                <a:extLst>
                  <a:ext uri="{FF2B5EF4-FFF2-40B4-BE49-F238E27FC236}">
                    <a16:creationId xmlns:a16="http://schemas.microsoft.com/office/drawing/2014/main" id="{D7844B9F-1577-4563-B2C5-662A0970FA09}"/>
                  </a:ext>
                </a:extLst>
              </p:cNvPr>
              <p:cNvGrpSpPr/>
              <p:nvPr/>
            </p:nvGrpSpPr>
            <p:grpSpPr>
              <a:xfrm>
                <a:off x="9735671" y="2114289"/>
                <a:ext cx="508286" cy="462777"/>
                <a:chOff x="9647246" y="3078168"/>
                <a:chExt cx="400051" cy="365126"/>
              </a:xfrm>
            </p:grpSpPr>
            <p:sp>
              <p:nvSpPr>
                <p:cNvPr id="36" name="Rectangle 26">
                  <a:extLst>
                    <a:ext uri="{FF2B5EF4-FFF2-40B4-BE49-F238E27FC236}">
                      <a16:creationId xmlns:a16="http://schemas.microsoft.com/office/drawing/2014/main" id="{B8BC778D-7975-49BF-9ECC-1300C345B2D0}"/>
                    </a:ext>
                  </a:extLst>
                </p:cNvPr>
                <p:cNvSpPr>
                  <a:spLocks noChangeArrowheads="1"/>
                </p:cNvSpPr>
                <p:nvPr/>
              </p:nvSpPr>
              <p:spPr bwMode="auto">
                <a:xfrm>
                  <a:off x="9647246" y="3276606"/>
                  <a:ext cx="74613" cy="1666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7" name="Rectangle 27">
                  <a:extLst>
                    <a:ext uri="{FF2B5EF4-FFF2-40B4-BE49-F238E27FC236}">
                      <a16:creationId xmlns:a16="http://schemas.microsoft.com/office/drawing/2014/main" id="{259E9C30-77AB-4329-A3F0-A49107F5FC2D}"/>
                    </a:ext>
                  </a:extLst>
                </p:cNvPr>
                <p:cNvSpPr>
                  <a:spLocks noChangeArrowheads="1"/>
                </p:cNvSpPr>
                <p:nvPr/>
              </p:nvSpPr>
              <p:spPr bwMode="auto">
                <a:xfrm>
                  <a:off x="9863146" y="3224218"/>
                  <a:ext cx="74613" cy="21907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8" name="Rectangle 28">
                  <a:extLst>
                    <a:ext uri="{FF2B5EF4-FFF2-40B4-BE49-F238E27FC236}">
                      <a16:creationId xmlns:a16="http://schemas.microsoft.com/office/drawing/2014/main" id="{B58CED71-D047-4489-ACE5-7645D8D3EA88}"/>
                    </a:ext>
                  </a:extLst>
                </p:cNvPr>
                <p:cNvSpPr>
                  <a:spLocks noChangeArrowheads="1"/>
                </p:cNvSpPr>
                <p:nvPr/>
              </p:nvSpPr>
              <p:spPr bwMode="auto">
                <a:xfrm>
                  <a:off x="9972684" y="3078168"/>
                  <a:ext cx="74613" cy="365126"/>
                </a:xfrm>
                <a:prstGeom prst="rect">
                  <a:avLst/>
                </a:prstGeom>
                <a:solidFill>
                  <a:srgbClr val="107C1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9" name="Rectangle 29">
                  <a:extLst>
                    <a:ext uri="{FF2B5EF4-FFF2-40B4-BE49-F238E27FC236}">
                      <a16:creationId xmlns:a16="http://schemas.microsoft.com/office/drawing/2014/main" id="{20DF2B38-63B0-4B62-A61E-92C6F4A41356}"/>
                    </a:ext>
                  </a:extLst>
                </p:cNvPr>
                <p:cNvSpPr>
                  <a:spLocks noChangeArrowheads="1"/>
                </p:cNvSpPr>
                <p:nvPr/>
              </p:nvSpPr>
              <p:spPr bwMode="auto">
                <a:xfrm>
                  <a:off x="9756784" y="3197230"/>
                  <a:ext cx="74613" cy="246063"/>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grpSp>
          <p:grpSp>
            <p:nvGrpSpPr>
              <p:cNvPr id="29" name="Group 28">
                <a:extLst>
                  <a:ext uri="{FF2B5EF4-FFF2-40B4-BE49-F238E27FC236}">
                    <a16:creationId xmlns:a16="http://schemas.microsoft.com/office/drawing/2014/main" id="{7008AB58-599E-40FF-B591-FAE0D980D5D3}"/>
                  </a:ext>
                </a:extLst>
              </p:cNvPr>
              <p:cNvGrpSpPr/>
              <p:nvPr/>
            </p:nvGrpSpPr>
            <p:grpSpPr>
              <a:xfrm>
                <a:off x="10300207" y="2061587"/>
                <a:ext cx="622866" cy="566734"/>
                <a:chOff x="5451693" y="3667502"/>
                <a:chExt cx="793750" cy="701675"/>
              </a:xfrm>
            </p:grpSpPr>
            <p:sp>
              <p:nvSpPr>
                <p:cNvPr id="31" name="Freeform 70">
                  <a:extLst>
                    <a:ext uri="{FF2B5EF4-FFF2-40B4-BE49-F238E27FC236}">
                      <a16:creationId xmlns:a16="http://schemas.microsoft.com/office/drawing/2014/main" id="{8C0337FB-44FF-494A-8830-896FD86BF371}"/>
                    </a:ext>
                  </a:extLst>
                </p:cNvPr>
                <p:cNvSpPr>
                  <a:spLocks/>
                </p:cNvSpPr>
                <p:nvPr/>
              </p:nvSpPr>
              <p:spPr bwMode="auto">
                <a:xfrm>
                  <a:off x="5666005" y="3667502"/>
                  <a:ext cx="454025" cy="350838"/>
                </a:xfrm>
                <a:custGeom>
                  <a:avLst/>
                  <a:gdLst>
                    <a:gd name="T0" fmla="*/ 212 w 424"/>
                    <a:gd name="T1" fmla="*/ 330 h 330"/>
                    <a:gd name="T2" fmla="*/ 0 w 424"/>
                    <a:gd name="T3" fmla="*/ 118 h 330"/>
                    <a:gd name="T4" fmla="*/ 424 w 424"/>
                    <a:gd name="T5" fmla="*/ 118 h 330"/>
                    <a:gd name="T6" fmla="*/ 212 w 424"/>
                    <a:gd name="T7" fmla="*/ 330 h 330"/>
                  </a:gdLst>
                  <a:ahLst/>
                  <a:cxnLst>
                    <a:cxn ang="0">
                      <a:pos x="T0" y="T1"/>
                    </a:cxn>
                    <a:cxn ang="0">
                      <a:pos x="T2" y="T3"/>
                    </a:cxn>
                    <a:cxn ang="0">
                      <a:pos x="T4" y="T5"/>
                    </a:cxn>
                    <a:cxn ang="0">
                      <a:pos x="T6" y="T7"/>
                    </a:cxn>
                  </a:cxnLst>
                  <a:rect l="0" t="0" r="r" b="b"/>
                  <a:pathLst>
                    <a:path w="424" h="330">
                      <a:moveTo>
                        <a:pt x="212" y="330"/>
                      </a:moveTo>
                      <a:cubicBezTo>
                        <a:pt x="0" y="118"/>
                        <a:pt x="0" y="118"/>
                        <a:pt x="0" y="118"/>
                      </a:cubicBezTo>
                      <a:cubicBezTo>
                        <a:pt x="117" y="0"/>
                        <a:pt x="307" y="0"/>
                        <a:pt x="424" y="118"/>
                      </a:cubicBezTo>
                      <a:lnTo>
                        <a:pt x="212" y="330"/>
                      </a:lnTo>
                      <a:close/>
                    </a:path>
                  </a:pathLst>
                </a:custGeom>
                <a:solidFill>
                  <a:srgbClr val="FF8B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2" name="Freeform 71">
                  <a:extLst>
                    <a:ext uri="{FF2B5EF4-FFF2-40B4-BE49-F238E27FC236}">
                      <a16:creationId xmlns:a16="http://schemas.microsoft.com/office/drawing/2014/main" id="{E8030004-2AE5-4BE6-A3D0-B118A0270F53}"/>
                    </a:ext>
                  </a:extLst>
                </p:cNvPr>
                <p:cNvSpPr>
                  <a:spLocks/>
                </p:cNvSpPr>
                <p:nvPr/>
              </p:nvSpPr>
              <p:spPr bwMode="auto">
                <a:xfrm>
                  <a:off x="5666005" y="4018339"/>
                  <a:ext cx="454025" cy="350838"/>
                </a:xfrm>
                <a:custGeom>
                  <a:avLst/>
                  <a:gdLst>
                    <a:gd name="T0" fmla="*/ 212 w 424"/>
                    <a:gd name="T1" fmla="*/ 0 h 329"/>
                    <a:gd name="T2" fmla="*/ 424 w 424"/>
                    <a:gd name="T3" fmla="*/ 212 h 329"/>
                    <a:gd name="T4" fmla="*/ 0 w 424"/>
                    <a:gd name="T5" fmla="*/ 212 h 329"/>
                    <a:gd name="T6" fmla="*/ 212 w 424"/>
                    <a:gd name="T7" fmla="*/ 0 h 329"/>
                  </a:gdLst>
                  <a:ahLst/>
                  <a:cxnLst>
                    <a:cxn ang="0">
                      <a:pos x="T0" y="T1"/>
                    </a:cxn>
                    <a:cxn ang="0">
                      <a:pos x="T2" y="T3"/>
                    </a:cxn>
                    <a:cxn ang="0">
                      <a:pos x="T4" y="T5"/>
                    </a:cxn>
                    <a:cxn ang="0">
                      <a:pos x="T6" y="T7"/>
                    </a:cxn>
                  </a:cxnLst>
                  <a:rect l="0" t="0" r="r" b="b"/>
                  <a:pathLst>
                    <a:path w="424" h="329">
                      <a:moveTo>
                        <a:pt x="212" y="0"/>
                      </a:moveTo>
                      <a:cubicBezTo>
                        <a:pt x="424" y="212"/>
                        <a:pt x="424" y="212"/>
                        <a:pt x="424" y="212"/>
                      </a:cubicBezTo>
                      <a:cubicBezTo>
                        <a:pt x="307" y="329"/>
                        <a:pt x="117" y="329"/>
                        <a:pt x="0" y="212"/>
                      </a:cubicBezTo>
                      <a:lnTo>
                        <a:pt x="212" y="0"/>
                      </a:lnTo>
                      <a:close/>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3" name="Freeform 72">
                  <a:extLst>
                    <a:ext uri="{FF2B5EF4-FFF2-40B4-BE49-F238E27FC236}">
                      <a16:creationId xmlns:a16="http://schemas.microsoft.com/office/drawing/2014/main" id="{5F51869C-2394-41BB-9096-50CC617F3A4D}"/>
                    </a:ext>
                  </a:extLst>
                </p:cNvPr>
                <p:cNvSpPr>
                  <a:spLocks/>
                </p:cNvSpPr>
                <p:nvPr/>
              </p:nvSpPr>
              <p:spPr bwMode="auto">
                <a:xfrm>
                  <a:off x="5893018" y="3716714"/>
                  <a:ext cx="227013" cy="301625"/>
                </a:xfrm>
                <a:custGeom>
                  <a:avLst/>
                  <a:gdLst>
                    <a:gd name="T0" fmla="*/ 0 w 212"/>
                    <a:gd name="T1" fmla="*/ 284 h 284"/>
                    <a:gd name="T2" fmla="*/ 212 w 212"/>
                    <a:gd name="T3" fmla="*/ 72 h 284"/>
                    <a:gd name="T4" fmla="*/ 99 w 212"/>
                    <a:gd name="T5" fmla="*/ 0 h 284"/>
                    <a:gd name="T6" fmla="*/ 0 w 212"/>
                    <a:gd name="T7" fmla="*/ 284 h 284"/>
                  </a:gdLst>
                  <a:ahLst/>
                  <a:cxnLst>
                    <a:cxn ang="0">
                      <a:pos x="T0" y="T1"/>
                    </a:cxn>
                    <a:cxn ang="0">
                      <a:pos x="T2" y="T3"/>
                    </a:cxn>
                    <a:cxn ang="0">
                      <a:pos x="T4" y="T5"/>
                    </a:cxn>
                    <a:cxn ang="0">
                      <a:pos x="T6" y="T7"/>
                    </a:cxn>
                  </a:cxnLst>
                  <a:rect l="0" t="0" r="r" b="b"/>
                  <a:pathLst>
                    <a:path w="212" h="284">
                      <a:moveTo>
                        <a:pt x="0" y="284"/>
                      </a:moveTo>
                      <a:cubicBezTo>
                        <a:pt x="212" y="72"/>
                        <a:pt x="212" y="72"/>
                        <a:pt x="212" y="72"/>
                      </a:cubicBezTo>
                      <a:cubicBezTo>
                        <a:pt x="179" y="39"/>
                        <a:pt x="140" y="15"/>
                        <a:pt x="99" y="0"/>
                      </a:cubicBezTo>
                      <a:lnTo>
                        <a:pt x="0" y="28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4" name="Freeform 82">
                  <a:extLst>
                    <a:ext uri="{FF2B5EF4-FFF2-40B4-BE49-F238E27FC236}">
                      <a16:creationId xmlns:a16="http://schemas.microsoft.com/office/drawing/2014/main" id="{B41CA5CE-A8A6-4F07-A610-E016E75F336D}"/>
                    </a:ext>
                  </a:extLst>
                </p:cNvPr>
                <p:cNvSpPr>
                  <a:spLocks/>
                </p:cNvSpPr>
                <p:nvPr/>
              </p:nvSpPr>
              <p:spPr bwMode="auto">
                <a:xfrm>
                  <a:off x="5451693" y="3792914"/>
                  <a:ext cx="352425" cy="452438"/>
                </a:xfrm>
                <a:custGeom>
                  <a:avLst/>
                  <a:gdLst>
                    <a:gd name="T0" fmla="*/ 329 w 329"/>
                    <a:gd name="T1" fmla="*/ 212 h 424"/>
                    <a:gd name="T2" fmla="*/ 117 w 329"/>
                    <a:gd name="T3" fmla="*/ 424 h 424"/>
                    <a:gd name="T4" fmla="*/ 117 w 329"/>
                    <a:gd name="T5" fmla="*/ 0 h 424"/>
                    <a:gd name="T6" fmla="*/ 329 w 329"/>
                    <a:gd name="T7" fmla="*/ 212 h 424"/>
                  </a:gdLst>
                  <a:ahLst/>
                  <a:cxnLst>
                    <a:cxn ang="0">
                      <a:pos x="T0" y="T1"/>
                    </a:cxn>
                    <a:cxn ang="0">
                      <a:pos x="T2" y="T3"/>
                    </a:cxn>
                    <a:cxn ang="0">
                      <a:pos x="T4" y="T5"/>
                    </a:cxn>
                    <a:cxn ang="0">
                      <a:pos x="T6" y="T7"/>
                    </a:cxn>
                  </a:cxnLst>
                  <a:rect l="0" t="0" r="r" b="b"/>
                  <a:pathLst>
                    <a:path w="329" h="424">
                      <a:moveTo>
                        <a:pt x="329" y="212"/>
                      </a:moveTo>
                      <a:cubicBezTo>
                        <a:pt x="117" y="424"/>
                        <a:pt x="117" y="424"/>
                        <a:pt x="117" y="424"/>
                      </a:cubicBezTo>
                      <a:cubicBezTo>
                        <a:pt x="0" y="306"/>
                        <a:pt x="0" y="117"/>
                        <a:pt x="117" y="0"/>
                      </a:cubicBezTo>
                      <a:cubicBezTo>
                        <a:pt x="329" y="212"/>
                        <a:pt x="329" y="212"/>
                        <a:pt x="329" y="212"/>
                      </a:cubicBezTo>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sp>
              <p:nvSpPr>
                <p:cNvPr id="35" name="Freeform 86">
                  <a:extLst>
                    <a:ext uri="{FF2B5EF4-FFF2-40B4-BE49-F238E27FC236}">
                      <a16:creationId xmlns:a16="http://schemas.microsoft.com/office/drawing/2014/main" id="{A30BA03B-0196-4B43-9CF8-AF322CE90895}"/>
                    </a:ext>
                  </a:extLst>
                </p:cNvPr>
                <p:cNvSpPr>
                  <a:spLocks/>
                </p:cNvSpPr>
                <p:nvPr/>
              </p:nvSpPr>
              <p:spPr bwMode="auto">
                <a:xfrm>
                  <a:off x="5893018" y="3792914"/>
                  <a:ext cx="352425" cy="452438"/>
                </a:xfrm>
                <a:custGeom>
                  <a:avLst/>
                  <a:gdLst>
                    <a:gd name="T0" fmla="*/ 0 w 329"/>
                    <a:gd name="T1" fmla="*/ 212 h 424"/>
                    <a:gd name="T2" fmla="*/ 212 w 329"/>
                    <a:gd name="T3" fmla="*/ 0 h 424"/>
                    <a:gd name="T4" fmla="*/ 212 w 329"/>
                    <a:gd name="T5" fmla="*/ 424 h 424"/>
                    <a:gd name="T6" fmla="*/ 0 w 329"/>
                    <a:gd name="T7" fmla="*/ 212 h 424"/>
                  </a:gdLst>
                  <a:ahLst/>
                  <a:cxnLst>
                    <a:cxn ang="0">
                      <a:pos x="T0" y="T1"/>
                    </a:cxn>
                    <a:cxn ang="0">
                      <a:pos x="T2" y="T3"/>
                    </a:cxn>
                    <a:cxn ang="0">
                      <a:pos x="T4" y="T5"/>
                    </a:cxn>
                    <a:cxn ang="0">
                      <a:pos x="T6" y="T7"/>
                    </a:cxn>
                  </a:cxnLst>
                  <a:rect l="0" t="0" r="r" b="b"/>
                  <a:pathLst>
                    <a:path w="329" h="424">
                      <a:moveTo>
                        <a:pt x="0" y="212"/>
                      </a:moveTo>
                      <a:cubicBezTo>
                        <a:pt x="212" y="0"/>
                        <a:pt x="212" y="0"/>
                        <a:pt x="212" y="0"/>
                      </a:cubicBezTo>
                      <a:cubicBezTo>
                        <a:pt x="329" y="117"/>
                        <a:pt x="329" y="306"/>
                        <a:pt x="212" y="424"/>
                      </a:cubicBezTo>
                      <a:lnTo>
                        <a:pt x="0" y="212"/>
                      </a:lnTo>
                      <a:close/>
                    </a:path>
                  </a:pathLst>
                </a:custGeom>
                <a:solidFill>
                  <a:srgbClr val="FFB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03" tIns="47551" rIns="95103" bIns="47551" numCol="1" anchor="t" anchorCtr="0" compatLnSpc="1">
                  <a:prstTxWarp prst="textNoShape">
                    <a:avLst/>
                  </a:prstTxWarp>
                </a:bodyPr>
                <a:lstStyle/>
                <a:p>
                  <a:pPr defTabSz="951093">
                    <a:defRPr/>
                  </a:pPr>
                  <a:endParaRPr lang="en-US" sz="1428" kern="0">
                    <a:solidFill>
                      <a:prstClr val="black"/>
                    </a:solidFill>
                    <a:latin typeface="Segoe UI Semilight" panose="020B0402040204020203" pitchFamily="34" charset="0"/>
                    <a:cs typeface="Segoe UI Semilight" panose="020B0402040204020203" pitchFamily="34" charset="0"/>
                  </a:endParaRPr>
                </a:p>
              </p:txBody>
            </p:sp>
          </p:grpSp>
          <p:sp>
            <p:nvSpPr>
              <p:cNvPr id="30" name="TextBox 29">
                <a:extLst>
                  <a:ext uri="{FF2B5EF4-FFF2-40B4-BE49-F238E27FC236}">
                    <a16:creationId xmlns:a16="http://schemas.microsoft.com/office/drawing/2014/main" id="{4E2E63FE-990A-4411-866C-6821A9B38A0C}"/>
                  </a:ext>
                </a:extLst>
              </p:cNvPr>
              <p:cNvSpPr txBox="1"/>
              <p:nvPr/>
            </p:nvSpPr>
            <p:spPr>
              <a:xfrm>
                <a:off x="9887093" y="2613543"/>
                <a:ext cx="1323921" cy="280604"/>
              </a:xfrm>
              <a:prstGeom prst="rect">
                <a:avLst/>
              </a:prstGeom>
              <a:noFill/>
            </p:spPr>
            <p:txBody>
              <a:bodyPr wrap="square" rtlCol="0">
                <a:spAutoFit/>
              </a:bodyPr>
              <a:lstStyle/>
              <a:p>
                <a:pPr algn="ctr" defTabSz="951093">
                  <a:defRPr/>
                </a:pPr>
                <a:endParaRPr lang="en-US" sz="1428" b="1" kern="0">
                  <a:solidFill>
                    <a:prstClr val="black"/>
                  </a:solidFill>
                  <a:latin typeface="Segoe UI Semilight" panose="020B0402040204020203" pitchFamily="34" charset="0"/>
                  <a:cs typeface="Segoe UI Semilight" panose="020B0402040204020203" pitchFamily="34" charset="0"/>
                </a:endParaRPr>
              </a:p>
            </p:txBody>
          </p:sp>
        </p:grpSp>
        <p:sp>
          <p:nvSpPr>
            <p:cNvPr id="27" name="money_2" title="Icon of a dollar sign with an arrow around it pointing clockwise">
              <a:extLst>
                <a:ext uri="{FF2B5EF4-FFF2-40B4-BE49-F238E27FC236}">
                  <a16:creationId xmlns:a16="http://schemas.microsoft.com/office/drawing/2014/main" id="{FC0AF389-EC30-4394-BD5D-167D218DA01A}"/>
                </a:ext>
              </a:extLst>
            </p:cNvPr>
            <p:cNvSpPr>
              <a:spLocks noChangeAspect="1" noEditPoints="1"/>
            </p:cNvSpPr>
            <p:nvPr/>
          </p:nvSpPr>
          <p:spPr bwMode="auto">
            <a:xfrm>
              <a:off x="11312988" y="1299755"/>
              <a:ext cx="700519" cy="738612"/>
            </a:xfrm>
            <a:custGeom>
              <a:avLst/>
              <a:gdLst>
                <a:gd name="T0" fmla="*/ 307 w 307"/>
                <a:gd name="T1" fmla="*/ 163 h 326"/>
                <a:gd name="T2" fmla="*/ 282 w 307"/>
                <a:gd name="T3" fmla="*/ 244 h 326"/>
                <a:gd name="T4" fmla="*/ 82 w 307"/>
                <a:gd name="T5" fmla="*/ 281 h 326"/>
                <a:gd name="T6" fmla="*/ 45 w 307"/>
                <a:gd name="T7" fmla="*/ 82 h 326"/>
                <a:gd name="T8" fmla="*/ 245 w 307"/>
                <a:gd name="T9" fmla="*/ 45 h 326"/>
                <a:gd name="T10" fmla="*/ 297 w 307"/>
                <a:gd name="T11" fmla="*/ 110 h 326"/>
                <a:gd name="T12" fmla="*/ 257 w 307"/>
                <a:gd name="T13" fmla="*/ 99 h 326"/>
                <a:gd name="T14" fmla="*/ 297 w 307"/>
                <a:gd name="T15" fmla="*/ 109 h 326"/>
                <a:gd name="T16" fmla="*/ 307 w 307"/>
                <a:gd name="T17" fmla="*/ 70 h 326"/>
                <a:gd name="T18" fmla="*/ 126 w 307"/>
                <a:gd name="T19" fmla="*/ 199 h 326"/>
                <a:gd name="T20" fmla="*/ 182 w 307"/>
                <a:gd name="T21" fmla="*/ 199 h 326"/>
                <a:gd name="T22" fmla="*/ 202 w 307"/>
                <a:gd name="T23" fmla="*/ 179 h 326"/>
                <a:gd name="T24" fmla="*/ 182 w 307"/>
                <a:gd name="T25" fmla="*/ 158 h 326"/>
                <a:gd name="T26" fmla="*/ 147 w 307"/>
                <a:gd name="T27" fmla="*/ 158 h 326"/>
                <a:gd name="T28" fmla="*/ 126 w 307"/>
                <a:gd name="T29" fmla="*/ 137 h 326"/>
                <a:gd name="T30" fmla="*/ 147 w 307"/>
                <a:gd name="T31" fmla="*/ 117 h 326"/>
                <a:gd name="T32" fmla="*/ 201 w 307"/>
                <a:gd name="T33" fmla="*/ 117 h 326"/>
                <a:gd name="T34" fmla="*/ 164 w 307"/>
                <a:gd name="T35" fmla="*/ 88 h 326"/>
                <a:gd name="T36" fmla="*/ 164 w 307"/>
                <a:gd name="T37" fmla="*/ 22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7" h="326">
                  <a:moveTo>
                    <a:pt x="307" y="163"/>
                  </a:moveTo>
                  <a:cubicBezTo>
                    <a:pt x="307" y="191"/>
                    <a:pt x="299" y="219"/>
                    <a:pt x="282" y="244"/>
                  </a:cubicBezTo>
                  <a:cubicBezTo>
                    <a:pt x="237" y="310"/>
                    <a:pt x="148" y="326"/>
                    <a:pt x="82" y="281"/>
                  </a:cubicBezTo>
                  <a:cubicBezTo>
                    <a:pt x="17" y="236"/>
                    <a:pt x="0" y="147"/>
                    <a:pt x="45" y="82"/>
                  </a:cubicBezTo>
                  <a:cubicBezTo>
                    <a:pt x="90" y="16"/>
                    <a:pt x="179" y="0"/>
                    <a:pt x="245" y="45"/>
                  </a:cubicBezTo>
                  <a:cubicBezTo>
                    <a:pt x="269" y="61"/>
                    <a:pt x="287" y="84"/>
                    <a:pt x="297" y="110"/>
                  </a:cubicBezTo>
                  <a:moveTo>
                    <a:pt x="257" y="99"/>
                  </a:moveTo>
                  <a:cubicBezTo>
                    <a:pt x="297" y="109"/>
                    <a:pt x="297" y="109"/>
                    <a:pt x="297" y="109"/>
                  </a:cubicBezTo>
                  <a:cubicBezTo>
                    <a:pt x="307" y="70"/>
                    <a:pt x="307" y="70"/>
                    <a:pt x="307" y="70"/>
                  </a:cubicBezTo>
                  <a:moveTo>
                    <a:pt x="126" y="199"/>
                  </a:moveTo>
                  <a:cubicBezTo>
                    <a:pt x="182" y="199"/>
                    <a:pt x="182" y="199"/>
                    <a:pt x="182" y="199"/>
                  </a:cubicBezTo>
                  <a:cubicBezTo>
                    <a:pt x="193" y="199"/>
                    <a:pt x="202" y="190"/>
                    <a:pt x="202" y="179"/>
                  </a:cubicBezTo>
                  <a:cubicBezTo>
                    <a:pt x="202" y="168"/>
                    <a:pt x="193" y="158"/>
                    <a:pt x="182" y="158"/>
                  </a:cubicBezTo>
                  <a:cubicBezTo>
                    <a:pt x="147" y="158"/>
                    <a:pt x="147" y="158"/>
                    <a:pt x="147" y="158"/>
                  </a:cubicBezTo>
                  <a:cubicBezTo>
                    <a:pt x="136" y="158"/>
                    <a:pt x="126" y="148"/>
                    <a:pt x="126" y="137"/>
                  </a:cubicBezTo>
                  <a:cubicBezTo>
                    <a:pt x="126" y="126"/>
                    <a:pt x="136" y="117"/>
                    <a:pt x="147" y="117"/>
                  </a:cubicBezTo>
                  <a:cubicBezTo>
                    <a:pt x="201" y="117"/>
                    <a:pt x="201" y="117"/>
                    <a:pt x="201" y="117"/>
                  </a:cubicBezTo>
                  <a:moveTo>
                    <a:pt x="164" y="88"/>
                  </a:moveTo>
                  <a:cubicBezTo>
                    <a:pt x="164" y="226"/>
                    <a:pt x="164" y="226"/>
                    <a:pt x="164" y="226"/>
                  </a:cubicBezTo>
                </a:path>
              </a:pathLst>
            </a:custGeom>
            <a:noFill/>
            <a:ln w="28575" cap="flat">
              <a:solidFill>
                <a:srgbClr val="00B050"/>
              </a:solidFill>
              <a:prstDash val="solid"/>
              <a:miter lim="800000"/>
              <a:headEnd/>
              <a:tailEnd/>
            </a:ln>
          </p:spPr>
          <p:txBody>
            <a:bodyPr vert="horz" wrap="square" lIns="93260" tIns="46630" rIns="93260" bIns="46630" numCol="1" anchor="t" anchorCtr="0" compatLnSpc="1">
              <a:prstTxWarp prst="textNoShape">
                <a:avLst/>
              </a:prstTxWarp>
            </a:bodyPr>
            <a:lstStyle/>
            <a:p>
              <a:pPr defTabSz="932597">
                <a:defRPr/>
              </a:pPr>
              <a:endParaRPr lang="en-US" sz="1836" kern="0">
                <a:gradFill>
                  <a:gsLst>
                    <a:gs pos="0">
                      <a:srgbClr val="505050"/>
                    </a:gs>
                    <a:gs pos="100000">
                      <a:srgbClr val="505050"/>
                    </a:gs>
                  </a:gsLst>
                  <a:lin ang="5400000" scaled="1"/>
                </a:gradFill>
                <a:latin typeface="Segoe UI"/>
              </a:endParaRPr>
            </a:p>
          </p:txBody>
        </p:sp>
      </p:grpSp>
      <p:sp>
        <p:nvSpPr>
          <p:cNvPr id="41" name="Text Placeholder 4">
            <a:extLst>
              <a:ext uri="{FF2B5EF4-FFF2-40B4-BE49-F238E27FC236}">
                <a16:creationId xmlns:a16="http://schemas.microsoft.com/office/drawing/2014/main" id="{3AD71D64-E085-40C8-BE7D-F483F73E49FE}"/>
              </a:ext>
            </a:extLst>
          </p:cNvPr>
          <p:cNvSpPr txBox="1">
            <a:spLocks/>
          </p:cNvSpPr>
          <p:nvPr/>
        </p:nvSpPr>
        <p:spPr>
          <a:xfrm>
            <a:off x="6082287" y="1419529"/>
            <a:ext cx="5992247" cy="524846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1. </a:t>
            </a:r>
            <a:r>
              <a:rPr lang="en-US" altLang="en-US" sz="2244" b="1" dirty="0">
                <a:solidFill>
                  <a:srgbClr val="0078D4"/>
                </a:solidFill>
              </a:rPr>
              <a:t>Deploy</a:t>
            </a:r>
            <a:r>
              <a:rPr lang="en-US" altLang="en-US" sz="2244" dirty="0">
                <a:gradFill>
                  <a:gsLst>
                    <a:gs pos="1250">
                      <a:srgbClr val="1A1A1A"/>
                    </a:gs>
                    <a:gs pos="100000">
                      <a:srgbClr val="1A1A1A"/>
                    </a:gs>
                  </a:gsLst>
                  <a:lin ang="5400000" scaled="0"/>
                </a:gradFill>
              </a:rPr>
              <a:t> the Azure Migrate </a:t>
            </a:r>
            <a:r>
              <a:rPr lang="en-US" altLang="en-US" sz="2244" b="1" dirty="0">
                <a:solidFill>
                  <a:srgbClr val="0078D4"/>
                </a:solidFill>
              </a:rPr>
              <a:t>appliance</a:t>
            </a:r>
            <a:r>
              <a:rPr lang="en-US" altLang="en-US" sz="2244" dirty="0">
                <a:gradFill>
                  <a:gsLst>
                    <a:gs pos="1250">
                      <a:srgbClr val="1A1A1A"/>
                    </a:gs>
                    <a:gs pos="100000">
                      <a:srgbClr val="1A1A1A"/>
                    </a:gs>
                  </a:gsLst>
                  <a:lin ang="5400000" scaled="0"/>
                </a:gradFill>
              </a:rPr>
              <a:t> </a:t>
            </a:r>
          </a:p>
          <a:p>
            <a:pPr marL="0" indent="0" defTabSz="932597" eaLnBrk="0" fontAlgn="base" hangingPunct="0">
              <a:spcBef>
                <a:spcPct val="0"/>
              </a:spcBef>
              <a:spcAft>
                <a:spcPct val="0"/>
              </a:spcAft>
              <a:buSzTx/>
              <a:buFontTx/>
              <a:buChar char="•"/>
            </a:pPr>
            <a:endParaRPr lang="en-US" altLang="en-US" sz="2244" dirty="0">
              <a:gradFill>
                <a:gsLst>
                  <a:gs pos="1250">
                    <a:srgbClr val="1A1A1A"/>
                  </a:gs>
                  <a:gs pos="100000">
                    <a:srgbClr val="1A1A1A"/>
                  </a:gs>
                </a:gsLst>
                <a:lin ang="5400000" scaled="0"/>
              </a:gradFill>
            </a:endParaRPr>
          </a:p>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2. </a:t>
            </a:r>
            <a:r>
              <a:rPr lang="en-US" altLang="en-US" sz="2244" b="1" dirty="0">
                <a:solidFill>
                  <a:srgbClr val="0078D4"/>
                </a:solidFill>
              </a:rPr>
              <a:t>Appliance starts discovery and analyzing performance </a:t>
            </a:r>
            <a:r>
              <a:rPr lang="en-US" altLang="en-US" sz="2244" dirty="0">
                <a:gradFill>
                  <a:gsLst>
                    <a:gs pos="1250">
                      <a:srgbClr val="1A1A1A"/>
                    </a:gs>
                    <a:gs pos="100000">
                      <a:srgbClr val="1A1A1A"/>
                    </a:gs>
                  </a:gsLst>
                  <a:lin ang="5400000" scaled="0"/>
                </a:gradFill>
              </a:rPr>
              <a:t>of the on-premises Windows or Linux servers</a:t>
            </a:r>
          </a:p>
          <a:p>
            <a:pPr marL="0" indent="0" defTabSz="932597" eaLnBrk="0" fontAlgn="base" hangingPunct="0">
              <a:spcBef>
                <a:spcPct val="0"/>
              </a:spcBef>
              <a:spcAft>
                <a:spcPct val="0"/>
              </a:spcAft>
              <a:buSzTx/>
              <a:buNone/>
            </a:pPr>
            <a:endParaRPr lang="en-US" altLang="en-US" sz="2244" dirty="0">
              <a:gradFill>
                <a:gsLst>
                  <a:gs pos="1250">
                    <a:srgbClr val="1A1A1A"/>
                  </a:gs>
                  <a:gs pos="100000">
                    <a:srgbClr val="1A1A1A"/>
                  </a:gs>
                </a:gsLst>
                <a:lin ang="5400000" scaled="0"/>
              </a:gradFill>
            </a:endParaRPr>
          </a:p>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3. Group servers and perform assessments to determine Azure </a:t>
            </a:r>
            <a:r>
              <a:rPr lang="en-US" altLang="en-US" sz="2244" b="1" dirty="0">
                <a:solidFill>
                  <a:srgbClr val="0078D4"/>
                </a:solidFill>
              </a:rPr>
              <a:t>suitability</a:t>
            </a:r>
            <a:r>
              <a:rPr lang="en-US" altLang="en-US" sz="2244" dirty="0">
                <a:gradFill>
                  <a:gsLst>
                    <a:gs pos="1250">
                      <a:srgbClr val="1A1A1A"/>
                    </a:gs>
                    <a:gs pos="100000">
                      <a:srgbClr val="1A1A1A"/>
                    </a:gs>
                  </a:gsLst>
                  <a:lin ang="5400000" scaled="0"/>
                </a:gradFill>
              </a:rPr>
              <a:t>, </a:t>
            </a:r>
            <a:r>
              <a:rPr lang="en-US" altLang="en-US" sz="2244" b="1" dirty="0">
                <a:solidFill>
                  <a:srgbClr val="0078D4"/>
                </a:solidFill>
              </a:rPr>
              <a:t>right-sizing</a:t>
            </a:r>
            <a:r>
              <a:rPr lang="en-US" altLang="en-US" sz="2244" b="1" dirty="0">
                <a:solidFill>
                  <a:srgbClr val="8E0000"/>
                </a:solidFill>
              </a:rPr>
              <a:t> </a:t>
            </a:r>
            <a:r>
              <a:rPr lang="en-US" altLang="en-US" sz="2244" b="1" dirty="0">
                <a:solidFill>
                  <a:srgbClr val="0078D4"/>
                </a:solidFill>
              </a:rPr>
              <a:t>information</a:t>
            </a:r>
            <a:r>
              <a:rPr lang="en-US" altLang="en-US" sz="2244" dirty="0">
                <a:gradFill>
                  <a:gsLst>
                    <a:gs pos="1250">
                      <a:srgbClr val="1A1A1A"/>
                    </a:gs>
                    <a:gs pos="100000">
                      <a:srgbClr val="1A1A1A"/>
                    </a:gs>
                  </a:gsLst>
                  <a:lin ang="5400000" scaled="0"/>
                </a:gradFill>
              </a:rPr>
              <a:t>, </a:t>
            </a:r>
            <a:r>
              <a:rPr lang="en-US" altLang="en-US" sz="2244" b="1" dirty="0">
                <a:solidFill>
                  <a:srgbClr val="0078D4"/>
                </a:solidFill>
              </a:rPr>
              <a:t>dependency</a:t>
            </a:r>
            <a:r>
              <a:rPr lang="en-US" altLang="en-US" sz="2244" b="1" dirty="0">
                <a:solidFill>
                  <a:srgbClr val="8E0000"/>
                </a:solidFill>
              </a:rPr>
              <a:t> </a:t>
            </a:r>
            <a:r>
              <a:rPr lang="en-US" altLang="en-US" sz="2244" b="1" dirty="0">
                <a:solidFill>
                  <a:srgbClr val="0078D4"/>
                </a:solidFill>
              </a:rPr>
              <a:t>mapping</a:t>
            </a:r>
            <a:r>
              <a:rPr lang="en-US" altLang="en-US" sz="2244" dirty="0">
                <a:gradFill>
                  <a:gsLst>
                    <a:gs pos="1250">
                      <a:srgbClr val="1A1A1A"/>
                    </a:gs>
                    <a:gs pos="100000">
                      <a:srgbClr val="1A1A1A"/>
                    </a:gs>
                  </a:gsLst>
                  <a:lin ang="5400000" scaled="0"/>
                </a:gradFill>
              </a:rPr>
              <a:t>, and </a:t>
            </a:r>
            <a:r>
              <a:rPr lang="en-US" altLang="en-US" sz="2244" b="1" dirty="0">
                <a:solidFill>
                  <a:srgbClr val="0078D4"/>
                </a:solidFill>
              </a:rPr>
              <a:t>cost</a:t>
            </a:r>
            <a:r>
              <a:rPr lang="en-US" altLang="en-US" sz="2244" b="1" dirty="0">
                <a:solidFill>
                  <a:srgbClr val="8E0000"/>
                </a:solidFill>
              </a:rPr>
              <a:t> </a:t>
            </a:r>
            <a:r>
              <a:rPr lang="en-US" altLang="en-US" sz="2244" b="1" dirty="0">
                <a:solidFill>
                  <a:srgbClr val="0078D4"/>
                </a:solidFill>
              </a:rPr>
              <a:t>planning</a:t>
            </a:r>
            <a:r>
              <a:rPr lang="en-US" altLang="en-US" sz="2244" b="1" dirty="0">
                <a:solidFill>
                  <a:srgbClr val="8E0000"/>
                </a:solidFill>
              </a:rPr>
              <a:t> </a:t>
            </a:r>
          </a:p>
          <a:p>
            <a:pPr marL="0" indent="0" defTabSz="932597" eaLnBrk="0" fontAlgn="base" hangingPunct="0">
              <a:spcBef>
                <a:spcPct val="0"/>
              </a:spcBef>
              <a:spcAft>
                <a:spcPct val="0"/>
              </a:spcAft>
              <a:buSzTx/>
              <a:buNone/>
            </a:pPr>
            <a:endParaRPr lang="en-US" altLang="en-US" sz="2244" b="1" dirty="0">
              <a:solidFill>
                <a:srgbClr val="8E0000"/>
              </a:solidFill>
            </a:endParaRPr>
          </a:p>
          <a:p>
            <a:pPr marL="0" indent="0" defTabSz="932597" eaLnBrk="0" fontAlgn="base" hangingPunct="0">
              <a:spcBef>
                <a:spcPct val="0"/>
              </a:spcBef>
              <a:spcAft>
                <a:spcPct val="0"/>
              </a:spcAft>
              <a:buSzTx/>
              <a:buNone/>
            </a:pPr>
            <a:r>
              <a:rPr lang="en-US" altLang="en-US" sz="2244" dirty="0">
                <a:gradFill>
                  <a:gsLst>
                    <a:gs pos="1250">
                      <a:srgbClr val="1A1A1A"/>
                    </a:gs>
                    <a:gs pos="100000">
                      <a:srgbClr val="1A1A1A"/>
                    </a:gs>
                  </a:gsLst>
                  <a:lin ang="5400000" scaled="0"/>
                </a:gradFill>
              </a:rPr>
              <a:t>4. </a:t>
            </a:r>
            <a:r>
              <a:rPr lang="en-US" altLang="en-US" sz="2244" b="1" dirty="0">
                <a:solidFill>
                  <a:srgbClr val="0078D4"/>
                </a:solidFill>
              </a:rPr>
              <a:t>Start migrating </a:t>
            </a:r>
            <a:r>
              <a:rPr lang="en-US" altLang="en-US" sz="2244" dirty="0">
                <a:gradFill>
                  <a:gsLst>
                    <a:gs pos="1250">
                      <a:srgbClr val="1A1A1A"/>
                    </a:gs>
                    <a:gs pos="100000">
                      <a:srgbClr val="1A1A1A"/>
                    </a:gs>
                  </a:gsLst>
                  <a:lin ang="5400000" scaled="0"/>
                </a:gradFill>
              </a:rPr>
              <a:t>servers to Azure </a:t>
            </a:r>
            <a:r>
              <a:rPr lang="en-US" altLang="en-US" sz="2244" b="1" dirty="0">
                <a:solidFill>
                  <a:srgbClr val="0078D4"/>
                </a:solidFill>
              </a:rPr>
              <a:t>with the combined appliance</a:t>
            </a:r>
            <a:r>
              <a:rPr lang="en-US" altLang="en-US" sz="2244" dirty="0">
                <a:gradFill>
                  <a:gsLst>
                    <a:gs pos="1250">
                      <a:srgbClr val="1A1A1A"/>
                    </a:gs>
                    <a:gs pos="100000">
                      <a:srgbClr val="1A1A1A"/>
                    </a:gs>
                  </a:gsLst>
                  <a:lin ang="5400000" scaled="0"/>
                </a:gradFill>
              </a:rPr>
              <a:t>. </a:t>
            </a:r>
            <a:r>
              <a:rPr lang="en-US" altLang="en-US" sz="2244" b="1" dirty="0">
                <a:solidFill>
                  <a:srgbClr val="0078D4"/>
                </a:solidFill>
              </a:rPr>
              <a:t>Test migration </a:t>
            </a:r>
            <a:r>
              <a:rPr lang="en-US" altLang="en-US" sz="2244" dirty="0">
                <a:gradFill>
                  <a:gsLst>
                    <a:gs pos="1250">
                      <a:srgbClr val="1A1A1A"/>
                    </a:gs>
                    <a:gs pos="100000">
                      <a:srgbClr val="1A1A1A"/>
                    </a:gs>
                  </a:gsLst>
                  <a:lin ang="5400000" scaled="0"/>
                </a:gradFill>
              </a:rPr>
              <a:t>and perform </a:t>
            </a:r>
            <a:r>
              <a:rPr lang="en-US" altLang="en-US" sz="2244" b="1" dirty="0">
                <a:solidFill>
                  <a:srgbClr val="0078D4"/>
                </a:solidFill>
              </a:rPr>
              <a:t>zero data loss </a:t>
            </a:r>
            <a:r>
              <a:rPr lang="en-US" altLang="en-US" sz="2244" dirty="0">
                <a:gradFill>
                  <a:gsLst>
                    <a:gs pos="1250">
                      <a:srgbClr val="1A1A1A"/>
                    </a:gs>
                    <a:gs pos="100000">
                      <a:srgbClr val="1A1A1A"/>
                    </a:gs>
                  </a:gsLst>
                  <a:lin ang="5400000" scaled="0"/>
                </a:gradFill>
              </a:rPr>
              <a:t>cutover to Azure</a:t>
            </a:r>
          </a:p>
          <a:p>
            <a:pPr marL="233149" indent="-233149" defTabSz="951304"/>
            <a:endParaRPr lang="en-US" sz="2244" dirty="0">
              <a:gradFill>
                <a:gsLst>
                  <a:gs pos="1250">
                    <a:srgbClr val="1A1A1A"/>
                  </a:gs>
                  <a:gs pos="100000">
                    <a:srgbClr val="1A1A1A"/>
                  </a:gs>
                </a:gsLst>
                <a:lin ang="5400000" scaled="0"/>
              </a:gradFill>
            </a:endParaRPr>
          </a:p>
        </p:txBody>
      </p:sp>
      <p:grpSp>
        <p:nvGrpSpPr>
          <p:cNvPr id="43" name="Group 42">
            <a:extLst>
              <a:ext uri="{FF2B5EF4-FFF2-40B4-BE49-F238E27FC236}">
                <a16:creationId xmlns:a16="http://schemas.microsoft.com/office/drawing/2014/main" id="{7CE1EA5A-F72A-4CBC-A8FA-196FEE0F9689}"/>
              </a:ext>
            </a:extLst>
          </p:cNvPr>
          <p:cNvGrpSpPr/>
          <p:nvPr/>
        </p:nvGrpSpPr>
        <p:grpSpPr>
          <a:xfrm>
            <a:off x="1438969" y="5743252"/>
            <a:ext cx="4318553" cy="340033"/>
            <a:chOff x="571255" y="5583292"/>
            <a:chExt cx="4234260" cy="333396"/>
          </a:xfrm>
        </p:grpSpPr>
        <p:pic>
          <p:nvPicPr>
            <p:cNvPr id="44" name="Picture 4" descr="Image result for vmware icon transparent">
              <a:extLst>
                <a:ext uri="{FF2B5EF4-FFF2-40B4-BE49-F238E27FC236}">
                  <a16:creationId xmlns:a16="http://schemas.microsoft.com/office/drawing/2014/main" id="{49339FFF-9406-441B-B298-7BF2DCBF83C9}"/>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71255" y="5640451"/>
              <a:ext cx="1530735" cy="24954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Image result for aws transparent icon">
              <a:extLst>
                <a:ext uri="{FF2B5EF4-FFF2-40B4-BE49-F238E27FC236}">
                  <a16:creationId xmlns:a16="http://schemas.microsoft.com/office/drawing/2014/main" id="{1B51E843-FD01-498B-B2D7-ACD24696A7DC}"/>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2191961" y="5583292"/>
              <a:ext cx="773863" cy="30249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Image result for google cloud logo png">
              <a:extLst>
                <a:ext uri="{FF2B5EF4-FFF2-40B4-BE49-F238E27FC236}">
                  <a16:creationId xmlns:a16="http://schemas.microsoft.com/office/drawing/2014/main" id="{0E1E7DC1-5069-448A-A298-407B62DA2EBC}"/>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055795" y="5647029"/>
              <a:ext cx="1749720" cy="269659"/>
            </a:xfrm>
            <a:prstGeom prst="rect">
              <a:avLst/>
            </a:prstGeom>
            <a:noFill/>
            <a:extLst>
              <a:ext uri="{909E8E84-426E-40DD-AFC4-6F175D3DCCD1}">
                <a14:hiddenFill xmlns:a14="http://schemas.microsoft.com/office/drawing/2010/main">
                  <a:solidFill>
                    <a:srgbClr val="FFFFFF"/>
                  </a:solidFill>
                </a14:hiddenFill>
              </a:ext>
            </a:extLst>
          </p:spPr>
        </p:pic>
      </p:grpSp>
      <p:pic>
        <p:nvPicPr>
          <p:cNvPr id="47" name="Picture 4" descr="Image result for hyper-v logo transparent">
            <a:extLst>
              <a:ext uri="{FF2B5EF4-FFF2-40B4-BE49-F238E27FC236}">
                <a16:creationId xmlns:a16="http://schemas.microsoft.com/office/drawing/2014/main" id="{01C8545E-DD49-49E0-B0D9-A7561357B1CF}"/>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269119" y="5699818"/>
            <a:ext cx="1128909" cy="483818"/>
          </a:xfrm>
          <a:prstGeom prst="rect">
            <a:avLst/>
          </a:prstGeom>
          <a:noFill/>
          <a:extLst>
            <a:ext uri="{909E8E84-426E-40DD-AFC4-6F175D3DCCD1}">
              <a14:hiddenFill xmlns:a14="http://schemas.microsoft.com/office/drawing/2010/main">
                <a:solidFill>
                  <a:srgbClr val="FFFFFF"/>
                </a:solidFill>
              </a14:hiddenFill>
            </a:ext>
          </a:extLst>
        </p:spPr>
      </p:pic>
      <p:sp>
        <p:nvSpPr>
          <p:cNvPr id="49" name="Text Placeholder 3">
            <a:extLst>
              <a:ext uri="{FF2B5EF4-FFF2-40B4-BE49-F238E27FC236}">
                <a16:creationId xmlns:a16="http://schemas.microsoft.com/office/drawing/2014/main" id="{60AE360B-50D5-B54D-BCAB-6CBDB59C910F}"/>
              </a:ext>
            </a:extLst>
          </p:cNvPr>
          <p:cNvSpPr txBox="1">
            <a:spLocks/>
          </p:cNvSpPr>
          <p:nvPr/>
        </p:nvSpPr>
        <p:spPr>
          <a:xfrm>
            <a:off x="373923" y="417450"/>
            <a:ext cx="11735514" cy="683911"/>
          </a:xfrm>
          <a:prstGeom prst="rect">
            <a:avLst/>
          </a:prstGeom>
        </p:spPr>
        <p:txBody>
          <a:bodyPr vert="horz" lIns="93260" tIns="46630" rIns="93260" bIns="4663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b="1" i="0" kern="1200" spc="0">
                <a:solidFill>
                  <a:schemeClr val="accent3"/>
                </a:solidFill>
                <a:latin typeface="Segoe UI Semibold" panose="020B0502040204020203" pitchFamily="34" charset="0"/>
                <a:ea typeface="+mn-ea"/>
                <a:cs typeface="Segoe UI Semibold"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597">
              <a:spcBef>
                <a:spcPts val="1020"/>
              </a:spcBef>
            </a:pPr>
            <a:r>
              <a:rPr lang="en-US" sz="4080">
                <a:solidFill>
                  <a:srgbClr val="0078D3"/>
                </a:solidFill>
              </a:rPr>
              <a:t>Azure Migrate </a:t>
            </a:r>
            <a:r>
              <a:rPr lang="en-US" sz="4080">
                <a:solidFill>
                  <a:srgbClr val="3C3C41"/>
                </a:solidFill>
              </a:rPr>
              <a:t>– Assess and migrate servers </a:t>
            </a:r>
            <a:endParaRPr lang="en-US" sz="4080">
              <a:solidFill>
                <a:srgbClr val="0078D3"/>
              </a:solidFill>
            </a:endParaRPr>
          </a:p>
        </p:txBody>
      </p:sp>
    </p:spTree>
    <p:extLst>
      <p:ext uri="{BB962C8B-B14F-4D97-AF65-F5344CB8AC3E}">
        <p14:creationId xmlns:p14="http://schemas.microsoft.com/office/powerpoint/2010/main" val="45735981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
                                            <p:txEl>
                                              <p:pRg st="0" end="0"/>
                                            </p:txEl>
                                          </p:spTgt>
                                        </p:tgtEl>
                                        <p:attrNameLst>
                                          <p:attrName>style.visibility</p:attrName>
                                        </p:attrNameLst>
                                      </p:cBhvr>
                                      <p:to>
                                        <p:strVal val="visible"/>
                                      </p:to>
                                    </p:set>
                                    <p:anim calcmode="lin" valueType="num">
                                      <p:cBhvr additive="base">
                                        <p:cTn id="11"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
                                            <p:txEl>
                                              <p:pRg st="2" end="2"/>
                                            </p:txEl>
                                          </p:spTgt>
                                        </p:tgtEl>
                                        <p:attrNameLst>
                                          <p:attrName>style.visibility</p:attrName>
                                        </p:attrNameLst>
                                      </p:cBhvr>
                                      <p:to>
                                        <p:strVal val="visible"/>
                                      </p:to>
                                    </p:set>
                                    <p:anim calcmode="lin" valueType="num">
                                      <p:cBhvr additive="base">
                                        <p:cTn id="21" dur="500" fill="hold"/>
                                        <p:tgtEl>
                                          <p:spTgt spid="41">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1">
                                            <p:txEl>
                                              <p:pRg st="4" end="4"/>
                                            </p:txEl>
                                          </p:spTgt>
                                        </p:tgtEl>
                                        <p:attrNameLst>
                                          <p:attrName>style.visibility</p:attrName>
                                        </p:attrNameLst>
                                      </p:cBhvr>
                                      <p:to>
                                        <p:strVal val="visible"/>
                                      </p:to>
                                    </p:set>
                                    <p:anim calcmode="lin" valueType="num">
                                      <p:cBhvr additive="base">
                                        <p:cTn id="31" dur="500" fill="hold"/>
                                        <p:tgtEl>
                                          <p:spTgt spid="4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1">
                                            <p:txEl>
                                              <p:pRg st="6" end="6"/>
                                            </p:txEl>
                                          </p:spTgt>
                                        </p:tgtEl>
                                        <p:attrNameLst>
                                          <p:attrName>style.visibility</p:attrName>
                                        </p:attrNameLst>
                                      </p:cBhvr>
                                      <p:to>
                                        <p:strVal val="visible"/>
                                      </p:to>
                                    </p:set>
                                    <p:anim calcmode="lin" valueType="num">
                                      <p:cBhvr additive="base">
                                        <p:cTn id="37" dur="500" fill="hold"/>
                                        <p:tgtEl>
                                          <p:spTgt spid="4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
                                            <p:txEl>
                                              <p:pRg st="6" end="6"/>
                                            </p:txEl>
                                          </p:spTgt>
                                        </p:tgtEl>
                                        <p:attrNameLst>
                                          <p:attrName>ppt_y</p:attrName>
                                        </p:attrNameLst>
                                      </p:cBhvr>
                                      <p:tavLst>
                                        <p:tav tm="0">
                                          <p:val>
                                            <p:strVal val="1+#ppt_h/2"/>
                                          </p:val>
                                        </p:tav>
                                        <p:tav tm="100000">
                                          <p:val>
                                            <p:strVal val="#ppt_y"/>
                                          </p:val>
                                        </p:tav>
                                      </p:tavLst>
                                    </p:anim>
                                  </p:childTnLst>
                                </p:cTn>
                              </p:par>
                              <p:par>
                                <p:cTn id="39" presetID="42" presetClass="path" presetSubtype="0" accel="50000" decel="50000" fill="hold" nodeType="withEffect">
                                  <p:stCondLst>
                                    <p:cond delay="0"/>
                                  </p:stCondLst>
                                  <p:childTnLst>
                                    <p:animMotion origin="layout" path="M -1.875E-6 -1.48148E-6 L 0.16966 -0.42338 " pathEditMode="relative" rAng="0" ptsTypes="AA">
                                      <p:cBhvr>
                                        <p:cTn id="40" dur="2000" fill="hold"/>
                                        <p:tgtEl>
                                          <p:spTgt spid="15"/>
                                        </p:tgtEl>
                                        <p:attrNameLst>
                                          <p:attrName>ppt_x</p:attrName>
                                          <p:attrName>ppt_y</p:attrName>
                                        </p:attrNameLst>
                                      </p:cBhvr>
                                      <p:rCtr x="8477" y="-211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br>
              <a:rPr lang="en-US" dirty="0"/>
            </a:br>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t>Introduction to Governance and Management
Set up an initial Governance and </a:t>
            </a:r>
            <a:r>
              <a:rPr lang="en-US" dirty="0" err="1"/>
              <a:t>LandingZone</a:t>
            </a:r>
            <a:r>
              <a:rPr lang="en-US" dirty="0"/>
              <a:t> in Azure before a migration (</a:t>
            </a:r>
            <a:r>
              <a:rPr lang="en-US" dirty="0" err="1"/>
              <a:t>HandsOn</a:t>
            </a:r>
            <a:r>
              <a:rPr lang="en-US" dirty="0"/>
              <a:t>)
Azure Migrate and the 5R-Strategy aspect (rehost, refactor, </a:t>
            </a:r>
            <a:r>
              <a:rPr lang="en-US" dirty="0" err="1"/>
              <a:t>rearchitecture</a:t>
            </a:r>
            <a:r>
              <a:rPr lang="en-US" dirty="0"/>
              <a:t>, rebuild, replace)
</a:t>
            </a:r>
            <a:r>
              <a:rPr lang="en-US" dirty="0" err="1"/>
              <a:t>HandsOn</a:t>
            </a:r>
            <a:r>
              <a:rPr lang="en-US" dirty="0"/>
              <a:t> - Azure Migrate and Data Migration
</a:t>
            </a:r>
          </a:p>
        </p:txBody>
      </p:sp>
    </p:spTree>
    <p:extLst>
      <p:ext uri="{BB962C8B-B14F-4D97-AF65-F5344CB8AC3E}">
        <p14:creationId xmlns:p14="http://schemas.microsoft.com/office/powerpoint/2010/main" val="184813273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00AC78F-2AFF-49F1-9E57-AAA22CB8BD4C}"/>
              </a:ext>
            </a:extLst>
          </p:cNvPr>
          <p:cNvSpPr>
            <a:spLocks noGrp="1"/>
          </p:cNvSpPr>
          <p:nvPr>
            <p:ph type="title"/>
          </p:nvPr>
        </p:nvSpPr>
        <p:spPr/>
        <p:txBody>
          <a:bodyPr/>
          <a:lstStyle/>
          <a:p>
            <a:r>
              <a:rPr lang="de-DE" dirty="0" err="1"/>
              <a:t>Governance</a:t>
            </a:r>
            <a:r>
              <a:rPr lang="de-DE" dirty="0"/>
              <a:t> and Management</a:t>
            </a:r>
            <a:endParaRPr lang="en-US" dirty="0"/>
          </a:p>
        </p:txBody>
      </p:sp>
      <p:sp>
        <p:nvSpPr>
          <p:cNvPr id="6" name="Textplatzhalter 5">
            <a:extLst>
              <a:ext uri="{FF2B5EF4-FFF2-40B4-BE49-F238E27FC236}">
                <a16:creationId xmlns:a16="http://schemas.microsoft.com/office/drawing/2014/main" id="{530E30B2-F66C-477E-9BE9-3E5D420024C7}"/>
              </a:ext>
            </a:extLst>
          </p:cNvPr>
          <p:cNvSpPr>
            <a:spLocks noGrp="1"/>
          </p:cNvSpPr>
          <p:nvPr>
            <p:ph type="body" sz="quarter" idx="15"/>
          </p:nvPr>
        </p:nvSpPr>
        <p:spPr/>
        <p:txBody>
          <a:bodyPr/>
          <a:lstStyle/>
          <a:p>
            <a:endParaRPr lang="en-US"/>
          </a:p>
        </p:txBody>
      </p:sp>
      <p:sp>
        <p:nvSpPr>
          <p:cNvPr id="2" name="Textfeld 1">
            <a:extLst>
              <a:ext uri="{FF2B5EF4-FFF2-40B4-BE49-F238E27FC236}">
                <a16:creationId xmlns:a16="http://schemas.microsoft.com/office/drawing/2014/main" id="{019DE058-AF38-4518-9647-A724970B3266}"/>
              </a:ext>
            </a:extLst>
          </p:cNvPr>
          <p:cNvSpPr txBox="1"/>
          <p:nvPr/>
        </p:nvSpPr>
        <p:spPr>
          <a:xfrm>
            <a:off x="427038" y="5917399"/>
            <a:ext cx="222003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hlinkClick r:id="rId3"/>
              </a:rPr>
              <a:t>Slides</a:t>
            </a:r>
            <a:r>
              <a:rPr lang="en-US" sz="2400" dirty="0">
                <a:gradFill>
                  <a:gsLst>
                    <a:gs pos="2917">
                      <a:schemeClr val="tx1"/>
                    </a:gs>
                    <a:gs pos="30000">
                      <a:schemeClr val="tx1"/>
                    </a:gs>
                  </a:gsLst>
                  <a:lin ang="5400000" scaled="0"/>
                </a:gradFill>
              </a:rPr>
              <a:t> Govern</a:t>
            </a:r>
          </a:p>
        </p:txBody>
      </p:sp>
    </p:spTree>
    <p:extLst>
      <p:ext uri="{BB962C8B-B14F-4D97-AF65-F5344CB8AC3E}">
        <p14:creationId xmlns:p14="http://schemas.microsoft.com/office/powerpoint/2010/main" val="15544421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br>
              <a:rPr lang="en-US" dirty="0"/>
            </a:br>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solidFill>
                  <a:schemeClr val="accent2">
                    <a:lumMod val="40000"/>
                    <a:lumOff val="60000"/>
                  </a:schemeClr>
                </a:solidFill>
              </a:rPr>
              <a:t>Introduction to Governance and Management
</a:t>
            </a:r>
            <a:r>
              <a:rPr lang="en-US" dirty="0">
                <a:solidFill>
                  <a:schemeClr val="tx1"/>
                </a:solidFill>
              </a:rPr>
              <a:t>Set up an initial Governance and </a:t>
            </a:r>
            <a:r>
              <a:rPr lang="en-US" dirty="0" err="1">
                <a:solidFill>
                  <a:schemeClr val="tx1"/>
                </a:solidFill>
              </a:rPr>
              <a:t>LandingZone</a:t>
            </a:r>
            <a:r>
              <a:rPr lang="en-US" dirty="0">
                <a:solidFill>
                  <a:schemeClr val="tx1"/>
                </a:solidFill>
              </a:rPr>
              <a:t> in Azure before a migration (</a:t>
            </a:r>
            <a:r>
              <a:rPr lang="en-US" dirty="0" err="1">
                <a:solidFill>
                  <a:schemeClr val="tx1"/>
                </a:solidFill>
              </a:rPr>
              <a:t>HandsOn</a:t>
            </a:r>
            <a:r>
              <a:rPr lang="en-US" dirty="0">
                <a:solidFill>
                  <a:schemeClr val="tx1"/>
                </a:solidFill>
              </a:rPr>
              <a:t>)
Azure Migrate and the 5R-Strategy aspect (rehost, refactor, </a:t>
            </a:r>
            <a:r>
              <a:rPr lang="en-US" dirty="0" err="1">
                <a:solidFill>
                  <a:schemeClr val="tx1"/>
                </a:solidFill>
              </a:rPr>
              <a:t>rearchitecture</a:t>
            </a:r>
            <a:r>
              <a:rPr lang="en-US" dirty="0">
                <a:solidFill>
                  <a:schemeClr val="tx1"/>
                </a:solidFill>
              </a:rPr>
              <a:t>, rebuild, replace)
</a:t>
            </a:r>
            <a:r>
              <a:rPr lang="en-US" dirty="0" err="1">
                <a:solidFill>
                  <a:schemeClr val="tx1"/>
                </a:solidFill>
              </a:rPr>
              <a:t>HandsOn</a:t>
            </a:r>
            <a:r>
              <a:rPr lang="en-US" dirty="0">
                <a:solidFill>
                  <a:schemeClr val="tx1"/>
                </a:solidFill>
              </a:rPr>
              <a:t> - Azure Migrate and Data Migration</a:t>
            </a:r>
            <a:r>
              <a:rPr lang="en-US" dirty="0">
                <a:solidFill>
                  <a:schemeClr val="accent2">
                    <a:lumMod val="40000"/>
                    <a:lumOff val="60000"/>
                  </a:schemeClr>
                </a:solidFill>
              </a:rPr>
              <a:t>
</a:t>
            </a:r>
            <a:endParaRPr lang="en-US" dirty="0"/>
          </a:p>
        </p:txBody>
      </p:sp>
    </p:spTree>
    <p:extLst>
      <p:ext uri="{BB962C8B-B14F-4D97-AF65-F5344CB8AC3E}">
        <p14:creationId xmlns:p14="http://schemas.microsoft.com/office/powerpoint/2010/main" val="158478689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D843D3-CB25-4A90-BD6C-3CC3A7E1BE94}"/>
              </a:ext>
            </a:extLst>
          </p:cNvPr>
          <p:cNvSpPr>
            <a:spLocks noGrp="1"/>
          </p:cNvSpPr>
          <p:nvPr>
            <p:ph type="title"/>
          </p:nvPr>
        </p:nvSpPr>
        <p:spPr/>
        <p:txBody>
          <a:bodyPr/>
          <a:lstStyle/>
          <a:p>
            <a:r>
              <a:rPr lang="en-US" dirty="0" err="1"/>
              <a:t>LandingZone</a:t>
            </a:r>
            <a:endParaRPr lang="en-US" dirty="0"/>
          </a:p>
        </p:txBody>
      </p:sp>
      <p:sp>
        <p:nvSpPr>
          <p:cNvPr id="3" name="Textplatzhalter 2">
            <a:extLst>
              <a:ext uri="{FF2B5EF4-FFF2-40B4-BE49-F238E27FC236}">
                <a16:creationId xmlns:a16="http://schemas.microsoft.com/office/drawing/2014/main" id="{C892B971-3242-46E1-8D34-C4EC1D3C6EAE}"/>
              </a:ext>
            </a:extLst>
          </p:cNvPr>
          <p:cNvSpPr>
            <a:spLocks noGrp="1"/>
          </p:cNvSpPr>
          <p:nvPr>
            <p:ph type="body" sz="quarter" idx="15"/>
          </p:nvPr>
        </p:nvSpPr>
        <p:spPr>
          <a:xfrm>
            <a:off x="451338" y="4436713"/>
            <a:ext cx="5521944" cy="461665"/>
          </a:xfrm>
        </p:spPr>
        <p:txBody>
          <a:bodyPr/>
          <a:lstStyle/>
          <a:p>
            <a:r>
              <a:rPr lang="en-US"/>
              <a:t>Challenge 3</a:t>
            </a:r>
          </a:p>
        </p:txBody>
      </p:sp>
    </p:spTree>
    <p:extLst>
      <p:ext uri="{BB962C8B-B14F-4D97-AF65-F5344CB8AC3E}">
        <p14:creationId xmlns:p14="http://schemas.microsoft.com/office/powerpoint/2010/main" val="74032659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1743D41-D623-4CE5-A8F2-D76B84ED1869}"/>
              </a:ext>
            </a:extLst>
          </p:cNvPr>
          <p:cNvSpPr>
            <a:spLocks noGrp="1"/>
          </p:cNvSpPr>
          <p:nvPr>
            <p:ph type="title"/>
          </p:nvPr>
        </p:nvSpPr>
        <p:spPr/>
        <p:txBody>
          <a:bodyPr/>
          <a:lstStyle/>
          <a:p>
            <a:r>
              <a:rPr lang="en-US" dirty="0" err="1"/>
              <a:t>Outview</a:t>
            </a:r>
            <a:r>
              <a:rPr lang="en-US" dirty="0"/>
              <a:t> – </a:t>
            </a:r>
            <a:br>
              <a:rPr lang="en-US" dirty="0"/>
            </a:br>
            <a:r>
              <a:rPr lang="en-US" dirty="0" err="1"/>
              <a:t>Northstar</a:t>
            </a:r>
            <a:endParaRPr lang="en-US" dirty="0"/>
          </a:p>
        </p:txBody>
      </p:sp>
      <p:sp>
        <p:nvSpPr>
          <p:cNvPr id="5" name="Textplatzhalter 4">
            <a:extLst>
              <a:ext uri="{FF2B5EF4-FFF2-40B4-BE49-F238E27FC236}">
                <a16:creationId xmlns:a16="http://schemas.microsoft.com/office/drawing/2014/main" id="{2B84CC5F-525C-4CB0-8461-7F50890D8E25}"/>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414175930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Hands on…</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461665"/>
          </a:xfrm>
        </p:spPr>
        <p:txBody>
          <a:bodyPr/>
          <a:lstStyle/>
          <a:p>
            <a:r>
              <a:rPr lang="en-US" dirty="0"/>
              <a:t>Migrate the </a:t>
            </a:r>
            <a:r>
              <a:rPr lang="en-US" dirty="0" err="1"/>
              <a:t>Applikation</a:t>
            </a:r>
            <a:r>
              <a:rPr lang="en-US" dirty="0"/>
              <a:t> Server</a:t>
            </a:r>
          </a:p>
        </p:txBody>
      </p:sp>
    </p:spTree>
    <p:extLst>
      <p:ext uri="{BB962C8B-B14F-4D97-AF65-F5344CB8AC3E}">
        <p14:creationId xmlns:p14="http://schemas.microsoft.com/office/powerpoint/2010/main" val="37353255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0BD276C-3475-4DD7-9F23-34A977680631}"/>
              </a:ext>
            </a:extLst>
          </p:cNvPr>
          <p:cNvSpPr>
            <a:spLocks noGrp="1"/>
          </p:cNvSpPr>
          <p:nvPr>
            <p:ph type="title"/>
          </p:nvPr>
        </p:nvSpPr>
        <p:spPr/>
        <p:txBody>
          <a:bodyPr/>
          <a:lstStyle/>
          <a:p>
            <a:r>
              <a:rPr lang="en-US" dirty="0"/>
              <a:t>Feedback</a:t>
            </a:r>
          </a:p>
        </p:txBody>
      </p:sp>
    </p:spTree>
    <p:extLst>
      <p:ext uri="{BB962C8B-B14F-4D97-AF65-F5344CB8AC3E}">
        <p14:creationId xmlns:p14="http://schemas.microsoft.com/office/powerpoint/2010/main" val="32585364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9">
            <a:extLst>
              <a:ext uri="{FF2B5EF4-FFF2-40B4-BE49-F238E27FC236}">
                <a16:creationId xmlns:a16="http://schemas.microsoft.com/office/drawing/2014/main" id="{7F1EF980-0DC0-4040-9AF7-DFACBD8839F9}"/>
              </a:ext>
              <a:ext uri="{C183D7F6-B498-43B3-948B-1728B52AA6E4}">
                <adec:decorative xmlns:adec="http://schemas.microsoft.com/office/drawing/2017/decorative" val="1"/>
              </a:ext>
            </a:extLst>
          </p:cNvPr>
          <p:cNvSpPr/>
          <p:nvPr/>
        </p:nvSpPr>
        <p:spPr bwMode="auto">
          <a:xfrm>
            <a:off x="882" y="2540394"/>
            <a:ext cx="12434710" cy="183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0E3AB7DB-00B5-4407-890F-FDA07D45EB10}"/>
              </a:ext>
              <a:ext uri="{C183D7F6-B498-43B3-948B-1728B52AA6E4}">
                <adec:decorative xmlns:adec="http://schemas.microsoft.com/office/drawing/2017/decorative" val="1"/>
              </a:ext>
            </a:extLst>
          </p:cNvPr>
          <p:cNvSpPr/>
          <p:nvPr/>
        </p:nvSpPr>
        <p:spPr bwMode="auto">
          <a:xfrm>
            <a:off x="880" y="-1"/>
            <a:ext cx="12434711" cy="13845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 name="Title 16">
            <a:extLst>
              <a:ext uri="{FF2B5EF4-FFF2-40B4-BE49-F238E27FC236}">
                <a16:creationId xmlns:a16="http://schemas.microsoft.com/office/drawing/2014/main" id="{4BF06DE2-55B5-4587-AB29-2F107CB07827}"/>
              </a:ext>
            </a:extLst>
          </p:cNvPr>
          <p:cNvSpPr txBox="1">
            <a:spLocks noGrp="1"/>
          </p:cNvSpPr>
          <p:nvPr>
            <p:ph type="title" idx="4294967295"/>
          </p:nvPr>
        </p:nvSpPr>
        <p:spPr>
          <a:xfrm>
            <a:off x="377969" y="240233"/>
            <a:ext cx="11237870" cy="576340"/>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51304">
              <a:buClr>
                <a:srgbClr val="0F780F"/>
              </a:buClr>
              <a:defRPr/>
            </a:pPr>
            <a:r>
              <a:rPr lang="en-GB" sz="3672" spc="-51" dirty="0">
                <a:solidFill>
                  <a:srgbClr val="FFFFFF"/>
                </a:solidFill>
                <a:latin typeface="Segoe UI Semibold"/>
                <a:cs typeface="Segoe UI"/>
              </a:rPr>
              <a:t>Cloud Adoption Framework - Experts</a:t>
            </a:r>
          </a:p>
        </p:txBody>
      </p:sp>
      <p:grpSp>
        <p:nvGrpSpPr>
          <p:cNvPr id="9" name="Group 35">
            <a:extLst>
              <a:ext uri="{FF2B5EF4-FFF2-40B4-BE49-F238E27FC236}">
                <a16:creationId xmlns:a16="http://schemas.microsoft.com/office/drawing/2014/main" id="{B91ABB6E-BB45-4E6B-88E2-01EAF3A9B672}"/>
              </a:ext>
              <a:ext uri="{C183D7F6-B498-43B3-948B-1728B52AA6E4}">
                <adec:decorative xmlns:adec="http://schemas.microsoft.com/office/drawing/2017/decorative" val="1"/>
              </a:ext>
            </a:extLst>
          </p:cNvPr>
          <p:cNvGrpSpPr/>
          <p:nvPr/>
        </p:nvGrpSpPr>
        <p:grpSpPr>
          <a:xfrm>
            <a:off x="977834" y="2540393"/>
            <a:ext cx="1361033" cy="2724931"/>
            <a:chOff x="4077952" y="2530556"/>
            <a:chExt cx="1334467" cy="2723686"/>
          </a:xfrm>
        </p:grpSpPr>
        <p:sp>
          <p:nvSpPr>
            <p:cNvPr id="11" name="Arrow: Bent 31">
              <a:extLst>
                <a:ext uri="{FF2B5EF4-FFF2-40B4-BE49-F238E27FC236}">
                  <a16:creationId xmlns:a16="http://schemas.microsoft.com/office/drawing/2014/main" id="{70C06F94-C00F-4E92-AF10-8644DC20714B}"/>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12" name="Oval 32">
              <a:extLst>
                <a:ext uri="{FF2B5EF4-FFF2-40B4-BE49-F238E27FC236}">
                  <a16:creationId xmlns:a16="http://schemas.microsoft.com/office/drawing/2014/main" id="{17756F7F-A817-4694-8C00-F8E42EF6C03B}"/>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13" name="Rectangle 34">
              <a:extLst>
                <a:ext uri="{FF2B5EF4-FFF2-40B4-BE49-F238E27FC236}">
                  <a16:creationId xmlns:a16="http://schemas.microsoft.com/office/drawing/2014/main" id="{4688F993-9C1C-4850-A85E-1BFEA2041EDB}"/>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14" name="Rectangle 33">
              <a:extLst>
                <a:ext uri="{FF2B5EF4-FFF2-40B4-BE49-F238E27FC236}">
                  <a16:creationId xmlns:a16="http://schemas.microsoft.com/office/drawing/2014/main" id="{E7E3D0B1-8A33-44DC-9EF9-3EFEA23804FF}"/>
                </a:ext>
              </a:extLst>
            </p:cNvPr>
            <p:cNvSpPr/>
            <p:nvPr/>
          </p:nvSpPr>
          <p:spPr bwMode="auto">
            <a:xfrm rot="5400000">
              <a:off x="3869265" y="4016036"/>
              <a:ext cx="2289050"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10" name="Flowchart: Terminator 36">
            <a:extLst>
              <a:ext uri="{FF2B5EF4-FFF2-40B4-BE49-F238E27FC236}">
                <a16:creationId xmlns:a16="http://schemas.microsoft.com/office/drawing/2014/main" id="{B04F9694-C774-455A-94FF-FBB5F770FC18}"/>
              </a:ext>
              <a:ext uri="{C183D7F6-B498-43B3-948B-1728B52AA6E4}">
                <adec:decorative xmlns:adec="http://schemas.microsoft.com/office/drawing/2017/decorative" val="1"/>
              </a:ext>
            </a:extLst>
          </p:cNvPr>
          <p:cNvSpPr/>
          <p:nvPr/>
        </p:nvSpPr>
        <p:spPr bwMode="auto">
          <a:xfrm rot="5400000">
            <a:off x="1619116" y="5241111"/>
            <a:ext cx="625105" cy="189821"/>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7" name="TextBox 90">
            <a:extLst>
              <a:ext uri="{FF2B5EF4-FFF2-40B4-BE49-F238E27FC236}">
                <a16:creationId xmlns:a16="http://schemas.microsoft.com/office/drawing/2014/main" id="{11522F81-E3F7-4441-BADD-056D0FD0535B}"/>
              </a:ext>
            </a:extLst>
          </p:cNvPr>
          <p:cNvSpPr txBox="1"/>
          <p:nvPr/>
        </p:nvSpPr>
        <p:spPr>
          <a:xfrm>
            <a:off x="405400" y="859710"/>
            <a:ext cx="1854648" cy="320182"/>
          </a:xfrm>
          <a:prstGeom prst="rect">
            <a:avLst/>
          </a:prstGeom>
          <a:noFill/>
        </p:spPr>
        <p:txBody>
          <a:bodyPr wrap="none" lIns="0" tIns="0" rIns="0" bIns="0" rtlCol="0">
            <a:spAutoFit/>
          </a:bodyPr>
          <a:lstStyle/>
          <a:p>
            <a:pPr defTabSz="932597">
              <a:defRPr/>
            </a:pPr>
            <a:r>
              <a:rPr lang="de-DE" sz="2040" b="1" dirty="0">
                <a:solidFill>
                  <a:srgbClr val="000000"/>
                </a:solidFill>
                <a:latin typeface="Segoe UI"/>
              </a:rPr>
              <a:t>Learning Path*</a:t>
            </a:r>
          </a:p>
        </p:txBody>
      </p:sp>
      <p:sp>
        <p:nvSpPr>
          <p:cNvPr id="25" name="TextBox 39">
            <a:extLst>
              <a:ext uri="{FF2B5EF4-FFF2-40B4-BE49-F238E27FC236}">
                <a16:creationId xmlns:a16="http://schemas.microsoft.com/office/drawing/2014/main" id="{7E5577A3-1EBB-4ABC-8E76-10FB43C5620B}"/>
              </a:ext>
            </a:extLst>
          </p:cNvPr>
          <p:cNvSpPr txBox="1"/>
          <p:nvPr/>
        </p:nvSpPr>
        <p:spPr>
          <a:xfrm>
            <a:off x="977834" y="2043545"/>
            <a:ext cx="2202057" cy="478442"/>
          </a:xfrm>
          <a:prstGeom prst="rect">
            <a:avLst/>
          </a:prstGeom>
          <a:noFill/>
        </p:spPr>
        <p:txBody>
          <a:bodyPr wrap="square">
            <a:spAutoFit/>
          </a:bodyPr>
          <a:lstStyle/>
          <a:p>
            <a:pPr defTabSz="932597">
              <a:defRPr/>
            </a:pPr>
            <a:r>
              <a:rPr lang="en-US" sz="1224" b="1" dirty="0">
                <a:solidFill>
                  <a:srgbClr val="4472C4"/>
                </a:solidFill>
                <a:latin typeface="Segoe UI"/>
              </a:rPr>
              <a:t>Module 1</a:t>
            </a:r>
            <a:br>
              <a:rPr lang="en-US" sz="1224" b="1" dirty="0">
                <a:solidFill>
                  <a:srgbClr val="4472C4"/>
                </a:solidFill>
                <a:latin typeface="Segoe UI"/>
              </a:rPr>
            </a:br>
            <a:r>
              <a:rPr lang="en-US" sz="1224" b="1" dirty="0">
                <a:solidFill>
                  <a:srgbClr val="4472C4"/>
                </a:solidFill>
                <a:latin typeface="Segoe UI"/>
              </a:rPr>
              <a:t>CAF </a:t>
            </a:r>
            <a:r>
              <a:rPr lang="en-US" sz="1224" b="1" dirty="0">
                <a:solidFill>
                  <a:srgbClr val="000000"/>
                </a:solidFill>
                <a:latin typeface="Segoe UI"/>
              </a:rPr>
              <a:t>BASIC</a:t>
            </a:r>
            <a:endParaRPr lang="de-DE" sz="1224" b="1" dirty="0">
              <a:solidFill>
                <a:srgbClr val="008575"/>
              </a:solidFill>
              <a:latin typeface="Segoe UI"/>
            </a:endParaRPr>
          </a:p>
        </p:txBody>
      </p:sp>
      <p:sp>
        <p:nvSpPr>
          <p:cNvPr id="27" name="TextBox 49">
            <a:extLst>
              <a:ext uri="{FF2B5EF4-FFF2-40B4-BE49-F238E27FC236}">
                <a16:creationId xmlns:a16="http://schemas.microsoft.com/office/drawing/2014/main" id="{FA812EBB-5991-4592-AB1D-ED2C0ABC4F2C}"/>
              </a:ext>
            </a:extLst>
          </p:cNvPr>
          <p:cNvSpPr txBox="1"/>
          <p:nvPr/>
        </p:nvSpPr>
        <p:spPr>
          <a:xfrm>
            <a:off x="2183560" y="3042825"/>
            <a:ext cx="2112283" cy="478442"/>
          </a:xfrm>
          <a:prstGeom prst="rect">
            <a:avLst/>
          </a:prstGeom>
          <a:noFill/>
        </p:spPr>
        <p:txBody>
          <a:bodyPr wrap="square">
            <a:spAutoFit/>
          </a:bodyPr>
          <a:lstStyle/>
          <a:p>
            <a:pPr defTabSz="932597">
              <a:defRPr/>
            </a:pPr>
            <a:r>
              <a:rPr lang="en-US" sz="1224" dirty="0">
                <a:solidFill>
                  <a:srgbClr val="000000"/>
                </a:solidFill>
                <a:latin typeface="Segoe UI"/>
              </a:rPr>
              <a:t>Microsoft Cloud Adoption Framework (CAF) </a:t>
            </a:r>
            <a:r>
              <a:rPr lang="en-US" sz="1224" b="1" dirty="0">
                <a:solidFill>
                  <a:srgbClr val="4472C4"/>
                </a:solidFill>
                <a:latin typeface="Segoe UI"/>
              </a:rPr>
              <a:t>Intro</a:t>
            </a:r>
            <a:r>
              <a:rPr lang="en-US" sz="1224" dirty="0">
                <a:solidFill>
                  <a:srgbClr val="000000"/>
                </a:solidFill>
                <a:latin typeface="Segoe UI"/>
              </a:rPr>
              <a:t> </a:t>
            </a:r>
          </a:p>
        </p:txBody>
      </p:sp>
      <p:sp>
        <p:nvSpPr>
          <p:cNvPr id="29" name="Oval 50">
            <a:extLst>
              <a:ext uri="{FF2B5EF4-FFF2-40B4-BE49-F238E27FC236}">
                <a16:creationId xmlns:a16="http://schemas.microsoft.com/office/drawing/2014/main" id="{A953D6DF-4434-491E-9E89-19020490A4C7}"/>
              </a:ext>
              <a:ext uri="{C183D7F6-B498-43B3-948B-1728B52AA6E4}">
                <adec:decorative xmlns:adec="http://schemas.microsoft.com/office/drawing/2017/decorative" val="1"/>
              </a:ext>
            </a:extLst>
          </p:cNvPr>
          <p:cNvSpPr/>
          <p:nvPr/>
        </p:nvSpPr>
        <p:spPr bwMode="auto">
          <a:xfrm>
            <a:off x="1836758" y="3640307"/>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0" name="Textfeld 29">
            <a:extLst>
              <a:ext uri="{FF2B5EF4-FFF2-40B4-BE49-F238E27FC236}">
                <a16:creationId xmlns:a16="http://schemas.microsoft.com/office/drawing/2014/main" id="{9F1BF2D3-2CAA-4602-B4ED-CAEC951C2A66}"/>
              </a:ext>
            </a:extLst>
          </p:cNvPr>
          <p:cNvSpPr txBox="1"/>
          <p:nvPr/>
        </p:nvSpPr>
        <p:spPr>
          <a:xfrm>
            <a:off x="2279445" y="3625855"/>
            <a:ext cx="2117084" cy="384271"/>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1h </a:t>
            </a:r>
            <a:r>
              <a:rPr lang="en-US" sz="1224" dirty="0">
                <a:solidFill>
                  <a:srgbClr val="008575"/>
                </a:solidFill>
                <a:latin typeface="Segoe UI"/>
                <a:hlinkClick r:id="rId2"/>
              </a:rPr>
              <a:t>Online self paced Training</a:t>
            </a:r>
            <a:endParaRPr lang="en-US" sz="1224" dirty="0">
              <a:solidFill>
                <a:srgbClr val="008575"/>
              </a:solidFill>
              <a:latin typeface="Segoe UI"/>
            </a:endParaRPr>
          </a:p>
          <a:p>
            <a:pPr marL="174862" indent="-174862" defTabSz="932563">
              <a:buFont typeface="Arial" panose="020B0604020202020204" pitchFamily="34" charset="0"/>
              <a:buChar char="•"/>
              <a:defRPr/>
            </a:pPr>
            <a:r>
              <a:rPr lang="en-US" sz="1224" dirty="0">
                <a:solidFill>
                  <a:srgbClr val="000000"/>
                </a:solidFill>
                <a:latin typeface="Segoe UI"/>
              </a:rPr>
              <a:t>Basic understanding of CAF</a:t>
            </a:r>
          </a:p>
        </p:txBody>
      </p:sp>
      <p:sp>
        <p:nvSpPr>
          <p:cNvPr id="34" name="Oval 50">
            <a:extLst>
              <a:ext uri="{FF2B5EF4-FFF2-40B4-BE49-F238E27FC236}">
                <a16:creationId xmlns:a16="http://schemas.microsoft.com/office/drawing/2014/main" id="{6DD4A041-0735-445A-B8F8-D12100A0263C}"/>
              </a:ext>
              <a:ext uri="{C183D7F6-B498-43B3-948B-1728B52AA6E4}">
                <adec:decorative xmlns:adec="http://schemas.microsoft.com/office/drawing/2017/decorative" val="1"/>
              </a:ext>
            </a:extLst>
          </p:cNvPr>
          <p:cNvSpPr/>
          <p:nvPr/>
        </p:nvSpPr>
        <p:spPr bwMode="auto">
          <a:xfrm>
            <a:off x="1834304" y="4897129"/>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5" name="TextBox 49">
            <a:extLst>
              <a:ext uri="{FF2B5EF4-FFF2-40B4-BE49-F238E27FC236}">
                <a16:creationId xmlns:a16="http://schemas.microsoft.com/office/drawing/2014/main" id="{03B55D42-A912-4C3A-A977-2ADD477BC244}"/>
              </a:ext>
            </a:extLst>
          </p:cNvPr>
          <p:cNvSpPr txBox="1"/>
          <p:nvPr/>
        </p:nvSpPr>
        <p:spPr>
          <a:xfrm>
            <a:off x="2240720" y="4897129"/>
            <a:ext cx="2012297" cy="670577"/>
          </a:xfrm>
          <a:prstGeom prst="rect">
            <a:avLst/>
          </a:prstGeom>
          <a:noFill/>
        </p:spPr>
        <p:txBody>
          <a:bodyPr wrap="square">
            <a:spAutoFit/>
          </a:bodyPr>
          <a:lstStyle/>
          <a:p>
            <a:pPr defTabSz="932597">
              <a:defRPr/>
            </a:pPr>
            <a:r>
              <a:rPr lang="en-US" sz="1224" dirty="0">
                <a:solidFill>
                  <a:srgbClr val="000000"/>
                </a:solidFill>
                <a:latin typeface="Segoe UI"/>
              </a:rPr>
              <a:t>CAF Hackathon </a:t>
            </a:r>
            <a:r>
              <a:rPr lang="en-US" sz="1224" b="1" dirty="0">
                <a:solidFill>
                  <a:srgbClr val="4472C4"/>
                </a:solidFill>
                <a:latin typeface="Segoe UI"/>
              </a:rPr>
              <a:t>Basic</a:t>
            </a:r>
          </a:p>
          <a:p>
            <a:pPr marL="174862" indent="-174862" defTabSz="932597">
              <a:buFont typeface="Arial" panose="020B0604020202020204" pitchFamily="34" charset="0"/>
              <a:buChar char="•"/>
              <a:defRPr/>
            </a:pPr>
            <a:r>
              <a:rPr lang="en-US" sz="1224" dirty="0">
                <a:solidFill>
                  <a:srgbClr val="008575"/>
                </a:solidFill>
                <a:latin typeface="Segoe UI"/>
              </a:rPr>
              <a:t>2x 0,5 Days </a:t>
            </a:r>
            <a:r>
              <a:rPr lang="en-US" sz="1224" dirty="0">
                <a:solidFill>
                  <a:srgbClr val="000000"/>
                </a:solidFill>
                <a:latin typeface="Segoe UI"/>
              </a:rPr>
              <a:t>Hackathon (virtual or in person)</a:t>
            </a:r>
            <a:endParaRPr lang="en-US" sz="1224" dirty="0">
              <a:solidFill>
                <a:srgbClr val="008575"/>
              </a:solidFill>
              <a:latin typeface="Segoe UI"/>
            </a:endParaRPr>
          </a:p>
        </p:txBody>
      </p:sp>
      <p:grpSp>
        <p:nvGrpSpPr>
          <p:cNvPr id="36" name="Group 35">
            <a:extLst>
              <a:ext uri="{FF2B5EF4-FFF2-40B4-BE49-F238E27FC236}">
                <a16:creationId xmlns:a16="http://schemas.microsoft.com/office/drawing/2014/main" id="{2010444E-6D2E-41E0-99D6-23DF1C9E3AC4}"/>
              </a:ext>
              <a:ext uri="{C183D7F6-B498-43B3-948B-1728B52AA6E4}">
                <adec:decorative xmlns:adec="http://schemas.microsoft.com/office/drawing/2017/decorative" val="1"/>
              </a:ext>
            </a:extLst>
          </p:cNvPr>
          <p:cNvGrpSpPr/>
          <p:nvPr/>
        </p:nvGrpSpPr>
        <p:grpSpPr>
          <a:xfrm>
            <a:off x="3674750" y="2540393"/>
            <a:ext cx="1361033" cy="2724931"/>
            <a:chOff x="4077952" y="2530556"/>
            <a:chExt cx="1334467" cy="2723686"/>
          </a:xfrm>
        </p:grpSpPr>
        <p:sp>
          <p:nvSpPr>
            <p:cNvPr id="37" name="Arrow: Bent 31">
              <a:extLst>
                <a:ext uri="{FF2B5EF4-FFF2-40B4-BE49-F238E27FC236}">
                  <a16:creationId xmlns:a16="http://schemas.microsoft.com/office/drawing/2014/main" id="{99792B6E-EBDF-4DC5-B654-9DF06E54B4FF}"/>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8" name="Oval 32">
              <a:extLst>
                <a:ext uri="{FF2B5EF4-FFF2-40B4-BE49-F238E27FC236}">
                  <a16:creationId xmlns:a16="http://schemas.microsoft.com/office/drawing/2014/main" id="{7953653C-2ED4-4C1F-9C82-F5D1C0EC8E8C}"/>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9" name="Rectangle 34">
              <a:extLst>
                <a:ext uri="{FF2B5EF4-FFF2-40B4-BE49-F238E27FC236}">
                  <a16:creationId xmlns:a16="http://schemas.microsoft.com/office/drawing/2014/main" id="{9039D73C-8337-466D-89D5-14D72D3C772D}"/>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0" name="Rectangle 33">
              <a:extLst>
                <a:ext uri="{FF2B5EF4-FFF2-40B4-BE49-F238E27FC236}">
                  <a16:creationId xmlns:a16="http://schemas.microsoft.com/office/drawing/2014/main" id="{874FD713-B905-4B96-8D89-8764BCA77C20}"/>
                </a:ext>
              </a:extLst>
            </p:cNvPr>
            <p:cNvSpPr/>
            <p:nvPr/>
          </p:nvSpPr>
          <p:spPr bwMode="auto">
            <a:xfrm rot="5400000">
              <a:off x="3859740" y="4016036"/>
              <a:ext cx="2289050"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41" name="Flowchart: Terminator 36">
            <a:extLst>
              <a:ext uri="{FF2B5EF4-FFF2-40B4-BE49-F238E27FC236}">
                <a16:creationId xmlns:a16="http://schemas.microsoft.com/office/drawing/2014/main" id="{2BB867F8-43C8-48FC-B877-34AA0BA23D60}"/>
              </a:ext>
              <a:ext uri="{C183D7F6-B498-43B3-948B-1728B52AA6E4}">
                <adec:decorative xmlns:adec="http://schemas.microsoft.com/office/drawing/2017/decorative" val="1"/>
              </a:ext>
            </a:extLst>
          </p:cNvPr>
          <p:cNvSpPr/>
          <p:nvPr/>
        </p:nvSpPr>
        <p:spPr bwMode="auto">
          <a:xfrm rot="5400000">
            <a:off x="4306318" y="5241111"/>
            <a:ext cx="625105" cy="189821"/>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2" name="TextBox 39">
            <a:extLst>
              <a:ext uri="{FF2B5EF4-FFF2-40B4-BE49-F238E27FC236}">
                <a16:creationId xmlns:a16="http://schemas.microsoft.com/office/drawing/2014/main" id="{FCDDDD80-CD5A-4AF7-9FEB-4A42E3C777E7}"/>
              </a:ext>
            </a:extLst>
          </p:cNvPr>
          <p:cNvSpPr txBox="1"/>
          <p:nvPr/>
        </p:nvSpPr>
        <p:spPr>
          <a:xfrm>
            <a:off x="3674750" y="2043545"/>
            <a:ext cx="2202057" cy="478442"/>
          </a:xfrm>
          <a:prstGeom prst="rect">
            <a:avLst/>
          </a:prstGeom>
          <a:noFill/>
        </p:spPr>
        <p:txBody>
          <a:bodyPr wrap="square">
            <a:spAutoFit/>
          </a:bodyPr>
          <a:lstStyle/>
          <a:p>
            <a:pPr defTabSz="932597">
              <a:defRPr/>
            </a:pPr>
            <a:r>
              <a:rPr lang="en-US" sz="1224" b="1" dirty="0">
                <a:solidFill>
                  <a:srgbClr val="4472C4"/>
                </a:solidFill>
                <a:latin typeface="Segoe UI"/>
              </a:rPr>
              <a:t>Module 2</a:t>
            </a:r>
            <a:br>
              <a:rPr lang="en-US" sz="1224" b="1" dirty="0">
                <a:solidFill>
                  <a:srgbClr val="4472C4"/>
                </a:solidFill>
                <a:latin typeface="Segoe UI"/>
              </a:rPr>
            </a:br>
            <a:r>
              <a:rPr lang="en-US" sz="1224" b="1" dirty="0">
                <a:solidFill>
                  <a:srgbClr val="4472C4"/>
                </a:solidFill>
                <a:latin typeface="Segoe UI"/>
              </a:rPr>
              <a:t>CAF </a:t>
            </a:r>
            <a:r>
              <a:rPr lang="en-US" sz="1224" b="1" dirty="0">
                <a:solidFill>
                  <a:srgbClr val="000000"/>
                </a:solidFill>
                <a:latin typeface="Segoe UI"/>
              </a:rPr>
              <a:t>Migration</a:t>
            </a:r>
            <a:endParaRPr lang="de-DE" sz="1224" b="1" dirty="0">
              <a:solidFill>
                <a:srgbClr val="008575"/>
              </a:solidFill>
              <a:latin typeface="Segoe UI"/>
            </a:endParaRPr>
          </a:p>
        </p:txBody>
      </p:sp>
      <p:sp>
        <p:nvSpPr>
          <p:cNvPr id="43" name="Oval 50">
            <a:extLst>
              <a:ext uri="{FF2B5EF4-FFF2-40B4-BE49-F238E27FC236}">
                <a16:creationId xmlns:a16="http://schemas.microsoft.com/office/drawing/2014/main" id="{6A65E18B-ED49-4ADA-8504-CF547285E824}"/>
              </a:ext>
              <a:ext uri="{C183D7F6-B498-43B3-948B-1728B52AA6E4}">
                <adec:decorative xmlns:adec="http://schemas.microsoft.com/office/drawing/2017/decorative" val="1"/>
              </a:ext>
            </a:extLst>
          </p:cNvPr>
          <p:cNvSpPr/>
          <p:nvPr/>
        </p:nvSpPr>
        <p:spPr bwMode="auto">
          <a:xfrm>
            <a:off x="4523960" y="3654312"/>
            <a:ext cx="189821" cy="20877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6" name="Oval 50">
            <a:extLst>
              <a:ext uri="{FF2B5EF4-FFF2-40B4-BE49-F238E27FC236}">
                <a16:creationId xmlns:a16="http://schemas.microsoft.com/office/drawing/2014/main" id="{9946036D-C602-4F92-A464-DE03D9133A65}"/>
              </a:ext>
              <a:ext uri="{C183D7F6-B498-43B3-948B-1728B52AA6E4}">
                <adec:decorative xmlns:adec="http://schemas.microsoft.com/office/drawing/2017/decorative" val="1"/>
              </a:ext>
            </a:extLst>
          </p:cNvPr>
          <p:cNvSpPr/>
          <p:nvPr/>
        </p:nvSpPr>
        <p:spPr bwMode="auto">
          <a:xfrm>
            <a:off x="4527869" y="4897129"/>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7" name="TextBox 49">
            <a:extLst>
              <a:ext uri="{FF2B5EF4-FFF2-40B4-BE49-F238E27FC236}">
                <a16:creationId xmlns:a16="http://schemas.microsoft.com/office/drawing/2014/main" id="{981334CE-FE2D-4C5C-90C3-75BED5735FCD}"/>
              </a:ext>
            </a:extLst>
          </p:cNvPr>
          <p:cNvSpPr txBox="1"/>
          <p:nvPr/>
        </p:nvSpPr>
        <p:spPr>
          <a:xfrm>
            <a:off x="4817498" y="4897129"/>
            <a:ext cx="2086969" cy="670577"/>
          </a:xfrm>
          <a:prstGeom prst="rect">
            <a:avLst/>
          </a:prstGeom>
          <a:noFill/>
        </p:spPr>
        <p:txBody>
          <a:bodyPr wrap="square">
            <a:spAutoFit/>
          </a:bodyPr>
          <a:lstStyle/>
          <a:p>
            <a:pPr defTabSz="932597">
              <a:defRPr/>
            </a:pPr>
            <a:r>
              <a:rPr lang="en-US" sz="1224" dirty="0">
                <a:solidFill>
                  <a:srgbClr val="000000"/>
                </a:solidFill>
                <a:latin typeface="Segoe UI"/>
              </a:rPr>
              <a:t>CAF Hackathon </a:t>
            </a:r>
            <a:r>
              <a:rPr lang="en-US" sz="1224" b="1" dirty="0">
                <a:solidFill>
                  <a:srgbClr val="4472C4"/>
                </a:solidFill>
                <a:latin typeface="Segoe UI"/>
              </a:rPr>
              <a:t>Migration</a:t>
            </a:r>
          </a:p>
          <a:p>
            <a:pPr marL="174862" indent="-174862" defTabSz="932597">
              <a:buFont typeface="Arial" panose="020B0604020202020204" pitchFamily="34" charset="0"/>
              <a:buChar char="•"/>
              <a:defRPr/>
            </a:pPr>
            <a:r>
              <a:rPr lang="en-US" sz="1224" dirty="0">
                <a:solidFill>
                  <a:srgbClr val="008575"/>
                </a:solidFill>
                <a:latin typeface="Segoe UI"/>
              </a:rPr>
              <a:t>1,5 Days </a:t>
            </a:r>
            <a:r>
              <a:rPr lang="en-US" sz="1224" dirty="0">
                <a:solidFill>
                  <a:srgbClr val="000000"/>
                </a:solidFill>
                <a:latin typeface="Segoe UI"/>
              </a:rPr>
              <a:t>Hackathon (virtual or in person)</a:t>
            </a:r>
            <a:endParaRPr lang="en-US" sz="1224" dirty="0">
              <a:solidFill>
                <a:srgbClr val="008575"/>
              </a:solidFill>
              <a:latin typeface="Segoe UI"/>
            </a:endParaRPr>
          </a:p>
        </p:txBody>
      </p:sp>
      <p:grpSp>
        <p:nvGrpSpPr>
          <p:cNvPr id="48" name="Group 35">
            <a:extLst>
              <a:ext uri="{FF2B5EF4-FFF2-40B4-BE49-F238E27FC236}">
                <a16:creationId xmlns:a16="http://schemas.microsoft.com/office/drawing/2014/main" id="{8E9301D9-DAE1-48C8-AB67-1D4C21DF8B9E}"/>
              </a:ext>
              <a:ext uri="{C183D7F6-B498-43B3-948B-1728B52AA6E4}">
                <adec:decorative xmlns:adec="http://schemas.microsoft.com/office/drawing/2017/decorative" val="1"/>
              </a:ext>
            </a:extLst>
          </p:cNvPr>
          <p:cNvGrpSpPr/>
          <p:nvPr/>
        </p:nvGrpSpPr>
        <p:grpSpPr>
          <a:xfrm>
            <a:off x="6303883" y="2540393"/>
            <a:ext cx="1361033" cy="2711268"/>
            <a:chOff x="4077952" y="2530556"/>
            <a:chExt cx="1334467" cy="2710029"/>
          </a:xfrm>
        </p:grpSpPr>
        <p:sp>
          <p:nvSpPr>
            <p:cNvPr id="49" name="Arrow: Bent 31">
              <a:extLst>
                <a:ext uri="{FF2B5EF4-FFF2-40B4-BE49-F238E27FC236}">
                  <a16:creationId xmlns:a16="http://schemas.microsoft.com/office/drawing/2014/main" id="{A0D56E54-1667-405D-9B35-E5174E6B1DE4}"/>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0" name="Oval 32">
              <a:extLst>
                <a:ext uri="{FF2B5EF4-FFF2-40B4-BE49-F238E27FC236}">
                  <a16:creationId xmlns:a16="http://schemas.microsoft.com/office/drawing/2014/main" id="{4CF61D0D-7C5F-4FFA-8D01-09E229A66E00}"/>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1" name="Rectangle 34">
              <a:extLst>
                <a:ext uri="{FF2B5EF4-FFF2-40B4-BE49-F238E27FC236}">
                  <a16:creationId xmlns:a16="http://schemas.microsoft.com/office/drawing/2014/main" id="{D2DBB134-3583-4866-943A-D4C20722F42C}"/>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2" name="Rectangle 33">
              <a:extLst>
                <a:ext uri="{FF2B5EF4-FFF2-40B4-BE49-F238E27FC236}">
                  <a16:creationId xmlns:a16="http://schemas.microsoft.com/office/drawing/2014/main" id="{D4BC3760-0F2E-4AFE-BD58-1C2CD5BA6B88}"/>
                </a:ext>
              </a:extLst>
            </p:cNvPr>
            <p:cNvSpPr/>
            <p:nvPr/>
          </p:nvSpPr>
          <p:spPr bwMode="auto">
            <a:xfrm rot="5400000">
              <a:off x="3869744" y="4009208"/>
              <a:ext cx="2275393"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53" name="Flowchart: Terminator 36">
            <a:extLst>
              <a:ext uri="{FF2B5EF4-FFF2-40B4-BE49-F238E27FC236}">
                <a16:creationId xmlns:a16="http://schemas.microsoft.com/office/drawing/2014/main" id="{9E5EA5CD-9F37-4712-A0D6-4A394453F073}"/>
              </a:ext>
              <a:ext uri="{C183D7F6-B498-43B3-948B-1728B52AA6E4}">
                <adec:decorative xmlns:adec="http://schemas.microsoft.com/office/drawing/2017/decorative" val="1"/>
              </a:ext>
            </a:extLst>
          </p:cNvPr>
          <p:cNvSpPr/>
          <p:nvPr/>
        </p:nvSpPr>
        <p:spPr bwMode="auto">
          <a:xfrm rot="5400000">
            <a:off x="6724395" y="5461879"/>
            <a:ext cx="1066642" cy="189820"/>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4" name="TextBox 39">
            <a:extLst>
              <a:ext uri="{FF2B5EF4-FFF2-40B4-BE49-F238E27FC236}">
                <a16:creationId xmlns:a16="http://schemas.microsoft.com/office/drawing/2014/main" id="{C1847BD4-B97B-4798-9898-68275A5838A8}"/>
              </a:ext>
            </a:extLst>
          </p:cNvPr>
          <p:cNvSpPr txBox="1"/>
          <p:nvPr/>
        </p:nvSpPr>
        <p:spPr>
          <a:xfrm>
            <a:off x="6303883" y="2043545"/>
            <a:ext cx="2202057" cy="478442"/>
          </a:xfrm>
          <a:prstGeom prst="rect">
            <a:avLst/>
          </a:prstGeom>
          <a:noFill/>
        </p:spPr>
        <p:txBody>
          <a:bodyPr wrap="square">
            <a:spAutoFit/>
          </a:bodyPr>
          <a:lstStyle/>
          <a:p>
            <a:pPr defTabSz="932597">
              <a:defRPr/>
            </a:pPr>
            <a:r>
              <a:rPr lang="en-US" sz="1224" b="1" dirty="0">
                <a:solidFill>
                  <a:srgbClr val="4472C4"/>
                </a:solidFill>
                <a:latin typeface="Segoe UI"/>
              </a:rPr>
              <a:t>Module 3</a:t>
            </a:r>
            <a:br>
              <a:rPr lang="en-US" sz="1224" b="1" dirty="0">
                <a:solidFill>
                  <a:srgbClr val="4472C4"/>
                </a:solidFill>
                <a:latin typeface="Segoe UI"/>
              </a:rPr>
            </a:br>
            <a:r>
              <a:rPr lang="en-US" sz="1224" b="1" dirty="0">
                <a:solidFill>
                  <a:srgbClr val="4472C4"/>
                </a:solidFill>
                <a:latin typeface="Segoe UI"/>
              </a:rPr>
              <a:t>CAF </a:t>
            </a:r>
            <a:r>
              <a:rPr lang="en-US" sz="1224" b="1" dirty="0">
                <a:solidFill>
                  <a:srgbClr val="000000"/>
                </a:solidFill>
                <a:latin typeface="Segoe UI"/>
              </a:rPr>
              <a:t>Advanced</a:t>
            </a:r>
            <a:endParaRPr lang="de-DE" sz="1224" b="1" dirty="0">
              <a:solidFill>
                <a:srgbClr val="008575"/>
              </a:solidFill>
              <a:latin typeface="Segoe UI"/>
            </a:endParaRPr>
          </a:p>
        </p:txBody>
      </p:sp>
      <p:sp>
        <p:nvSpPr>
          <p:cNvPr id="55" name="Oval 50">
            <a:extLst>
              <a:ext uri="{FF2B5EF4-FFF2-40B4-BE49-F238E27FC236}">
                <a16:creationId xmlns:a16="http://schemas.microsoft.com/office/drawing/2014/main" id="{18CCA746-CF0A-416C-AE4B-FDB5ED789508}"/>
              </a:ext>
              <a:ext uri="{C183D7F6-B498-43B3-948B-1728B52AA6E4}">
                <adec:decorative xmlns:adec="http://schemas.microsoft.com/office/drawing/2017/decorative" val="1"/>
              </a:ext>
            </a:extLst>
          </p:cNvPr>
          <p:cNvSpPr/>
          <p:nvPr/>
        </p:nvSpPr>
        <p:spPr bwMode="auto">
          <a:xfrm>
            <a:off x="7159569" y="3830487"/>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7" name="Oval 50">
            <a:extLst>
              <a:ext uri="{FF2B5EF4-FFF2-40B4-BE49-F238E27FC236}">
                <a16:creationId xmlns:a16="http://schemas.microsoft.com/office/drawing/2014/main" id="{5E6AD402-D6A9-4466-BDE5-D2781A8477BC}"/>
              </a:ext>
              <a:ext uri="{C183D7F6-B498-43B3-948B-1728B52AA6E4}">
                <adec:decorative xmlns:adec="http://schemas.microsoft.com/office/drawing/2017/decorative" val="1"/>
              </a:ext>
            </a:extLst>
          </p:cNvPr>
          <p:cNvSpPr/>
          <p:nvPr/>
        </p:nvSpPr>
        <p:spPr bwMode="auto">
          <a:xfrm>
            <a:off x="7164076" y="4897129"/>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nvGrpSpPr>
          <p:cNvPr id="59" name="Group 35">
            <a:extLst>
              <a:ext uri="{FF2B5EF4-FFF2-40B4-BE49-F238E27FC236}">
                <a16:creationId xmlns:a16="http://schemas.microsoft.com/office/drawing/2014/main" id="{91BC57D5-D3C1-4429-9523-C776EFEB9286}"/>
              </a:ext>
              <a:ext uri="{C183D7F6-B498-43B3-948B-1728B52AA6E4}">
                <adec:decorative xmlns:adec="http://schemas.microsoft.com/office/drawing/2017/decorative" val="1"/>
              </a:ext>
            </a:extLst>
          </p:cNvPr>
          <p:cNvGrpSpPr/>
          <p:nvPr/>
        </p:nvGrpSpPr>
        <p:grpSpPr>
          <a:xfrm>
            <a:off x="9022030" y="2540393"/>
            <a:ext cx="1361033" cy="2724931"/>
            <a:chOff x="4077952" y="2530556"/>
            <a:chExt cx="1334467" cy="2723686"/>
          </a:xfrm>
        </p:grpSpPr>
        <p:sp>
          <p:nvSpPr>
            <p:cNvPr id="60" name="Arrow: Bent 31">
              <a:extLst>
                <a:ext uri="{FF2B5EF4-FFF2-40B4-BE49-F238E27FC236}">
                  <a16:creationId xmlns:a16="http://schemas.microsoft.com/office/drawing/2014/main" id="{39E49B59-1522-4A48-938D-F41D1B809FEB}"/>
                </a:ext>
              </a:extLst>
            </p:cNvPr>
            <p:cNvSpPr/>
            <p:nvPr/>
          </p:nvSpPr>
          <p:spPr bwMode="auto">
            <a:xfrm rot="5400000">
              <a:off x="4306631" y="2394936"/>
              <a:ext cx="751431" cy="1022672"/>
            </a:xfrm>
            <a:prstGeom prst="ben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1" name="Oval 32">
              <a:extLst>
                <a:ext uri="{FF2B5EF4-FFF2-40B4-BE49-F238E27FC236}">
                  <a16:creationId xmlns:a16="http://schemas.microsoft.com/office/drawing/2014/main" id="{A941A021-3795-423C-AA9F-1A76F5D3CC53}"/>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2" name="Rectangle 34">
              <a:extLst>
                <a:ext uri="{FF2B5EF4-FFF2-40B4-BE49-F238E27FC236}">
                  <a16:creationId xmlns:a16="http://schemas.microsoft.com/office/drawing/2014/main" id="{C6F30D9B-5146-407B-8E4F-61BA1A9D44C4}"/>
                </a:ext>
              </a:extLst>
            </p:cNvPr>
            <p:cNvSpPr/>
            <p:nvPr/>
          </p:nvSpPr>
          <p:spPr bwMode="auto">
            <a:xfrm>
              <a:off x="4740676" y="3000652"/>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3" name="Rectangle 33">
              <a:extLst>
                <a:ext uri="{FF2B5EF4-FFF2-40B4-BE49-F238E27FC236}">
                  <a16:creationId xmlns:a16="http://schemas.microsoft.com/office/drawing/2014/main" id="{670B8C32-6EFA-48EF-B808-264E0FCE8599}"/>
                </a:ext>
              </a:extLst>
            </p:cNvPr>
            <p:cNvSpPr/>
            <p:nvPr/>
          </p:nvSpPr>
          <p:spPr bwMode="auto">
            <a:xfrm rot="5400000">
              <a:off x="3869265" y="4016036"/>
              <a:ext cx="2289050" cy="187361"/>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64" name="Flowchart: Terminator 36">
            <a:extLst>
              <a:ext uri="{FF2B5EF4-FFF2-40B4-BE49-F238E27FC236}">
                <a16:creationId xmlns:a16="http://schemas.microsoft.com/office/drawing/2014/main" id="{E8B7D399-EF24-4C52-8D1C-5585FFE9D09A}"/>
              </a:ext>
              <a:ext uri="{C183D7F6-B498-43B3-948B-1728B52AA6E4}">
                <adec:decorative xmlns:adec="http://schemas.microsoft.com/office/drawing/2017/decorative" val="1"/>
              </a:ext>
            </a:extLst>
          </p:cNvPr>
          <p:cNvSpPr/>
          <p:nvPr/>
        </p:nvSpPr>
        <p:spPr bwMode="auto">
          <a:xfrm rot="5400000">
            <a:off x="9662510" y="5184973"/>
            <a:ext cx="625105" cy="195868"/>
          </a:xfrm>
          <a:prstGeom prst="flowChartTerminator">
            <a:avLst/>
          </a:prstGeom>
          <a:solidFill>
            <a:srgbClr val="ADADA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5" name="TextBox 39">
            <a:extLst>
              <a:ext uri="{FF2B5EF4-FFF2-40B4-BE49-F238E27FC236}">
                <a16:creationId xmlns:a16="http://schemas.microsoft.com/office/drawing/2014/main" id="{7ACEBDCF-EF49-4E0C-8A3B-94C5ABD7F054}"/>
              </a:ext>
            </a:extLst>
          </p:cNvPr>
          <p:cNvSpPr txBox="1"/>
          <p:nvPr/>
        </p:nvSpPr>
        <p:spPr>
          <a:xfrm>
            <a:off x="9022030" y="2064984"/>
            <a:ext cx="2202057" cy="478442"/>
          </a:xfrm>
          <a:prstGeom prst="rect">
            <a:avLst/>
          </a:prstGeom>
          <a:noFill/>
        </p:spPr>
        <p:txBody>
          <a:bodyPr wrap="square">
            <a:spAutoFit/>
          </a:bodyPr>
          <a:lstStyle/>
          <a:p>
            <a:pPr defTabSz="932597">
              <a:defRPr/>
            </a:pPr>
            <a:r>
              <a:rPr lang="en-US" sz="1224" b="1" dirty="0">
                <a:solidFill>
                  <a:srgbClr val="4472C4"/>
                </a:solidFill>
                <a:latin typeface="Segoe UI"/>
              </a:rPr>
              <a:t>ESLZ</a:t>
            </a:r>
            <a:r>
              <a:rPr lang="en-US" sz="1224" b="1" dirty="0">
                <a:solidFill>
                  <a:srgbClr val="008575"/>
                </a:solidFill>
                <a:latin typeface="Segoe UI"/>
              </a:rPr>
              <a:t> </a:t>
            </a:r>
            <a:r>
              <a:rPr lang="en-US" sz="1224" b="1" dirty="0" err="1">
                <a:solidFill>
                  <a:srgbClr val="000000"/>
                </a:solidFill>
                <a:latin typeface="Segoe UI"/>
              </a:rPr>
              <a:t>IaC</a:t>
            </a:r>
            <a:r>
              <a:rPr lang="en-US" sz="1224" b="1" dirty="0">
                <a:solidFill>
                  <a:srgbClr val="000000"/>
                </a:solidFill>
                <a:latin typeface="Segoe UI"/>
              </a:rPr>
              <a:t> Hackathon </a:t>
            </a:r>
            <a:br>
              <a:rPr lang="en-US" sz="1224" b="1" dirty="0">
                <a:solidFill>
                  <a:srgbClr val="000000"/>
                </a:solidFill>
                <a:latin typeface="Segoe UI"/>
              </a:rPr>
            </a:br>
            <a:r>
              <a:rPr lang="en-US" sz="1224" b="1" dirty="0">
                <a:solidFill>
                  <a:srgbClr val="000000"/>
                </a:solidFill>
                <a:latin typeface="Segoe UI"/>
              </a:rPr>
              <a:t>(</a:t>
            </a:r>
            <a:r>
              <a:rPr lang="en-US" sz="1224" dirty="0">
                <a:solidFill>
                  <a:prstClr val="black"/>
                </a:solidFill>
                <a:latin typeface="Calibri" panose="020F0502020204030204"/>
              </a:rPr>
              <a:t>optional </a:t>
            </a:r>
            <a:r>
              <a:rPr lang="en-US" sz="1224" dirty="0">
                <a:solidFill>
                  <a:srgbClr val="4472C4"/>
                </a:solidFill>
                <a:latin typeface="Calibri" panose="020F0502020204030204"/>
              </a:rPr>
              <a:t>“Add-on”</a:t>
            </a:r>
            <a:r>
              <a:rPr lang="en-US" sz="1224" dirty="0">
                <a:solidFill>
                  <a:prstClr val="black"/>
                </a:solidFill>
                <a:latin typeface="Calibri" panose="020F0502020204030204"/>
              </a:rPr>
              <a:t> Module</a:t>
            </a:r>
            <a:r>
              <a:rPr lang="en-US" sz="1224" b="1" dirty="0">
                <a:solidFill>
                  <a:srgbClr val="008575"/>
                </a:solidFill>
                <a:latin typeface="Segoe UI"/>
              </a:rPr>
              <a:t> </a:t>
            </a:r>
            <a:r>
              <a:rPr lang="en-US" sz="1224" b="1" dirty="0">
                <a:solidFill>
                  <a:prstClr val="black"/>
                </a:solidFill>
                <a:latin typeface="Segoe UI"/>
              </a:rPr>
              <a:t>)</a:t>
            </a:r>
            <a:endParaRPr lang="de-DE" sz="1224" b="1" dirty="0">
              <a:solidFill>
                <a:prstClr val="black"/>
              </a:solidFill>
              <a:latin typeface="Segoe UI"/>
            </a:endParaRPr>
          </a:p>
        </p:txBody>
      </p:sp>
      <p:sp>
        <p:nvSpPr>
          <p:cNvPr id="68" name="Oval 50">
            <a:extLst>
              <a:ext uri="{FF2B5EF4-FFF2-40B4-BE49-F238E27FC236}">
                <a16:creationId xmlns:a16="http://schemas.microsoft.com/office/drawing/2014/main" id="{5AB3A64E-BF29-4D75-949E-CE89CA2A5953}"/>
              </a:ext>
              <a:ext uri="{C183D7F6-B498-43B3-948B-1728B52AA6E4}">
                <adec:decorative xmlns:adec="http://schemas.microsoft.com/office/drawing/2017/decorative" val="1"/>
              </a:ext>
            </a:extLst>
          </p:cNvPr>
          <p:cNvSpPr/>
          <p:nvPr/>
        </p:nvSpPr>
        <p:spPr bwMode="auto">
          <a:xfrm>
            <a:off x="9890086" y="4897129"/>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9" name="TextBox 49">
            <a:extLst>
              <a:ext uri="{FF2B5EF4-FFF2-40B4-BE49-F238E27FC236}">
                <a16:creationId xmlns:a16="http://schemas.microsoft.com/office/drawing/2014/main" id="{BA216FCC-529B-4C43-9DBC-E52CDE032640}"/>
              </a:ext>
            </a:extLst>
          </p:cNvPr>
          <p:cNvSpPr txBox="1"/>
          <p:nvPr/>
        </p:nvSpPr>
        <p:spPr>
          <a:xfrm>
            <a:off x="10218310" y="3847122"/>
            <a:ext cx="1827012" cy="469103"/>
          </a:xfrm>
          <a:prstGeom prst="rect">
            <a:avLst/>
          </a:prstGeom>
          <a:noFill/>
        </p:spPr>
        <p:txBody>
          <a:bodyPr wrap="square">
            <a:spAutoFit/>
          </a:bodyPr>
          <a:lstStyle/>
          <a:p>
            <a:pPr defTabSz="932597">
              <a:defRPr/>
            </a:pPr>
            <a:r>
              <a:rPr lang="en-US" sz="1224" dirty="0">
                <a:solidFill>
                  <a:srgbClr val="000000"/>
                </a:solidFill>
                <a:latin typeface="Segoe UI"/>
              </a:rPr>
              <a:t>Min. 3 Days </a:t>
            </a:r>
            <a:r>
              <a:rPr lang="en-US" sz="1224" b="1" dirty="0">
                <a:solidFill>
                  <a:srgbClr val="4472C4"/>
                </a:solidFill>
                <a:latin typeface="Segoe UI"/>
              </a:rPr>
              <a:t>Hackathon + additional Modules</a:t>
            </a:r>
            <a:r>
              <a:rPr lang="en-US" sz="1224" dirty="0">
                <a:solidFill>
                  <a:srgbClr val="008575"/>
                </a:solidFill>
                <a:latin typeface="Segoe UI"/>
              </a:rPr>
              <a:t> </a:t>
            </a:r>
          </a:p>
        </p:txBody>
      </p:sp>
      <p:sp>
        <p:nvSpPr>
          <p:cNvPr id="78" name="Arrow: Bent 31">
            <a:extLst>
              <a:ext uri="{FF2B5EF4-FFF2-40B4-BE49-F238E27FC236}">
                <a16:creationId xmlns:a16="http://schemas.microsoft.com/office/drawing/2014/main" id="{66DC3B7B-FC46-4A52-94D6-C7975621BB12}"/>
              </a:ext>
              <a:ext uri="{C183D7F6-B498-43B3-948B-1728B52AA6E4}">
                <adec:decorative xmlns:adec="http://schemas.microsoft.com/office/drawing/2017/decorative" val="1"/>
              </a:ext>
            </a:extLst>
          </p:cNvPr>
          <p:cNvSpPr/>
          <p:nvPr/>
        </p:nvSpPr>
        <p:spPr bwMode="auto">
          <a:xfrm rot="16200000">
            <a:off x="-51162" y="1966210"/>
            <a:ext cx="748577" cy="765795"/>
          </a:xfrm>
          <a:prstGeom prst="bentArrow">
            <a:avLst>
              <a:gd name="adj1" fmla="val 25000"/>
              <a:gd name="adj2" fmla="val 25000"/>
              <a:gd name="adj3" fmla="val 0"/>
              <a:gd name="adj4" fmla="val 43750"/>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82" name="TextBox 39">
            <a:extLst>
              <a:ext uri="{FF2B5EF4-FFF2-40B4-BE49-F238E27FC236}">
                <a16:creationId xmlns:a16="http://schemas.microsoft.com/office/drawing/2014/main" id="{E9211188-C859-41F0-B56C-A84E5992672D}"/>
              </a:ext>
            </a:extLst>
          </p:cNvPr>
          <p:cNvSpPr txBox="1"/>
          <p:nvPr/>
        </p:nvSpPr>
        <p:spPr>
          <a:xfrm>
            <a:off x="-52279" y="1702928"/>
            <a:ext cx="2202057" cy="286306"/>
          </a:xfrm>
          <a:prstGeom prst="rect">
            <a:avLst/>
          </a:prstGeom>
          <a:noFill/>
        </p:spPr>
        <p:txBody>
          <a:bodyPr wrap="square">
            <a:spAutoFit/>
          </a:bodyPr>
          <a:lstStyle/>
          <a:p>
            <a:pPr defTabSz="932597">
              <a:defRPr/>
            </a:pPr>
            <a:r>
              <a:rPr lang="en-US" sz="1224" b="1" dirty="0">
                <a:solidFill>
                  <a:srgbClr val="000000"/>
                </a:solidFill>
                <a:latin typeface="Segoe UI"/>
              </a:rPr>
              <a:t>Introduction </a:t>
            </a:r>
            <a:r>
              <a:rPr lang="en-US" sz="1224" b="1" dirty="0">
                <a:solidFill>
                  <a:srgbClr val="4472C4"/>
                </a:solidFill>
                <a:latin typeface="Segoe UI"/>
              </a:rPr>
              <a:t>Call</a:t>
            </a:r>
            <a:endParaRPr lang="de-DE" sz="1224" b="1" dirty="0">
              <a:solidFill>
                <a:srgbClr val="4472C4"/>
              </a:solidFill>
              <a:latin typeface="Segoe UI"/>
            </a:endParaRPr>
          </a:p>
        </p:txBody>
      </p:sp>
      <p:sp>
        <p:nvSpPr>
          <p:cNvPr id="88" name="Oval 50">
            <a:extLst>
              <a:ext uri="{FF2B5EF4-FFF2-40B4-BE49-F238E27FC236}">
                <a16:creationId xmlns:a16="http://schemas.microsoft.com/office/drawing/2014/main" id="{C68A2412-FF49-4C41-9696-6485D4B2B5BB}"/>
              </a:ext>
              <a:ext uri="{C183D7F6-B498-43B3-948B-1728B52AA6E4}">
                <adec:decorative xmlns:adec="http://schemas.microsoft.com/office/drawing/2017/decorative" val="1"/>
              </a:ext>
            </a:extLst>
          </p:cNvPr>
          <p:cNvSpPr/>
          <p:nvPr/>
        </p:nvSpPr>
        <p:spPr bwMode="auto">
          <a:xfrm>
            <a:off x="37909" y="206751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 name="TextBox 49">
            <a:extLst>
              <a:ext uri="{FF2B5EF4-FFF2-40B4-BE49-F238E27FC236}">
                <a16:creationId xmlns:a16="http://schemas.microsoft.com/office/drawing/2014/main" id="{191CCB45-14E8-4F6F-B230-9E0D50DA8C1F}"/>
              </a:ext>
            </a:extLst>
          </p:cNvPr>
          <p:cNvSpPr txBox="1"/>
          <p:nvPr/>
        </p:nvSpPr>
        <p:spPr>
          <a:xfrm>
            <a:off x="4871617" y="3043102"/>
            <a:ext cx="2112283" cy="478442"/>
          </a:xfrm>
          <a:prstGeom prst="rect">
            <a:avLst/>
          </a:prstGeom>
          <a:noFill/>
        </p:spPr>
        <p:txBody>
          <a:bodyPr wrap="square">
            <a:spAutoFit/>
          </a:bodyPr>
          <a:lstStyle/>
          <a:p>
            <a:pPr defTabSz="932597">
              <a:defRPr/>
            </a:pPr>
            <a:r>
              <a:rPr lang="en-US" sz="1224" dirty="0">
                <a:solidFill>
                  <a:srgbClr val="000000"/>
                </a:solidFill>
                <a:latin typeface="Segoe UI"/>
              </a:rPr>
              <a:t>Microsoft Cloud Adoption Framework (CAF) </a:t>
            </a:r>
            <a:r>
              <a:rPr lang="en-US" sz="1224" b="1" dirty="0">
                <a:solidFill>
                  <a:srgbClr val="4472C4"/>
                </a:solidFill>
                <a:latin typeface="Segoe UI"/>
              </a:rPr>
              <a:t>Migrate</a:t>
            </a:r>
          </a:p>
        </p:txBody>
      </p:sp>
      <p:sp>
        <p:nvSpPr>
          <p:cNvPr id="4" name="Textfeld 3">
            <a:extLst>
              <a:ext uri="{FF2B5EF4-FFF2-40B4-BE49-F238E27FC236}">
                <a16:creationId xmlns:a16="http://schemas.microsoft.com/office/drawing/2014/main" id="{1BDBA73B-0D64-4EE1-B191-2A64591DA50A}"/>
              </a:ext>
            </a:extLst>
          </p:cNvPr>
          <p:cNvSpPr txBox="1"/>
          <p:nvPr/>
        </p:nvSpPr>
        <p:spPr>
          <a:xfrm>
            <a:off x="4954958" y="3664123"/>
            <a:ext cx="2043971" cy="768541"/>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1h </a:t>
            </a:r>
            <a:r>
              <a:rPr lang="en-US" sz="1224" dirty="0">
                <a:solidFill>
                  <a:srgbClr val="008575"/>
                </a:solidFill>
                <a:latin typeface="Segoe UI"/>
                <a:hlinkClick r:id="rId3"/>
              </a:rPr>
              <a:t>Online self paced Training</a:t>
            </a:r>
            <a:endParaRPr lang="en-US" sz="1224" dirty="0">
              <a:solidFill>
                <a:srgbClr val="008575"/>
              </a:solidFill>
              <a:latin typeface="Segoe UI"/>
            </a:endParaRPr>
          </a:p>
          <a:p>
            <a:pPr marL="174862" indent="-174862" defTabSz="932563">
              <a:buFont typeface="Arial" panose="020B0604020202020204" pitchFamily="34" charset="0"/>
              <a:buChar char="•"/>
              <a:defRPr/>
            </a:pPr>
            <a:r>
              <a:rPr lang="en-US" sz="1224" dirty="0">
                <a:solidFill>
                  <a:srgbClr val="000000"/>
                </a:solidFill>
                <a:latin typeface="Segoe UI"/>
              </a:rPr>
              <a:t>Applications and </a:t>
            </a:r>
            <a:br>
              <a:rPr lang="en-US" sz="1224" dirty="0">
                <a:solidFill>
                  <a:srgbClr val="000000"/>
                </a:solidFill>
                <a:latin typeface="Segoe UI"/>
              </a:rPr>
            </a:br>
            <a:r>
              <a:rPr lang="en-US" sz="1224" dirty="0">
                <a:solidFill>
                  <a:srgbClr val="000000"/>
                </a:solidFill>
                <a:latin typeface="Segoe UI"/>
              </a:rPr>
              <a:t>infrastructure migration </a:t>
            </a:r>
            <a:br>
              <a:rPr lang="en-US" sz="1224" dirty="0">
                <a:solidFill>
                  <a:srgbClr val="000000"/>
                </a:solidFill>
                <a:latin typeface="Segoe UI"/>
              </a:rPr>
            </a:br>
            <a:r>
              <a:rPr lang="en-US" sz="1224" dirty="0">
                <a:solidFill>
                  <a:srgbClr val="000000"/>
                </a:solidFill>
                <a:latin typeface="Segoe UI"/>
              </a:rPr>
              <a:t>and modernization</a:t>
            </a:r>
          </a:p>
        </p:txBody>
      </p:sp>
      <p:sp>
        <p:nvSpPr>
          <p:cNvPr id="6" name="TextBox 49">
            <a:extLst>
              <a:ext uri="{FF2B5EF4-FFF2-40B4-BE49-F238E27FC236}">
                <a16:creationId xmlns:a16="http://schemas.microsoft.com/office/drawing/2014/main" id="{86AE8969-425F-4C1E-9846-7CFEFA6C629C}"/>
              </a:ext>
            </a:extLst>
          </p:cNvPr>
          <p:cNvSpPr txBox="1"/>
          <p:nvPr/>
        </p:nvSpPr>
        <p:spPr>
          <a:xfrm>
            <a:off x="7525301" y="3041762"/>
            <a:ext cx="2112283" cy="670577"/>
          </a:xfrm>
          <a:prstGeom prst="rect">
            <a:avLst/>
          </a:prstGeom>
          <a:noFill/>
        </p:spPr>
        <p:txBody>
          <a:bodyPr wrap="square">
            <a:spAutoFit/>
          </a:bodyPr>
          <a:lstStyle/>
          <a:p>
            <a:pPr defTabSz="932597">
              <a:defRPr/>
            </a:pPr>
            <a:r>
              <a:rPr lang="en-US" sz="1224" dirty="0">
                <a:solidFill>
                  <a:srgbClr val="000000"/>
                </a:solidFill>
                <a:latin typeface="Segoe UI"/>
              </a:rPr>
              <a:t>Microsoft Cloud Adoption Framework (CAF) </a:t>
            </a:r>
            <a:r>
              <a:rPr lang="en-US" sz="1224" b="1" dirty="0">
                <a:solidFill>
                  <a:srgbClr val="4472C4"/>
                </a:solidFill>
                <a:latin typeface="Segoe UI"/>
              </a:rPr>
              <a:t>Landing Zone &amp; Govern</a:t>
            </a:r>
          </a:p>
        </p:txBody>
      </p:sp>
      <p:sp>
        <p:nvSpPr>
          <p:cNvPr id="8" name="Textfeld 7">
            <a:extLst>
              <a:ext uri="{FF2B5EF4-FFF2-40B4-BE49-F238E27FC236}">
                <a16:creationId xmlns:a16="http://schemas.microsoft.com/office/drawing/2014/main" id="{BCDA67B6-0E66-4076-83B0-25AF19E03C62}"/>
              </a:ext>
            </a:extLst>
          </p:cNvPr>
          <p:cNvSpPr txBox="1"/>
          <p:nvPr/>
        </p:nvSpPr>
        <p:spPr>
          <a:xfrm>
            <a:off x="7612235" y="3828737"/>
            <a:ext cx="2060384" cy="1152811"/>
          </a:xfrm>
          <a:prstGeom prst="rect">
            <a:avLst/>
          </a:prstGeom>
          <a:noFill/>
        </p:spPr>
        <p:txBody>
          <a:bodyPr wrap="none" lIns="0" tIns="0" rIns="0" bIns="0" rtlCol="0">
            <a:spAutoFit/>
          </a:bodyPr>
          <a:lstStyle/>
          <a:p>
            <a:pPr defTabSz="932597">
              <a:defRPr/>
            </a:pPr>
            <a:r>
              <a:rPr lang="en-US" sz="1224" dirty="0">
                <a:solidFill>
                  <a:srgbClr val="000000"/>
                </a:solidFill>
                <a:latin typeface="Segoe UI"/>
              </a:rPr>
              <a:t>2 Module </a:t>
            </a:r>
            <a:r>
              <a:rPr lang="en-US" sz="1224" b="1" dirty="0">
                <a:solidFill>
                  <a:srgbClr val="4472C4"/>
                </a:solidFill>
                <a:latin typeface="Segoe UI"/>
              </a:rPr>
              <a:t>Online Training</a:t>
            </a:r>
          </a:p>
          <a:p>
            <a:pPr marL="174862" indent="-174862" defTabSz="932597">
              <a:buFont typeface="Arial" panose="020B0604020202020204" pitchFamily="34" charset="0"/>
              <a:buChar char="•"/>
              <a:defRPr/>
            </a:pPr>
            <a:r>
              <a:rPr lang="en-US" sz="1224" dirty="0">
                <a:solidFill>
                  <a:srgbClr val="008575"/>
                </a:solidFill>
                <a:latin typeface="Segoe UI"/>
                <a:hlinkClick r:id="rId4"/>
              </a:rPr>
              <a:t>Modul 1 </a:t>
            </a:r>
            <a:br>
              <a:rPr lang="en-US" sz="1224" dirty="0">
                <a:solidFill>
                  <a:srgbClr val="000000"/>
                </a:solidFill>
                <a:latin typeface="Segoe UI"/>
              </a:rPr>
            </a:br>
            <a:r>
              <a:rPr lang="en-US" sz="1224" dirty="0">
                <a:solidFill>
                  <a:srgbClr val="000000"/>
                </a:solidFill>
                <a:latin typeface="Segoe UI"/>
              </a:rPr>
              <a:t>Governance Methodology </a:t>
            </a:r>
          </a:p>
          <a:p>
            <a:pPr marL="174862" indent="-174862" defTabSz="932597">
              <a:buFont typeface="Arial" panose="020B0604020202020204" pitchFamily="34" charset="0"/>
              <a:buChar char="•"/>
              <a:defRPr/>
            </a:pPr>
            <a:r>
              <a:rPr lang="en-US" sz="1224" dirty="0">
                <a:solidFill>
                  <a:srgbClr val="008575"/>
                </a:solidFill>
                <a:latin typeface="Segoe UI"/>
                <a:hlinkClick r:id="rId5"/>
              </a:rPr>
              <a:t>Modul 2 </a:t>
            </a:r>
            <a:br>
              <a:rPr lang="en-US" sz="1224" dirty="0">
                <a:solidFill>
                  <a:srgbClr val="000000"/>
                </a:solidFill>
                <a:latin typeface="Segoe UI"/>
              </a:rPr>
            </a:br>
            <a:r>
              <a:rPr lang="en-US" sz="1224" dirty="0">
                <a:solidFill>
                  <a:srgbClr val="000000"/>
                </a:solidFill>
                <a:latin typeface="Segoe UI"/>
              </a:rPr>
              <a:t>Enterprise Scale</a:t>
            </a:r>
          </a:p>
          <a:p>
            <a:pPr marL="174862" indent="-174862" defTabSz="932563">
              <a:buFont typeface="Arial" panose="020B0604020202020204" pitchFamily="34" charset="0"/>
              <a:buChar char="•"/>
              <a:defRPr/>
            </a:pPr>
            <a:endParaRPr lang="en-US" sz="1224" dirty="0">
              <a:solidFill>
                <a:srgbClr val="000000"/>
              </a:solidFill>
              <a:latin typeface="Segoe UI"/>
            </a:endParaRPr>
          </a:p>
        </p:txBody>
      </p:sp>
      <p:sp>
        <p:nvSpPr>
          <p:cNvPr id="79" name="TextBox 49">
            <a:extLst>
              <a:ext uri="{FF2B5EF4-FFF2-40B4-BE49-F238E27FC236}">
                <a16:creationId xmlns:a16="http://schemas.microsoft.com/office/drawing/2014/main" id="{3A98F754-0518-4659-B1F6-3EA5F41F6EFC}"/>
              </a:ext>
            </a:extLst>
          </p:cNvPr>
          <p:cNvSpPr txBox="1"/>
          <p:nvPr/>
        </p:nvSpPr>
        <p:spPr>
          <a:xfrm>
            <a:off x="7571818" y="4897129"/>
            <a:ext cx="2019513" cy="657488"/>
          </a:xfrm>
          <a:prstGeom prst="rect">
            <a:avLst/>
          </a:prstGeom>
          <a:noFill/>
        </p:spPr>
        <p:txBody>
          <a:bodyPr wrap="square">
            <a:spAutoFit/>
          </a:bodyPr>
          <a:lstStyle/>
          <a:p>
            <a:pPr defTabSz="932597">
              <a:defRPr/>
            </a:pPr>
            <a:r>
              <a:rPr lang="en-US" sz="1224" dirty="0">
                <a:solidFill>
                  <a:srgbClr val="000000"/>
                </a:solidFill>
                <a:latin typeface="Segoe UI"/>
              </a:rPr>
              <a:t>CAF Hackathon </a:t>
            </a:r>
            <a:r>
              <a:rPr lang="en-US" sz="1224" b="1" dirty="0">
                <a:solidFill>
                  <a:srgbClr val="4472C4"/>
                </a:solidFill>
                <a:latin typeface="Segoe UI"/>
              </a:rPr>
              <a:t>Advanced</a:t>
            </a:r>
          </a:p>
          <a:p>
            <a:pPr marL="174862" indent="-174862" defTabSz="932597">
              <a:buFont typeface="Arial" panose="020B0604020202020204" pitchFamily="34" charset="0"/>
              <a:buChar char="•"/>
              <a:defRPr/>
            </a:pPr>
            <a:r>
              <a:rPr lang="en-US" sz="1224" dirty="0">
                <a:solidFill>
                  <a:srgbClr val="4472C4"/>
                </a:solidFill>
                <a:latin typeface="Segoe UI"/>
              </a:rPr>
              <a:t>1,5 Days </a:t>
            </a:r>
            <a:r>
              <a:rPr lang="en-US" sz="1224" dirty="0">
                <a:solidFill>
                  <a:srgbClr val="000000"/>
                </a:solidFill>
                <a:latin typeface="Segoe UI"/>
              </a:rPr>
              <a:t>Hackathon (virtual or in person)</a:t>
            </a:r>
            <a:endParaRPr lang="en-US" sz="1224" dirty="0">
              <a:solidFill>
                <a:srgbClr val="008575"/>
              </a:solidFill>
              <a:latin typeface="Segoe UI"/>
            </a:endParaRPr>
          </a:p>
        </p:txBody>
      </p:sp>
      <p:sp>
        <p:nvSpPr>
          <p:cNvPr id="15" name="TextBox 49">
            <a:extLst>
              <a:ext uri="{FF2B5EF4-FFF2-40B4-BE49-F238E27FC236}">
                <a16:creationId xmlns:a16="http://schemas.microsoft.com/office/drawing/2014/main" id="{FE7887EB-5775-4220-8EFC-887C56515A23}"/>
              </a:ext>
            </a:extLst>
          </p:cNvPr>
          <p:cNvSpPr txBox="1"/>
          <p:nvPr/>
        </p:nvSpPr>
        <p:spPr>
          <a:xfrm>
            <a:off x="10216571" y="3036660"/>
            <a:ext cx="2112283" cy="670577"/>
          </a:xfrm>
          <a:prstGeom prst="rect">
            <a:avLst/>
          </a:prstGeom>
          <a:noFill/>
        </p:spPr>
        <p:txBody>
          <a:bodyPr wrap="square">
            <a:spAutoFit/>
          </a:bodyPr>
          <a:lstStyle/>
          <a:p>
            <a:pPr defTabSz="932597">
              <a:defRPr/>
            </a:pPr>
            <a:r>
              <a:rPr lang="en-US" sz="1224" dirty="0">
                <a:solidFill>
                  <a:srgbClr val="000000"/>
                </a:solidFill>
                <a:latin typeface="Segoe UI"/>
              </a:rPr>
              <a:t>Enterprise Scale – Infrastructure as Code College</a:t>
            </a:r>
          </a:p>
        </p:txBody>
      </p:sp>
      <p:sp>
        <p:nvSpPr>
          <p:cNvPr id="18" name="Textfeld 17">
            <a:extLst>
              <a:ext uri="{FF2B5EF4-FFF2-40B4-BE49-F238E27FC236}">
                <a16:creationId xmlns:a16="http://schemas.microsoft.com/office/drawing/2014/main" id="{7B774E4A-3F6F-4575-8169-21B7361BCDD0}"/>
              </a:ext>
            </a:extLst>
          </p:cNvPr>
          <p:cNvSpPr txBox="1"/>
          <p:nvPr/>
        </p:nvSpPr>
        <p:spPr>
          <a:xfrm>
            <a:off x="205378" y="6691283"/>
            <a:ext cx="3456209" cy="176114"/>
          </a:xfrm>
          <a:prstGeom prst="rect">
            <a:avLst/>
          </a:prstGeom>
          <a:noFill/>
        </p:spPr>
        <p:txBody>
          <a:bodyPr wrap="none" lIns="0" tIns="0" rIns="0" bIns="0" rtlCol="0" anchor="t">
            <a:spAutoFit/>
          </a:bodyPr>
          <a:lstStyle/>
          <a:p>
            <a:pPr defTabSz="932597"/>
            <a:r>
              <a:rPr lang="en-US" sz="1122" dirty="0">
                <a:solidFill>
                  <a:prstClr val="black"/>
                </a:solidFill>
                <a:latin typeface="Calibri" panose="020F0502020204030204"/>
              </a:rPr>
              <a:t>* Go the whole path or exit the path wherever you want…</a:t>
            </a:r>
          </a:p>
        </p:txBody>
      </p:sp>
      <p:sp>
        <p:nvSpPr>
          <p:cNvPr id="21" name="Rechteck: abgerundete Ecken 20">
            <a:extLst>
              <a:ext uri="{FF2B5EF4-FFF2-40B4-BE49-F238E27FC236}">
                <a16:creationId xmlns:a16="http://schemas.microsoft.com/office/drawing/2014/main" id="{032BC79C-3E06-4A61-893E-21189D1DF005}"/>
              </a:ext>
            </a:extLst>
          </p:cNvPr>
          <p:cNvSpPr/>
          <p:nvPr/>
        </p:nvSpPr>
        <p:spPr bwMode="auto">
          <a:xfrm>
            <a:off x="7162806" y="5788469"/>
            <a:ext cx="2049045" cy="4946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defTabSz="932597"/>
            <a:r>
              <a:rPr lang="en-US" sz="1632" dirty="0">
                <a:solidFill>
                  <a:prstClr val="white"/>
                </a:solidFill>
                <a:latin typeface="Calibri" panose="020F0502020204030204"/>
              </a:rPr>
              <a:t>CAF Expert Level</a:t>
            </a:r>
          </a:p>
        </p:txBody>
      </p:sp>
      <p:sp>
        <p:nvSpPr>
          <p:cNvPr id="58" name="Oval 50">
            <a:extLst>
              <a:ext uri="{FF2B5EF4-FFF2-40B4-BE49-F238E27FC236}">
                <a16:creationId xmlns:a16="http://schemas.microsoft.com/office/drawing/2014/main" id="{A0CF7A26-D69A-43DF-A830-2D228F054E8C}"/>
              </a:ext>
              <a:ext uri="{C183D7F6-B498-43B3-948B-1728B52AA6E4}">
                <adec:decorative xmlns:adec="http://schemas.microsoft.com/office/drawing/2017/decorative" val="1"/>
              </a:ext>
            </a:extLst>
          </p:cNvPr>
          <p:cNvSpPr/>
          <p:nvPr/>
        </p:nvSpPr>
        <p:spPr bwMode="auto">
          <a:xfrm>
            <a:off x="9886246" y="386821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6" name="TextBox 49">
            <a:extLst>
              <a:ext uri="{FF2B5EF4-FFF2-40B4-BE49-F238E27FC236}">
                <a16:creationId xmlns:a16="http://schemas.microsoft.com/office/drawing/2014/main" id="{3C6507CC-3766-4E70-B5D1-A1F55A687A16}"/>
              </a:ext>
            </a:extLst>
          </p:cNvPr>
          <p:cNvSpPr txBox="1"/>
          <p:nvPr/>
        </p:nvSpPr>
        <p:spPr>
          <a:xfrm>
            <a:off x="10218309" y="4857695"/>
            <a:ext cx="1827012" cy="478442"/>
          </a:xfrm>
          <a:prstGeom prst="rect">
            <a:avLst/>
          </a:prstGeom>
          <a:noFill/>
        </p:spPr>
        <p:txBody>
          <a:bodyPr wrap="square">
            <a:spAutoFit/>
          </a:bodyPr>
          <a:lstStyle/>
          <a:p>
            <a:pPr defTabSz="932597">
              <a:defRPr/>
            </a:pPr>
            <a:r>
              <a:rPr lang="en-US" sz="1224" dirty="0">
                <a:solidFill>
                  <a:srgbClr val="000000"/>
                </a:solidFill>
                <a:latin typeface="Segoe UI"/>
              </a:rPr>
              <a:t>1 Day </a:t>
            </a:r>
            <a:r>
              <a:rPr lang="en-US" sz="1224" b="1" dirty="0">
                <a:solidFill>
                  <a:srgbClr val="4472C4"/>
                </a:solidFill>
                <a:latin typeface="Segoe UI"/>
              </a:rPr>
              <a:t>Training – Construction Sets</a:t>
            </a:r>
            <a:endParaRPr lang="en-US" sz="1224" dirty="0">
              <a:solidFill>
                <a:srgbClr val="008575"/>
              </a:solidFill>
              <a:latin typeface="Segoe UI"/>
            </a:endParaRPr>
          </a:p>
        </p:txBody>
      </p:sp>
    </p:spTree>
    <p:extLst>
      <p:ext uri="{BB962C8B-B14F-4D97-AF65-F5344CB8AC3E}">
        <p14:creationId xmlns:p14="http://schemas.microsoft.com/office/powerpoint/2010/main" val="34412280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9">
            <a:extLst>
              <a:ext uri="{FF2B5EF4-FFF2-40B4-BE49-F238E27FC236}">
                <a16:creationId xmlns:a16="http://schemas.microsoft.com/office/drawing/2014/main" id="{7F1EF980-0DC0-4040-9AF7-DFACBD8839F9}"/>
              </a:ext>
            </a:extLst>
          </p:cNvPr>
          <p:cNvSpPr/>
          <p:nvPr/>
        </p:nvSpPr>
        <p:spPr bwMode="auto">
          <a:xfrm>
            <a:off x="358468" y="1810100"/>
            <a:ext cx="5256874" cy="1835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0E3AB7DB-00B5-4407-890F-FDA07D45EB10}"/>
              </a:ext>
            </a:extLst>
          </p:cNvPr>
          <p:cNvSpPr/>
          <p:nvPr/>
        </p:nvSpPr>
        <p:spPr bwMode="auto">
          <a:xfrm>
            <a:off x="880" y="-1"/>
            <a:ext cx="12434711" cy="13845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 name="Title 16">
            <a:extLst>
              <a:ext uri="{FF2B5EF4-FFF2-40B4-BE49-F238E27FC236}">
                <a16:creationId xmlns:a16="http://schemas.microsoft.com/office/drawing/2014/main" id="{4BF06DE2-55B5-4587-AB29-2F107CB07827}"/>
              </a:ext>
            </a:extLst>
          </p:cNvPr>
          <p:cNvSpPr txBox="1">
            <a:spLocks/>
          </p:cNvSpPr>
          <p:nvPr/>
        </p:nvSpPr>
        <p:spPr>
          <a:xfrm>
            <a:off x="377969" y="240233"/>
            <a:ext cx="11237870" cy="11526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51304">
              <a:buClr>
                <a:srgbClr val="0F780F"/>
              </a:buClr>
              <a:defRPr/>
            </a:pPr>
            <a:endParaRPr lang="en-GB" sz="3672" spc="-51" dirty="0">
              <a:solidFill>
                <a:srgbClr val="FFFFFF"/>
              </a:solidFill>
              <a:latin typeface="Segoe UI Semibold"/>
              <a:cs typeface="Segoe UI"/>
            </a:endParaRPr>
          </a:p>
          <a:p>
            <a:pPr defTabSz="951304">
              <a:buClr>
                <a:srgbClr val="0F780F"/>
              </a:buClr>
              <a:defRPr/>
            </a:pPr>
            <a:r>
              <a:rPr lang="en-GB" sz="3672" spc="-51" dirty="0">
                <a:solidFill>
                  <a:srgbClr val="FFFFFF"/>
                </a:solidFill>
                <a:latin typeface="Segoe UI Semibold"/>
                <a:cs typeface="Segoe UI"/>
              </a:rPr>
              <a:t>CAF Migrate</a:t>
            </a:r>
          </a:p>
        </p:txBody>
      </p:sp>
      <p:sp>
        <p:nvSpPr>
          <p:cNvPr id="7" name="TextBox 90">
            <a:extLst>
              <a:ext uri="{FF2B5EF4-FFF2-40B4-BE49-F238E27FC236}">
                <a16:creationId xmlns:a16="http://schemas.microsoft.com/office/drawing/2014/main" id="{11522F81-E3F7-4441-BADD-056D0FD0535B}"/>
              </a:ext>
            </a:extLst>
          </p:cNvPr>
          <p:cNvSpPr txBox="1"/>
          <p:nvPr/>
        </p:nvSpPr>
        <p:spPr>
          <a:xfrm>
            <a:off x="382958" y="440496"/>
            <a:ext cx="1358615" cy="320182"/>
          </a:xfrm>
          <a:prstGeom prst="rect">
            <a:avLst/>
          </a:prstGeom>
          <a:noFill/>
        </p:spPr>
        <p:txBody>
          <a:bodyPr wrap="none" lIns="0" tIns="0" rIns="0" bIns="0" rtlCol="0">
            <a:spAutoFit/>
          </a:bodyPr>
          <a:lstStyle/>
          <a:p>
            <a:pPr defTabSz="932597">
              <a:defRPr/>
            </a:pPr>
            <a:r>
              <a:rPr lang="de-DE" sz="2040" b="1" dirty="0">
                <a:solidFill>
                  <a:srgbClr val="000000"/>
                </a:solidFill>
                <a:latin typeface="Segoe UI"/>
              </a:rPr>
              <a:t>Hackathon</a:t>
            </a:r>
            <a:endParaRPr lang="de-DE" sz="2040" b="1" dirty="0">
              <a:solidFill>
                <a:srgbClr val="FFFFFF"/>
              </a:solidFill>
              <a:latin typeface="Segoe UI"/>
            </a:endParaRPr>
          </a:p>
        </p:txBody>
      </p:sp>
      <p:sp>
        <p:nvSpPr>
          <p:cNvPr id="25" name="TextBox 39">
            <a:extLst>
              <a:ext uri="{FF2B5EF4-FFF2-40B4-BE49-F238E27FC236}">
                <a16:creationId xmlns:a16="http://schemas.microsoft.com/office/drawing/2014/main" id="{7E5577A3-1EBB-4ABC-8E76-10FB43C5620B}"/>
              </a:ext>
            </a:extLst>
          </p:cNvPr>
          <p:cNvSpPr txBox="1"/>
          <p:nvPr/>
        </p:nvSpPr>
        <p:spPr>
          <a:xfrm>
            <a:off x="306275" y="1482392"/>
            <a:ext cx="2202057" cy="286306"/>
          </a:xfrm>
          <a:prstGeom prst="rect">
            <a:avLst/>
          </a:prstGeom>
          <a:noFill/>
        </p:spPr>
        <p:txBody>
          <a:bodyPr wrap="square">
            <a:spAutoFit/>
          </a:bodyPr>
          <a:lstStyle/>
          <a:p>
            <a:pPr defTabSz="932597">
              <a:defRPr/>
            </a:pPr>
            <a:r>
              <a:rPr lang="en-US" sz="1224" b="1" dirty="0">
                <a:solidFill>
                  <a:srgbClr val="000000"/>
                </a:solidFill>
                <a:latin typeface="Segoe UI"/>
              </a:rPr>
              <a:t>Hackathon </a:t>
            </a:r>
            <a:r>
              <a:rPr lang="en-US" sz="1224" b="1" dirty="0">
                <a:solidFill>
                  <a:schemeClr val="accent1"/>
                </a:solidFill>
                <a:latin typeface="Segoe UI"/>
              </a:rPr>
              <a:t>Description</a:t>
            </a:r>
            <a:endParaRPr lang="de-DE" sz="1224" b="1" dirty="0">
              <a:solidFill>
                <a:schemeClr val="accent1"/>
              </a:solidFill>
              <a:latin typeface="Segoe UI"/>
            </a:endParaRPr>
          </a:p>
        </p:txBody>
      </p:sp>
      <p:sp>
        <p:nvSpPr>
          <p:cNvPr id="27" name="TextBox 49">
            <a:extLst>
              <a:ext uri="{FF2B5EF4-FFF2-40B4-BE49-F238E27FC236}">
                <a16:creationId xmlns:a16="http://schemas.microsoft.com/office/drawing/2014/main" id="{FA812EBB-5991-4592-AB1D-ED2C0ABC4F2C}"/>
              </a:ext>
            </a:extLst>
          </p:cNvPr>
          <p:cNvSpPr txBox="1"/>
          <p:nvPr/>
        </p:nvSpPr>
        <p:spPr>
          <a:xfrm>
            <a:off x="301224" y="2197456"/>
            <a:ext cx="5314118" cy="1631252"/>
          </a:xfrm>
          <a:prstGeom prst="rect">
            <a:avLst/>
          </a:prstGeom>
          <a:noFill/>
        </p:spPr>
        <p:txBody>
          <a:bodyPr wrap="square">
            <a:spAutoFit/>
          </a:bodyPr>
          <a:lstStyle/>
          <a:p>
            <a:pPr defTabSz="932597">
              <a:defRPr/>
            </a:pPr>
            <a:r>
              <a:rPr lang="en-US" sz="1224" dirty="0">
                <a:solidFill>
                  <a:srgbClr val="000000"/>
                </a:solidFill>
                <a:latin typeface="Segoe UI"/>
              </a:rPr>
              <a:t>In this workshop, you will learn how to </a:t>
            </a:r>
            <a:r>
              <a:rPr lang="en-US" sz="1224" b="1" dirty="0">
                <a:solidFill>
                  <a:schemeClr val="accent1"/>
                </a:solidFill>
                <a:latin typeface="Segoe UI"/>
              </a:rPr>
              <a:t>design a migration strategy </a:t>
            </a:r>
            <a:r>
              <a:rPr lang="en-US" sz="1224" dirty="0">
                <a:solidFill>
                  <a:srgbClr val="000000"/>
                </a:solidFill>
                <a:latin typeface="Segoe UI"/>
              </a:rPr>
              <a:t>for on-premises environments to Azure, including the migration of virtual and physical services as well as databases.</a:t>
            </a:r>
          </a:p>
          <a:p>
            <a:pPr defTabSz="932597">
              <a:defRPr/>
            </a:pPr>
            <a:endParaRPr lang="en-US" sz="1224" dirty="0">
              <a:solidFill>
                <a:srgbClr val="000000"/>
              </a:solidFill>
              <a:latin typeface="Segoe UI"/>
            </a:endParaRPr>
          </a:p>
          <a:p>
            <a:pPr defTabSz="932597">
              <a:defRPr/>
            </a:pPr>
            <a:r>
              <a:rPr lang="en-US" sz="1224" dirty="0">
                <a:solidFill>
                  <a:srgbClr val="000000"/>
                </a:solidFill>
                <a:latin typeface="Segoe UI"/>
              </a:rPr>
              <a:t>At the end of this workshop, you will be better able to rationalize the </a:t>
            </a:r>
            <a:r>
              <a:rPr lang="en-US" sz="1224" b="1" dirty="0">
                <a:solidFill>
                  <a:schemeClr val="accent1"/>
                </a:solidFill>
                <a:latin typeface="Segoe UI"/>
              </a:rPr>
              <a:t>migration of various workloads to Microsoft Azure </a:t>
            </a:r>
            <a:r>
              <a:rPr lang="en-US" sz="1224" dirty="0">
                <a:solidFill>
                  <a:srgbClr val="000000"/>
                </a:solidFill>
                <a:latin typeface="Segoe UI"/>
              </a:rPr>
              <a:t>as well as understanding how to determine the cost of hosting migrated workloads in Azure.</a:t>
            </a:r>
          </a:p>
        </p:txBody>
      </p:sp>
      <p:sp>
        <p:nvSpPr>
          <p:cNvPr id="30" name="Textfeld 29">
            <a:extLst>
              <a:ext uri="{FF2B5EF4-FFF2-40B4-BE49-F238E27FC236}">
                <a16:creationId xmlns:a16="http://schemas.microsoft.com/office/drawing/2014/main" id="{9F1BF2D3-2CAA-4602-B4ED-CAEC951C2A66}"/>
              </a:ext>
            </a:extLst>
          </p:cNvPr>
          <p:cNvSpPr txBox="1"/>
          <p:nvPr/>
        </p:nvSpPr>
        <p:spPr>
          <a:xfrm>
            <a:off x="3366954" y="4982163"/>
            <a:ext cx="2431119" cy="880566"/>
          </a:xfrm>
          <a:prstGeom prst="rect">
            <a:avLst/>
          </a:prstGeom>
          <a:noFill/>
        </p:spPr>
        <p:txBody>
          <a:bodyPr wrap="none" lIns="0" tIns="0" rIns="0" bIns="0" rtlCol="0">
            <a:spAutoFit/>
          </a:bodyPr>
          <a:lstStyle/>
          <a:p>
            <a:pPr defTabSz="932597">
              <a:defRPr/>
            </a:pPr>
            <a:r>
              <a:rPr lang="en-US" sz="1122" dirty="0">
                <a:solidFill>
                  <a:schemeClr val="accent1"/>
                </a:solidFill>
                <a:latin typeface="Segoe UI"/>
              </a:rPr>
              <a:t>Azure Services and related products</a:t>
            </a:r>
          </a:p>
          <a:p>
            <a:pPr marL="174862" indent="-174862" defTabSz="932563">
              <a:buFont typeface="Arial" panose="020B0604020202020204" pitchFamily="34" charset="0"/>
              <a:buChar char="•"/>
              <a:defRPr/>
            </a:pPr>
            <a:r>
              <a:rPr lang="en-US" sz="1122" dirty="0">
                <a:solidFill>
                  <a:srgbClr val="000000"/>
                </a:solidFill>
                <a:latin typeface="Segoe UI"/>
              </a:rPr>
              <a:t>Azure Migrate</a:t>
            </a:r>
          </a:p>
          <a:p>
            <a:pPr marL="174862" indent="-174862" defTabSz="932563">
              <a:buFont typeface="Arial" panose="020B0604020202020204" pitchFamily="34" charset="0"/>
              <a:buChar char="•"/>
              <a:defRPr/>
            </a:pPr>
            <a:r>
              <a:rPr lang="en-US" sz="1122" dirty="0">
                <a:solidFill>
                  <a:srgbClr val="000000"/>
                </a:solidFill>
                <a:latin typeface="Segoe UI"/>
              </a:rPr>
              <a:t>Azure Site Recovery</a:t>
            </a:r>
          </a:p>
          <a:p>
            <a:pPr marL="174862" indent="-174862" defTabSz="932563">
              <a:buFont typeface="Arial" panose="020B0604020202020204" pitchFamily="34" charset="0"/>
              <a:buChar char="•"/>
              <a:defRPr/>
            </a:pPr>
            <a:r>
              <a:rPr lang="en-US" sz="1122" dirty="0">
                <a:solidFill>
                  <a:srgbClr val="000000"/>
                </a:solidFill>
                <a:latin typeface="Segoe UI"/>
              </a:rPr>
              <a:t>Azure Database Migration Service</a:t>
            </a:r>
          </a:p>
          <a:p>
            <a:pPr marL="174862" indent="-174862" defTabSz="932563">
              <a:buFont typeface="Arial" panose="020B0604020202020204" pitchFamily="34" charset="0"/>
              <a:buChar char="•"/>
              <a:defRPr/>
            </a:pPr>
            <a:r>
              <a:rPr lang="en-US" sz="1122" dirty="0">
                <a:solidFill>
                  <a:srgbClr val="000000"/>
                </a:solidFill>
                <a:latin typeface="Segoe UI"/>
              </a:rPr>
              <a:t>Microsoft Data Migration Assistant</a:t>
            </a:r>
          </a:p>
        </p:txBody>
      </p:sp>
      <p:sp>
        <p:nvSpPr>
          <p:cNvPr id="42" name="TextBox 39">
            <a:extLst>
              <a:ext uri="{FF2B5EF4-FFF2-40B4-BE49-F238E27FC236}">
                <a16:creationId xmlns:a16="http://schemas.microsoft.com/office/drawing/2014/main" id="{FCDDDD80-CD5A-4AF7-9FEB-4A42E3C777E7}"/>
              </a:ext>
            </a:extLst>
          </p:cNvPr>
          <p:cNvSpPr txBox="1"/>
          <p:nvPr/>
        </p:nvSpPr>
        <p:spPr>
          <a:xfrm>
            <a:off x="6903352" y="2212003"/>
            <a:ext cx="3327865" cy="280718"/>
          </a:xfrm>
          <a:prstGeom prst="rect">
            <a:avLst/>
          </a:prstGeom>
          <a:noFill/>
        </p:spPr>
        <p:txBody>
          <a:bodyPr wrap="square">
            <a:spAutoFit/>
          </a:bodyPr>
          <a:lstStyle/>
          <a:p>
            <a:pPr defTabSz="932597">
              <a:defRPr/>
            </a:pPr>
            <a:r>
              <a:rPr lang="en-US" sz="1224" b="1" dirty="0">
                <a:solidFill>
                  <a:srgbClr val="000000"/>
                </a:solidFill>
                <a:latin typeface="Segoe UI"/>
              </a:rPr>
              <a:t>Part </a:t>
            </a:r>
            <a:r>
              <a:rPr lang="en-US" sz="1224" b="1" dirty="0">
                <a:solidFill>
                  <a:schemeClr val="accent1"/>
                </a:solidFill>
                <a:latin typeface="Segoe UI"/>
              </a:rPr>
              <a:t>1 – Whiteboard Design Session (WDS)</a:t>
            </a:r>
            <a:endParaRPr lang="de-DE" sz="1224" b="1" dirty="0">
              <a:solidFill>
                <a:schemeClr val="accent1"/>
              </a:solidFill>
              <a:latin typeface="Segoe UI"/>
            </a:endParaRPr>
          </a:p>
        </p:txBody>
      </p:sp>
      <p:sp>
        <p:nvSpPr>
          <p:cNvPr id="46" name="Oval 50">
            <a:extLst>
              <a:ext uri="{FF2B5EF4-FFF2-40B4-BE49-F238E27FC236}">
                <a16:creationId xmlns:a16="http://schemas.microsoft.com/office/drawing/2014/main" id="{9946036D-C602-4F92-A464-DE03D9133A65}"/>
              </a:ext>
            </a:extLst>
          </p:cNvPr>
          <p:cNvSpPr/>
          <p:nvPr/>
        </p:nvSpPr>
        <p:spPr bwMode="auto">
          <a:xfrm>
            <a:off x="1593660" y="614653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nvGrpSpPr>
          <p:cNvPr id="48" name="Group 35">
            <a:extLst>
              <a:ext uri="{FF2B5EF4-FFF2-40B4-BE49-F238E27FC236}">
                <a16:creationId xmlns:a16="http://schemas.microsoft.com/office/drawing/2014/main" id="{8E9301D9-DAE1-48C8-AB67-1D4C21DF8B9E}"/>
              </a:ext>
            </a:extLst>
          </p:cNvPr>
          <p:cNvGrpSpPr/>
          <p:nvPr/>
        </p:nvGrpSpPr>
        <p:grpSpPr>
          <a:xfrm>
            <a:off x="5511271" y="1806119"/>
            <a:ext cx="1392081" cy="2724930"/>
            <a:chOff x="4077952" y="2530556"/>
            <a:chExt cx="1364909" cy="2723685"/>
          </a:xfrm>
        </p:grpSpPr>
        <p:sp>
          <p:nvSpPr>
            <p:cNvPr id="49" name="Arrow: Bent 31">
              <a:extLst>
                <a:ext uri="{FF2B5EF4-FFF2-40B4-BE49-F238E27FC236}">
                  <a16:creationId xmlns:a16="http://schemas.microsoft.com/office/drawing/2014/main" id="{A0D56E54-1667-405D-9B35-E5174E6B1DE4}"/>
                </a:ext>
              </a:extLst>
            </p:cNvPr>
            <p:cNvSpPr/>
            <p:nvPr/>
          </p:nvSpPr>
          <p:spPr bwMode="auto">
            <a:xfrm rot="5400000">
              <a:off x="4259552" y="2442016"/>
              <a:ext cx="751431" cy="928514"/>
            </a:xfrm>
            <a:prstGeom prst="bentArrow">
              <a:avLst>
                <a:gd name="adj1" fmla="val 25000"/>
                <a:gd name="adj2" fmla="val 12077"/>
                <a:gd name="adj3" fmla="val 25000"/>
                <a:gd name="adj4" fmla="val 43750"/>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0" name="Oval 32">
              <a:extLst>
                <a:ext uri="{FF2B5EF4-FFF2-40B4-BE49-F238E27FC236}">
                  <a16:creationId xmlns:a16="http://schemas.microsoft.com/office/drawing/2014/main" id="{4CF61D0D-7C5F-4FFA-8D01-09E229A66E00}"/>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1" name="Rectangle 34">
              <a:extLst>
                <a:ext uri="{FF2B5EF4-FFF2-40B4-BE49-F238E27FC236}">
                  <a16:creationId xmlns:a16="http://schemas.microsoft.com/office/drawing/2014/main" id="{D2DBB134-3583-4866-943A-D4C20722F42C}"/>
                </a:ext>
              </a:extLst>
            </p:cNvPr>
            <p:cNvSpPr/>
            <p:nvPr/>
          </p:nvSpPr>
          <p:spPr bwMode="auto">
            <a:xfrm>
              <a:off x="4771118" y="3010256"/>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2" name="Rectangle 33">
              <a:extLst>
                <a:ext uri="{FF2B5EF4-FFF2-40B4-BE49-F238E27FC236}">
                  <a16:creationId xmlns:a16="http://schemas.microsoft.com/office/drawing/2014/main" id="{D4BC3760-0F2E-4AFE-BD58-1C2CD5BA6B88}"/>
                </a:ext>
              </a:extLst>
            </p:cNvPr>
            <p:cNvSpPr/>
            <p:nvPr/>
          </p:nvSpPr>
          <p:spPr bwMode="auto">
            <a:xfrm rot="5400000">
              <a:off x="3865802" y="4019716"/>
              <a:ext cx="2289050" cy="18000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57" name="Oval 50">
            <a:extLst>
              <a:ext uri="{FF2B5EF4-FFF2-40B4-BE49-F238E27FC236}">
                <a16:creationId xmlns:a16="http://schemas.microsoft.com/office/drawing/2014/main" id="{5E6AD402-D6A9-4466-BDE5-D2781A8477BC}"/>
              </a:ext>
            </a:extLst>
          </p:cNvPr>
          <p:cNvSpPr/>
          <p:nvPr/>
        </p:nvSpPr>
        <p:spPr bwMode="auto">
          <a:xfrm>
            <a:off x="6365337" y="222948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88" name="Oval 50">
            <a:extLst>
              <a:ext uri="{FF2B5EF4-FFF2-40B4-BE49-F238E27FC236}">
                <a16:creationId xmlns:a16="http://schemas.microsoft.com/office/drawing/2014/main" id="{C68A2412-FF49-4C41-9696-6485D4B2B5BB}"/>
              </a:ext>
            </a:extLst>
          </p:cNvPr>
          <p:cNvSpPr/>
          <p:nvPr/>
        </p:nvSpPr>
        <p:spPr bwMode="auto">
          <a:xfrm>
            <a:off x="37909" y="206751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7" name="TextBox 49">
            <a:extLst>
              <a:ext uri="{FF2B5EF4-FFF2-40B4-BE49-F238E27FC236}">
                <a16:creationId xmlns:a16="http://schemas.microsoft.com/office/drawing/2014/main" id="{D490231A-06FA-4056-A811-B6D3B7415B26}"/>
              </a:ext>
            </a:extLst>
          </p:cNvPr>
          <p:cNvSpPr txBox="1"/>
          <p:nvPr/>
        </p:nvSpPr>
        <p:spPr>
          <a:xfrm>
            <a:off x="6903352" y="2502089"/>
            <a:ext cx="5314118" cy="2399793"/>
          </a:xfrm>
          <a:prstGeom prst="rect">
            <a:avLst/>
          </a:prstGeom>
          <a:noFill/>
        </p:spPr>
        <p:txBody>
          <a:bodyPr wrap="square">
            <a:spAutoFit/>
          </a:bodyPr>
          <a:lstStyle/>
          <a:p>
            <a:pPr defTabSz="932597">
              <a:defRPr/>
            </a:pPr>
            <a:r>
              <a:rPr lang="en-US" sz="1224" dirty="0">
                <a:solidFill>
                  <a:srgbClr val="000000"/>
                </a:solidFill>
                <a:latin typeface="Segoe UI"/>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defTabSz="932597">
              <a:defRPr/>
            </a:pPr>
            <a:endParaRPr lang="en-US" sz="1224" dirty="0">
              <a:solidFill>
                <a:srgbClr val="000000"/>
              </a:solidFill>
              <a:latin typeface="Segoe UI"/>
            </a:endParaRPr>
          </a:p>
          <a:p>
            <a:pPr defTabSz="932597">
              <a:defRPr/>
            </a:pPr>
            <a:r>
              <a:rPr lang="en-US" sz="1224" dirty="0">
                <a:solidFill>
                  <a:srgbClr val="000000"/>
                </a:solidFill>
                <a:latin typeface="Segoe UI"/>
              </a:rPr>
              <a:t>At the end of this workshop, you will be better able to design and implement the discovery and assessment of environments to evaluate their readiness for migrating to Azure using services including Azure Migrate and Azure Database Migration Service.</a:t>
            </a:r>
          </a:p>
        </p:txBody>
      </p:sp>
      <p:sp>
        <p:nvSpPr>
          <p:cNvPr id="19" name="Rectangle 33">
            <a:extLst>
              <a:ext uri="{FF2B5EF4-FFF2-40B4-BE49-F238E27FC236}">
                <a16:creationId xmlns:a16="http://schemas.microsoft.com/office/drawing/2014/main" id="{8D41663C-AA0F-4E5C-A495-66301FC21C39}"/>
              </a:ext>
            </a:extLst>
          </p:cNvPr>
          <p:cNvSpPr/>
          <p:nvPr/>
        </p:nvSpPr>
        <p:spPr bwMode="auto">
          <a:xfrm rot="5400000">
            <a:off x="5316341" y="5571960"/>
            <a:ext cx="2290097" cy="183583"/>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1" name="TextBox 39">
            <a:extLst>
              <a:ext uri="{FF2B5EF4-FFF2-40B4-BE49-F238E27FC236}">
                <a16:creationId xmlns:a16="http://schemas.microsoft.com/office/drawing/2014/main" id="{601EE9EC-8091-4899-96D6-4DD994B002F8}"/>
              </a:ext>
            </a:extLst>
          </p:cNvPr>
          <p:cNvSpPr txBox="1"/>
          <p:nvPr/>
        </p:nvSpPr>
        <p:spPr>
          <a:xfrm>
            <a:off x="6903352" y="4965884"/>
            <a:ext cx="3327865" cy="286306"/>
          </a:xfrm>
          <a:prstGeom prst="rect">
            <a:avLst/>
          </a:prstGeom>
          <a:noFill/>
        </p:spPr>
        <p:txBody>
          <a:bodyPr wrap="square">
            <a:spAutoFit/>
          </a:bodyPr>
          <a:lstStyle/>
          <a:p>
            <a:pPr defTabSz="932597">
              <a:defRPr/>
            </a:pPr>
            <a:r>
              <a:rPr lang="en-US" sz="1224" b="1" dirty="0">
                <a:solidFill>
                  <a:srgbClr val="000000"/>
                </a:solidFill>
                <a:latin typeface="Segoe UI"/>
              </a:rPr>
              <a:t>Part </a:t>
            </a:r>
            <a:r>
              <a:rPr lang="en-US" sz="1224" b="1" dirty="0">
                <a:solidFill>
                  <a:schemeClr val="accent1"/>
                </a:solidFill>
                <a:latin typeface="Segoe UI"/>
              </a:rPr>
              <a:t>2 – Hands-on Lab (HOL)</a:t>
            </a:r>
            <a:endParaRPr lang="de-DE" sz="1224" b="1" dirty="0">
              <a:solidFill>
                <a:schemeClr val="accent1"/>
              </a:solidFill>
              <a:latin typeface="Segoe UI"/>
            </a:endParaRPr>
          </a:p>
        </p:txBody>
      </p:sp>
      <p:sp>
        <p:nvSpPr>
          <p:cNvPr id="22" name="Oval 50">
            <a:extLst>
              <a:ext uri="{FF2B5EF4-FFF2-40B4-BE49-F238E27FC236}">
                <a16:creationId xmlns:a16="http://schemas.microsoft.com/office/drawing/2014/main" id="{678CE2DC-021D-49E4-AE4C-DA960DB774E3}"/>
              </a:ext>
            </a:extLst>
          </p:cNvPr>
          <p:cNvSpPr/>
          <p:nvPr/>
        </p:nvSpPr>
        <p:spPr bwMode="auto">
          <a:xfrm>
            <a:off x="6370194" y="4983362"/>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74" name="TextBox 49">
            <a:extLst>
              <a:ext uri="{FF2B5EF4-FFF2-40B4-BE49-F238E27FC236}">
                <a16:creationId xmlns:a16="http://schemas.microsoft.com/office/drawing/2014/main" id="{A25035D8-F3EF-4F5A-9B80-5949F095269F}"/>
              </a:ext>
            </a:extLst>
          </p:cNvPr>
          <p:cNvSpPr txBox="1"/>
          <p:nvPr/>
        </p:nvSpPr>
        <p:spPr>
          <a:xfrm>
            <a:off x="6903351" y="5333775"/>
            <a:ext cx="5314118" cy="1631252"/>
          </a:xfrm>
          <a:prstGeom prst="rect">
            <a:avLst/>
          </a:prstGeom>
          <a:noFill/>
        </p:spPr>
        <p:txBody>
          <a:bodyPr wrap="square">
            <a:spAutoFit/>
          </a:bodyPr>
          <a:lstStyle/>
          <a:p>
            <a:pPr defTabSz="932597">
              <a:defRPr/>
            </a:pPr>
            <a:r>
              <a:rPr lang="en-US" sz="1224" dirty="0">
                <a:solidFill>
                  <a:srgbClr val="000000"/>
                </a:solidFill>
                <a:latin typeface="Segoe UI"/>
              </a:rPr>
              <a:t>In this hands-on lab, you will learn how to assess and migrate a multi-tier application from Hyper-V to Azure. You will learn how to use Azure Migrate as the hub for executing a migration, together with accompanying tools.</a:t>
            </a:r>
          </a:p>
          <a:p>
            <a:pPr defTabSz="932597">
              <a:defRPr/>
            </a:pPr>
            <a:endParaRPr lang="en-US" sz="1224" dirty="0">
              <a:solidFill>
                <a:srgbClr val="000000"/>
              </a:solidFill>
              <a:latin typeface="Segoe UI"/>
            </a:endParaRPr>
          </a:p>
          <a:p>
            <a:pPr defTabSz="932597">
              <a:defRPr/>
            </a:pPr>
            <a:r>
              <a:rPr lang="en-US" sz="1224" dirty="0">
                <a:solidFill>
                  <a:srgbClr val="000000"/>
                </a:solidFill>
                <a:latin typeface="Segoe UI"/>
              </a:rPr>
              <a:t>After this hands-on lab, you will know the role of Azure Migrate and related migration tools and how to use them to successfully migrate an on-premises multi-tier application to Azure.</a:t>
            </a:r>
          </a:p>
        </p:txBody>
      </p:sp>
      <p:sp>
        <p:nvSpPr>
          <p:cNvPr id="24" name="Rechteck 23">
            <a:extLst>
              <a:ext uri="{FF2B5EF4-FFF2-40B4-BE49-F238E27FC236}">
                <a16:creationId xmlns:a16="http://schemas.microsoft.com/office/drawing/2014/main" id="{25DF2CB4-FC92-4B3F-9176-B75FB5C50F9C}"/>
              </a:ext>
            </a:extLst>
          </p:cNvPr>
          <p:cNvSpPr/>
          <p:nvPr/>
        </p:nvSpPr>
        <p:spPr bwMode="auto">
          <a:xfrm>
            <a:off x="377968" y="4307849"/>
            <a:ext cx="2267709" cy="24318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dirty="0">
              <a:solidFill>
                <a:srgbClr val="FFFFFF"/>
              </a:solidFill>
              <a:latin typeface="Segoe UI"/>
              <a:ea typeface="Segoe UI" pitchFamily="34" charset="0"/>
              <a:cs typeface="Segoe UI" pitchFamily="34" charset="0"/>
            </a:endParaRPr>
          </a:p>
        </p:txBody>
      </p:sp>
      <p:sp>
        <p:nvSpPr>
          <p:cNvPr id="26" name="Textfeld 25">
            <a:extLst>
              <a:ext uri="{FF2B5EF4-FFF2-40B4-BE49-F238E27FC236}">
                <a16:creationId xmlns:a16="http://schemas.microsoft.com/office/drawing/2014/main" id="{82569CC9-0CEF-4307-AE6B-5196BAE17E29}"/>
              </a:ext>
            </a:extLst>
          </p:cNvPr>
          <p:cNvSpPr txBox="1"/>
          <p:nvPr/>
        </p:nvSpPr>
        <p:spPr>
          <a:xfrm>
            <a:off x="551311" y="4864297"/>
            <a:ext cx="2031005" cy="1036053"/>
          </a:xfrm>
          <a:prstGeom prst="rect">
            <a:avLst/>
          </a:prstGeom>
          <a:noFill/>
        </p:spPr>
        <p:txBody>
          <a:bodyPr wrap="none" lIns="0" tIns="0" rIns="0" bIns="0" rtlCol="0">
            <a:spAutoFit/>
          </a:bodyPr>
          <a:lstStyle/>
          <a:p>
            <a:pPr defTabSz="932597">
              <a:defRPr/>
            </a:pPr>
            <a:r>
              <a:rPr lang="en-US" sz="1122" b="1" dirty="0">
                <a:solidFill>
                  <a:srgbClr val="000000"/>
                </a:solidFill>
                <a:latin typeface="Segoe UI"/>
              </a:rPr>
              <a:t>Day 1 (6h)</a:t>
            </a:r>
          </a:p>
          <a:p>
            <a:pPr marL="174862" indent="-174862" defTabSz="932597">
              <a:buFont typeface="Arial" panose="020B0604020202020204" pitchFamily="34" charset="0"/>
              <a:buChar char="•"/>
              <a:defRPr/>
            </a:pPr>
            <a:r>
              <a:rPr lang="en-US" sz="1122" b="1" dirty="0">
                <a:solidFill>
                  <a:schemeClr val="accent1"/>
                </a:solidFill>
                <a:latin typeface="Segoe UI"/>
              </a:rPr>
              <a:t>CAF Migrate</a:t>
            </a:r>
            <a:br>
              <a:rPr lang="en-US" sz="1122" b="1" dirty="0">
                <a:solidFill>
                  <a:srgbClr val="008575"/>
                </a:solidFill>
                <a:latin typeface="Segoe UI"/>
              </a:rPr>
            </a:br>
            <a:r>
              <a:rPr lang="en-US" sz="1122" dirty="0">
                <a:solidFill>
                  <a:srgbClr val="000000"/>
                </a:solidFill>
                <a:latin typeface="Segoe UI"/>
              </a:rPr>
              <a:t>Methodology, Tools</a:t>
            </a:r>
          </a:p>
          <a:p>
            <a:pPr marL="174862" indent="-174862" defTabSz="932597">
              <a:buFont typeface="Arial" panose="020B0604020202020204" pitchFamily="34" charset="0"/>
              <a:buChar char="•"/>
              <a:defRPr/>
            </a:pPr>
            <a:r>
              <a:rPr lang="en-US" sz="1122" b="1" dirty="0">
                <a:solidFill>
                  <a:schemeClr val="accent1"/>
                </a:solidFill>
                <a:latin typeface="Segoe UI"/>
              </a:rPr>
              <a:t>Whiteboard Design Session</a:t>
            </a:r>
          </a:p>
          <a:p>
            <a:pPr marL="174862" indent="-174862" defTabSz="932597">
              <a:buFont typeface="Arial" panose="020B0604020202020204" pitchFamily="34" charset="0"/>
              <a:buChar char="•"/>
              <a:defRPr/>
            </a:pPr>
            <a:r>
              <a:rPr lang="en-US" sz="1122" b="1" dirty="0">
                <a:solidFill>
                  <a:schemeClr val="accent1"/>
                </a:solidFill>
                <a:latin typeface="Segoe UI"/>
              </a:rPr>
              <a:t>HOL</a:t>
            </a:r>
          </a:p>
          <a:p>
            <a:pPr marL="174862" indent="-174862" defTabSz="932597">
              <a:buFont typeface="Arial" panose="020B0604020202020204" pitchFamily="34" charset="0"/>
              <a:buChar char="•"/>
              <a:defRPr/>
            </a:pPr>
            <a:endParaRPr lang="en-US" sz="1122" dirty="0">
              <a:solidFill>
                <a:srgbClr val="000000"/>
              </a:solidFill>
              <a:latin typeface="Segoe UI"/>
            </a:endParaRPr>
          </a:p>
        </p:txBody>
      </p:sp>
      <p:sp>
        <p:nvSpPr>
          <p:cNvPr id="77" name="Textfeld 76">
            <a:extLst>
              <a:ext uri="{FF2B5EF4-FFF2-40B4-BE49-F238E27FC236}">
                <a16:creationId xmlns:a16="http://schemas.microsoft.com/office/drawing/2014/main" id="{697C0DE4-874D-433F-A4FC-3B1CC7595B98}"/>
              </a:ext>
            </a:extLst>
          </p:cNvPr>
          <p:cNvSpPr txBox="1"/>
          <p:nvPr/>
        </p:nvSpPr>
        <p:spPr>
          <a:xfrm>
            <a:off x="482695" y="5756324"/>
            <a:ext cx="2109040" cy="880566"/>
          </a:xfrm>
          <a:prstGeom prst="rect">
            <a:avLst/>
          </a:prstGeom>
          <a:noFill/>
        </p:spPr>
        <p:txBody>
          <a:bodyPr wrap="none" lIns="0" tIns="0" rIns="0" bIns="0" rtlCol="0">
            <a:spAutoFit/>
          </a:bodyPr>
          <a:lstStyle/>
          <a:p>
            <a:pPr defTabSz="932597">
              <a:defRPr/>
            </a:pPr>
            <a:r>
              <a:rPr lang="en-US" sz="1122" b="1" dirty="0">
                <a:solidFill>
                  <a:srgbClr val="000000"/>
                </a:solidFill>
                <a:latin typeface="Segoe UI"/>
              </a:rPr>
              <a:t>Day 2 (6h) </a:t>
            </a:r>
          </a:p>
          <a:p>
            <a:pPr marL="174862" indent="-174862" defTabSz="932597">
              <a:buFont typeface="Arial" panose="020B0604020202020204" pitchFamily="34" charset="0"/>
              <a:buChar char="•"/>
              <a:tabLst>
                <a:tab pos="93907" algn="l"/>
                <a:tab pos="179720" algn="l"/>
              </a:tabLst>
              <a:defRPr/>
            </a:pPr>
            <a:r>
              <a:rPr lang="en-US" sz="1122" b="1" dirty="0">
                <a:solidFill>
                  <a:schemeClr val="accent1"/>
                </a:solidFill>
                <a:latin typeface="Segoe UI"/>
              </a:rPr>
              <a:t>HOL</a:t>
            </a:r>
          </a:p>
          <a:p>
            <a:pPr marL="174862" indent="-174862" defTabSz="932597">
              <a:buFont typeface="Arial" panose="020B0604020202020204" pitchFamily="34" charset="0"/>
              <a:buChar char="•"/>
              <a:tabLst>
                <a:tab pos="93907" algn="l"/>
                <a:tab pos="179720" algn="l"/>
              </a:tabLst>
              <a:defRPr/>
            </a:pPr>
            <a:r>
              <a:rPr lang="en-US" sz="1122" dirty="0">
                <a:solidFill>
                  <a:srgbClr val="000000"/>
                </a:solidFill>
                <a:latin typeface="Segoe UI"/>
              </a:rPr>
              <a:t>Discovery and Assessment</a:t>
            </a:r>
          </a:p>
          <a:p>
            <a:pPr marL="174862" indent="-174862" defTabSz="932597">
              <a:buFont typeface="Arial" panose="020B0604020202020204" pitchFamily="34" charset="0"/>
              <a:buChar char="•"/>
              <a:tabLst>
                <a:tab pos="93907" algn="l"/>
                <a:tab pos="179720" algn="l"/>
              </a:tabLst>
              <a:defRPr/>
            </a:pPr>
            <a:r>
              <a:rPr lang="en-US" sz="1122" dirty="0">
                <a:solidFill>
                  <a:srgbClr val="000000"/>
                </a:solidFill>
                <a:latin typeface="Segoe UI"/>
              </a:rPr>
              <a:t>Migrate Application Database</a:t>
            </a:r>
            <a:br>
              <a:rPr lang="en-US" sz="1122" dirty="0">
                <a:solidFill>
                  <a:srgbClr val="000000"/>
                </a:solidFill>
                <a:latin typeface="Segoe UI"/>
              </a:rPr>
            </a:br>
            <a:r>
              <a:rPr lang="en-US" sz="1122" dirty="0">
                <a:solidFill>
                  <a:srgbClr val="000000"/>
                </a:solidFill>
                <a:latin typeface="Segoe UI"/>
              </a:rPr>
              <a:t>Migrate Application</a:t>
            </a:r>
          </a:p>
        </p:txBody>
      </p:sp>
      <p:sp>
        <p:nvSpPr>
          <p:cNvPr id="80" name="TextBox 39">
            <a:extLst>
              <a:ext uri="{FF2B5EF4-FFF2-40B4-BE49-F238E27FC236}">
                <a16:creationId xmlns:a16="http://schemas.microsoft.com/office/drawing/2014/main" id="{52A7B679-AE94-4454-843D-B2189D191F0D}"/>
              </a:ext>
            </a:extLst>
          </p:cNvPr>
          <p:cNvSpPr txBox="1"/>
          <p:nvPr/>
        </p:nvSpPr>
        <p:spPr>
          <a:xfrm>
            <a:off x="377969" y="4470007"/>
            <a:ext cx="2267709" cy="286306"/>
          </a:xfrm>
          <a:prstGeom prst="rect">
            <a:avLst/>
          </a:prstGeom>
          <a:noFill/>
        </p:spPr>
        <p:txBody>
          <a:bodyPr wrap="square">
            <a:spAutoFit/>
          </a:bodyPr>
          <a:lstStyle/>
          <a:p>
            <a:pPr algn="ctr" defTabSz="932597">
              <a:defRPr/>
            </a:pPr>
            <a:r>
              <a:rPr lang="en-US" sz="1224" b="1" dirty="0">
                <a:solidFill>
                  <a:srgbClr val="000000"/>
                </a:solidFill>
                <a:latin typeface="Segoe UI"/>
              </a:rPr>
              <a:t>Hackathon </a:t>
            </a:r>
            <a:r>
              <a:rPr lang="en-US" sz="1224" b="1" dirty="0">
                <a:solidFill>
                  <a:schemeClr val="accent1"/>
                </a:solidFill>
                <a:latin typeface="Segoe UI"/>
              </a:rPr>
              <a:t>Agenda</a:t>
            </a:r>
            <a:endParaRPr lang="de-DE" sz="1224" b="1" dirty="0">
              <a:solidFill>
                <a:schemeClr val="accent1"/>
              </a:solidFill>
              <a:latin typeface="Segoe UI"/>
            </a:endParaRPr>
          </a:p>
        </p:txBody>
      </p:sp>
      <p:sp>
        <p:nvSpPr>
          <p:cNvPr id="2" name="Textfeld 1">
            <a:extLst>
              <a:ext uri="{FF2B5EF4-FFF2-40B4-BE49-F238E27FC236}">
                <a16:creationId xmlns:a16="http://schemas.microsoft.com/office/drawing/2014/main" id="{18545CFD-544D-4C75-9947-867007E50E35}"/>
              </a:ext>
            </a:extLst>
          </p:cNvPr>
          <p:cNvSpPr txBox="1"/>
          <p:nvPr/>
        </p:nvSpPr>
        <p:spPr>
          <a:xfrm>
            <a:off x="3366955" y="6040093"/>
            <a:ext cx="2874180" cy="704452"/>
          </a:xfrm>
          <a:prstGeom prst="rect">
            <a:avLst/>
          </a:prstGeom>
          <a:noFill/>
        </p:spPr>
        <p:txBody>
          <a:bodyPr wrap="none" lIns="0" tIns="0" rIns="0" bIns="0" rtlCol="0">
            <a:spAutoFit/>
          </a:bodyPr>
          <a:lstStyle/>
          <a:p>
            <a:pPr defTabSz="932597">
              <a:defRPr/>
            </a:pPr>
            <a:r>
              <a:rPr lang="en-US" sz="1122" dirty="0">
                <a:solidFill>
                  <a:schemeClr val="accent1"/>
                </a:solidFill>
                <a:latin typeface="Segoe UI"/>
              </a:rPr>
              <a:t>Prerequisites</a:t>
            </a:r>
            <a:r>
              <a:rPr lang="en-US" sz="1122" dirty="0">
                <a:solidFill>
                  <a:srgbClr val="008575"/>
                </a:solidFill>
                <a:latin typeface="Segoe UI"/>
              </a:rPr>
              <a:t> </a:t>
            </a:r>
          </a:p>
          <a:p>
            <a:pPr marL="174862" indent="-174862">
              <a:buFont typeface="Arial" panose="020B0604020202020204" pitchFamily="34" charset="0"/>
              <a:buChar char="•"/>
              <a:defRPr/>
            </a:pPr>
            <a:r>
              <a:rPr lang="en-US" sz="1122" dirty="0">
                <a:solidFill>
                  <a:srgbClr val="000000"/>
                </a:solidFill>
                <a:latin typeface="Segoe UI"/>
              </a:rPr>
              <a:t>Azure Knowledge  (compared to AZ-104) </a:t>
            </a:r>
          </a:p>
          <a:p>
            <a:pPr marL="174862" indent="-174862" defTabSz="932563">
              <a:buFont typeface="Arial" panose="020B0604020202020204" pitchFamily="34" charset="0"/>
              <a:buChar char="•"/>
              <a:defRPr/>
            </a:pPr>
            <a:r>
              <a:rPr lang="en-US" sz="1122" dirty="0">
                <a:solidFill>
                  <a:srgbClr val="000000"/>
                </a:solidFill>
                <a:latin typeface="Segoe UI"/>
              </a:rPr>
              <a:t>Azure Subscription with owner rights</a:t>
            </a:r>
          </a:p>
          <a:p>
            <a:pPr marL="174862" indent="-174862" defTabSz="932563">
              <a:buFont typeface="Arial" panose="020B0604020202020204" pitchFamily="34" charset="0"/>
              <a:buChar char="•"/>
              <a:defRPr/>
            </a:pPr>
            <a:r>
              <a:rPr lang="en-US" sz="1122" dirty="0">
                <a:solidFill>
                  <a:srgbClr val="000000"/>
                </a:solidFill>
                <a:latin typeface="Segoe UI"/>
              </a:rPr>
              <a:t>CAF Basic</a:t>
            </a:r>
          </a:p>
        </p:txBody>
      </p:sp>
      <p:sp>
        <p:nvSpPr>
          <p:cNvPr id="4" name="Textfeld 3">
            <a:extLst>
              <a:ext uri="{FF2B5EF4-FFF2-40B4-BE49-F238E27FC236}">
                <a16:creationId xmlns:a16="http://schemas.microsoft.com/office/drawing/2014/main" id="{0FAA442C-0E95-4332-A4AA-6CC2AD3AE195}"/>
              </a:ext>
            </a:extLst>
          </p:cNvPr>
          <p:cNvSpPr txBox="1"/>
          <p:nvPr/>
        </p:nvSpPr>
        <p:spPr>
          <a:xfrm>
            <a:off x="10467346" y="428395"/>
            <a:ext cx="1384119" cy="512317"/>
          </a:xfrm>
          <a:prstGeom prst="rect">
            <a:avLst/>
          </a:prstGeom>
          <a:noFill/>
        </p:spPr>
        <p:txBody>
          <a:bodyPr wrap="none" lIns="0" tIns="0" rIns="0" bIns="0" rtlCol="0">
            <a:spAutoFit/>
          </a:bodyPr>
          <a:lstStyle/>
          <a:p>
            <a:pPr marL="349724" indent="-349724">
              <a:buFont typeface="Arial" panose="020B0604020202020204" pitchFamily="34" charset="0"/>
              <a:buChar char="•"/>
            </a:pPr>
            <a:r>
              <a:rPr lang="en-US" sz="1632" dirty="0">
                <a:solidFill>
                  <a:schemeClr val="bg1"/>
                </a:solidFill>
              </a:rPr>
              <a:t>Consultants</a:t>
            </a:r>
          </a:p>
          <a:p>
            <a:pPr marL="349724" indent="-349724">
              <a:buFont typeface="Arial" panose="020B0604020202020204" pitchFamily="34" charset="0"/>
              <a:buChar char="•"/>
            </a:pPr>
            <a:r>
              <a:rPr lang="en-US" sz="1632" dirty="0">
                <a:solidFill>
                  <a:schemeClr val="bg1"/>
                </a:solidFill>
              </a:rPr>
              <a:t>Architects</a:t>
            </a:r>
          </a:p>
        </p:txBody>
      </p:sp>
      <p:sp>
        <p:nvSpPr>
          <p:cNvPr id="6" name="Textfeld 5">
            <a:extLst>
              <a:ext uri="{FF2B5EF4-FFF2-40B4-BE49-F238E27FC236}">
                <a16:creationId xmlns:a16="http://schemas.microsoft.com/office/drawing/2014/main" id="{F7DFCC47-AACA-4B95-92C3-B588F1866ACD}"/>
              </a:ext>
            </a:extLst>
          </p:cNvPr>
          <p:cNvSpPr txBox="1"/>
          <p:nvPr/>
        </p:nvSpPr>
        <p:spPr>
          <a:xfrm>
            <a:off x="10433016" y="86313"/>
            <a:ext cx="1968246" cy="350330"/>
          </a:xfrm>
          <a:prstGeom prst="rect">
            <a:avLst/>
          </a:prstGeom>
          <a:noFill/>
        </p:spPr>
        <p:txBody>
          <a:bodyPr wrap="square">
            <a:spAutoFit/>
          </a:bodyPr>
          <a:lstStyle/>
          <a:p>
            <a:pPr defTabSz="951028" fontAlgn="base">
              <a:spcBef>
                <a:spcPct val="0"/>
              </a:spcBef>
              <a:spcAft>
                <a:spcPct val="0"/>
              </a:spcAft>
              <a:defRPr/>
            </a:pPr>
            <a:r>
              <a:rPr lang="de-DE" sz="1632" b="1" dirty="0">
                <a:solidFill>
                  <a:schemeClr val="accent3"/>
                </a:solidFill>
                <a:latin typeface="Segoe UI"/>
              </a:rPr>
              <a:t>Target </a:t>
            </a:r>
            <a:r>
              <a:rPr lang="de-DE" sz="1632" b="1" dirty="0" err="1">
                <a:solidFill>
                  <a:schemeClr val="accent3"/>
                </a:solidFill>
                <a:latin typeface="Segoe UI"/>
              </a:rPr>
              <a:t>roles</a:t>
            </a:r>
            <a:r>
              <a:rPr lang="de-DE" sz="1632" b="1" dirty="0">
                <a:solidFill>
                  <a:schemeClr val="accent3"/>
                </a:solidFill>
                <a:latin typeface="Segoe UI"/>
              </a:rPr>
              <a:t>:</a:t>
            </a:r>
            <a:endParaRPr lang="de-DE" sz="1836" dirty="0">
              <a:solidFill>
                <a:schemeClr val="accent3"/>
              </a:solidFill>
              <a:latin typeface="Segoe UI"/>
              <a:ea typeface="Segoe UI" pitchFamily="34" charset="0"/>
              <a:cs typeface="Segoe UI" pitchFamily="34" charset="0"/>
            </a:endParaRPr>
          </a:p>
        </p:txBody>
      </p:sp>
    </p:spTree>
    <p:extLst>
      <p:ext uri="{BB962C8B-B14F-4D97-AF65-F5344CB8AC3E}">
        <p14:creationId xmlns:p14="http://schemas.microsoft.com/office/powerpoint/2010/main" val="695317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B53F96-7EA4-4B7B-969F-2EB7D0B785E1}"/>
              </a:ext>
            </a:extLst>
          </p:cNvPr>
          <p:cNvSpPr/>
          <p:nvPr/>
        </p:nvSpPr>
        <p:spPr bwMode="auto">
          <a:xfrm>
            <a:off x="7689099" y="1687840"/>
            <a:ext cx="4049589" cy="2989901"/>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de-DE" sz="1632" dirty="0">
              <a:solidFill>
                <a:srgbClr val="FFFFFF"/>
              </a:solidFill>
            </a:endParaRPr>
          </a:p>
        </p:txBody>
      </p:sp>
      <p:sp>
        <p:nvSpPr>
          <p:cNvPr id="2" name="Title 1">
            <a:extLst>
              <a:ext uri="{FF2B5EF4-FFF2-40B4-BE49-F238E27FC236}">
                <a16:creationId xmlns:a16="http://schemas.microsoft.com/office/drawing/2014/main" id="{931FA9A9-0B64-4936-8B60-7D542B0E598D}"/>
              </a:ext>
            </a:extLst>
          </p:cNvPr>
          <p:cNvSpPr>
            <a:spLocks noGrp="1"/>
          </p:cNvSpPr>
          <p:nvPr>
            <p:ph type="title"/>
          </p:nvPr>
        </p:nvSpPr>
        <p:spPr>
          <a:xfrm>
            <a:off x="599302" y="489328"/>
            <a:ext cx="11237870" cy="565027"/>
          </a:xfrm>
        </p:spPr>
        <p:txBody>
          <a:bodyPr>
            <a:normAutofit fontScale="90000"/>
          </a:bodyPr>
          <a:lstStyle/>
          <a:p>
            <a:r>
              <a:rPr lang="en-US"/>
              <a:t>Microsoft Cloud Adoption Framework for Azure</a:t>
            </a:r>
          </a:p>
        </p:txBody>
      </p:sp>
      <p:cxnSp>
        <p:nvCxnSpPr>
          <p:cNvPr id="72" name="Straight Arrow Connector 71">
            <a:extLst>
              <a:ext uri="{FF2B5EF4-FFF2-40B4-BE49-F238E27FC236}">
                <a16:creationId xmlns:a16="http://schemas.microsoft.com/office/drawing/2014/main" id="{40037F0D-5466-4477-94FD-F614276676D6}"/>
              </a:ext>
              <a:ext uri="{C183D7F6-B498-43B3-948B-1728B52AA6E4}">
                <adec:decorative xmlns:adec="http://schemas.microsoft.com/office/drawing/2017/decorative" val="1"/>
              </a:ext>
            </a:extLst>
          </p:cNvPr>
          <p:cNvCxnSpPr>
            <a:cxnSpLocks/>
          </p:cNvCxnSpPr>
          <p:nvPr/>
        </p:nvCxnSpPr>
        <p:spPr>
          <a:xfrm>
            <a:off x="3363255" y="5661558"/>
            <a:ext cx="8323993" cy="0"/>
          </a:xfrm>
          <a:prstGeom prst="straightConnector1">
            <a:avLst/>
          </a:prstGeom>
          <a:ln w="22225">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75FF3E05-0E6D-4B96-B89B-1AF133C23C40}"/>
              </a:ext>
              <a:ext uri="{C183D7F6-B498-43B3-948B-1728B52AA6E4}">
                <adec:decorative xmlns:adec="http://schemas.microsoft.com/office/drawing/2017/decorative" val="1"/>
              </a:ext>
            </a:extLst>
          </p:cNvPr>
          <p:cNvSpPr/>
          <p:nvPr/>
        </p:nvSpPr>
        <p:spPr>
          <a:xfrm>
            <a:off x="9129274"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4" name="Rectangle: Rounded Corners 73">
            <a:extLst>
              <a:ext uri="{FF2B5EF4-FFF2-40B4-BE49-F238E27FC236}">
                <a16:creationId xmlns:a16="http://schemas.microsoft.com/office/drawing/2014/main" id="{9052B9A6-F550-4FD4-B4B1-3D5F1617A22A}"/>
              </a:ext>
              <a:ext uri="{C183D7F6-B498-43B3-948B-1728B52AA6E4}">
                <adec:decorative xmlns:adec="http://schemas.microsoft.com/office/drawing/2017/decorative" val="1"/>
              </a:ext>
            </a:extLst>
          </p:cNvPr>
          <p:cNvSpPr/>
          <p:nvPr/>
        </p:nvSpPr>
        <p:spPr>
          <a:xfrm>
            <a:off x="6338717"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5" name="TextBox 74">
            <a:extLst>
              <a:ext uri="{FF2B5EF4-FFF2-40B4-BE49-F238E27FC236}">
                <a16:creationId xmlns:a16="http://schemas.microsoft.com/office/drawing/2014/main" id="{3E2F3EE4-5905-4314-94F9-F3B00E5FCAC3}"/>
              </a:ext>
            </a:extLst>
          </p:cNvPr>
          <p:cNvSpPr txBox="1"/>
          <p:nvPr/>
        </p:nvSpPr>
        <p:spPr>
          <a:xfrm>
            <a:off x="6464032" y="2544831"/>
            <a:ext cx="2131052" cy="1375029"/>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Ready</a:t>
            </a:r>
          </a:p>
          <a:p>
            <a:pPr algn="ctr" defTabSz="932597">
              <a:defRPr/>
            </a:pPr>
            <a:endParaRPr lang="en-US" sz="1632"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Azure setup guide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First landing zone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Expand the blueprint</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Best practice Validation</a:t>
            </a:r>
          </a:p>
        </p:txBody>
      </p:sp>
      <p:sp>
        <p:nvSpPr>
          <p:cNvPr id="76" name="Rectangle: Rounded Corners 75">
            <a:extLst>
              <a:ext uri="{FF2B5EF4-FFF2-40B4-BE49-F238E27FC236}">
                <a16:creationId xmlns:a16="http://schemas.microsoft.com/office/drawing/2014/main" id="{7A641BB3-13AF-4560-85A0-6138BAC29024}"/>
              </a:ext>
              <a:ext uri="{C183D7F6-B498-43B3-948B-1728B52AA6E4}">
                <adec:decorative xmlns:adec="http://schemas.microsoft.com/office/drawing/2017/decorative" val="1"/>
              </a:ext>
            </a:extLst>
          </p:cNvPr>
          <p:cNvSpPr/>
          <p:nvPr/>
        </p:nvSpPr>
        <p:spPr>
          <a:xfrm>
            <a:off x="3541346" y="1882226"/>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7" name="TextBox 76">
            <a:extLst>
              <a:ext uri="{FF2B5EF4-FFF2-40B4-BE49-F238E27FC236}">
                <a16:creationId xmlns:a16="http://schemas.microsoft.com/office/drawing/2014/main" id="{07EB3BB5-D724-4542-8D33-DC95B2A403CB}"/>
              </a:ext>
            </a:extLst>
          </p:cNvPr>
          <p:cNvSpPr txBox="1"/>
          <p:nvPr/>
        </p:nvSpPr>
        <p:spPr>
          <a:xfrm>
            <a:off x="3532105" y="2544831"/>
            <a:ext cx="2394124" cy="1318609"/>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Plan</a:t>
            </a: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Digital estate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Initial organization alignment</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Skills readiness plan</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Cloud adoption plan</a:t>
            </a:r>
          </a:p>
        </p:txBody>
      </p:sp>
      <p:sp>
        <p:nvSpPr>
          <p:cNvPr id="78" name="Rectangle: Rounded Corners 77">
            <a:extLst>
              <a:ext uri="{FF2B5EF4-FFF2-40B4-BE49-F238E27FC236}">
                <a16:creationId xmlns:a16="http://schemas.microsoft.com/office/drawing/2014/main" id="{6DD4BA8C-8035-4085-B9FC-C433E77117DA}"/>
              </a:ext>
              <a:ext uri="{C183D7F6-B498-43B3-948B-1728B52AA6E4}">
                <adec:decorative xmlns:adec="http://schemas.microsoft.com/office/drawing/2017/decorative" val="1"/>
              </a:ext>
            </a:extLst>
          </p:cNvPr>
          <p:cNvSpPr/>
          <p:nvPr/>
        </p:nvSpPr>
        <p:spPr>
          <a:xfrm>
            <a:off x="3363255" y="1752013"/>
            <a:ext cx="8323993" cy="2864837"/>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9" name="Rectangle 78">
            <a:extLst>
              <a:ext uri="{FF2B5EF4-FFF2-40B4-BE49-F238E27FC236}">
                <a16:creationId xmlns:a16="http://schemas.microsoft.com/office/drawing/2014/main" id="{31B09133-CED7-4A97-BF57-B55557733130}"/>
              </a:ext>
            </a:extLst>
          </p:cNvPr>
          <p:cNvSpPr/>
          <p:nvPr/>
        </p:nvSpPr>
        <p:spPr>
          <a:xfrm>
            <a:off x="9091103" y="2351417"/>
            <a:ext cx="2401887" cy="350330"/>
          </a:xfrm>
          <a:prstGeom prst="rect">
            <a:avLst/>
          </a:prstGeom>
        </p:spPr>
        <p:txBody>
          <a:bodyPr wrap="square" anchor="t">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Adopt</a:t>
            </a:r>
          </a:p>
        </p:txBody>
      </p:sp>
      <p:sp>
        <p:nvSpPr>
          <p:cNvPr id="80" name="check 3">
            <a:extLst>
              <a:ext uri="{FF2B5EF4-FFF2-40B4-BE49-F238E27FC236}">
                <a16:creationId xmlns:a16="http://schemas.microsoft.com/office/drawing/2014/main" id="{405B9348-AE3D-4CF6-8B5A-5C70C2BC3BFE}"/>
              </a:ext>
              <a:ext uri="{C183D7F6-B498-43B3-948B-1728B52AA6E4}">
                <adec:decorative xmlns:adec="http://schemas.microsoft.com/office/drawing/2017/decorative" val="1"/>
              </a:ext>
            </a:extLst>
          </p:cNvPr>
          <p:cNvSpPr>
            <a:spLocks noChangeAspect="1" noEditPoints="1"/>
          </p:cNvSpPr>
          <p:nvPr/>
        </p:nvSpPr>
        <p:spPr bwMode="auto">
          <a:xfrm>
            <a:off x="7313882" y="2090351"/>
            <a:ext cx="375217" cy="37304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81" name="BulletedList_E8FD">
            <a:extLst>
              <a:ext uri="{FF2B5EF4-FFF2-40B4-BE49-F238E27FC236}">
                <a16:creationId xmlns:a16="http://schemas.microsoft.com/office/drawing/2014/main" id="{B7E7A391-164E-483E-9508-C064DE9BA55F}"/>
              </a:ext>
              <a:ext uri="{C183D7F6-B498-43B3-948B-1728B52AA6E4}">
                <adec:decorative xmlns:adec="http://schemas.microsoft.com/office/drawing/2017/decorative" val="1"/>
              </a:ext>
            </a:extLst>
          </p:cNvPr>
          <p:cNvSpPr>
            <a:spLocks noChangeAspect="1" noEditPoints="1"/>
          </p:cNvSpPr>
          <p:nvPr/>
        </p:nvSpPr>
        <p:spPr bwMode="auto">
          <a:xfrm>
            <a:off x="4519087" y="2145624"/>
            <a:ext cx="370554" cy="262494"/>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82" name="arrow_3">
            <a:extLst>
              <a:ext uri="{FF2B5EF4-FFF2-40B4-BE49-F238E27FC236}">
                <a16:creationId xmlns:a16="http://schemas.microsoft.com/office/drawing/2014/main" id="{037F71B0-833E-49AD-81EA-DEF80F6B73E6}"/>
              </a:ext>
              <a:ext uri="{C183D7F6-B498-43B3-948B-1728B52AA6E4}">
                <adec:decorative xmlns:adec="http://schemas.microsoft.com/office/drawing/2017/decorative" val="1"/>
              </a:ext>
            </a:extLst>
          </p:cNvPr>
          <p:cNvSpPr>
            <a:spLocks noChangeAspect="1" noEditPoints="1"/>
          </p:cNvSpPr>
          <p:nvPr/>
        </p:nvSpPr>
        <p:spPr bwMode="auto">
          <a:xfrm>
            <a:off x="10210618" y="2084824"/>
            <a:ext cx="162857" cy="280472"/>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83" name="Rectangle: Rounded Corners 82">
            <a:extLst>
              <a:ext uri="{FF2B5EF4-FFF2-40B4-BE49-F238E27FC236}">
                <a16:creationId xmlns:a16="http://schemas.microsoft.com/office/drawing/2014/main" id="{86DC19F6-B012-4D2A-8C37-363BBBC54494}"/>
              </a:ext>
              <a:ext uri="{C183D7F6-B498-43B3-948B-1728B52AA6E4}">
                <adec:decorative xmlns:adec="http://schemas.microsoft.com/office/drawing/2017/decorative" val="1"/>
              </a:ext>
            </a:extLst>
          </p:cNvPr>
          <p:cNvSpPr/>
          <p:nvPr/>
        </p:nvSpPr>
        <p:spPr>
          <a:xfrm>
            <a:off x="722303"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4" name="TextBox 83">
            <a:extLst>
              <a:ext uri="{FF2B5EF4-FFF2-40B4-BE49-F238E27FC236}">
                <a16:creationId xmlns:a16="http://schemas.microsoft.com/office/drawing/2014/main" id="{B852A818-B8C0-4672-9162-524D04E0C4D5}"/>
              </a:ext>
            </a:extLst>
          </p:cNvPr>
          <p:cNvSpPr txBox="1"/>
          <p:nvPr/>
        </p:nvSpPr>
        <p:spPr>
          <a:xfrm>
            <a:off x="753914" y="2544831"/>
            <a:ext cx="2255946" cy="1342984"/>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Define Strategy</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Understand motivations</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Business outcomes</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Business justification</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Prioritize project</a:t>
            </a:r>
            <a:endParaRPr lang="en-US" sz="1224">
              <a:solidFill>
                <a:srgbClr val="000000"/>
              </a:solidFill>
              <a:latin typeface="Segoe UI"/>
            </a:endParaRPr>
          </a:p>
        </p:txBody>
      </p:sp>
      <p:sp>
        <p:nvSpPr>
          <p:cNvPr id="85" name="plan">
            <a:extLst>
              <a:ext uri="{FF2B5EF4-FFF2-40B4-BE49-F238E27FC236}">
                <a16:creationId xmlns:a16="http://schemas.microsoft.com/office/drawing/2014/main" id="{7EC3DB8A-CE1B-420C-B633-3672634A58FB}"/>
              </a:ext>
              <a:ext uri="{C183D7F6-B498-43B3-948B-1728B52AA6E4}">
                <adec:decorative xmlns:adec="http://schemas.microsoft.com/office/drawing/2017/decorative" val="1"/>
              </a:ext>
            </a:extLst>
          </p:cNvPr>
          <p:cNvSpPr>
            <a:spLocks noChangeAspect="1" noEditPoints="1"/>
          </p:cNvSpPr>
          <p:nvPr/>
        </p:nvSpPr>
        <p:spPr bwMode="auto">
          <a:xfrm>
            <a:off x="1717792" y="2108928"/>
            <a:ext cx="334569" cy="335886"/>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a:gradFill>
                <a:gsLst>
                  <a:gs pos="0">
                    <a:srgbClr val="505050"/>
                  </a:gs>
                  <a:gs pos="100000">
                    <a:srgbClr val="505050"/>
                  </a:gs>
                </a:gsLst>
                <a:lin ang="5400000" scaled="1"/>
              </a:gradFill>
              <a:latin typeface="Segoe UI"/>
            </a:endParaRPr>
          </a:p>
        </p:txBody>
      </p:sp>
      <p:sp>
        <p:nvSpPr>
          <p:cNvPr id="86" name="Rectangle: Rounded Corners 85">
            <a:extLst>
              <a:ext uri="{FF2B5EF4-FFF2-40B4-BE49-F238E27FC236}">
                <a16:creationId xmlns:a16="http://schemas.microsoft.com/office/drawing/2014/main" id="{52F4BCC8-4517-42D2-B481-CD21E37B6D05}"/>
              </a:ext>
              <a:ext uri="{C183D7F6-B498-43B3-948B-1728B52AA6E4}">
                <adec:decorative xmlns:adec="http://schemas.microsoft.com/office/drawing/2017/decorative" val="1"/>
              </a:ext>
            </a:extLst>
          </p:cNvPr>
          <p:cNvSpPr/>
          <p:nvPr/>
        </p:nvSpPr>
        <p:spPr>
          <a:xfrm>
            <a:off x="4967281" y="4806206"/>
            <a:ext cx="5115941" cy="1710706"/>
          </a:xfrm>
          <a:prstGeom prst="roundRect">
            <a:avLst>
              <a:gd name="adj" fmla="val 2546"/>
            </a:avLst>
          </a:prstGeom>
          <a:solidFill>
            <a:schemeClr val="bg1"/>
          </a:solid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35" name="Rectangle 34">
            <a:extLst>
              <a:ext uri="{FF2B5EF4-FFF2-40B4-BE49-F238E27FC236}">
                <a16:creationId xmlns:a16="http://schemas.microsoft.com/office/drawing/2014/main" id="{2A3EB414-AF4C-4815-B460-4CF22058FCBF}"/>
              </a:ext>
            </a:extLst>
          </p:cNvPr>
          <p:cNvSpPr/>
          <p:nvPr/>
        </p:nvSpPr>
        <p:spPr bwMode="auto">
          <a:xfrm>
            <a:off x="6535581" y="4814454"/>
            <a:ext cx="1897589" cy="170245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de-DE" sz="1632" dirty="0">
              <a:solidFill>
                <a:srgbClr val="FFFFFF"/>
              </a:solidFill>
            </a:endParaRPr>
          </a:p>
        </p:txBody>
      </p:sp>
      <p:sp>
        <p:nvSpPr>
          <p:cNvPr id="87" name="Rectangle: Rounded Corners 86">
            <a:extLst>
              <a:ext uri="{FF2B5EF4-FFF2-40B4-BE49-F238E27FC236}">
                <a16:creationId xmlns:a16="http://schemas.microsoft.com/office/drawing/2014/main" id="{B333A6FE-CFEE-415A-A895-6BC0771F2E7F}"/>
              </a:ext>
              <a:ext uri="{C183D7F6-B498-43B3-948B-1728B52AA6E4}">
                <adec:decorative xmlns:adec="http://schemas.microsoft.com/office/drawing/2017/decorative" val="1"/>
              </a:ext>
            </a:extLst>
          </p:cNvPr>
          <p:cNvSpPr/>
          <p:nvPr/>
        </p:nvSpPr>
        <p:spPr>
          <a:xfrm>
            <a:off x="7607061" y="4934668"/>
            <a:ext cx="2325547" cy="145378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8" name="TextBox 87">
            <a:extLst>
              <a:ext uri="{FF2B5EF4-FFF2-40B4-BE49-F238E27FC236}">
                <a16:creationId xmlns:a16="http://schemas.microsoft.com/office/drawing/2014/main" id="{70661833-BF6A-497C-BF53-7B243211EB28}"/>
              </a:ext>
            </a:extLst>
          </p:cNvPr>
          <p:cNvSpPr txBox="1"/>
          <p:nvPr/>
        </p:nvSpPr>
        <p:spPr>
          <a:xfrm>
            <a:off x="7613655" y="5564404"/>
            <a:ext cx="2312357" cy="82589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Manage</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Business commitments</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operations baseline •</a:t>
            </a:r>
            <a:br>
              <a:rPr lang="en-US" sz="1122">
                <a:solidFill>
                  <a:srgbClr val="000000"/>
                </a:solidFill>
                <a:latin typeface="Segoe UI" panose="020B0502040204020203" pitchFamily="34" charset="0"/>
                <a:ea typeface="+mn-lt"/>
                <a:cs typeface="Segoe UI" panose="020B0502040204020203" pitchFamily="34" charset="0"/>
              </a:rPr>
            </a:br>
            <a:r>
              <a:rPr lang="en-US" sz="1122">
                <a:solidFill>
                  <a:srgbClr val="000000"/>
                </a:solidFill>
                <a:latin typeface="Segoe UI" panose="020B0502040204020203" pitchFamily="34" charset="0"/>
                <a:ea typeface="+mn-lt"/>
                <a:cs typeface="Segoe UI" panose="020B0502040204020203" pitchFamily="34" charset="0"/>
              </a:rPr>
              <a:t>Ops maturity</a:t>
            </a:r>
          </a:p>
        </p:txBody>
      </p:sp>
      <p:sp>
        <p:nvSpPr>
          <p:cNvPr id="89" name="Trackers_EADF_bidi">
            <a:extLst>
              <a:ext uri="{FF2B5EF4-FFF2-40B4-BE49-F238E27FC236}">
                <a16:creationId xmlns:a16="http://schemas.microsoft.com/office/drawing/2014/main" id="{4C07F06D-2AE5-4E74-93E7-99503384B693}"/>
              </a:ext>
              <a:ext uri="{C183D7F6-B498-43B3-948B-1728B52AA6E4}">
                <adec:decorative xmlns:adec="http://schemas.microsoft.com/office/drawing/2017/decorative" val="1"/>
              </a:ext>
            </a:extLst>
          </p:cNvPr>
          <p:cNvSpPr>
            <a:spLocks noChangeAspect="1" noEditPoints="1"/>
          </p:cNvSpPr>
          <p:nvPr/>
        </p:nvSpPr>
        <p:spPr bwMode="auto">
          <a:xfrm>
            <a:off x="8635291" y="5100733"/>
            <a:ext cx="269084" cy="366908"/>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90" name="Rectangle: Rounded Corners 89">
            <a:extLst>
              <a:ext uri="{FF2B5EF4-FFF2-40B4-BE49-F238E27FC236}">
                <a16:creationId xmlns:a16="http://schemas.microsoft.com/office/drawing/2014/main" id="{EA773F6A-46ED-4788-9B25-722D327F3D60}"/>
              </a:ext>
              <a:ext uri="{C183D7F6-B498-43B3-948B-1728B52AA6E4}">
                <adec:decorative xmlns:adec="http://schemas.microsoft.com/office/drawing/2017/decorative" val="1"/>
              </a:ext>
            </a:extLst>
          </p:cNvPr>
          <p:cNvSpPr/>
          <p:nvPr/>
        </p:nvSpPr>
        <p:spPr>
          <a:xfrm>
            <a:off x="5117896" y="4934668"/>
            <a:ext cx="2325547" cy="145378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91" name="TextBox 90">
            <a:extLst>
              <a:ext uri="{FF2B5EF4-FFF2-40B4-BE49-F238E27FC236}">
                <a16:creationId xmlns:a16="http://schemas.microsoft.com/office/drawing/2014/main" id="{1F3ABE7C-9C37-431A-B822-32ED792FF40C}"/>
              </a:ext>
            </a:extLst>
          </p:cNvPr>
          <p:cNvSpPr txBox="1"/>
          <p:nvPr/>
        </p:nvSpPr>
        <p:spPr>
          <a:xfrm>
            <a:off x="5233827" y="5564403"/>
            <a:ext cx="2093684" cy="800258"/>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lnSpc>
                <a:spcPct val="90000"/>
              </a:lnSpc>
              <a:defRPr/>
            </a:pPr>
            <a:r>
              <a:rPr lang="en-US" sz="1632" b="1">
                <a:solidFill>
                  <a:srgbClr val="243A5E"/>
                </a:solidFill>
                <a:latin typeface="Segoe UI Semibold" panose="020B0702040204020203" pitchFamily="34" charset="0"/>
                <a:ea typeface="+mn-lt"/>
                <a:cs typeface="Segoe UI Semibold" panose="020B0702040204020203" pitchFamily="34" charset="0"/>
              </a:rPr>
              <a:t>Govern</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Methodology • Benchmark</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initial best practice • Governance maturity</a:t>
            </a:r>
          </a:p>
        </p:txBody>
      </p:sp>
      <p:sp>
        <p:nvSpPr>
          <p:cNvPr id="92" name="Org_ECA6">
            <a:extLst>
              <a:ext uri="{FF2B5EF4-FFF2-40B4-BE49-F238E27FC236}">
                <a16:creationId xmlns:a16="http://schemas.microsoft.com/office/drawing/2014/main" id="{AA374520-977E-43D0-AFF3-663365E13B66}"/>
              </a:ext>
              <a:ext uri="{C183D7F6-B498-43B3-948B-1728B52AA6E4}">
                <adec:decorative xmlns:adec="http://schemas.microsoft.com/office/drawing/2017/decorative" val="1"/>
              </a:ext>
            </a:extLst>
          </p:cNvPr>
          <p:cNvSpPr>
            <a:spLocks noChangeAspect="1" noEditPoints="1"/>
          </p:cNvSpPr>
          <p:nvPr/>
        </p:nvSpPr>
        <p:spPr bwMode="auto">
          <a:xfrm>
            <a:off x="6097305" y="5100733"/>
            <a:ext cx="366728" cy="366908"/>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93" name="TextBox 92">
            <a:extLst>
              <a:ext uri="{FF2B5EF4-FFF2-40B4-BE49-F238E27FC236}">
                <a16:creationId xmlns:a16="http://schemas.microsoft.com/office/drawing/2014/main" id="{62C17142-402B-4E07-B9D0-9B946D669EFC}"/>
              </a:ext>
            </a:extLst>
          </p:cNvPr>
          <p:cNvSpPr txBox="1"/>
          <p:nvPr/>
        </p:nvSpPr>
        <p:spPr>
          <a:xfrm>
            <a:off x="9606359" y="2626843"/>
            <a:ext cx="1683174" cy="910420"/>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defTabSz="932597">
              <a:defRPr/>
            </a:pPr>
            <a:r>
              <a:rPr lang="en-US" sz="1224" b="1">
                <a:solidFill>
                  <a:srgbClr val="243A5E"/>
                </a:solidFill>
                <a:latin typeface="Segoe UI Semibold" panose="020B0702040204020203" pitchFamily="34" charset="0"/>
                <a:ea typeface="+mn-lt"/>
                <a:cs typeface="Segoe UI Semibold" panose="020B0702040204020203" pitchFamily="34" charset="0"/>
              </a:rPr>
              <a:t>Migrate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First workload migration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Expanded scenarios</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Best practice validation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Process improvements</a:t>
            </a:r>
          </a:p>
        </p:txBody>
      </p:sp>
      <p:sp>
        <p:nvSpPr>
          <p:cNvPr id="94" name="TextBox 93">
            <a:extLst>
              <a:ext uri="{FF2B5EF4-FFF2-40B4-BE49-F238E27FC236}">
                <a16:creationId xmlns:a16="http://schemas.microsoft.com/office/drawing/2014/main" id="{D0704318-8173-42BD-8B29-BFB1201F7B78}"/>
              </a:ext>
            </a:extLst>
          </p:cNvPr>
          <p:cNvSpPr txBox="1"/>
          <p:nvPr/>
        </p:nvSpPr>
        <p:spPr>
          <a:xfrm>
            <a:off x="9613530" y="3486104"/>
            <a:ext cx="1642998" cy="926670"/>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defTabSz="932597">
              <a:defRPr/>
            </a:pPr>
            <a:r>
              <a:rPr lang="en-US" sz="1224" b="1">
                <a:solidFill>
                  <a:srgbClr val="243A5E"/>
                </a:solidFill>
                <a:latin typeface="Segoe UI Semibold" panose="020B0702040204020203" pitchFamily="34" charset="0"/>
                <a:ea typeface="+mn-lt"/>
                <a:cs typeface="Segoe UI Semibold" panose="020B0702040204020203" pitchFamily="34" charset="0"/>
              </a:rPr>
              <a:t>Innovate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Innovation guide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Expanded scenarios</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Best practice validation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Process improvements</a:t>
            </a:r>
          </a:p>
        </p:txBody>
      </p:sp>
      <p:sp>
        <p:nvSpPr>
          <p:cNvPr id="95" name="arrow_25">
            <a:extLst>
              <a:ext uri="{FF2B5EF4-FFF2-40B4-BE49-F238E27FC236}">
                <a16:creationId xmlns:a16="http://schemas.microsoft.com/office/drawing/2014/main" id="{E929D150-7E8F-408B-810D-217FAF4AAE4C}"/>
              </a:ext>
              <a:ext uri="{C183D7F6-B498-43B3-948B-1728B52AA6E4}">
                <adec:decorative xmlns:adec="http://schemas.microsoft.com/office/drawing/2017/decorative" val="1"/>
              </a:ext>
            </a:extLst>
          </p:cNvPr>
          <p:cNvSpPr>
            <a:spLocks noChangeAspect="1" noEditPoints="1"/>
          </p:cNvSpPr>
          <p:nvPr/>
        </p:nvSpPr>
        <p:spPr bwMode="auto">
          <a:xfrm>
            <a:off x="9386195" y="2729197"/>
            <a:ext cx="158737" cy="174506"/>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96" name="circle_2">
            <a:extLst>
              <a:ext uri="{FF2B5EF4-FFF2-40B4-BE49-F238E27FC236}">
                <a16:creationId xmlns:a16="http://schemas.microsoft.com/office/drawing/2014/main" id="{5981FE0F-FF52-40C9-939D-C06112BA73D2}"/>
              </a:ext>
              <a:ext uri="{C183D7F6-B498-43B3-948B-1728B52AA6E4}">
                <adec:decorative xmlns:adec="http://schemas.microsoft.com/office/drawing/2017/decorative" val="1"/>
              </a:ext>
            </a:extLst>
          </p:cNvPr>
          <p:cNvSpPr>
            <a:spLocks noChangeAspect="1" noEditPoints="1"/>
          </p:cNvSpPr>
          <p:nvPr/>
        </p:nvSpPr>
        <p:spPr bwMode="auto">
          <a:xfrm>
            <a:off x="9343134" y="3578026"/>
            <a:ext cx="244858" cy="231255"/>
          </a:xfrm>
          <a:custGeom>
            <a:avLst/>
            <a:gdLst>
              <a:gd name="T0" fmla="*/ 0 w 335"/>
              <a:gd name="T1" fmla="*/ 205 h 316"/>
              <a:gd name="T2" fmla="*/ 111 w 335"/>
              <a:gd name="T3" fmla="*/ 94 h 316"/>
              <a:gd name="T4" fmla="*/ 222 w 335"/>
              <a:gd name="T5" fmla="*/ 205 h 316"/>
              <a:gd name="T6" fmla="*/ 111 w 335"/>
              <a:gd name="T7" fmla="*/ 316 h 316"/>
              <a:gd name="T8" fmla="*/ 0 w 335"/>
              <a:gd name="T9" fmla="*/ 205 h 316"/>
              <a:gd name="T10" fmla="*/ 224 w 335"/>
              <a:gd name="T11" fmla="*/ 316 h 316"/>
              <a:gd name="T12" fmla="*/ 335 w 335"/>
              <a:gd name="T13" fmla="*/ 205 h 316"/>
              <a:gd name="T14" fmla="*/ 224 w 335"/>
              <a:gd name="T15" fmla="*/ 94 h 316"/>
              <a:gd name="T16" fmla="*/ 113 w 335"/>
              <a:gd name="T17" fmla="*/ 205 h 316"/>
              <a:gd name="T18" fmla="*/ 224 w 335"/>
              <a:gd name="T19" fmla="*/ 316 h 316"/>
              <a:gd name="T20" fmla="*/ 167 w 335"/>
              <a:gd name="T21" fmla="*/ 223 h 316"/>
              <a:gd name="T22" fmla="*/ 279 w 335"/>
              <a:gd name="T23" fmla="*/ 111 h 316"/>
              <a:gd name="T24" fmla="*/ 167 w 335"/>
              <a:gd name="T25" fmla="*/ 0 h 316"/>
              <a:gd name="T26" fmla="*/ 56 w 335"/>
              <a:gd name="T27" fmla="*/ 111 h 316"/>
              <a:gd name="T28" fmla="*/ 167 w 335"/>
              <a:gd name="T29" fmla="*/ 2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16">
                <a:moveTo>
                  <a:pt x="0" y="205"/>
                </a:moveTo>
                <a:cubicBezTo>
                  <a:pt x="0" y="143"/>
                  <a:pt x="49" y="94"/>
                  <a:pt x="111" y="94"/>
                </a:cubicBezTo>
                <a:cubicBezTo>
                  <a:pt x="172" y="94"/>
                  <a:pt x="222" y="143"/>
                  <a:pt x="222" y="205"/>
                </a:cubicBezTo>
                <a:cubicBezTo>
                  <a:pt x="222" y="266"/>
                  <a:pt x="172" y="316"/>
                  <a:pt x="111" y="316"/>
                </a:cubicBezTo>
                <a:cubicBezTo>
                  <a:pt x="49" y="316"/>
                  <a:pt x="0" y="266"/>
                  <a:pt x="0" y="205"/>
                </a:cubicBezTo>
                <a:close/>
                <a:moveTo>
                  <a:pt x="224" y="316"/>
                </a:moveTo>
                <a:cubicBezTo>
                  <a:pt x="285" y="316"/>
                  <a:pt x="335" y="266"/>
                  <a:pt x="335" y="205"/>
                </a:cubicBezTo>
                <a:cubicBezTo>
                  <a:pt x="335" y="143"/>
                  <a:pt x="285" y="94"/>
                  <a:pt x="224" y="94"/>
                </a:cubicBezTo>
                <a:cubicBezTo>
                  <a:pt x="162" y="94"/>
                  <a:pt x="113" y="143"/>
                  <a:pt x="113" y="205"/>
                </a:cubicBezTo>
                <a:cubicBezTo>
                  <a:pt x="113" y="266"/>
                  <a:pt x="162" y="316"/>
                  <a:pt x="224" y="316"/>
                </a:cubicBezTo>
                <a:close/>
                <a:moveTo>
                  <a:pt x="167" y="223"/>
                </a:moveTo>
                <a:cubicBezTo>
                  <a:pt x="229" y="223"/>
                  <a:pt x="279" y="173"/>
                  <a:pt x="279" y="111"/>
                </a:cubicBezTo>
                <a:cubicBezTo>
                  <a:pt x="279" y="50"/>
                  <a:pt x="229" y="0"/>
                  <a:pt x="167" y="0"/>
                </a:cubicBezTo>
                <a:cubicBezTo>
                  <a:pt x="106" y="0"/>
                  <a:pt x="56" y="50"/>
                  <a:pt x="56" y="111"/>
                </a:cubicBezTo>
                <a:cubicBezTo>
                  <a:pt x="56" y="173"/>
                  <a:pt x="106" y="223"/>
                  <a:pt x="167" y="223"/>
                </a:cubicBezTo>
                <a:close/>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cxnSp>
        <p:nvCxnSpPr>
          <p:cNvPr id="97" name="Straight Arrow Connector 96" descr="Right facing arrow">
            <a:extLst>
              <a:ext uri="{FF2B5EF4-FFF2-40B4-BE49-F238E27FC236}">
                <a16:creationId xmlns:a16="http://schemas.microsoft.com/office/drawing/2014/main" id="{9E9C0D5A-E87F-4FD9-95CB-A7E4140F43D7}"/>
              </a:ext>
            </a:extLst>
          </p:cNvPr>
          <p:cNvCxnSpPr>
            <a:cxnSpLocks/>
            <a:endCxn id="76" idx="1"/>
          </p:cNvCxnSpPr>
          <p:nvPr/>
        </p:nvCxnSpPr>
        <p:spPr>
          <a:xfrm>
            <a:off x="3055885" y="3139325"/>
            <a:ext cx="485461"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descr="Right facing arrow">
            <a:extLst>
              <a:ext uri="{FF2B5EF4-FFF2-40B4-BE49-F238E27FC236}">
                <a16:creationId xmlns:a16="http://schemas.microsoft.com/office/drawing/2014/main" id="{9C2BA960-7738-4DAF-925D-445F96314D80}"/>
              </a:ext>
            </a:extLst>
          </p:cNvPr>
          <p:cNvCxnSpPr>
            <a:cxnSpLocks/>
            <a:endCxn id="74" idx="1"/>
          </p:cNvCxnSpPr>
          <p:nvPr/>
        </p:nvCxnSpPr>
        <p:spPr>
          <a:xfrm>
            <a:off x="5866893" y="3184431"/>
            <a:ext cx="471824"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descr="Right facing arrow">
            <a:extLst>
              <a:ext uri="{FF2B5EF4-FFF2-40B4-BE49-F238E27FC236}">
                <a16:creationId xmlns:a16="http://schemas.microsoft.com/office/drawing/2014/main" id="{1306C960-4EE9-4AF3-9D93-B16C8F0CB351}"/>
              </a:ext>
            </a:extLst>
          </p:cNvPr>
          <p:cNvCxnSpPr>
            <a:cxnSpLocks/>
          </p:cNvCxnSpPr>
          <p:nvPr/>
        </p:nvCxnSpPr>
        <p:spPr>
          <a:xfrm flipV="1">
            <a:off x="8665358" y="2960586"/>
            <a:ext cx="444411" cy="161425"/>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descr="Right facing arrow">
            <a:extLst>
              <a:ext uri="{FF2B5EF4-FFF2-40B4-BE49-F238E27FC236}">
                <a16:creationId xmlns:a16="http://schemas.microsoft.com/office/drawing/2014/main" id="{2AFD17AE-D9CF-489D-A98F-732CFDD37A47}"/>
              </a:ext>
            </a:extLst>
          </p:cNvPr>
          <p:cNvCxnSpPr>
            <a:cxnSpLocks/>
          </p:cNvCxnSpPr>
          <p:nvPr/>
        </p:nvCxnSpPr>
        <p:spPr>
          <a:xfrm>
            <a:off x="8659844" y="3229766"/>
            <a:ext cx="404669" cy="322298"/>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2" name="TextBox 7">
            <a:extLst>
              <a:ext uri="{FF2B5EF4-FFF2-40B4-BE49-F238E27FC236}">
                <a16:creationId xmlns:a16="http://schemas.microsoft.com/office/drawing/2014/main" id="{FAD51010-3FD3-49F2-83A2-4AFBDFABC194}"/>
              </a:ext>
            </a:extLst>
          </p:cNvPr>
          <p:cNvSpPr txBox="1"/>
          <p:nvPr/>
        </p:nvSpPr>
        <p:spPr>
          <a:xfrm>
            <a:off x="603320" y="1068604"/>
            <a:ext cx="8782875" cy="414353"/>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51304">
              <a:spcBef>
                <a:spcPct val="0"/>
              </a:spcBef>
              <a:defRPr/>
            </a:pPr>
            <a:r>
              <a:rPr lang="en-US" sz="2040" spc="-51" dirty="0">
                <a:ln w="3175">
                  <a:noFill/>
                </a:ln>
                <a:solidFill>
                  <a:schemeClr val="accent1"/>
                </a:solidFill>
                <a:latin typeface="Segoe UI"/>
                <a:cs typeface="Segoe UI" pitchFamily="34" charset="0"/>
              </a:rPr>
              <a:t>Modular approach, meeting the customer in their journey</a:t>
            </a:r>
          </a:p>
        </p:txBody>
      </p:sp>
      <p:sp>
        <p:nvSpPr>
          <p:cNvPr id="3" name="TextBox 2">
            <a:extLst>
              <a:ext uri="{FF2B5EF4-FFF2-40B4-BE49-F238E27FC236}">
                <a16:creationId xmlns:a16="http://schemas.microsoft.com/office/drawing/2014/main" id="{F2210797-9B5D-4E0E-BF2B-45BBF7CF6B1D}"/>
              </a:ext>
            </a:extLst>
          </p:cNvPr>
          <p:cNvSpPr txBox="1"/>
          <p:nvPr/>
        </p:nvSpPr>
        <p:spPr>
          <a:xfrm>
            <a:off x="599302" y="6076823"/>
            <a:ext cx="3357372" cy="670445"/>
          </a:xfrm>
          <a:prstGeom prst="rect">
            <a:avLst/>
          </a:prstGeom>
          <a:noFill/>
        </p:spPr>
        <p:txBody>
          <a:bodyPr wrap="square" rtlCol="0">
            <a:spAutoFit/>
          </a:bodyPr>
          <a:lstStyle/>
          <a:p>
            <a:r>
              <a:rPr lang="en-US" sz="1836">
                <a:solidFill>
                  <a:schemeClr val="accent1"/>
                </a:solidFill>
              </a:rPr>
              <a:t>Aka.ms/adopt</a:t>
            </a:r>
          </a:p>
          <a:p>
            <a:r>
              <a:rPr lang="en-US" sz="1836">
                <a:solidFill>
                  <a:schemeClr val="accent1"/>
                </a:solidFill>
              </a:rPr>
              <a:t>Aka.ms/adopt/overview</a:t>
            </a:r>
          </a:p>
        </p:txBody>
      </p:sp>
    </p:spTree>
    <p:extLst>
      <p:ext uri="{BB962C8B-B14F-4D97-AF65-F5344CB8AC3E}">
        <p14:creationId xmlns:p14="http://schemas.microsoft.com/office/powerpoint/2010/main" val="30687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600855" y="466301"/>
            <a:ext cx="11237870" cy="565027"/>
          </a:xfrm>
        </p:spPr>
        <p:txBody>
          <a:bodyPr wrap="square" anchor="t">
            <a:normAutofit fontScale="90000"/>
          </a:bodyPr>
          <a:lstStyle/>
          <a:p>
            <a:r>
              <a:rPr lang="en-US" dirty="0"/>
              <a:t>Agenda</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extLst>
              <p:ext uri="{D42A27DB-BD31-4B8C-83A1-F6EECF244321}">
                <p14:modId xmlns:p14="http://schemas.microsoft.com/office/powerpoint/2010/main" val="1686319196"/>
              </p:ext>
            </p:extLst>
          </p:nvPr>
        </p:nvGraphicFramePr>
        <p:xfrm>
          <a:off x="600856" y="1792621"/>
          <a:ext cx="4681336" cy="4001821"/>
        </p:xfrm>
        <a:graphic>
          <a:graphicData uri="http://schemas.openxmlformats.org/drawingml/2006/table">
            <a:tbl>
              <a:tblPr firstRow="1" bandRow="1">
                <a:tableStyleId>{5C22544A-7EE6-4342-B048-85BDC9FD1C3A}</a:tableStyleId>
              </a:tblPr>
              <a:tblGrid>
                <a:gridCol w="1592905">
                  <a:extLst>
                    <a:ext uri="{9D8B030D-6E8A-4147-A177-3AD203B41FA5}">
                      <a16:colId xmlns:a16="http://schemas.microsoft.com/office/drawing/2014/main" val="3319471549"/>
                    </a:ext>
                  </a:extLst>
                </a:gridCol>
                <a:gridCol w="3088431">
                  <a:extLst>
                    <a:ext uri="{9D8B030D-6E8A-4147-A177-3AD203B41FA5}">
                      <a16:colId xmlns:a16="http://schemas.microsoft.com/office/drawing/2014/main" val="4136005157"/>
                    </a:ext>
                  </a:extLst>
                </a:gridCol>
              </a:tblGrid>
              <a:tr h="533462">
                <a:tc>
                  <a:txBody>
                    <a:bodyPr/>
                    <a:lstStyle/>
                    <a:p>
                      <a:r>
                        <a:rPr lang="de-DE" sz="1900" dirty="0"/>
                        <a:t>TAG 1</a:t>
                      </a:r>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3762173376"/>
                  </a:ext>
                </a:extLst>
              </a:tr>
              <a:tr h="533462">
                <a:tc>
                  <a:txBody>
                    <a:bodyPr/>
                    <a:lstStyle/>
                    <a:p>
                      <a:r>
                        <a:rPr lang="de-DE" sz="1900" dirty="0"/>
                        <a:t>09:30 – 10:30</a:t>
                      </a:r>
                    </a:p>
                  </a:txBody>
                  <a:tcPr marL="93260" marR="93260" marT="46630" marB="46630"/>
                </a:tc>
                <a:tc>
                  <a:txBody>
                    <a:bodyPr/>
                    <a:lstStyle/>
                    <a:p>
                      <a:r>
                        <a:rPr lang="de-DE" sz="1900" dirty="0"/>
                        <a:t>Intro CAF </a:t>
                      </a:r>
                      <a:r>
                        <a:rPr lang="de-DE" sz="1900" dirty="0" err="1"/>
                        <a:t>Migrate</a:t>
                      </a:r>
                      <a:endParaRPr lang="de-DE" sz="1900" dirty="0"/>
                    </a:p>
                  </a:txBody>
                  <a:tcPr marL="93260" marR="93260" marT="46630" marB="46630"/>
                </a:tc>
                <a:extLst>
                  <a:ext uri="{0D108BD9-81ED-4DB2-BD59-A6C34878D82A}">
                    <a16:rowId xmlns:a16="http://schemas.microsoft.com/office/drawing/2014/main" val="655615246"/>
                  </a:ext>
                </a:extLst>
              </a:tr>
              <a:tr h="1271789">
                <a:tc>
                  <a:txBody>
                    <a:bodyPr/>
                    <a:lstStyle/>
                    <a:p>
                      <a:r>
                        <a:rPr lang="de-DE" sz="1900" dirty="0"/>
                        <a:t>10:45 – 12:15</a:t>
                      </a:r>
                    </a:p>
                  </a:txBody>
                  <a:tcPr marL="93260" marR="93260" marT="46630" marB="46630"/>
                </a:tc>
                <a:tc>
                  <a:txBody>
                    <a:bodyPr/>
                    <a:lstStyle/>
                    <a:p>
                      <a:r>
                        <a:rPr lang="de-DE" sz="1900" dirty="0"/>
                        <a:t>Challenge 1</a:t>
                      </a:r>
                    </a:p>
                  </a:txBody>
                  <a:tcPr marL="93260" marR="93260" marT="46630" marB="46630"/>
                </a:tc>
                <a:extLst>
                  <a:ext uri="{0D108BD9-81ED-4DB2-BD59-A6C34878D82A}">
                    <a16:rowId xmlns:a16="http://schemas.microsoft.com/office/drawing/2014/main" val="2855514721"/>
                  </a:ext>
                </a:extLst>
              </a:tr>
              <a:tr h="684809">
                <a:tc>
                  <a:txBody>
                    <a:bodyPr/>
                    <a:lstStyle/>
                    <a:p>
                      <a:r>
                        <a:rPr lang="de-DE" sz="1900" dirty="0"/>
                        <a:t>13:00 – 14:30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2</a:t>
                      </a:r>
                    </a:p>
                  </a:txBody>
                  <a:tcPr marL="93260" marR="93260" marT="46630" marB="46630"/>
                </a:tc>
                <a:extLst>
                  <a:ext uri="{0D108BD9-81ED-4DB2-BD59-A6C34878D82A}">
                    <a16:rowId xmlns:a16="http://schemas.microsoft.com/office/drawing/2014/main" val="702941654"/>
                  </a:ext>
                </a:extLst>
              </a:tr>
              <a:tr h="978299">
                <a:tc>
                  <a:txBody>
                    <a:bodyPr/>
                    <a:lstStyle/>
                    <a:p>
                      <a:r>
                        <a:rPr lang="de-DE" sz="1900" dirty="0"/>
                        <a:t>14:45 – 16:00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CAF </a:t>
                      </a:r>
                      <a:r>
                        <a:rPr lang="de-DE" sz="1900" dirty="0" err="1"/>
                        <a:t>Govern</a:t>
                      </a:r>
                      <a:endParaRPr lang="de-DE" sz="1900" dirty="0"/>
                    </a:p>
                  </a:txBody>
                  <a:tcPr marL="93260" marR="93260" marT="46630" marB="46630"/>
                </a:tc>
                <a:extLst>
                  <a:ext uri="{0D108BD9-81ED-4DB2-BD59-A6C34878D82A}">
                    <a16:rowId xmlns:a16="http://schemas.microsoft.com/office/drawing/2014/main" val="741854825"/>
                  </a:ext>
                </a:extLst>
              </a:tr>
            </a:tbl>
          </a:graphicData>
        </a:graphic>
      </p:graphicFrame>
      <p:graphicFrame>
        <p:nvGraphicFramePr>
          <p:cNvPr id="7" name="Table 4">
            <a:extLst>
              <a:ext uri="{FF2B5EF4-FFF2-40B4-BE49-F238E27FC236}">
                <a16:creationId xmlns:a16="http://schemas.microsoft.com/office/drawing/2014/main" id="{59E8A6D7-0812-45C4-BA08-5E0F2DAD3805}"/>
              </a:ext>
            </a:extLst>
          </p:cNvPr>
          <p:cNvGraphicFramePr>
            <a:graphicFrameLocks noGrp="1"/>
          </p:cNvGraphicFramePr>
          <p:nvPr>
            <p:extLst>
              <p:ext uri="{D42A27DB-BD31-4B8C-83A1-F6EECF244321}">
                <p14:modId xmlns:p14="http://schemas.microsoft.com/office/powerpoint/2010/main" val="3274389898"/>
              </p:ext>
            </p:extLst>
          </p:nvPr>
        </p:nvGraphicFramePr>
        <p:xfrm>
          <a:off x="6020037" y="1792622"/>
          <a:ext cx="5993015" cy="4018528"/>
        </p:xfrm>
        <a:graphic>
          <a:graphicData uri="http://schemas.openxmlformats.org/drawingml/2006/table">
            <a:tbl>
              <a:tblPr firstRow="1" bandRow="1">
                <a:tableStyleId>{5C22544A-7EE6-4342-B048-85BDC9FD1C3A}</a:tableStyleId>
              </a:tblPr>
              <a:tblGrid>
                <a:gridCol w="1770393">
                  <a:extLst>
                    <a:ext uri="{9D8B030D-6E8A-4147-A177-3AD203B41FA5}">
                      <a16:colId xmlns:a16="http://schemas.microsoft.com/office/drawing/2014/main" val="3319471549"/>
                    </a:ext>
                  </a:extLst>
                </a:gridCol>
                <a:gridCol w="4222622">
                  <a:extLst>
                    <a:ext uri="{9D8B030D-6E8A-4147-A177-3AD203B41FA5}">
                      <a16:colId xmlns:a16="http://schemas.microsoft.com/office/drawing/2014/main" val="4136005157"/>
                    </a:ext>
                  </a:extLst>
                </a:gridCol>
              </a:tblGrid>
              <a:tr h="580883">
                <a:tc>
                  <a:txBody>
                    <a:bodyPr/>
                    <a:lstStyle/>
                    <a:p>
                      <a:r>
                        <a:rPr lang="de-DE" sz="1900" dirty="0"/>
                        <a:t>TAG 2</a:t>
                      </a:r>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3762173376"/>
                  </a:ext>
                </a:extLst>
              </a:tr>
              <a:tr h="949312">
                <a:tc>
                  <a:txBody>
                    <a:bodyPr/>
                    <a:lstStyle/>
                    <a:p>
                      <a:r>
                        <a:rPr lang="de-DE" sz="1900" dirty="0"/>
                        <a:t>09:30 – 11:00</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3</a:t>
                      </a:r>
                    </a:p>
                  </a:txBody>
                  <a:tcPr marL="93260" marR="93260" marT="46630" marB="46630"/>
                </a:tc>
                <a:extLst>
                  <a:ext uri="{0D108BD9-81ED-4DB2-BD59-A6C34878D82A}">
                    <a16:rowId xmlns:a16="http://schemas.microsoft.com/office/drawing/2014/main" val="655615246"/>
                  </a:ext>
                </a:extLst>
              </a:tr>
              <a:tr h="580883">
                <a:tc>
                  <a:txBody>
                    <a:bodyPr/>
                    <a:lstStyle/>
                    <a:p>
                      <a:r>
                        <a:rPr lang="de-DE" sz="1900" dirty="0"/>
                        <a:t>11:15 – 12:15</a:t>
                      </a:r>
                    </a:p>
                  </a:txBody>
                  <a:tcPr marL="93260" marR="93260" marT="46630" marB="46630"/>
                </a:tc>
                <a:tc>
                  <a:txBody>
                    <a:bodyPr/>
                    <a:lstStyle/>
                    <a:p>
                      <a:r>
                        <a:rPr lang="de-DE" sz="1900" dirty="0"/>
                        <a:t>CAF Landing Zone </a:t>
                      </a:r>
                    </a:p>
                  </a:txBody>
                  <a:tcPr marL="93260" marR="93260" marT="46630" marB="46630"/>
                </a:tc>
                <a:extLst>
                  <a:ext uri="{0D108BD9-81ED-4DB2-BD59-A6C34878D82A}">
                    <a16:rowId xmlns:a16="http://schemas.microsoft.com/office/drawing/2014/main" val="2855514721"/>
                  </a:ext>
                </a:extLst>
              </a:tr>
              <a:tr h="745684">
                <a:tc>
                  <a:txBody>
                    <a:bodyPr/>
                    <a:lstStyle/>
                    <a:p>
                      <a:r>
                        <a:rPr lang="de-DE" sz="1900" dirty="0"/>
                        <a:t>13:00 – 15:15</a:t>
                      </a:r>
                    </a:p>
                  </a:txBody>
                  <a:tcPr marL="93260" marR="93260" marT="46630" marB="4663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900" dirty="0"/>
                        <a:t>Challenge 4</a:t>
                      </a:r>
                      <a:endParaRPr lang="de-DE" sz="1800" b="0" i="0" kern="1200" dirty="0">
                        <a:solidFill>
                          <a:schemeClr val="dk1"/>
                        </a:solidFill>
                        <a:effectLst/>
                        <a:latin typeface="+mn-lt"/>
                        <a:ea typeface="+mn-ea"/>
                        <a:cs typeface="+mn-cs"/>
                      </a:endParaRPr>
                    </a:p>
                  </a:txBody>
                  <a:tcPr marL="93260" marR="93260" marT="46630" marB="46630"/>
                </a:tc>
                <a:extLst>
                  <a:ext uri="{0D108BD9-81ED-4DB2-BD59-A6C34878D82A}">
                    <a16:rowId xmlns:a16="http://schemas.microsoft.com/office/drawing/2014/main" val="702941654"/>
                  </a:ext>
                </a:extLst>
              </a:tr>
              <a:tr h="580883">
                <a:tc>
                  <a:txBody>
                    <a:bodyPr/>
                    <a:lstStyle/>
                    <a:p>
                      <a:endParaRPr lang="de-DE" sz="1900" dirty="0"/>
                    </a:p>
                  </a:txBody>
                  <a:tcPr marL="93260" marR="93260" marT="46630" marB="46630"/>
                </a:tc>
                <a:tc>
                  <a:txBody>
                    <a:bodyPr/>
                    <a:lstStyle/>
                    <a:p>
                      <a:r>
                        <a:rPr lang="de-DE" sz="1900" dirty="0"/>
                        <a:t>Closing / </a:t>
                      </a:r>
                      <a:r>
                        <a:rPr lang="de-DE" sz="1900" dirty="0" err="1"/>
                        <a:t>Outview</a:t>
                      </a:r>
                      <a:endParaRPr lang="de-DE" sz="1900" dirty="0"/>
                    </a:p>
                  </a:txBody>
                  <a:tcPr marL="93260" marR="93260" marT="46630" marB="46630"/>
                </a:tc>
                <a:extLst>
                  <a:ext uri="{0D108BD9-81ED-4DB2-BD59-A6C34878D82A}">
                    <a16:rowId xmlns:a16="http://schemas.microsoft.com/office/drawing/2014/main" val="741854825"/>
                  </a:ext>
                </a:extLst>
              </a:tr>
              <a:tr h="580883">
                <a:tc>
                  <a:txBody>
                    <a:bodyPr/>
                    <a:lstStyle/>
                    <a:p>
                      <a:endParaRPr lang="de-DE" sz="1900" dirty="0"/>
                    </a:p>
                  </a:txBody>
                  <a:tcPr marL="93260" marR="93260" marT="46630" marB="46630"/>
                </a:tc>
                <a:tc>
                  <a:txBody>
                    <a:bodyPr/>
                    <a:lstStyle/>
                    <a:p>
                      <a:endParaRPr lang="de-DE" sz="1900" dirty="0"/>
                    </a:p>
                  </a:txBody>
                  <a:tcPr marL="93260" marR="93260" marT="46630" marB="46630"/>
                </a:tc>
                <a:extLst>
                  <a:ext uri="{0D108BD9-81ED-4DB2-BD59-A6C34878D82A}">
                    <a16:rowId xmlns:a16="http://schemas.microsoft.com/office/drawing/2014/main" val="4144512403"/>
                  </a:ext>
                </a:extLst>
              </a:tr>
            </a:tbl>
          </a:graphicData>
        </a:graphic>
      </p:graphicFrame>
    </p:spTree>
    <p:extLst>
      <p:ext uri="{BB962C8B-B14F-4D97-AF65-F5344CB8AC3E}">
        <p14:creationId xmlns:p14="http://schemas.microsoft.com/office/powerpoint/2010/main" val="11262139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66BC3F-6A16-DB4C-8A9C-2C7E6887FED3}"/>
              </a:ext>
            </a:extLst>
          </p:cNvPr>
          <p:cNvSpPr>
            <a:spLocks noGrp="1"/>
          </p:cNvSpPr>
          <p:nvPr>
            <p:ph type="title"/>
          </p:nvPr>
        </p:nvSpPr>
        <p:spPr/>
        <p:txBody>
          <a:bodyPr/>
          <a:lstStyle/>
          <a:p>
            <a:r>
              <a:rPr lang="en-US" dirty="0"/>
              <a:t>Cloud Adoption Framework and Azure Migration</a:t>
            </a:r>
          </a:p>
        </p:txBody>
      </p:sp>
      <p:sp>
        <p:nvSpPr>
          <p:cNvPr id="5" name="Text Placeholder 4">
            <a:extLst>
              <a:ext uri="{FF2B5EF4-FFF2-40B4-BE49-F238E27FC236}">
                <a16:creationId xmlns:a16="http://schemas.microsoft.com/office/drawing/2014/main" id="{DF95EFEE-0695-4C49-B1DF-874B5A65DD44}"/>
              </a:ext>
            </a:extLst>
          </p:cNvPr>
          <p:cNvSpPr>
            <a:spLocks noGrp="1"/>
          </p:cNvSpPr>
          <p:nvPr>
            <p:ph type="body" sz="quarter" idx="15"/>
          </p:nvPr>
        </p:nvSpPr>
        <p:spPr>
          <a:xfrm>
            <a:off x="451338" y="4436713"/>
            <a:ext cx="9795376" cy="461665"/>
          </a:xfrm>
        </p:spPr>
        <p:txBody>
          <a:bodyPr/>
          <a:lstStyle/>
          <a:p>
            <a:r>
              <a:rPr lang="en-US" dirty="0"/>
              <a:t>Niels Ophey, Cloud Solution Architect OCP</a:t>
            </a:r>
          </a:p>
        </p:txBody>
      </p:sp>
    </p:spTree>
    <p:extLst>
      <p:ext uri="{BB962C8B-B14F-4D97-AF65-F5344CB8AC3E}">
        <p14:creationId xmlns:p14="http://schemas.microsoft.com/office/powerpoint/2010/main" val="62214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9FAFE0F-BEB5-4C7B-A2D9-4BEF707A1F11}"/>
              </a:ext>
            </a:extLst>
          </p:cNvPr>
          <p:cNvSpPr>
            <a:spLocks noGrp="1"/>
          </p:cNvSpPr>
          <p:nvPr>
            <p:ph type="title"/>
          </p:nvPr>
        </p:nvSpPr>
        <p:spPr/>
        <p:txBody>
          <a:bodyPr/>
          <a:lstStyle/>
          <a:p>
            <a:r>
              <a:rPr lang="en-US" dirty="0"/>
              <a:t>Agenda</a:t>
            </a:r>
          </a:p>
        </p:txBody>
      </p:sp>
      <p:sp>
        <p:nvSpPr>
          <p:cNvPr id="5" name="Textplatzhalter 4">
            <a:extLst>
              <a:ext uri="{FF2B5EF4-FFF2-40B4-BE49-F238E27FC236}">
                <a16:creationId xmlns:a16="http://schemas.microsoft.com/office/drawing/2014/main" id="{4010D8B2-5B4E-4D23-BB8E-728DB9904504}"/>
              </a:ext>
            </a:extLst>
          </p:cNvPr>
          <p:cNvSpPr>
            <a:spLocks noGrp="1"/>
          </p:cNvSpPr>
          <p:nvPr>
            <p:ph type="body" sz="quarter" idx="10"/>
          </p:nvPr>
        </p:nvSpPr>
        <p:spPr>
          <a:xfrm>
            <a:off x="4389437" y="1186998"/>
            <a:ext cx="562365" cy="3862387"/>
          </a:xfrm>
        </p:spPr>
        <p:txBody>
          <a:bodyPr/>
          <a:lstStyle/>
          <a:p>
            <a:r>
              <a:rPr lang="en-US" dirty="0"/>
              <a:t>1.</a:t>
            </a:r>
          </a:p>
          <a:p>
            <a:r>
              <a:rPr lang="en-US" dirty="0"/>
              <a:t>2.</a:t>
            </a:r>
          </a:p>
          <a:p>
            <a:r>
              <a:rPr lang="en-US" dirty="0"/>
              <a:t>3.</a:t>
            </a:r>
            <a:br>
              <a:rPr lang="en-US" dirty="0"/>
            </a:br>
            <a:endParaRPr lang="en-US" dirty="0"/>
          </a:p>
          <a:p>
            <a:r>
              <a:rPr lang="en-US" dirty="0"/>
              <a:t>4.</a:t>
            </a:r>
          </a:p>
        </p:txBody>
      </p:sp>
      <p:sp>
        <p:nvSpPr>
          <p:cNvPr id="6" name="Textplatzhalter 5">
            <a:extLst>
              <a:ext uri="{FF2B5EF4-FFF2-40B4-BE49-F238E27FC236}">
                <a16:creationId xmlns:a16="http://schemas.microsoft.com/office/drawing/2014/main" id="{77D6AD58-80C1-4A2C-BED7-1178E4748632}"/>
              </a:ext>
            </a:extLst>
          </p:cNvPr>
          <p:cNvSpPr>
            <a:spLocks noGrp="1"/>
          </p:cNvSpPr>
          <p:nvPr>
            <p:ph type="body" sz="quarter" idx="11"/>
          </p:nvPr>
        </p:nvSpPr>
        <p:spPr>
          <a:xfrm>
            <a:off x="4947851" y="1186997"/>
            <a:ext cx="7061587" cy="3862387"/>
          </a:xfrm>
        </p:spPr>
        <p:txBody>
          <a:bodyPr/>
          <a:lstStyle/>
          <a:p>
            <a:r>
              <a:rPr lang="en-US" dirty="0"/>
              <a:t>Introducing the MS Cloud Adoption Framework for Azure
Getting to know the Strategy-Plan-Ready Workshop Format
First look at Azure Migrate as a possible tool for assessment and migration
</a:t>
            </a:r>
            <a:r>
              <a:rPr lang="en-US" dirty="0" err="1"/>
              <a:t>HandsOn</a:t>
            </a:r>
            <a:r>
              <a:rPr lang="en-US" dirty="0"/>
              <a:t> - Assessments and Migration of a First Application</a:t>
            </a:r>
          </a:p>
        </p:txBody>
      </p:sp>
    </p:spTree>
    <p:extLst>
      <p:ext uri="{BB962C8B-B14F-4D97-AF65-F5344CB8AC3E}">
        <p14:creationId xmlns:p14="http://schemas.microsoft.com/office/powerpoint/2010/main" val="11969288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C4AA1EE0-92B9-4064-921B-82A0554988FF}"/>
              </a:ext>
            </a:extLst>
          </p:cNvPr>
          <p:cNvSpPr>
            <a:spLocks noGrp="1"/>
          </p:cNvSpPr>
          <p:nvPr>
            <p:ph type="title"/>
          </p:nvPr>
        </p:nvSpPr>
        <p:spPr/>
        <p:txBody>
          <a:bodyPr/>
          <a:lstStyle/>
          <a:p>
            <a:r>
              <a:rPr lang="en-US" dirty="0"/>
              <a:t>Introducing the MS Cloud Adoption Framework for Azure</a:t>
            </a:r>
          </a:p>
        </p:txBody>
      </p:sp>
    </p:spTree>
    <p:extLst>
      <p:ext uri="{BB962C8B-B14F-4D97-AF65-F5344CB8AC3E}">
        <p14:creationId xmlns:p14="http://schemas.microsoft.com/office/powerpoint/2010/main" val="1276626660"/>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Azure 2">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31BFD23-D266-48C1-A711-F11E543D5CFA}" vid="{7FAD9B00-31F5-43C6-A727-B317FB2D1833}"/>
    </a:ext>
  </a:extLst>
</a:theme>
</file>

<file path=ppt/theme/theme4.xml><?xml version="1.0" encoding="utf-8"?>
<a:theme xmlns:a="http://schemas.openxmlformats.org/drawingml/2006/main" name="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CONFIDENTIAL.potx" id="{F1420D30-492E-40F3-986D-43082B8AE099}" vid="{5EC74E89-855D-4AD3-A4B7-DB708AB8706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Azure_PowerPoint_template_Oct18</Template>
  <TotalTime>0</TotalTime>
  <Words>1366</Words>
  <Application>Microsoft Office PowerPoint</Application>
  <PresentationFormat>Custom</PresentationFormat>
  <Paragraphs>222</Paragraphs>
  <Slides>27</Slides>
  <Notes>6</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27</vt:i4>
      </vt:variant>
    </vt:vector>
  </HeadingPairs>
  <TitlesOfParts>
    <vt:vector size="41" baseType="lpstr">
      <vt:lpstr>Arial</vt:lpstr>
      <vt:lpstr>Calibri</vt:lpstr>
      <vt:lpstr>Calibri Light</vt:lpstr>
      <vt:lpstr>Consolas</vt:lpstr>
      <vt:lpstr>Segoe UI</vt:lpstr>
      <vt:lpstr>Segoe UI Light</vt:lpstr>
      <vt:lpstr>Segoe UI Semibold</vt:lpstr>
      <vt:lpstr>Segoe UI Semilight</vt:lpstr>
      <vt:lpstr>Wingdings</vt:lpstr>
      <vt:lpstr>Azure 1</vt:lpstr>
      <vt:lpstr>Azure 2</vt:lpstr>
      <vt:lpstr>9-51052_Microsoft_Ready_Template_Light</vt:lpstr>
      <vt:lpstr>5-50201_Microsoft_Ready_Template</vt:lpstr>
      <vt:lpstr>Office Theme</vt:lpstr>
      <vt:lpstr>CAF-Expert Hackathon Migrate</vt:lpstr>
      <vt:lpstr>Why become a CAF Expert?</vt:lpstr>
      <vt:lpstr>Cloud Adoption Framework - Experts</vt:lpstr>
      <vt:lpstr>PowerPoint Presentation</vt:lpstr>
      <vt:lpstr>Microsoft Cloud Adoption Framework for Azure</vt:lpstr>
      <vt:lpstr>Agenda</vt:lpstr>
      <vt:lpstr>Cloud Adoption Framework and Azure Migration</vt:lpstr>
      <vt:lpstr>Agenda</vt:lpstr>
      <vt:lpstr>Introducing the MS Cloud Adoption Framework for Azure</vt:lpstr>
      <vt:lpstr>Agenda</vt:lpstr>
      <vt:lpstr>Strategy-Plan-Ready Workshop Format</vt:lpstr>
      <vt:lpstr>Agenda</vt:lpstr>
      <vt:lpstr>Azure Migrate</vt:lpstr>
      <vt:lpstr>Agenda</vt:lpstr>
      <vt:lpstr>Hands on…</vt:lpstr>
      <vt:lpstr>Hands on…</vt:lpstr>
      <vt:lpstr>Cloud Adoption Framework and Azure Migration</vt:lpstr>
      <vt:lpstr>Review Day 1
</vt:lpstr>
      <vt:lpstr>PowerPoint Presentation</vt:lpstr>
      <vt:lpstr>PowerPoint Presentation</vt:lpstr>
      <vt:lpstr>Agenda</vt:lpstr>
      <vt:lpstr>Governance and Management</vt:lpstr>
      <vt:lpstr>Agenda</vt:lpstr>
      <vt:lpstr>LandingZone</vt:lpstr>
      <vt:lpstr>Outview –  Northstar</vt:lpstr>
      <vt:lpstr>Hands on…</vt:lpstr>
      <vt:lpstr>Feedback</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2020-03-03T11:51:31Z</dcterms:created>
  <dcterms:modified xsi:type="dcterms:W3CDTF">2021-09-23T07:11:11Z</dcterms:modified>
</cp:coreProperties>
</file>