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44" r:id="rId4"/>
    <p:sldMasterId id="2147484671" r:id="rId5"/>
  </p:sldMasterIdLst>
  <p:notesMasterIdLst>
    <p:notesMasterId r:id="rId40"/>
  </p:notesMasterIdLst>
  <p:handoutMasterIdLst>
    <p:handoutMasterId r:id="rId41"/>
  </p:handoutMasterIdLst>
  <p:sldIdLst>
    <p:sldId id="1678" r:id="rId6"/>
    <p:sldId id="1679" r:id="rId7"/>
    <p:sldId id="1680" r:id="rId8"/>
    <p:sldId id="1682" r:id="rId9"/>
    <p:sldId id="1681" r:id="rId10"/>
    <p:sldId id="2076136678" r:id="rId11"/>
    <p:sldId id="2076136677" r:id="rId12"/>
    <p:sldId id="2017" r:id="rId13"/>
    <p:sldId id="2021" r:id="rId14"/>
    <p:sldId id="2022" r:id="rId15"/>
    <p:sldId id="2016" r:id="rId16"/>
    <p:sldId id="2018" r:id="rId17"/>
    <p:sldId id="2019" r:id="rId18"/>
    <p:sldId id="2076136675" r:id="rId19"/>
    <p:sldId id="2076136676" r:id="rId20"/>
    <p:sldId id="2020" r:id="rId21"/>
    <p:sldId id="3674" r:id="rId22"/>
    <p:sldId id="3675" r:id="rId23"/>
    <p:sldId id="3677" r:id="rId24"/>
    <p:sldId id="3678" r:id="rId25"/>
    <p:sldId id="2076136688" r:id="rId26"/>
    <p:sldId id="2076136679" r:id="rId27"/>
    <p:sldId id="2076136687" r:id="rId28"/>
    <p:sldId id="2076136690" r:id="rId29"/>
    <p:sldId id="2076136689" r:id="rId30"/>
    <p:sldId id="3684" r:id="rId31"/>
    <p:sldId id="3680" r:id="rId32"/>
    <p:sldId id="2076136680" r:id="rId33"/>
    <p:sldId id="2076136682" r:id="rId34"/>
    <p:sldId id="2076136684" r:id="rId35"/>
    <p:sldId id="2076136683" r:id="rId36"/>
    <p:sldId id="2076136685" r:id="rId37"/>
    <p:sldId id="2076136686" r:id="rId38"/>
    <p:sldId id="2076136691"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ection>
        <p14:section name="Title slides" id="{6290A1E8-AFB8-3548-8B68-764E854A696A}">
          <p14:sldIdLst>
            <p14:sldId id="1678"/>
            <p14:sldId id="1679"/>
          </p14:sldIdLst>
        </p14:section>
        <p14:section name="CAF Einführung" id="{66572618-CADD-41F1-A3CB-7E0DFE84BC13}">
          <p14:sldIdLst>
            <p14:sldId id="1680"/>
          </p14:sldIdLst>
        </p14:section>
        <p14:section name="Workshop Format Strategy..." id="{4CDFDBEC-7F69-4232-8E8A-07A43CFA7F32}">
          <p14:sldIdLst>
            <p14:sldId id="1682"/>
            <p14:sldId id="1681"/>
          </p14:sldIdLst>
        </p14:section>
        <p14:section name="Azure MIgrate" id="{3E9F08AE-BE05-4DA2-9CB9-D70CD77EE2C5}">
          <p14:sldIdLst>
            <p14:sldId id="2076136678"/>
            <p14:sldId id="2076136677"/>
            <p14:sldId id="2017"/>
            <p14:sldId id="2021"/>
            <p14:sldId id="2022"/>
            <p14:sldId id="2016"/>
            <p14:sldId id="2018"/>
            <p14:sldId id="2019"/>
            <p14:sldId id="2076136675"/>
            <p14:sldId id="2076136676"/>
            <p14:sldId id="2020"/>
            <p14:sldId id="3674"/>
            <p14:sldId id="3675"/>
            <p14:sldId id="3677"/>
            <p14:sldId id="3678"/>
          </p14:sldIdLst>
        </p14:section>
        <p14:section name="Handson" id="{96773F44-2AA4-44F5-9BF1-7A6B06E6E1DE}">
          <p14:sldIdLst>
            <p14:sldId id="2076136688"/>
            <p14:sldId id="2076136679"/>
            <p14:sldId id="2076136687"/>
          </p14:sldIdLst>
        </p14:section>
        <p14:section name="TAG 2" id="{7A6A26B7-5D40-45F0-BAE4-A08757AE7EF5}">
          <p14:sldIdLst>
            <p14:sldId id="2076136690"/>
            <p14:sldId id="2076136689"/>
            <p14:sldId id="3684"/>
            <p14:sldId id="3680"/>
            <p14:sldId id="2076136680"/>
            <p14:sldId id="2076136682"/>
          </p14:sldIdLst>
        </p14:section>
        <p14:section name="Handson Landing Zone" id="{094FB417-455B-43CE-9333-AA7AD410E2FF}">
          <p14:sldIdLst>
            <p14:sldId id="2076136684"/>
            <p14:sldId id="2076136683"/>
            <p14:sldId id="2076136685"/>
            <p14:sldId id="2076136686"/>
            <p14:sldId id="20761366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76680" autoAdjust="0"/>
  </p:normalViewPr>
  <p:slideViewPr>
    <p:cSldViewPr snapToGrid="0">
      <p:cViewPr varScale="1">
        <p:scale>
          <a:sx n="94" d="100"/>
          <a:sy n="94" d="100"/>
        </p:scale>
        <p:origin x="622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6/15/2021 9:33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6/15/2021 9:33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ustomers.microsoft.com/en-us/story/aso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aka.ms/tjbuo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t>
            </a:r>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8653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C9C15-504F-4AC2-AD31-7003795B0E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6633A88-1C5F-4518-AA1B-421E217088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rPr>
              <a:t>https://customers.microsoft.com/en-us/story/allscripts-partner-professional-services-azure</a:t>
            </a:r>
          </a:p>
          <a:p>
            <a:endParaRPr lang="en-US"/>
          </a:p>
        </p:txBody>
      </p:sp>
    </p:spTree>
    <p:extLst>
      <p:ext uri="{BB962C8B-B14F-4D97-AF65-F5344CB8AC3E}">
        <p14:creationId xmlns:p14="http://schemas.microsoft.com/office/powerpoint/2010/main" val="340318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hlinkClick r:id="rId3"/>
              </a:rPr>
              <a:t>https://customers.microsoft.com/en-us/story/asos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hlinkClick r:id="rId4"/>
              </a:rPr>
              <a:t>https://aka.ms/tjbuo8</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C9C15-504F-4AC2-AD31-7003795B0E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53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D232FC4-7E83-4AB4-8D8B-A5A6757D79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6/15/2021 9:33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43348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29605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52.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jpeg"/><Relationship Id="rId1" Type="http://schemas.openxmlformats.org/officeDocument/2006/relationships/slideMaster" Target="../slideMasters/slideMaster5.xml"/><Relationship Id="rId4" Type="http://schemas.openxmlformats.org/officeDocument/2006/relationships/image" Target="../media/image55.png"/></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6/15/2021</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666" y="482657"/>
            <a:ext cx="11303378" cy="565091"/>
          </a:xfrm>
        </p:spPr>
        <p:txBody>
          <a:bodyPr/>
          <a:lstStyle>
            <a:lvl1pPr>
              <a:defRPr>
                <a:solidFill>
                  <a:schemeClr val="bg1"/>
                </a:solidFill>
              </a:defRPr>
            </a:lvl1pPr>
          </a:lstStyle>
          <a:p>
            <a:r>
              <a:rPr lang="en-US"/>
              <a:t>Click to edit Master title style</a:t>
            </a:r>
          </a:p>
        </p:txBody>
      </p:sp>
      <p:sp>
        <p:nvSpPr>
          <p:cNvPr id="6" name="Slide Number Placeholder 5">
            <a:extLst>
              <a:ext uri="{FF2B5EF4-FFF2-40B4-BE49-F238E27FC236}">
                <a16:creationId xmlns:a16="http://schemas.microsoft.com/office/drawing/2014/main" id="{F35098CE-1BC0-4F62-97B9-03F11A4C0A4C}"/>
              </a:ext>
            </a:extLst>
          </p:cNvPr>
          <p:cNvSpPr>
            <a:spLocks noGrp="1"/>
          </p:cNvSpPr>
          <p:nvPr>
            <p:ph type="sldNum" sz="quarter" idx="12"/>
          </p:nvPr>
        </p:nvSpPr>
        <p:spPr>
          <a:xfrm>
            <a:off x="11969438" y="6529033"/>
            <a:ext cx="374019" cy="372394"/>
          </a:xfrm>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19775141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Photography half bleed dark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4928" y="1935836"/>
            <a:ext cx="5535155" cy="2435131"/>
          </a:xfrm>
        </p:spPr>
        <p:txBody>
          <a:bodyPr rIns="0" anchor="b"/>
          <a:lstStyle>
            <a:lvl1pPr algn="l">
              <a:defRPr sz="6117">
                <a:solidFill>
                  <a:schemeClr val="bg1"/>
                </a:solidFill>
              </a:defRPr>
            </a:lvl1pPr>
          </a:lstStyle>
          <a:p>
            <a:r>
              <a:rPr lang="en-US"/>
              <a:t>Click to edit Master title style</a:t>
            </a:r>
          </a:p>
        </p:txBody>
      </p:sp>
      <p:sp>
        <p:nvSpPr>
          <p:cNvPr id="3" name="Subtitle 2"/>
          <p:cNvSpPr>
            <a:spLocks noGrp="1"/>
          </p:cNvSpPr>
          <p:nvPr>
            <p:ph type="subTitle" idx="1"/>
          </p:nvPr>
        </p:nvSpPr>
        <p:spPr>
          <a:xfrm>
            <a:off x="564928" y="4464875"/>
            <a:ext cx="5535155" cy="1415499"/>
          </a:xfrm>
        </p:spPr>
        <p:txBody>
          <a:bodyPr/>
          <a:lstStyle>
            <a:lvl1pPr marL="0" indent="0" algn="l">
              <a:lnSpc>
                <a:spcPct val="100000"/>
              </a:lnSpc>
              <a:buNone/>
              <a:defRPr sz="2448">
                <a:solidFill>
                  <a:schemeClr val="accent3"/>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grpSp>
        <p:nvGrpSpPr>
          <p:cNvPr id="39" name="Group 38">
            <a:extLst>
              <a:ext uri="{FF2B5EF4-FFF2-40B4-BE49-F238E27FC236}">
                <a16:creationId xmlns:a16="http://schemas.microsoft.com/office/drawing/2014/main" id="{CCEF59A9-DB11-41D8-940A-3DCD1C8DD9FC}"/>
              </a:ext>
            </a:extLst>
          </p:cNvPr>
          <p:cNvGrpSpPr/>
          <p:nvPr userDrawn="1"/>
        </p:nvGrpSpPr>
        <p:grpSpPr>
          <a:xfrm>
            <a:off x="564928" y="558190"/>
            <a:ext cx="1585362" cy="337148"/>
            <a:chOff x="7353301" y="-1897063"/>
            <a:chExt cx="5749290" cy="1225867"/>
          </a:xfrm>
        </p:grpSpPr>
        <p:sp>
          <p:nvSpPr>
            <p:cNvPr id="40" name="Freeform: Shape 39">
              <a:extLst>
                <a:ext uri="{FF2B5EF4-FFF2-40B4-BE49-F238E27FC236}">
                  <a16:creationId xmlns:a16="http://schemas.microsoft.com/office/drawing/2014/main" id="{ADB0C96D-CDFB-45FF-9922-0274C3954BAF}"/>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bg1"/>
            </a:solidFill>
            <a:ln w="9525" cap="flat">
              <a:noFill/>
              <a:prstDash val="solid"/>
              <a:miter/>
            </a:ln>
          </p:spPr>
          <p:txBody>
            <a:bodyPr rtlCol="0" anchor="ctr"/>
            <a:lstStyle/>
            <a:p>
              <a:endParaRPr lang="en-US" sz="1836"/>
            </a:p>
          </p:txBody>
        </p:sp>
        <p:sp>
          <p:nvSpPr>
            <p:cNvPr id="41" name="Freeform: Shape 40">
              <a:extLst>
                <a:ext uri="{FF2B5EF4-FFF2-40B4-BE49-F238E27FC236}">
                  <a16:creationId xmlns:a16="http://schemas.microsoft.com/office/drawing/2014/main" id="{EB858423-7B06-48B7-B67B-833EEC664A74}"/>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42" name="Freeform: Shape 41">
              <a:extLst>
                <a:ext uri="{FF2B5EF4-FFF2-40B4-BE49-F238E27FC236}">
                  <a16:creationId xmlns:a16="http://schemas.microsoft.com/office/drawing/2014/main" id="{E6FD1FB7-12A8-4AF4-B7AA-515BDD5CB5C1}"/>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43" name="Freeform: Shape 42">
              <a:extLst>
                <a:ext uri="{FF2B5EF4-FFF2-40B4-BE49-F238E27FC236}">
                  <a16:creationId xmlns:a16="http://schemas.microsoft.com/office/drawing/2014/main" id="{7716CD07-4777-477B-AFEB-C9BD5C1F5FE1}"/>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44" name="Freeform: Shape 43">
              <a:extLst>
                <a:ext uri="{FF2B5EF4-FFF2-40B4-BE49-F238E27FC236}">
                  <a16:creationId xmlns:a16="http://schemas.microsoft.com/office/drawing/2014/main" id="{96265A3A-4AE0-4E7C-A054-DB7F6C61C903}"/>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pic>
        <p:nvPicPr>
          <p:cNvPr id="12" name="Picture 11">
            <a:extLst>
              <a:ext uri="{FF2B5EF4-FFF2-40B4-BE49-F238E27FC236}">
                <a16:creationId xmlns:a16="http://schemas.microsoft.com/office/drawing/2014/main" id="{D0D8CF2E-5835-4022-AC9E-3715073782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100081" y="0"/>
            <a:ext cx="6336394" cy="6994525"/>
          </a:xfrm>
          <a:prstGeom prst="rect">
            <a:avLst/>
          </a:prstGeom>
        </p:spPr>
      </p:pic>
    </p:spTree>
    <p:extLst>
      <p:ext uri="{BB962C8B-B14F-4D97-AF65-F5344CB8AC3E}">
        <p14:creationId xmlns:p14="http://schemas.microsoft.com/office/powerpoint/2010/main" val="36909859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Photography half bleed  white title">
    <p:bg>
      <p:bgPr>
        <a:solidFill>
          <a:schemeClr val="tx2"/>
        </a:solidFill>
        <a:effectLst/>
      </p:bgPr>
    </p:bg>
    <p:spTree>
      <p:nvGrpSpPr>
        <p:cNvPr id="1" name=""/>
        <p:cNvGrpSpPr/>
        <p:nvPr/>
      </p:nvGrpSpPr>
      <p:grpSpPr>
        <a:xfrm>
          <a:off x="0" y="0"/>
          <a:ext cx="0" cy="0"/>
          <a:chOff x="0" y="0"/>
          <a:chExt cx="0" cy="0"/>
        </a:xfrm>
      </p:grpSpPr>
      <p:pic>
        <p:nvPicPr>
          <p:cNvPr id="11" name="Picture 10" descr="A large room&#10;&#10;Description automatically generated">
            <a:extLst>
              <a:ext uri="{FF2B5EF4-FFF2-40B4-BE49-F238E27FC236}">
                <a16:creationId xmlns:a16="http://schemas.microsoft.com/office/drawing/2014/main" id="{5140A7D1-E5D6-4241-A03A-B5BEF74276F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100082" y="0"/>
            <a:ext cx="6336395" cy="6994525"/>
          </a:xfrm>
          <a:prstGeom prst="rect">
            <a:avLst/>
          </a:prstGeom>
        </p:spPr>
      </p:pic>
      <p:sp>
        <p:nvSpPr>
          <p:cNvPr id="2" name="Title 1"/>
          <p:cNvSpPr>
            <a:spLocks noGrp="1"/>
          </p:cNvSpPr>
          <p:nvPr>
            <p:ph type="ctrTitle"/>
          </p:nvPr>
        </p:nvSpPr>
        <p:spPr>
          <a:xfrm>
            <a:off x="564928" y="1935836"/>
            <a:ext cx="5535155" cy="2435131"/>
          </a:xfrm>
        </p:spPr>
        <p:txBody>
          <a:bodyPr rIns="0" anchor="b"/>
          <a:lstStyle>
            <a:lvl1pPr algn="l">
              <a:defRPr sz="6117">
                <a:solidFill>
                  <a:schemeClr val="tx1"/>
                </a:solidFill>
              </a:defRPr>
            </a:lvl1pPr>
          </a:lstStyle>
          <a:p>
            <a:r>
              <a:rPr lang="en-US"/>
              <a:t>Click to edit Master title style</a:t>
            </a:r>
          </a:p>
        </p:txBody>
      </p:sp>
      <p:sp>
        <p:nvSpPr>
          <p:cNvPr id="3" name="Subtitle 2"/>
          <p:cNvSpPr>
            <a:spLocks noGrp="1"/>
          </p:cNvSpPr>
          <p:nvPr>
            <p:ph type="subTitle" idx="1"/>
          </p:nvPr>
        </p:nvSpPr>
        <p:spPr>
          <a:xfrm>
            <a:off x="564928" y="4464875"/>
            <a:ext cx="5535155" cy="1415499"/>
          </a:xfrm>
        </p:spPr>
        <p:txBody>
          <a:bodyPr/>
          <a:lstStyle>
            <a:lvl1pPr marL="0" indent="0" algn="l">
              <a:lnSpc>
                <a:spcPct val="100000"/>
              </a:lnSpc>
              <a:buNone/>
              <a:defRPr sz="2448">
                <a:solidFill>
                  <a:schemeClr val="accent1"/>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grpSp>
        <p:nvGrpSpPr>
          <p:cNvPr id="39" name="Group 38">
            <a:extLst>
              <a:ext uri="{FF2B5EF4-FFF2-40B4-BE49-F238E27FC236}">
                <a16:creationId xmlns:a16="http://schemas.microsoft.com/office/drawing/2014/main" id="{CCEF59A9-DB11-41D8-940A-3DCD1C8DD9FC}"/>
              </a:ext>
            </a:extLst>
          </p:cNvPr>
          <p:cNvGrpSpPr/>
          <p:nvPr userDrawn="1"/>
        </p:nvGrpSpPr>
        <p:grpSpPr>
          <a:xfrm>
            <a:off x="564928" y="558190"/>
            <a:ext cx="1585362" cy="337148"/>
            <a:chOff x="7353301" y="-1897063"/>
            <a:chExt cx="5749290" cy="1225867"/>
          </a:xfrm>
        </p:grpSpPr>
        <p:sp>
          <p:nvSpPr>
            <p:cNvPr id="40" name="Freeform: Shape 39">
              <a:extLst>
                <a:ext uri="{FF2B5EF4-FFF2-40B4-BE49-F238E27FC236}">
                  <a16:creationId xmlns:a16="http://schemas.microsoft.com/office/drawing/2014/main" id="{ADB0C96D-CDFB-45FF-9922-0274C3954BAF}"/>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36"/>
            </a:p>
          </p:txBody>
        </p:sp>
        <p:sp>
          <p:nvSpPr>
            <p:cNvPr id="41" name="Freeform: Shape 40">
              <a:extLst>
                <a:ext uri="{FF2B5EF4-FFF2-40B4-BE49-F238E27FC236}">
                  <a16:creationId xmlns:a16="http://schemas.microsoft.com/office/drawing/2014/main" id="{EB858423-7B06-48B7-B67B-833EEC664A74}"/>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42" name="Freeform: Shape 41">
              <a:extLst>
                <a:ext uri="{FF2B5EF4-FFF2-40B4-BE49-F238E27FC236}">
                  <a16:creationId xmlns:a16="http://schemas.microsoft.com/office/drawing/2014/main" id="{E6FD1FB7-12A8-4AF4-B7AA-515BDD5CB5C1}"/>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43" name="Freeform: Shape 42">
              <a:extLst>
                <a:ext uri="{FF2B5EF4-FFF2-40B4-BE49-F238E27FC236}">
                  <a16:creationId xmlns:a16="http://schemas.microsoft.com/office/drawing/2014/main" id="{7716CD07-4777-477B-AFEB-C9BD5C1F5FE1}"/>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44" name="Freeform: Shape 43">
              <a:extLst>
                <a:ext uri="{FF2B5EF4-FFF2-40B4-BE49-F238E27FC236}">
                  <a16:creationId xmlns:a16="http://schemas.microsoft.com/office/drawing/2014/main" id="{96265A3A-4AE0-4E7C-A054-DB7F6C61C903}"/>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1714036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IOT dark Title-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4925" y="1144706"/>
            <a:ext cx="5649883" cy="2435131"/>
          </a:xfrm>
        </p:spPr>
        <p:txBody>
          <a:bodyPr rIns="0" anchor="b"/>
          <a:lstStyle>
            <a:lvl1pPr algn="l">
              <a:defRPr sz="4896">
                <a:solidFill>
                  <a:schemeClr val="tx2"/>
                </a:solidFill>
              </a:defRPr>
            </a:lvl1pPr>
          </a:lstStyle>
          <a:p>
            <a:r>
              <a:rPr lang="en-US"/>
              <a:t>Click to edit Master title style</a:t>
            </a:r>
          </a:p>
        </p:txBody>
      </p:sp>
      <p:sp>
        <p:nvSpPr>
          <p:cNvPr id="3" name="Subtitle 2"/>
          <p:cNvSpPr>
            <a:spLocks noGrp="1"/>
          </p:cNvSpPr>
          <p:nvPr>
            <p:ph type="subTitle" idx="1"/>
          </p:nvPr>
        </p:nvSpPr>
        <p:spPr>
          <a:xfrm>
            <a:off x="564925" y="3673745"/>
            <a:ext cx="5649883" cy="1688724"/>
          </a:xfrm>
        </p:spPr>
        <p:txBody>
          <a:bodyPr/>
          <a:lstStyle>
            <a:lvl1pPr marL="0" indent="0" algn="l">
              <a:lnSpc>
                <a:spcPct val="100000"/>
              </a:lnSpc>
              <a:buNone/>
              <a:defRPr sz="2448">
                <a:solidFill>
                  <a:schemeClr val="accent3"/>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grpSp>
        <p:nvGrpSpPr>
          <p:cNvPr id="7" name="Group 6">
            <a:extLst>
              <a:ext uri="{FF2B5EF4-FFF2-40B4-BE49-F238E27FC236}">
                <a16:creationId xmlns:a16="http://schemas.microsoft.com/office/drawing/2014/main" id="{6DC60F1E-E48C-467D-94CA-0BA8E30F8A39}"/>
              </a:ext>
            </a:extLst>
          </p:cNvPr>
          <p:cNvGrpSpPr/>
          <p:nvPr userDrawn="1"/>
        </p:nvGrpSpPr>
        <p:grpSpPr>
          <a:xfrm>
            <a:off x="564928" y="558190"/>
            <a:ext cx="1585362" cy="337148"/>
            <a:chOff x="7353301" y="-1897063"/>
            <a:chExt cx="5749290" cy="1225867"/>
          </a:xfrm>
        </p:grpSpPr>
        <p:sp>
          <p:nvSpPr>
            <p:cNvPr id="8" name="Freeform: Shape 7">
              <a:extLst>
                <a:ext uri="{FF2B5EF4-FFF2-40B4-BE49-F238E27FC236}">
                  <a16:creationId xmlns:a16="http://schemas.microsoft.com/office/drawing/2014/main" id="{534EF251-2F00-499F-95F8-BA86441D1355}"/>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36"/>
            </a:p>
          </p:txBody>
        </p:sp>
        <p:sp>
          <p:nvSpPr>
            <p:cNvPr id="9" name="Freeform: Shape 8">
              <a:extLst>
                <a:ext uri="{FF2B5EF4-FFF2-40B4-BE49-F238E27FC236}">
                  <a16:creationId xmlns:a16="http://schemas.microsoft.com/office/drawing/2014/main" id="{B5896159-2C65-4206-B4BA-AD03FEC82FEA}"/>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0" name="Freeform: Shape 9">
              <a:extLst>
                <a:ext uri="{FF2B5EF4-FFF2-40B4-BE49-F238E27FC236}">
                  <a16:creationId xmlns:a16="http://schemas.microsoft.com/office/drawing/2014/main" id="{0E514DB2-0A0B-4734-9800-E3961DF21E0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3831C1C1-EC71-4524-AF28-E220FEBEB8F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12A9F166-6D5F-4F93-87BC-9DBDBBB56C4A}"/>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pic>
        <p:nvPicPr>
          <p:cNvPr id="13" name="Picture 12" descr="A picture containing device, fan, web&#10;&#10;Description automatically generated">
            <a:extLst>
              <a:ext uri="{FF2B5EF4-FFF2-40B4-BE49-F238E27FC236}">
                <a16:creationId xmlns:a16="http://schemas.microsoft.com/office/drawing/2014/main" id="{3B0F8754-6345-4046-9C1F-DB752BA0D9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21668" y="676472"/>
            <a:ext cx="5656374" cy="5641581"/>
          </a:xfrm>
          <a:prstGeom prst="rect">
            <a:avLst/>
          </a:prstGeom>
        </p:spPr>
      </p:pic>
    </p:spTree>
    <p:extLst>
      <p:ext uri="{BB962C8B-B14F-4D97-AF65-F5344CB8AC3E}">
        <p14:creationId xmlns:p14="http://schemas.microsoft.com/office/powerpoint/2010/main" val="33752738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IOT dark Title-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4925" y="1144706"/>
            <a:ext cx="5649883" cy="2435131"/>
          </a:xfrm>
        </p:spPr>
        <p:txBody>
          <a:bodyPr rIns="0" anchor="b"/>
          <a:lstStyle>
            <a:lvl1pPr algn="l">
              <a:defRPr sz="4896">
                <a:solidFill>
                  <a:schemeClr val="tx2"/>
                </a:solidFill>
              </a:defRPr>
            </a:lvl1pPr>
          </a:lstStyle>
          <a:p>
            <a:r>
              <a:rPr lang="en-US"/>
              <a:t>Click to edit Master title style</a:t>
            </a:r>
          </a:p>
        </p:txBody>
      </p:sp>
      <p:sp>
        <p:nvSpPr>
          <p:cNvPr id="3" name="Subtitle 2"/>
          <p:cNvSpPr>
            <a:spLocks noGrp="1"/>
          </p:cNvSpPr>
          <p:nvPr>
            <p:ph type="subTitle" idx="1"/>
          </p:nvPr>
        </p:nvSpPr>
        <p:spPr>
          <a:xfrm>
            <a:off x="564925" y="3673745"/>
            <a:ext cx="5649883" cy="1688724"/>
          </a:xfrm>
        </p:spPr>
        <p:txBody>
          <a:bodyPr/>
          <a:lstStyle>
            <a:lvl1pPr marL="0" indent="0" algn="l">
              <a:lnSpc>
                <a:spcPct val="100000"/>
              </a:lnSpc>
              <a:buNone/>
              <a:defRPr sz="2448">
                <a:solidFill>
                  <a:schemeClr val="accent3"/>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spTree>
    <p:extLst>
      <p:ext uri="{BB962C8B-B14F-4D97-AF65-F5344CB8AC3E}">
        <p14:creationId xmlns:p14="http://schemas.microsoft.com/office/powerpoint/2010/main" val="18478532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IOT white Title-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4925" y="1144706"/>
            <a:ext cx="5649883" cy="2435131"/>
          </a:xfrm>
        </p:spPr>
        <p:txBody>
          <a:bodyPr rIns="0" anchor="b"/>
          <a:lstStyle>
            <a:lvl1pPr algn="l">
              <a:defRPr sz="4896">
                <a:solidFill>
                  <a:schemeClr val="tx1"/>
                </a:solidFill>
              </a:defRPr>
            </a:lvl1pPr>
          </a:lstStyle>
          <a:p>
            <a:r>
              <a:rPr lang="en-US"/>
              <a:t>Click to edit Master title style</a:t>
            </a:r>
          </a:p>
        </p:txBody>
      </p:sp>
      <p:sp>
        <p:nvSpPr>
          <p:cNvPr id="3" name="Subtitle 2"/>
          <p:cNvSpPr>
            <a:spLocks noGrp="1"/>
          </p:cNvSpPr>
          <p:nvPr>
            <p:ph type="subTitle" idx="1"/>
          </p:nvPr>
        </p:nvSpPr>
        <p:spPr>
          <a:xfrm>
            <a:off x="564925" y="3673745"/>
            <a:ext cx="5649883" cy="1688724"/>
          </a:xfrm>
        </p:spPr>
        <p:txBody>
          <a:bodyPr/>
          <a:lstStyle>
            <a:lvl1pPr marL="0" indent="0" algn="l">
              <a:lnSpc>
                <a:spcPct val="100000"/>
              </a:lnSpc>
              <a:buNone/>
              <a:defRPr sz="2448">
                <a:solidFill>
                  <a:schemeClr val="accent1"/>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pic>
        <p:nvPicPr>
          <p:cNvPr id="13" name="Picture 12" descr="A picture containing device, fan, web&#10;&#10;Description automatically generated">
            <a:extLst>
              <a:ext uri="{FF2B5EF4-FFF2-40B4-BE49-F238E27FC236}">
                <a16:creationId xmlns:a16="http://schemas.microsoft.com/office/drawing/2014/main" id="{3B0F8754-6345-4046-9C1F-DB752BA0D9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21668" y="676472"/>
            <a:ext cx="5656374" cy="5641581"/>
          </a:xfrm>
          <a:prstGeom prst="rect">
            <a:avLst/>
          </a:prstGeom>
        </p:spPr>
      </p:pic>
      <p:grpSp>
        <p:nvGrpSpPr>
          <p:cNvPr id="14" name="Group 13">
            <a:extLst>
              <a:ext uri="{FF2B5EF4-FFF2-40B4-BE49-F238E27FC236}">
                <a16:creationId xmlns:a16="http://schemas.microsoft.com/office/drawing/2014/main" id="{016A30FB-FBA4-4E54-A9F9-41B7174CD74D}"/>
              </a:ext>
            </a:extLst>
          </p:cNvPr>
          <p:cNvGrpSpPr/>
          <p:nvPr userDrawn="1"/>
        </p:nvGrpSpPr>
        <p:grpSpPr>
          <a:xfrm>
            <a:off x="564928" y="558190"/>
            <a:ext cx="1585362" cy="337148"/>
            <a:chOff x="7353301" y="-1897063"/>
            <a:chExt cx="5749290" cy="1225867"/>
          </a:xfrm>
        </p:grpSpPr>
        <p:sp>
          <p:nvSpPr>
            <p:cNvPr id="15" name="Freeform: Shape 14">
              <a:extLst>
                <a:ext uri="{FF2B5EF4-FFF2-40B4-BE49-F238E27FC236}">
                  <a16:creationId xmlns:a16="http://schemas.microsoft.com/office/drawing/2014/main" id="{E8D4F7FC-103B-428D-9E53-066B32868CF8}"/>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36"/>
            </a:p>
          </p:txBody>
        </p:sp>
        <p:sp>
          <p:nvSpPr>
            <p:cNvPr id="16" name="Freeform: Shape 15">
              <a:extLst>
                <a:ext uri="{FF2B5EF4-FFF2-40B4-BE49-F238E27FC236}">
                  <a16:creationId xmlns:a16="http://schemas.microsoft.com/office/drawing/2014/main" id="{BA8AFF08-436C-4016-A432-FBE405873F67}"/>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7" name="Freeform: Shape 16">
              <a:extLst>
                <a:ext uri="{FF2B5EF4-FFF2-40B4-BE49-F238E27FC236}">
                  <a16:creationId xmlns:a16="http://schemas.microsoft.com/office/drawing/2014/main" id="{6CDA290B-C95B-495B-BFA3-E0DA1E0204A9}"/>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8" name="Freeform: Shape 17">
              <a:extLst>
                <a:ext uri="{FF2B5EF4-FFF2-40B4-BE49-F238E27FC236}">
                  <a16:creationId xmlns:a16="http://schemas.microsoft.com/office/drawing/2014/main" id="{29D1D12F-230F-4CE5-88EA-EF4AB6773184}"/>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9" name="Freeform: Shape 18">
              <a:extLst>
                <a:ext uri="{FF2B5EF4-FFF2-40B4-BE49-F238E27FC236}">
                  <a16:creationId xmlns:a16="http://schemas.microsoft.com/office/drawing/2014/main" id="{A797F938-04FC-4B9E-B191-30AF353420E6}"/>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201698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IOT dark Title-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07721" y="1144706"/>
            <a:ext cx="7409592" cy="2435131"/>
          </a:xfrm>
        </p:spPr>
        <p:txBody>
          <a:bodyPr rIns="0" anchor="b"/>
          <a:lstStyle>
            <a:lvl1pPr algn="l">
              <a:defRPr sz="4896">
                <a:solidFill>
                  <a:schemeClr val="tx2"/>
                </a:solidFill>
              </a:defRPr>
            </a:lvl1pPr>
          </a:lstStyle>
          <a:p>
            <a:r>
              <a:rPr lang="en-US"/>
              <a:t>Click to edit Master title style</a:t>
            </a:r>
          </a:p>
        </p:txBody>
      </p:sp>
      <p:sp>
        <p:nvSpPr>
          <p:cNvPr id="3" name="Subtitle 2"/>
          <p:cNvSpPr>
            <a:spLocks noGrp="1"/>
          </p:cNvSpPr>
          <p:nvPr>
            <p:ph type="subTitle" idx="1"/>
          </p:nvPr>
        </p:nvSpPr>
        <p:spPr>
          <a:xfrm>
            <a:off x="4207721" y="3673745"/>
            <a:ext cx="7409592" cy="1688724"/>
          </a:xfrm>
        </p:spPr>
        <p:txBody>
          <a:bodyPr/>
          <a:lstStyle>
            <a:lvl1pPr marL="0" indent="0" algn="l">
              <a:lnSpc>
                <a:spcPct val="100000"/>
              </a:lnSpc>
              <a:buNone/>
              <a:defRPr sz="2448">
                <a:solidFill>
                  <a:schemeClr val="accent3"/>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grpSp>
        <p:nvGrpSpPr>
          <p:cNvPr id="7" name="Group 6">
            <a:extLst>
              <a:ext uri="{FF2B5EF4-FFF2-40B4-BE49-F238E27FC236}">
                <a16:creationId xmlns:a16="http://schemas.microsoft.com/office/drawing/2014/main" id="{6DC60F1E-E48C-467D-94CA-0BA8E30F8A39}"/>
              </a:ext>
            </a:extLst>
          </p:cNvPr>
          <p:cNvGrpSpPr/>
          <p:nvPr userDrawn="1"/>
        </p:nvGrpSpPr>
        <p:grpSpPr>
          <a:xfrm>
            <a:off x="10292683" y="558190"/>
            <a:ext cx="1585362" cy="337148"/>
            <a:chOff x="7353301" y="-1897063"/>
            <a:chExt cx="5749290" cy="1225867"/>
          </a:xfrm>
        </p:grpSpPr>
        <p:sp>
          <p:nvSpPr>
            <p:cNvPr id="8" name="Freeform: Shape 7">
              <a:extLst>
                <a:ext uri="{FF2B5EF4-FFF2-40B4-BE49-F238E27FC236}">
                  <a16:creationId xmlns:a16="http://schemas.microsoft.com/office/drawing/2014/main" id="{534EF251-2F00-499F-95F8-BA86441D1355}"/>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36"/>
            </a:p>
          </p:txBody>
        </p:sp>
        <p:sp>
          <p:nvSpPr>
            <p:cNvPr id="9" name="Freeform: Shape 8">
              <a:extLst>
                <a:ext uri="{FF2B5EF4-FFF2-40B4-BE49-F238E27FC236}">
                  <a16:creationId xmlns:a16="http://schemas.microsoft.com/office/drawing/2014/main" id="{B5896159-2C65-4206-B4BA-AD03FEC82FEA}"/>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0" name="Freeform: Shape 9">
              <a:extLst>
                <a:ext uri="{FF2B5EF4-FFF2-40B4-BE49-F238E27FC236}">
                  <a16:creationId xmlns:a16="http://schemas.microsoft.com/office/drawing/2014/main" id="{0E514DB2-0A0B-4734-9800-E3961DF21E0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3831C1C1-EC71-4524-AF28-E220FEBEB8F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12A9F166-6D5F-4F93-87BC-9DBDBBB56C4A}"/>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pic>
        <p:nvPicPr>
          <p:cNvPr id="13" name="Picture 12" descr="A picture containing device, fan, web&#10;&#10;Description automatically generated">
            <a:extLst>
              <a:ext uri="{FF2B5EF4-FFF2-40B4-BE49-F238E27FC236}">
                <a16:creationId xmlns:a16="http://schemas.microsoft.com/office/drawing/2014/main" id="{3B0F8754-6345-4046-9C1F-DB752BA0D9C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2952"/>
            <a:ext cx="3503835" cy="7020429"/>
          </a:xfrm>
          <a:prstGeom prst="rect">
            <a:avLst/>
          </a:prstGeom>
        </p:spPr>
      </p:pic>
    </p:spTree>
    <p:extLst>
      <p:ext uri="{BB962C8B-B14F-4D97-AF65-F5344CB8AC3E}">
        <p14:creationId xmlns:p14="http://schemas.microsoft.com/office/powerpoint/2010/main" val="18576831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IOT white Title-3">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device, fan, web&#10;&#10;Description automatically generated">
            <a:extLst>
              <a:ext uri="{FF2B5EF4-FFF2-40B4-BE49-F238E27FC236}">
                <a16:creationId xmlns:a16="http://schemas.microsoft.com/office/drawing/2014/main" id="{3B0F8754-6345-4046-9C1F-DB752BA0D9C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2952"/>
            <a:ext cx="3503835" cy="7020429"/>
          </a:xfrm>
          <a:prstGeom prst="rect">
            <a:avLst/>
          </a:prstGeom>
        </p:spPr>
      </p:pic>
      <p:sp>
        <p:nvSpPr>
          <p:cNvPr id="2" name="Title 1"/>
          <p:cNvSpPr>
            <a:spLocks noGrp="1"/>
          </p:cNvSpPr>
          <p:nvPr>
            <p:ph type="ctrTitle"/>
          </p:nvPr>
        </p:nvSpPr>
        <p:spPr>
          <a:xfrm>
            <a:off x="4207721" y="1144706"/>
            <a:ext cx="7409592" cy="2435131"/>
          </a:xfrm>
        </p:spPr>
        <p:txBody>
          <a:bodyPr rIns="0" anchor="b"/>
          <a:lstStyle>
            <a:lvl1pPr algn="l">
              <a:defRPr sz="4896">
                <a:solidFill>
                  <a:schemeClr val="tx1"/>
                </a:solidFill>
              </a:defRPr>
            </a:lvl1pPr>
          </a:lstStyle>
          <a:p>
            <a:r>
              <a:rPr lang="en-US"/>
              <a:t>Click to edit Master title style</a:t>
            </a:r>
          </a:p>
        </p:txBody>
      </p:sp>
      <p:sp>
        <p:nvSpPr>
          <p:cNvPr id="3" name="Subtitle 2"/>
          <p:cNvSpPr>
            <a:spLocks noGrp="1"/>
          </p:cNvSpPr>
          <p:nvPr>
            <p:ph type="subTitle" idx="1"/>
          </p:nvPr>
        </p:nvSpPr>
        <p:spPr>
          <a:xfrm>
            <a:off x="4207721" y="3673745"/>
            <a:ext cx="7409592" cy="1688724"/>
          </a:xfrm>
        </p:spPr>
        <p:txBody>
          <a:bodyPr/>
          <a:lstStyle>
            <a:lvl1pPr marL="0" indent="0" algn="l">
              <a:lnSpc>
                <a:spcPct val="100000"/>
              </a:lnSpc>
              <a:buNone/>
              <a:defRPr sz="2448">
                <a:solidFill>
                  <a:schemeClr val="accent1"/>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grpSp>
        <p:nvGrpSpPr>
          <p:cNvPr id="7" name="Group 6">
            <a:extLst>
              <a:ext uri="{FF2B5EF4-FFF2-40B4-BE49-F238E27FC236}">
                <a16:creationId xmlns:a16="http://schemas.microsoft.com/office/drawing/2014/main" id="{6DC60F1E-E48C-467D-94CA-0BA8E30F8A39}"/>
              </a:ext>
            </a:extLst>
          </p:cNvPr>
          <p:cNvGrpSpPr/>
          <p:nvPr userDrawn="1"/>
        </p:nvGrpSpPr>
        <p:grpSpPr>
          <a:xfrm>
            <a:off x="10292683" y="558190"/>
            <a:ext cx="1585362" cy="337148"/>
            <a:chOff x="7353301" y="-1897063"/>
            <a:chExt cx="5749290" cy="1225867"/>
          </a:xfrm>
        </p:grpSpPr>
        <p:sp>
          <p:nvSpPr>
            <p:cNvPr id="8" name="Freeform: Shape 7">
              <a:extLst>
                <a:ext uri="{FF2B5EF4-FFF2-40B4-BE49-F238E27FC236}">
                  <a16:creationId xmlns:a16="http://schemas.microsoft.com/office/drawing/2014/main" id="{534EF251-2F00-499F-95F8-BA86441D1355}"/>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36">
                <a:solidFill>
                  <a:srgbClr val="737373"/>
                </a:solidFill>
              </a:endParaRPr>
            </a:p>
          </p:txBody>
        </p:sp>
        <p:sp>
          <p:nvSpPr>
            <p:cNvPr id="9" name="Freeform: Shape 8">
              <a:extLst>
                <a:ext uri="{FF2B5EF4-FFF2-40B4-BE49-F238E27FC236}">
                  <a16:creationId xmlns:a16="http://schemas.microsoft.com/office/drawing/2014/main" id="{B5896159-2C65-4206-B4BA-AD03FEC82FEA}"/>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0" name="Freeform: Shape 9">
              <a:extLst>
                <a:ext uri="{FF2B5EF4-FFF2-40B4-BE49-F238E27FC236}">
                  <a16:creationId xmlns:a16="http://schemas.microsoft.com/office/drawing/2014/main" id="{0E514DB2-0A0B-4734-9800-E3961DF21E0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3831C1C1-EC71-4524-AF28-E220FEBEB8F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12A9F166-6D5F-4F93-87BC-9DBDBBB56C4A}"/>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25034037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ypography Title 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4928" y="1144709"/>
            <a:ext cx="6964166" cy="2627805"/>
          </a:xfrm>
        </p:spPr>
        <p:txBody>
          <a:bodyPr rIns="0" anchor="b"/>
          <a:lstStyle>
            <a:lvl1pPr algn="r">
              <a:defRPr sz="6117">
                <a:solidFill>
                  <a:schemeClr val="tx2"/>
                </a:solidFill>
              </a:defRPr>
            </a:lvl1pPr>
          </a:lstStyle>
          <a:p>
            <a:r>
              <a:rPr lang="en-US"/>
              <a:t>Click to edit Master title style</a:t>
            </a:r>
          </a:p>
        </p:txBody>
      </p:sp>
      <p:sp>
        <p:nvSpPr>
          <p:cNvPr id="3" name="Subtitle 2"/>
          <p:cNvSpPr>
            <a:spLocks noGrp="1"/>
          </p:cNvSpPr>
          <p:nvPr>
            <p:ph type="subTitle" idx="1"/>
          </p:nvPr>
        </p:nvSpPr>
        <p:spPr>
          <a:xfrm>
            <a:off x="564928" y="3772511"/>
            <a:ext cx="6964166" cy="1589958"/>
          </a:xfrm>
        </p:spPr>
        <p:txBody>
          <a:bodyPr/>
          <a:lstStyle>
            <a:lvl1pPr marL="0" indent="0" algn="r">
              <a:lnSpc>
                <a:spcPct val="100000"/>
              </a:lnSpc>
              <a:buNone/>
              <a:defRPr sz="2448">
                <a:solidFill>
                  <a:schemeClr val="accent1"/>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636232" y="1144709"/>
            <a:ext cx="4241811" cy="4217763"/>
          </a:xfrm>
        </p:spPr>
        <p:txBody>
          <a:bodyPr rIns="0" anchor="ctr"/>
          <a:lstStyle>
            <a:lvl1pPr marL="0" indent="0" algn="l">
              <a:buNone/>
              <a:defRPr>
                <a:solidFill>
                  <a:schemeClr val="accent3"/>
                </a:solidFill>
                <a:latin typeface="+mj-lt"/>
              </a:defRPr>
            </a:lvl1pPr>
            <a:lvl2pPr marL="465044" indent="0">
              <a:buNone/>
              <a:defRPr/>
            </a:lvl2pPr>
            <a:lvl3pPr marL="930087" indent="0">
              <a:buNone/>
              <a:defRPr/>
            </a:lvl3pPr>
            <a:lvl4pPr marL="1395130" indent="0">
              <a:buNone/>
              <a:defRPr/>
            </a:lvl4pPr>
            <a:lvl5pPr marL="1860173"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636232" y="1407004"/>
            <a:ext cx="0" cy="36931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8783A4E-B35D-4CCD-8C43-468408556000}"/>
              </a:ext>
            </a:extLst>
          </p:cNvPr>
          <p:cNvGrpSpPr/>
          <p:nvPr userDrawn="1"/>
        </p:nvGrpSpPr>
        <p:grpSpPr>
          <a:xfrm>
            <a:off x="564928" y="558190"/>
            <a:ext cx="1585362" cy="337148"/>
            <a:chOff x="7353301" y="-1897063"/>
            <a:chExt cx="5749290" cy="1225867"/>
          </a:xfrm>
        </p:grpSpPr>
        <p:sp>
          <p:nvSpPr>
            <p:cNvPr id="14" name="Freeform: Shape 13">
              <a:extLst>
                <a:ext uri="{FF2B5EF4-FFF2-40B4-BE49-F238E27FC236}">
                  <a16:creationId xmlns:a16="http://schemas.microsoft.com/office/drawing/2014/main" id="{B3E1E658-63AA-4B90-9FAE-C2A0667908E7}"/>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36"/>
            </a:p>
          </p:txBody>
        </p:sp>
        <p:sp>
          <p:nvSpPr>
            <p:cNvPr id="15" name="Freeform: Shape 14">
              <a:extLst>
                <a:ext uri="{FF2B5EF4-FFF2-40B4-BE49-F238E27FC236}">
                  <a16:creationId xmlns:a16="http://schemas.microsoft.com/office/drawing/2014/main" id="{79D8DE20-1A41-4F32-A2F7-D6BD777AD318}"/>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6" name="Freeform: Shape 15">
              <a:extLst>
                <a:ext uri="{FF2B5EF4-FFF2-40B4-BE49-F238E27FC236}">
                  <a16:creationId xmlns:a16="http://schemas.microsoft.com/office/drawing/2014/main" id="{5FA3E4C6-6EB9-4031-8A5E-9AB5F258FD63}"/>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7" name="Freeform: Shape 16">
              <a:extLst>
                <a:ext uri="{FF2B5EF4-FFF2-40B4-BE49-F238E27FC236}">
                  <a16:creationId xmlns:a16="http://schemas.microsoft.com/office/drawing/2014/main" id="{1C814088-BEA7-4D58-BEA6-545A939CB1F2}"/>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8" name="Freeform: Shape 17">
              <a:extLst>
                <a:ext uri="{FF2B5EF4-FFF2-40B4-BE49-F238E27FC236}">
                  <a16:creationId xmlns:a16="http://schemas.microsoft.com/office/drawing/2014/main" id="{0FCD5A5B-9703-4A12-A4FA-54B47108EFD1}"/>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7595578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ypography Title Whit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4928" y="1144709"/>
            <a:ext cx="6964166" cy="2627805"/>
          </a:xfrm>
        </p:spPr>
        <p:txBody>
          <a:bodyPr rIns="0" anchor="b"/>
          <a:lstStyle>
            <a:lvl1pPr algn="r">
              <a:defRPr sz="6117">
                <a:solidFill>
                  <a:schemeClr val="tx1"/>
                </a:solidFill>
              </a:defRPr>
            </a:lvl1pPr>
          </a:lstStyle>
          <a:p>
            <a:r>
              <a:rPr lang="en-US"/>
              <a:t>Click to edit Master title style</a:t>
            </a:r>
          </a:p>
        </p:txBody>
      </p:sp>
      <p:sp>
        <p:nvSpPr>
          <p:cNvPr id="3" name="Subtitle 2"/>
          <p:cNvSpPr>
            <a:spLocks noGrp="1"/>
          </p:cNvSpPr>
          <p:nvPr>
            <p:ph type="subTitle" idx="1"/>
          </p:nvPr>
        </p:nvSpPr>
        <p:spPr>
          <a:xfrm>
            <a:off x="564928" y="3772511"/>
            <a:ext cx="6964166" cy="1589958"/>
          </a:xfrm>
        </p:spPr>
        <p:txBody>
          <a:bodyPr/>
          <a:lstStyle>
            <a:lvl1pPr marL="0" indent="0" algn="r">
              <a:lnSpc>
                <a:spcPct val="100000"/>
              </a:lnSpc>
              <a:buNone/>
              <a:defRPr sz="2442">
                <a:solidFill>
                  <a:schemeClr val="accent1"/>
                </a:solidFill>
              </a:defRPr>
            </a:lvl1pPr>
            <a:lvl2pPr marL="465044" indent="0" algn="ctr">
              <a:buNone/>
              <a:defRPr sz="2035"/>
            </a:lvl2pPr>
            <a:lvl3pPr marL="930087" indent="0" algn="ctr">
              <a:buNone/>
              <a:defRPr sz="1831"/>
            </a:lvl3pPr>
            <a:lvl4pPr marL="1395130" indent="0" algn="ctr">
              <a:buNone/>
              <a:defRPr sz="1628"/>
            </a:lvl4pPr>
            <a:lvl5pPr marL="1860173" indent="0" algn="ctr">
              <a:buNone/>
              <a:defRPr sz="1628"/>
            </a:lvl5pPr>
            <a:lvl6pPr marL="2325216" indent="0" algn="ctr">
              <a:buNone/>
              <a:defRPr sz="1628"/>
            </a:lvl6pPr>
            <a:lvl7pPr marL="2790259" indent="0" algn="ctr">
              <a:buNone/>
              <a:defRPr sz="1628"/>
            </a:lvl7pPr>
            <a:lvl8pPr marL="3255303" indent="0" algn="ctr">
              <a:buNone/>
              <a:defRPr sz="1628"/>
            </a:lvl8pPr>
            <a:lvl9pPr marL="3720345" indent="0" algn="ctr">
              <a:buNone/>
              <a:defRPr sz="1628"/>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636232" y="1144709"/>
            <a:ext cx="4241811" cy="4217763"/>
          </a:xfrm>
        </p:spPr>
        <p:txBody>
          <a:bodyPr rIns="0" anchor="ctr"/>
          <a:lstStyle>
            <a:lvl1pPr marL="0" indent="0" algn="l">
              <a:buNone/>
              <a:defRPr>
                <a:solidFill>
                  <a:schemeClr val="accent3"/>
                </a:solidFill>
                <a:latin typeface="+mj-lt"/>
              </a:defRPr>
            </a:lvl1pPr>
            <a:lvl2pPr marL="465044" indent="0">
              <a:buNone/>
              <a:defRPr/>
            </a:lvl2pPr>
            <a:lvl3pPr marL="930087" indent="0">
              <a:buNone/>
              <a:defRPr/>
            </a:lvl3pPr>
            <a:lvl4pPr marL="1395130" indent="0">
              <a:buNone/>
              <a:defRPr/>
            </a:lvl4pPr>
            <a:lvl5pPr marL="1860173"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636232" y="1407004"/>
            <a:ext cx="0" cy="36931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85FEDB6-AE1B-4A26-A3DA-CCF9A9D4731D}"/>
              </a:ext>
            </a:extLst>
          </p:cNvPr>
          <p:cNvGrpSpPr/>
          <p:nvPr userDrawn="1"/>
        </p:nvGrpSpPr>
        <p:grpSpPr>
          <a:xfrm>
            <a:off x="564928" y="558190"/>
            <a:ext cx="1585362" cy="337148"/>
            <a:chOff x="7353301" y="-1897063"/>
            <a:chExt cx="5749290" cy="1225867"/>
          </a:xfrm>
        </p:grpSpPr>
        <p:sp>
          <p:nvSpPr>
            <p:cNvPr id="10" name="Freeform: Shape 9">
              <a:extLst>
                <a:ext uri="{FF2B5EF4-FFF2-40B4-BE49-F238E27FC236}">
                  <a16:creationId xmlns:a16="http://schemas.microsoft.com/office/drawing/2014/main" id="{009D12FA-0F93-4FF8-AB34-E1592DCD290E}"/>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FFEAC267-163C-4DCC-8381-D0CAC8DEC502}"/>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3" name="Freeform: Shape 12">
              <a:extLst>
                <a:ext uri="{FF2B5EF4-FFF2-40B4-BE49-F238E27FC236}">
                  <a16:creationId xmlns:a16="http://schemas.microsoft.com/office/drawing/2014/main" id="{210C74F8-8AA7-4335-B883-92AC821E5BC6}"/>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4" name="Freeform: Shape 13">
              <a:extLst>
                <a:ext uri="{FF2B5EF4-FFF2-40B4-BE49-F238E27FC236}">
                  <a16:creationId xmlns:a16="http://schemas.microsoft.com/office/drawing/2014/main" id="{10F6CD7D-FED7-4E94-B613-8858CD9EF9D5}"/>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5" name="Freeform: Shape 14">
              <a:extLst>
                <a:ext uri="{FF2B5EF4-FFF2-40B4-BE49-F238E27FC236}">
                  <a16:creationId xmlns:a16="http://schemas.microsoft.com/office/drawing/2014/main" id="{84D0F63C-34B6-4893-AC74-41986002A339}"/>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20659407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66" y="482659"/>
            <a:ext cx="11303378" cy="1040919"/>
          </a:xfrm>
        </p:spPr>
        <p:txBody>
          <a:bodyPr anchor="t"/>
          <a:lstStyle/>
          <a:p>
            <a:r>
              <a:rPr lang="en-US"/>
              <a:t>Click to edit Master title style</a:t>
            </a:r>
          </a:p>
        </p:txBody>
      </p:sp>
      <p:sp>
        <p:nvSpPr>
          <p:cNvPr id="3" name="Content Placeholder 2"/>
          <p:cNvSpPr>
            <a:spLocks noGrp="1"/>
          </p:cNvSpPr>
          <p:nvPr>
            <p:ph idx="1"/>
          </p:nvPr>
        </p:nvSpPr>
        <p:spPr>
          <a:xfrm>
            <a:off x="574666" y="1652834"/>
            <a:ext cx="11303378" cy="4783104"/>
          </a:xfrm>
        </p:spPr>
        <p:txBody>
          <a:bodyPr/>
          <a:lstStyle>
            <a:lvl1pPr>
              <a:defRPr sz="2856"/>
            </a:lvl1pPr>
            <a:lvl2pPr>
              <a:defRPr sz="2448"/>
            </a:lvl2pPr>
            <a:lvl3pPr>
              <a:defRPr sz="2040"/>
            </a:lvl3pPr>
            <a:lvl4pPr>
              <a:defRPr sz="1836"/>
            </a:lvl4pPr>
            <a:lvl5pPr>
              <a:defRPr sz="183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IN"/>
              <a:t>Microsoft Confidential</a:t>
            </a:r>
          </a:p>
        </p:txBody>
      </p:sp>
      <p:sp>
        <p:nvSpPr>
          <p:cNvPr id="6" name="Slide Number Placeholder 5"/>
          <p:cNvSpPr>
            <a:spLocks noGrp="1"/>
          </p:cNvSpPr>
          <p:nvPr>
            <p:ph type="sldNum" sz="quarter" idx="12"/>
          </p:nvPr>
        </p:nvSpPr>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10269176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574666" y="482657"/>
            <a:ext cx="11303378" cy="1040920"/>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IN"/>
              <a:t>Microsoft Confidential</a:t>
            </a:r>
          </a:p>
        </p:txBody>
      </p:sp>
      <p:sp>
        <p:nvSpPr>
          <p:cNvPr id="6" name="Text Placeholder 5">
            <a:extLst>
              <a:ext uri="{FF2B5EF4-FFF2-40B4-BE49-F238E27FC236}">
                <a16:creationId xmlns:a16="http://schemas.microsoft.com/office/drawing/2014/main" id="{90511ECA-E42E-4E41-86BD-D4D827D05FA1}"/>
              </a:ext>
            </a:extLst>
          </p:cNvPr>
          <p:cNvSpPr>
            <a:spLocks noGrp="1"/>
          </p:cNvSpPr>
          <p:nvPr>
            <p:ph type="body" sz="quarter" idx="13" hasCustomPrompt="1"/>
          </p:nvPr>
        </p:nvSpPr>
        <p:spPr>
          <a:xfrm>
            <a:off x="574666" y="1247148"/>
            <a:ext cx="11303378" cy="466302"/>
          </a:xfrm>
        </p:spPr>
        <p:txBody>
          <a:bodyPr anchor="ctr"/>
          <a:lstStyle>
            <a:lvl1pPr marL="0" indent="0">
              <a:buNone/>
              <a:defRPr sz="2244">
                <a:latin typeface="+mj-lt"/>
              </a:defRPr>
            </a:lvl1pPr>
          </a:lstStyle>
          <a:p>
            <a:pPr lvl="0"/>
            <a:r>
              <a:rPr lang="en-US"/>
              <a:t>Subheading</a:t>
            </a:r>
          </a:p>
        </p:txBody>
      </p:sp>
      <p:sp>
        <p:nvSpPr>
          <p:cNvPr id="7" name="Slide Number Placeholder 5">
            <a:extLst>
              <a:ext uri="{FF2B5EF4-FFF2-40B4-BE49-F238E27FC236}">
                <a16:creationId xmlns:a16="http://schemas.microsoft.com/office/drawing/2014/main" id="{3668EBDF-6910-4128-87F9-14E83FC783AF}"/>
              </a:ext>
            </a:extLst>
          </p:cNvPr>
          <p:cNvSpPr>
            <a:spLocks noGrp="1"/>
          </p:cNvSpPr>
          <p:nvPr>
            <p:ph type="sldNum" sz="quarter" idx="12"/>
          </p:nvPr>
        </p:nvSpPr>
        <p:spPr>
          <a:xfrm>
            <a:off x="11969438" y="6529033"/>
            <a:ext cx="374019" cy="372394"/>
          </a:xfrm>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13485810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4666" y="482657"/>
            <a:ext cx="11303378" cy="1040920"/>
          </a:xfrm>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F35098CE-1BC0-4F62-97B9-03F11A4C0A4C}"/>
              </a:ext>
            </a:extLst>
          </p:cNvPr>
          <p:cNvSpPr>
            <a:spLocks noGrp="1"/>
          </p:cNvSpPr>
          <p:nvPr>
            <p:ph type="sldNum" sz="quarter" idx="12"/>
          </p:nvPr>
        </p:nvSpPr>
        <p:spPr>
          <a:xfrm>
            <a:off x="11969438" y="6529033"/>
            <a:ext cx="374019" cy="372394"/>
          </a:xfrm>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25907443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666" y="482657"/>
            <a:ext cx="11303378" cy="1040920"/>
          </a:xfrm>
        </p:spPr>
        <p:txBody>
          <a:bodyPr/>
          <a:lstStyle>
            <a:lvl1pPr>
              <a:defRPr>
                <a:solidFill>
                  <a:schemeClr val="bg1"/>
                </a:solidFill>
              </a:defRPr>
            </a:lvl1pPr>
          </a:lstStyle>
          <a:p>
            <a:r>
              <a:rPr lang="en-US"/>
              <a:t>Click to edit Master title style</a:t>
            </a:r>
          </a:p>
        </p:txBody>
      </p:sp>
      <p:sp>
        <p:nvSpPr>
          <p:cNvPr id="6" name="Slide Number Placeholder 5">
            <a:extLst>
              <a:ext uri="{FF2B5EF4-FFF2-40B4-BE49-F238E27FC236}">
                <a16:creationId xmlns:a16="http://schemas.microsoft.com/office/drawing/2014/main" id="{F35098CE-1BC0-4F62-97B9-03F11A4C0A4C}"/>
              </a:ext>
            </a:extLst>
          </p:cNvPr>
          <p:cNvSpPr>
            <a:spLocks noGrp="1"/>
          </p:cNvSpPr>
          <p:nvPr>
            <p:ph type="sldNum" sz="quarter" idx="12"/>
          </p:nvPr>
        </p:nvSpPr>
        <p:spPr>
          <a:xfrm>
            <a:off x="11969438" y="6529033"/>
            <a:ext cx="374019" cy="372394"/>
          </a:xfrm>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298473887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Microsoft Confidential</a:t>
            </a:r>
          </a:p>
        </p:txBody>
      </p:sp>
      <p:sp>
        <p:nvSpPr>
          <p:cNvPr id="4" name="Slide Number Placeholder 3"/>
          <p:cNvSpPr>
            <a:spLocks noGrp="1"/>
          </p:cNvSpPr>
          <p:nvPr>
            <p:ph type="sldNum" sz="quarter" idx="12"/>
          </p:nvPr>
        </p:nvSpPr>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40023812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Dark-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85535" y="2042502"/>
            <a:ext cx="6192510" cy="2909528"/>
          </a:xfrm>
        </p:spPr>
        <p:txBody>
          <a:bodyPr anchor="ctr"/>
          <a:lstStyle>
            <a:lvl1pPr>
              <a:defRPr sz="3672">
                <a:solidFill>
                  <a:schemeClr val="accent3"/>
                </a:solidFill>
              </a:defRPr>
            </a:lvl1pPr>
          </a:lstStyle>
          <a:p>
            <a:r>
              <a:rPr lang="en-US"/>
              <a:t>Click to edit Master title style</a:t>
            </a:r>
          </a:p>
        </p:txBody>
      </p:sp>
      <p:pic>
        <p:nvPicPr>
          <p:cNvPr id="74" name="Picture 73">
            <a:extLst>
              <a:ext uri="{FF2B5EF4-FFF2-40B4-BE49-F238E27FC236}">
                <a16:creationId xmlns:a16="http://schemas.microsoft.com/office/drawing/2014/main" id="{25FB7173-36C9-4C5E-8A20-7A27AB9F9ED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185" r="-3141" b="-1397"/>
          <a:stretch/>
        </p:blipFill>
        <p:spPr>
          <a:xfrm>
            <a:off x="0" y="-118425"/>
            <a:ext cx="3599645" cy="7201770"/>
          </a:xfrm>
          <a:prstGeom prst="rect">
            <a:avLst/>
          </a:prstGeom>
        </p:spPr>
      </p:pic>
    </p:spTree>
    <p:extLst>
      <p:ext uri="{BB962C8B-B14F-4D97-AF65-F5344CB8AC3E}">
        <p14:creationId xmlns:p14="http://schemas.microsoft.com/office/powerpoint/2010/main" val="324268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White-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85535" y="2042502"/>
            <a:ext cx="6192510" cy="2909528"/>
          </a:xfrm>
        </p:spPr>
        <p:txBody>
          <a:bodyPr anchor="ctr"/>
          <a:lstStyle>
            <a:lvl1pPr>
              <a:defRPr sz="3672">
                <a:solidFill>
                  <a:schemeClr val="tx1"/>
                </a:solidFill>
              </a:defRPr>
            </a:lvl1pPr>
          </a:lstStyle>
          <a:p>
            <a:r>
              <a:rPr lang="en-US"/>
              <a:t>Click to edit Master title style</a:t>
            </a:r>
          </a:p>
        </p:txBody>
      </p:sp>
      <p:pic>
        <p:nvPicPr>
          <p:cNvPr id="144" name="Picture 143">
            <a:extLst>
              <a:ext uri="{FF2B5EF4-FFF2-40B4-BE49-F238E27FC236}">
                <a16:creationId xmlns:a16="http://schemas.microsoft.com/office/drawing/2014/main" id="{0394E794-0F10-4266-9308-5D306AF015E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r="-2"/>
          <a:stretch/>
        </p:blipFill>
        <p:spPr>
          <a:xfrm>
            <a:off x="2" y="2267467"/>
            <a:ext cx="4753319" cy="4727059"/>
          </a:xfrm>
          <a:prstGeom prst="rect">
            <a:avLst/>
          </a:prstGeom>
        </p:spPr>
      </p:pic>
    </p:spTree>
    <p:extLst>
      <p:ext uri="{BB962C8B-B14F-4D97-AF65-F5344CB8AC3E}">
        <p14:creationId xmlns:p14="http://schemas.microsoft.com/office/powerpoint/2010/main" val="5713330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Header Dark-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925" y="2042502"/>
            <a:ext cx="7123254" cy="2909528"/>
          </a:xfrm>
        </p:spPr>
        <p:txBody>
          <a:bodyPr anchor="ctr"/>
          <a:lstStyle>
            <a:lvl1pPr>
              <a:defRPr sz="3672">
                <a:solidFill>
                  <a:schemeClr val="accent3"/>
                </a:solidFill>
              </a:defRPr>
            </a:lvl1pPr>
          </a:lstStyle>
          <a:p>
            <a:r>
              <a:rPr lang="en-US"/>
              <a:t>Click to edit Master title style</a:t>
            </a:r>
          </a:p>
        </p:txBody>
      </p:sp>
      <p:pic>
        <p:nvPicPr>
          <p:cNvPr id="3" name="Graphic 2">
            <a:extLst>
              <a:ext uri="{FF2B5EF4-FFF2-40B4-BE49-F238E27FC236}">
                <a16:creationId xmlns:a16="http://schemas.microsoft.com/office/drawing/2014/main" id="{2A948CE4-0647-41F6-9B26-E3F7409C3B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6917" y="0"/>
            <a:ext cx="4629559" cy="4667370"/>
          </a:xfrm>
          <a:prstGeom prst="rect">
            <a:avLst/>
          </a:prstGeom>
        </p:spPr>
      </p:pic>
    </p:spTree>
    <p:extLst>
      <p:ext uri="{BB962C8B-B14F-4D97-AF65-F5344CB8AC3E}">
        <p14:creationId xmlns:p14="http://schemas.microsoft.com/office/powerpoint/2010/main" val="10349568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Header Whit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925" y="2042502"/>
            <a:ext cx="7123254" cy="2909528"/>
          </a:xfrm>
        </p:spPr>
        <p:txBody>
          <a:bodyPr anchor="ctr"/>
          <a:lstStyle>
            <a:lvl1pPr>
              <a:defRPr sz="3672">
                <a:solidFill>
                  <a:schemeClr val="tx1"/>
                </a:solidFill>
              </a:defRPr>
            </a:lvl1pPr>
          </a:lstStyle>
          <a:p>
            <a:r>
              <a:rPr lang="en-US"/>
              <a:t>Click to edit Master title style</a:t>
            </a:r>
          </a:p>
        </p:txBody>
      </p:sp>
      <p:pic>
        <p:nvPicPr>
          <p:cNvPr id="3" name="Graphic 2">
            <a:extLst>
              <a:ext uri="{FF2B5EF4-FFF2-40B4-BE49-F238E27FC236}">
                <a16:creationId xmlns:a16="http://schemas.microsoft.com/office/drawing/2014/main" id="{2A948CE4-0647-41F6-9B26-E3F7409C3B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6917" y="0"/>
            <a:ext cx="4629559" cy="4667370"/>
          </a:xfrm>
          <a:prstGeom prst="rect">
            <a:avLst/>
          </a:prstGeom>
        </p:spPr>
      </p:pic>
    </p:spTree>
    <p:extLst>
      <p:ext uri="{BB962C8B-B14F-4D97-AF65-F5344CB8AC3E}">
        <p14:creationId xmlns:p14="http://schemas.microsoft.com/office/powerpoint/2010/main" val="29370228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Dark-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85535" y="2042502"/>
            <a:ext cx="6192510" cy="2909528"/>
          </a:xfrm>
        </p:spPr>
        <p:txBody>
          <a:bodyPr anchor="ctr"/>
          <a:lstStyle>
            <a:lvl1pPr>
              <a:defRPr sz="3672">
                <a:solidFill>
                  <a:schemeClr val="accent3"/>
                </a:solidFill>
              </a:defRPr>
            </a:lvl1pPr>
          </a:lstStyle>
          <a:p>
            <a:r>
              <a:rPr lang="en-US"/>
              <a:t>Click to edit Master title style</a:t>
            </a:r>
          </a:p>
        </p:txBody>
      </p:sp>
      <p:grpSp>
        <p:nvGrpSpPr>
          <p:cNvPr id="380" name="Group 379">
            <a:extLst>
              <a:ext uri="{FF2B5EF4-FFF2-40B4-BE49-F238E27FC236}">
                <a16:creationId xmlns:a16="http://schemas.microsoft.com/office/drawing/2014/main" id="{7E49B46A-22C2-4AC1-AD1F-36F9D8D0C8B0}"/>
              </a:ext>
            </a:extLst>
          </p:cNvPr>
          <p:cNvGrpSpPr/>
          <p:nvPr userDrawn="1"/>
        </p:nvGrpSpPr>
        <p:grpSpPr>
          <a:xfrm>
            <a:off x="0" y="1950282"/>
            <a:ext cx="5057471" cy="5044244"/>
            <a:chOff x="-6227879" y="0"/>
            <a:chExt cx="6857422" cy="6857422"/>
          </a:xfrm>
        </p:grpSpPr>
        <p:sp>
          <p:nvSpPr>
            <p:cNvPr id="5" name="Freeform: Shape 4">
              <a:extLst>
                <a:ext uri="{FF2B5EF4-FFF2-40B4-BE49-F238E27FC236}">
                  <a16:creationId xmlns:a16="http://schemas.microsoft.com/office/drawing/2014/main" id="{AECF1235-FD31-411D-A9E9-16C95572DA7F}"/>
                </a:ext>
              </a:extLst>
            </p:cNvPr>
            <p:cNvSpPr/>
            <p:nvPr/>
          </p:nvSpPr>
          <p:spPr>
            <a:xfrm>
              <a:off x="-6227879"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6" name="Freeform: Shape 5">
              <a:extLst>
                <a:ext uri="{FF2B5EF4-FFF2-40B4-BE49-F238E27FC236}">
                  <a16:creationId xmlns:a16="http://schemas.microsoft.com/office/drawing/2014/main" id="{154B3451-C9C6-4E3D-8807-628F8074E630}"/>
                </a:ext>
              </a:extLst>
            </p:cNvPr>
            <p:cNvSpPr/>
            <p:nvPr/>
          </p:nvSpPr>
          <p:spPr>
            <a:xfrm>
              <a:off x="-6227879"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7" name="Freeform: Shape 6">
              <a:extLst>
                <a:ext uri="{FF2B5EF4-FFF2-40B4-BE49-F238E27FC236}">
                  <a16:creationId xmlns:a16="http://schemas.microsoft.com/office/drawing/2014/main" id="{69D79BD6-6E0D-42A8-AA89-BE4F7248DD23}"/>
                </a:ext>
              </a:extLst>
            </p:cNvPr>
            <p:cNvSpPr/>
            <p:nvPr/>
          </p:nvSpPr>
          <p:spPr>
            <a:xfrm>
              <a:off x="-4820329"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8" name="Freeform: Shape 7">
              <a:extLst>
                <a:ext uri="{FF2B5EF4-FFF2-40B4-BE49-F238E27FC236}">
                  <a16:creationId xmlns:a16="http://schemas.microsoft.com/office/drawing/2014/main" id="{8B3A2827-ECE1-424D-86A8-78C773D37EC6}"/>
                </a:ext>
              </a:extLst>
            </p:cNvPr>
            <p:cNvSpPr/>
            <p:nvPr/>
          </p:nvSpPr>
          <p:spPr>
            <a:xfrm>
              <a:off x="-4820329"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9" name="Freeform: Shape 8">
              <a:extLst>
                <a:ext uri="{FF2B5EF4-FFF2-40B4-BE49-F238E27FC236}">
                  <a16:creationId xmlns:a16="http://schemas.microsoft.com/office/drawing/2014/main" id="{14F9FFA4-E2C5-4C0D-B429-BDABDD0E2246}"/>
                </a:ext>
              </a:extLst>
            </p:cNvPr>
            <p:cNvSpPr/>
            <p:nvPr/>
          </p:nvSpPr>
          <p:spPr>
            <a:xfrm>
              <a:off x="-3412778"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0" name="Freeform: Shape 9">
              <a:extLst>
                <a:ext uri="{FF2B5EF4-FFF2-40B4-BE49-F238E27FC236}">
                  <a16:creationId xmlns:a16="http://schemas.microsoft.com/office/drawing/2014/main" id="{1C752D51-6B44-4AE9-92D6-74F0E7591D1C}"/>
                </a:ext>
              </a:extLst>
            </p:cNvPr>
            <p:cNvSpPr/>
            <p:nvPr/>
          </p:nvSpPr>
          <p:spPr>
            <a:xfrm>
              <a:off x="-3412778"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98472D37-C4D8-408D-A04D-81A0D4EF9F99}"/>
                </a:ext>
              </a:extLst>
            </p:cNvPr>
            <p:cNvSpPr/>
            <p:nvPr/>
          </p:nvSpPr>
          <p:spPr>
            <a:xfrm>
              <a:off x="-2005228"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91CB739F-7EB7-4846-8B51-F8920B7CF63B}"/>
                </a:ext>
              </a:extLst>
            </p:cNvPr>
            <p:cNvSpPr/>
            <p:nvPr/>
          </p:nvSpPr>
          <p:spPr>
            <a:xfrm>
              <a:off x="-2005228"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3" name="Freeform: Shape 12">
              <a:extLst>
                <a:ext uri="{FF2B5EF4-FFF2-40B4-BE49-F238E27FC236}">
                  <a16:creationId xmlns:a16="http://schemas.microsoft.com/office/drawing/2014/main" id="{2643152E-D9DB-4D48-8B74-27DEE2243BE1}"/>
                </a:ext>
              </a:extLst>
            </p:cNvPr>
            <p:cNvSpPr/>
            <p:nvPr/>
          </p:nvSpPr>
          <p:spPr>
            <a:xfrm>
              <a:off x="-597678" y="0"/>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4" name="Freeform: Shape 13">
              <a:extLst>
                <a:ext uri="{FF2B5EF4-FFF2-40B4-BE49-F238E27FC236}">
                  <a16:creationId xmlns:a16="http://schemas.microsoft.com/office/drawing/2014/main" id="{630715E3-2197-4DFD-A00A-7B762ED6856D}"/>
                </a:ext>
              </a:extLst>
            </p:cNvPr>
            <p:cNvSpPr/>
            <p:nvPr/>
          </p:nvSpPr>
          <p:spPr>
            <a:xfrm>
              <a:off x="-597678" y="0"/>
              <a:ext cx="1227221" cy="1227221"/>
            </a:xfrm>
            <a:custGeom>
              <a:avLst/>
              <a:gdLst>
                <a:gd name="connsiteX0" fmla="*/ 1227221 w 1227221"/>
                <a:gd name="connsiteY0" fmla="*/ 613611 h 1227221"/>
                <a:gd name="connsiteX1" fmla="*/ 613610 w 1227221"/>
                <a:gd name="connsiteY1" fmla="*/ 1227221 h 1227221"/>
                <a:gd name="connsiteX2" fmla="*/ 0 w 1227221"/>
                <a:gd name="connsiteY2" fmla="*/ 613611 h 1227221"/>
                <a:gd name="connsiteX3" fmla="*/ 613610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0" y="1227221"/>
                  </a:cubicBezTo>
                  <a:cubicBezTo>
                    <a:pt x="274723" y="1227221"/>
                    <a:pt x="0" y="952498"/>
                    <a:pt x="0" y="613611"/>
                  </a:cubicBezTo>
                  <a:cubicBezTo>
                    <a:pt x="0" y="274723"/>
                    <a:pt x="274723" y="0"/>
                    <a:pt x="613610" y="0"/>
                  </a:cubicBezTo>
                  <a:cubicBezTo>
                    <a:pt x="952498" y="0"/>
                    <a:pt x="1227221" y="274723"/>
                    <a:pt x="1227221" y="613611"/>
                  </a:cubicBezTo>
                  <a:close/>
                </a:path>
              </a:pathLst>
            </a:custGeom>
            <a:solidFill>
              <a:srgbClr val="0078D4"/>
            </a:solidFill>
            <a:ln w="7219" cap="flat">
              <a:noFill/>
              <a:prstDash val="solid"/>
              <a:miter/>
            </a:ln>
          </p:spPr>
          <p:txBody>
            <a:bodyPr rtlCol="0" anchor="ctr"/>
            <a:lstStyle/>
            <a:p>
              <a:endParaRPr lang="en-US" sz="1836"/>
            </a:p>
          </p:txBody>
        </p:sp>
        <p:sp>
          <p:nvSpPr>
            <p:cNvPr id="15" name="Freeform: Shape 14">
              <a:extLst>
                <a:ext uri="{FF2B5EF4-FFF2-40B4-BE49-F238E27FC236}">
                  <a16:creationId xmlns:a16="http://schemas.microsoft.com/office/drawing/2014/main" id="{D52BA8B6-7A7D-4BB6-BCD5-B4691D8FC673}"/>
                </a:ext>
              </a:extLst>
            </p:cNvPr>
            <p:cNvSpPr/>
            <p:nvPr/>
          </p:nvSpPr>
          <p:spPr>
            <a:xfrm>
              <a:off x="-6227879"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6" name="Freeform: Shape 15">
              <a:extLst>
                <a:ext uri="{FF2B5EF4-FFF2-40B4-BE49-F238E27FC236}">
                  <a16:creationId xmlns:a16="http://schemas.microsoft.com/office/drawing/2014/main" id="{9B2D0F37-8CF0-493E-BDA2-7F6502179636}"/>
                </a:ext>
              </a:extLst>
            </p:cNvPr>
            <p:cNvSpPr/>
            <p:nvPr/>
          </p:nvSpPr>
          <p:spPr>
            <a:xfrm>
              <a:off x="-6227879"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2983"/>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7" name="Freeform: Shape 16">
              <a:extLst>
                <a:ext uri="{FF2B5EF4-FFF2-40B4-BE49-F238E27FC236}">
                  <a16:creationId xmlns:a16="http://schemas.microsoft.com/office/drawing/2014/main" id="{160135A3-D45D-414B-A102-17DBC03EF050}"/>
                </a:ext>
              </a:extLst>
            </p:cNvPr>
            <p:cNvSpPr/>
            <p:nvPr/>
          </p:nvSpPr>
          <p:spPr>
            <a:xfrm>
              <a:off x="-4820329"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8" name="Freeform: Shape 17">
              <a:extLst>
                <a:ext uri="{FF2B5EF4-FFF2-40B4-BE49-F238E27FC236}">
                  <a16:creationId xmlns:a16="http://schemas.microsoft.com/office/drawing/2014/main" id="{6972B81C-E47E-4490-9C6F-FE065A8204F1}"/>
                </a:ext>
              </a:extLst>
            </p:cNvPr>
            <p:cNvSpPr/>
            <p:nvPr/>
          </p:nvSpPr>
          <p:spPr>
            <a:xfrm>
              <a:off x="-4820329"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9" name="Freeform: Shape 18">
              <a:extLst>
                <a:ext uri="{FF2B5EF4-FFF2-40B4-BE49-F238E27FC236}">
                  <a16:creationId xmlns:a16="http://schemas.microsoft.com/office/drawing/2014/main" id="{3D29C863-36EB-4156-AFD5-9203B1D9EFAC}"/>
                </a:ext>
              </a:extLst>
            </p:cNvPr>
            <p:cNvSpPr/>
            <p:nvPr/>
          </p:nvSpPr>
          <p:spPr>
            <a:xfrm>
              <a:off x="-3412778"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0" name="Freeform: Shape 19">
              <a:extLst>
                <a:ext uri="{FF2B5EF4-FFF2-40B4-BE49-F238E27FC236}">
                  <a16:creationId xmlns:a16="http://schemas.microsoft.com/office/drawing/2014/main" id="{36D4729C-D247-46E9-8C9C-FCE0C0A0C65B}"/>
                </a:ext>
              </a:extLst>
            </p:cNvPr>
            <p:cNvSpPr/>
            <p:nvPr/>
          </p:nvSpPr>
          <p:spPr>
            <a:xfrm>
              <a:off x="-3412778"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1" name="Freeform: Shape 20">
              <a:extLst>
                <a:ext uri="{FF2B5EF4-FFF2-40B4-BE49-F238E27FC236}">
                  <a16:creationId xmlns:a16="http://schemas.microsoft.com/office/drawing/2014/main" id="{9976A526-C529-4988-B2CF-F2AB9548570D}"/>
                </a:ext>
              </a:extLst>
            </p:cNvPr>
            <p:cNvSpPr/>
            <p:nvPr/>
          </p:nvSpPr>
          <p:spPr>
            <a:xfrm>
              <a:off x="-2005228"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2" name="Freeform: Shape 21">
              <a:extLst>
                <a:ext uri="{FF2B5EF4-FFF2-40B4-BE49-F238E27FC236}">
                  <a16:creationId xmlns:a16="http://schemas.microsoft.com/office/drawing/2014/main" id="{85062E70-AD5F-4EFC-B0D8-0C9095F4B18A}"/>
                </a:ext>
              </a:extLst>
            </p:cNvPr>
            <p:cNvSpPr/>
            <p:nvPr/>
          </p:nvSpPr>
          <p:spPr>
            <a:xfrm>
              <a:off x="-2005228" y="1407550"/>
              <a:ext cx="1227221" cy="1227221"/>
            </a:xfrm>
            <a:custGeom>
              <a:avLst/>
              <a:gdLst>
                <a:gd name="connsiteX0" fmla="*/ 1227221 w 1227221"/>
                <a:gd name="connsiteY0" fmla="*/ 613611 h 1227221"/>
                <a:gd name="connsiteX1" fmla="*/ 613611 w 1227221"/>
                <a:gd name="connsiteY1" fmla="*/ 1227221 h 1227221"/>
                <a:gd name="connsiteX2" fmla="*/ 0 w 1227221"/>
                <a:gd name="connsiteY2" fmla="*/ 613611 h 1227221"/>
                <a:gd name="connsiteX3" fmla="*/ 613611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1" y="1227221"/>
                  </a:cubicBezTo>
                  <a:cubicBezTo>
                    <a:pt x="274723" y="1227221"/>
                    <a:pt x="0" y="952498"/>
                    <a:pt x="0" y="613611"/>
                  </a:cubicBezTo>
                  <a:cubicBezTo>
                    <a:pt x="0" y="274723"/>
                    <a:pt x="274723" y="0"/>
                    <a:pt x="613611" y="0"/>
                  </a:cubicBezTo>
                  <a:cubicBezTo>
                    <a:pt x="952498" y="0"/>
                    <a:pt x="1227221" y="274723"/>
                    <a:pt x="1227221" y="613611"/>
                  </a:cubicBezTo>
                  <a:close/>
                </a:path>
              </a:pathLst>
            </a:custGeom>
            <a:solidFill>
              <a:srgbClr val="0078D4"/>
            </a:solidFill>
            <a:ln w="7219" cap="flat">
              <a:noFill/>
              <a:prstDash val="solid"/>
              <a:miter/>
            </a:ln>
          </p:spPr>
          <p:txBody>
            <a:bodyPr rtlCol="0" anchor="ctr"/>
            <a:lstStyle/>
            <a:p>
              <a:endParaRPr lang="en-US" sz="1836"/>
            </a:p>
          </p:txBody>
        </p:sp>
        <p:sp>
          <p:nvSpPr>
            <p:cNvPr id="23" name="Freeform: Shape 22">
              <a:extLst>
                <a:ext uri="{FF2B5EF4-FFF2-40B4-BE49-F238E27FC236}">
                  <a16:creationId xmlns:a16="http://schemas.microsoft.com/office/drawing/2014/main" id="{663C171D-686E-4239-B071-B91E8141B69D}"/>
                </a:ext>
              </a:extLst>
            </p:cNvPr>
            <p:cNvSpPr/>
            <p:nvPr/>
          </p:nvSpPr>
          <p:spPr>
            <a:xfrm>
              <a:off x="-597678" y="1407550"/>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4" name="Freeform: Shape 23">
              <a:extLst>
                <a:ext uri="{FF2B5EF4-FFF2-40B4-BE49-F238E27FC236}">
                  <a16:creationId xmlns:a16="http://schemas.microsoft.com/office/drawing/2014/main" id="{41182ED5-7747-4EB6-B778-EECAF850F6D3}"/>
                </a:ext>
              </a:extLst>
            </p:cNvPr>
            <p:cNvSpPr/>
            <p:nvPr/>
          </p:nvSpPr>
          <p:spPr>
            <a:xfrm>
              <a:off x="-597678"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5" name="Freeform: Shape 24">
              <a:extLst>
                <a:ext uri="{FF2B5EF4-FFF2-40B4-BE49-F238E27FC236}">
                  <a16:creationId xmlns:a16="http://schemas.microsoft.com/office/drawing/2014/main" id="{55E200E7-E0FC-4E98-9D58-8823BCC3D47B}"/>
                </a:ext>
              </a:extLst>
            </p:cNvPr>
            <p:cNvSpPr/>
            <p:nvPr/>
          </p:nvSpPr>
          <p:spPr>
            <a:xfrm>
              <a:off x="-6227879"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6" name="Freeform: Shape 25">
              <a:extLst>
                <a:ext uri="{FF2B5EF4-FFF2-40B4-BE49-F238E27FC236}">
                  <a16:creationId xmlns:a16="http://schemas.microsoft.com/office/drawing/2014/main" id="{E7CD5125-01C4-4318-A36F-F11FE426FF77}"/>
                </a:ext>
              </a:extLst>
            </p:cNvPr>
            <p:cNvSpPr/>
            <p:nvPr/>
          </p:nvSpPr>
          <p:spPr>
            <a:xfrm>
              <a:off x="-6227879"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7" name="Freeform: Shape 26">
              <a:extLst>
                <a:ext uri="{FF2B5EF4-FFF2-40B4-BE49-F238E27FC236}">
                  <a16:creationId xmlns:a16="http://schemas.microsoft.com/office/drawing/2014/main" id="{A7C14839-A7B0-4623-9E37-DEED89FF5132}"/>
                </a:ext>
              </a:extLst>
            </p:cNvPr>
            <p:cNvSpPr/>
            <p:nvPr/>
          </p:nvSpPr>
          <p:spPr>
            <a:xfrm>
              <a:off x="-4820329"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8" name="Freeform: Shape 27">
              <a:extLst>
                <a:ext uri="{FF2B5EF4-FFF2-40B4-BE49-F238E27FC236}">
                  <a16:creationId xmlns:a16="http://schemas.microsoft.com/office/drawing/2014/main" id="{B7FDBAB5-40F9-4D75-BF2D-BBFD912B4D67}"/>
                </a:ext>
              </a:extLst>
            </p:cNvPr>
            <p:cNvSpPr/>
            <p:nvPr/>
          </p:nvSpPr>
          <p:spPr>
            <a:xfrm>
              <a:off x="-4820329"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 name="Freeform: Shape 28">
              <a:extLst>
                <a:ext uri="{FF2B5EF4-FFF2-40B4-BE49-F238E27FC236}">
                  <a16:creationId xmlns:a16="http://schemas.microsoft.com/office/drawing/2014/main" id="{E5003137-264A-4CFB-A862-CF6D5A72809C}"/>
                </a:ext>
              </a:extLst>
            </p:cNvPr>
            <p:cNvSpPr/>
            <p:nvPr/>
          </p:nvSpPr>
          <p:spPr>
            <a:xfrm>
              <a:off x="-3412778"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 name="Freeform: Shape 29">
              <a:extLst>
                <a:ext uri="{FF2B5EF4-FFF2-40B4-BE49-F238E27FC236}">
                  <a16:creationId xmlns:a16="http://schemas.microsoft.com/office/drawing/2014/main" id="{24CB3B9D-A7E7-4421-AACD-AB16134D92AC}"/>
                </a:ext>
              </a:extLst>
            </p:cNvPr>
            <p:cNvSpPr/>
            <p:nvPr/>
          </p:nvSpPr>
          <p:spPr>
            <a:xfrm>
              <a:off x="-341277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1" name="Freeform: Shape 30">
              <a:extLst>
                <a:ext uri="{FF2B5EF4-FFF2-40B4-BE49-F238E27FC236}">
                  <a16:creationId xmlns:a16="http://schemas.microsoft.com/office/drawing/2014/main" id="{EBBE447C-5EF9-4E1C-9470-8DAA1CB7A96F}"/>
                </a:ext>
              </a:extLst>
            </p:cNvPr>
            <p:cNvSpPr/>
            <p:nvPr/>
          </p:nvSpPr>
          <p:spPr>
            <a:xfrm>
              <a:off x="-2005228"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88" name="Freeform: Shape 287">
              <a:extLst>
                <a:ext uri="{FF2B5EF4-FFF2-40B4-BE49-F238E27FC236}">
                  <a16:creationId xmlns:a16="http://schemas.microsoft.com/office/drawing/2014/main" id="{7D1737C4-55CF-4E77-B03D-B95E631BA048}"/>
                </a:ext>
              </a:extLst>
            </p:cNvPr>
            <p:cNvSpPr/>
            <p:nvPr/>
          </p:nvSpPr>
          <p:spPr>
            <a:xfrm>
              <a:off x="-200522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89" name="Freeform: Shape 288">
              <a:extLst>
                <a:ext uri="{FF2B5EF4-FFF2-40B4-BE49-F238E27FC236}">
                  <a16:creationId xmlns:a16="http://schemas.microsoft.com/office/drawing/2014/main" id="{14FD5F79-C146-4E3B-B1BA-BE50FB0AEA72}"/>
                </a:ext>
              </a:extLst>
            </p:cNvPr>
            <p:cNvSpPr/>
            <p:nvPr/>
          </p:nvSpPr>
          <p:spPr>
            <a:xfrm>
              <a:off x="-597678" y="281510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0" name="Freeform: Shape 289">
              <a:extLst>
                <a:ext uri="{FF2B5EF4-FFF2-40B4-BE49-F238E27FC236}">
                  <a16:creationId xmlns:a16="http://schemas.microsoft.com/office/drawing/2014/main" id="{12688EF7-081F-47AD-965D-6B3158D146F5}"/>
                </a:ext>
              </a:extLst>
            </p:cNvPr>
            <p:cNvSpPr/>
            <p:nvPr/>
          </p:nvSpPr>
          <p:spPr>
            <a:xfrm>
              <a:off x="-59767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1" name="Freeform: Shape 290">
              <a:extLst>
                <a:ext uri="{FF2B5EF4-FFF2-40B4-BE49-F238E27FC236}">
                  <a16:creationId xmlns:a16="http://schemas.microsoft.com/office/drawing/2014/main" id="{C53F2DB1-8C8C-444F-8BCA-8D98DF0E25F9}"/>
                </a:ext>
              </a:extLst>
            </p:cNvPr>
            <p:cNvSpPr/>
            <p:nvPr/>
          </p:nvSpPr>
          <p:spPr>
            <a:xfrm>
              <a:off x="-6227879"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2" name="Freeform: Shape 291">
              <a:extLst>
                <a:ext uri="{FF2B5EF4-FFF2-40B4-BE49-F238E27FC236}">
                  <a16:creationId xmlns:a16="http://schemas.microsoft.com/office/drawing/2014/main" id="{470630C6-0E3F-4223-8B89-50CDE4F59709}"/>
                </a:ext>
              </a:extLst>
            </p:cNvPr>
            <p:cNvSpPr/>
            <p:nvPr/>
          </p:nvSpPr>
          <p:spPr>
            <a:xfrm>
              <a:off x="-6227879" y="4222651"/>
              <a:ext cx="1227221" cy="1227221"/>
            </a:xfrm>
            <a:custGeom>
              <a:avLst/>
              <a:gdLst>
                <a:gd name="connsiteX0" fmla="*/ 1227221 w 1227221"/>
                <a:gd name="connsiteY0" fmla="*/ 613611 h 1227221"/>
                <a:gd name="connsiteX1" fmla="*/ 613611 w 1227221"/>
                <a:gd name="connsiteY1" fmla="*/ 1227221 h 1227221"/>
                <a:gd name="connsiteX2" fmla="*/ 0 w 1227221"/>
                <a:gd name="connsiteY2" fmla="*/ 613611 h 1227221"/>
                <a:gd name="connsiteX3" fmla="*/ 613611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1" y="1227221"/>
                  </a:cubicBezTo>
                  <a:cubicBezTo>
                    <a:pt x="274723" y="1227221"/>
                    <a:pt x="0" y="952498"/>
                    <a:pt x="0" y="613611"/>
                  </a:cubicBezTo>
                  <a:cubicBezTo>
                    <a:pt x="0" y="274723"/>
                    <a:pt x="274723" y="0"/>
                    <a:pt x="613611" y="0"/>
                  </a:cubicBezTo>
                  <a:cubicBezTo>
                    <a:pt x="952498" y="0"/>
                    <a:pt x="1227221" y="274723"/>
                    <a:pt x="1227221" y="613611"/>
                  </a:cubicBezTo>
                  <a:close/>
                </a:path>
              </a:pathLst>
            </a:custGeom>
            <a:solidFill>
              <a:srgbClr val="50E6FF"/>
            </a:solidFill>
            <a:ln w="7219" cap="flat">
              <a:noFill/>
              <a:prstDash val="solid"/>
              <a:miter/>
            </a:ln>
          </p:spPr>
          <p:txBody>
            <a:bodyPr rtlCol="0" anchor="ctr"/>
            <a:lstStyle/>
            <a:p>
              <a:endParaRPr lang="en-US" sz="1836"/>
            </a:p>
          </p:txBody>
        </p:sp>
        <p:sp>
          <p:nvSpPr>
            <p:cNvPr id="293" name="Freeform: Shape 292">
              <a:extLst>
                <a:ext uri="{FF2B5EF4-FFF2-40B4-BE49-F238E27FC236}">
                  <a16:creationId xmlns:a16="http://schemas.microsoft.com/office/drawing/2014/main" id="{86A20C54-DB24-43A3-8DE9-211DBC27A889}"/>
                </a:ext>
              </a:extLst>
            </p:cNvPr>
            <p:cNvSpPr/>
            <p:nvPr/>
          </p:nvSpPr>
          <p:spPr>
            <a:xfrm>
              <a:off x="-4820329"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4" name="Freeform: Shape 293">
              <a:extLst>
                <a:ext uri="{FF2B5EF4-FFF2-40B4-BE49-F238E27FC236}">
                  <a16:creationId xmlns:a16="http://schemas.microsoft.com/office/drawing/2014/main" id="{293A437D-ADCA-4AF2-B567-A92D622C6CD9}"/>
                </a:ext>
              </a:extLst>
            </p:cNvPr>
            <p:cNvSpPr/>
            <p:nvPr/>
          </p:nvSpPr>
          <p:spPr>
            <a:xfrm>
              <a:off x="-4820329"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5" name="Freeform: Shape 294">
              <a:extLst>
                <a:ext uri="{FF2B5EF4-FFF2-40B4-BE49-F238E27FC236}">
                  <a16:creationId xmlns:a16="http://schemas.microsoft.com/office/drawing/2014/main" id="{3DD24260-019F-4063-8C13-DF891912BB72}"/>
                </a:ext>
              </a:extLst>
            </p:cNvPr>
            <p:cNvSpPr/>
            <p:nvPr/>
          </p:nvSpPr>
          <p:spPr>
            <a:xfrm>
              <a:off x="-3412778"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6" name="Freeform: Shape 295">
              <a:extLst>
                <a:ext uri="{FF2B5EF4-FFF2-40B4-BE49-F238E27FC236}">
                  <a16:creationId xmlns:a16="http://schemas.microsoft.com/office/drawing/2014/main" id="{B42A1882-F1A5-4B03-92F7-223F64352643}"/>
                </a:ext>
              </a:extLst>
            </p:cNvPr>
            <p:cNvSpPr/>
            <p:nvPr/>
          </p:nvSpPr>
          <p:spPr>
            <a:xfrm>
              <a:off x="-341277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7" name="Freeform: Shape 296">
              <a:extLst>
                <a:ext uri="{FF2B5EF4-FFF2-40B4-BE49-F238E27FC236}">
                  <a16:creationId xmlns:a16="http://schemas.microsoft.com/office/drawing/2014/main" id="{53D12CA3-5437-4FDB-B63C-6E605D7B8935}"/>
                </a:ext>
              </a:extLst>
            </p:cNvPr>
            <p:cNvSpPr/>
            <p:nvPr/>
          </p:nvSpPr>
          <p:spPr>
            <a:xfrm>
              <a:off x="-2005228"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8" name="Freeform: Shape 297">
              <a:extLst>
                <a:ext uri="{FF2B5EF4-FFF2-40B4-BE49-F238E27FC236}">
                  <a16:creationId xmlns:a16="http://schemas.microsoft.com/office/drawing/2014/main" id="{93CD0616-ED72-4CF5-AD82-85BB712289E8}"/>
                </a:ext>
              </a:extLst>
            </p:cNvPr>
            <p:cNvSpPr/>
            <p:nvPr/>
          </p:nvSpPr>
          <p:spPr>
            <a:xfrm>
              <a:off x="-200522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9" name="Freeform: Shape 298">
              <a:extLst>
                <a:ext uri="{FF2B5EF4-FFF2-40B4-BE49-F238E27FC236}">
                  <a16:creationId xmlns:a16="http://schemas.microsoft.com/office/drawing/2014/main" id="{90CDB697-4143-42DA-9699-CB2720679FAC}"/>
                </a:ext>
              </a:extLst>
            </p:cNvPr>
            <p:cNvSpPr/>
            <p:nvPr/>
          </p:nvSpPr>
          <p:spPr>
            <a:xfrm>
              <a:off x="-597678" y="422265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0" name="Freeform: Shape 299">
              <a:extLst>
                <a:ext uri="{FF2B5EF4-FFF2-40B4-BE49-F238E27FC236}">
                  <a16:creationId xmlns:a16="http://schemas.microsoft.com/office/drawing/2014/main" id="{B98144DE-6AB2-4933-994C-9686FCDFA2C3}"/>
                </a:ext>
              </a:extLst>
            </p:cNvPr>
            <p:cNvSpPr/>
            <p:nvPr/>
          </p:nvSpPr>
          <p:spPr>
            <a:xfrm>
              <a:off x="-59767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1" name="Freeform: Shape 300">
              <a:extLst>
                <a:ext uri="{FF2B5EF4-FFF2-40B4-BE49-F238E27FC236}">
                  <a16:creationId xmlns:a16="http://schemas.microsoft.com/office/drawing/2014/main" id="{79484A96-CC9A-4FB6-B5D5-CC321C37B311}"/>
                </a:ext>
              </a:extLst>
            </p:cNvPr>
            <p:cNvSpPr/>
            <p:nvPr/>
          </p:nvSpPr>
          <p:spPr>
            <a:xfrm>
              <a:off x="-6227879"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2" name="Freeform: Shape 301">
              <a:extLst>
                <a:ext uri="{FF2B5EF4-FFF2-40B4-BE49-F238E27FC236}">
                  <a16:creationId xmlns:a16="http://schemas.microsoft.com/office/drawing/2014/main" id="{19F6E2F0-8187-4210-8799-61C93A0AF63B}"/>
                </a:ext>
              </a:extLst>
            </p:cNvPr>
            <p:cNvSpPr/>
            <p:nvPr/>
          </p:nvSpPr>
          <p:spPr>
            <a:xfrm>
              <a:off x="-6227879"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2983"/>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3" name="Freeform: Shape 302">
              <a:extLst>
                <a:ext uri="{FF2B5EF4-FFF2-40B4-BE49-F238E27FC236}">
                  <a16:creationId xmlns:a16="http://schemas.microsoft.com/office/drawing/2014/main" id="{8F821E91-2119-46E5-87CB-7AD5144AC9C7}"/>
                </a:ext>
              </a:extLst>
            </p:cNvPr>
            <p:cNvSpPr/>
            <p:nvPr/>
          </p:nvSpPr>
          <p:spPr>
            <a:xfrm>
              <a:off x="-4820329"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4" name="Freeform: Shape 303">
              <a:extLst>
                <a:ext uri="{FF2B5EF4-FFF2-40B4-BE49-F238E27FC236}">
                  <a16:creationId xmlns:a16="http://schemas.microsoft.com/office/drawing/2014/main" id="{35CB957A-86AD-4999-AA6C-23114E27DB77}"/>
                </a:ext>
              </a:extLst>
            </p:cNvPr>
            <p:cNvSpPr/>
            <p:nvPr/>
          </p:nvSpPr>
          <p:spPr>
            <a:xfrm>
              <a:off x="-4820329" y="5630201"/>
              <a:ext cx="1227221" cy="1227221"/>
            </a:xfrm>
            <a:custGeom>
              <a:avLst/>
              <a:gdLst>
                <a:gd name="connsiteX0" fmla="*/ 1227221 w 1227221"/>
                <a:gd name="connsiteY0" fmla="*/ 613610 h 1227221"/>
                <a:gd name="connsiteX1" fmla="*/ 613611 w 1227221"/>
                <a:gd name="connsiteY1" fmla="*/ 1227221 h 1227221"/>
                <a:gd name="connsiteX2" fmla="*/ 0 w 1227221"/>
                <a:gd name="connsiteY2" fmla="*/ 613610 h 1227221"/>
                <a:gd name="connsiteX3" fmla="*/ 613611 w 1227221"/>
                <a:gd name="connsiteY3" fmla="*/ 0 h 1227221"/>
                <a:gd name="connsiteX4" fmla="*/ 1227221 w 1227221"/>
                <a:gd name="connsiteY4" fmla="*/ 613610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0"/>
                  </a:moveTo>
                  <a:cubicBezTo>
                    <a:pt x="1227221" y="952498"/>
                    <a:pt x="952498" y="1227221"/>
                    <a:pt x="613611" y="1227221"/>
                  </a:cubicBezTo>
                  <a:cubicBezTo>
                    <a:pt x="274723" y="1227221"/>
                    <a:pt x="0" y="952498"/>
                    <a:pt x="0" y="613610"/>
                  </a:cubicBezTo>
                  <a:cubicBezTo>
                    <a:pt x="0" y="274723"/>
                    <a:pt x="274723" y="0"/>
                    <a:pt x="613611" y="0"/>
                  </a:cubicBezTo>
                  <a:cubicBezTo>
                    <a:pt x="952498" y="0"/>
                    <a:pt x="1227221" y="274723"/>
                    <a:pt x="1227221" y="613610"/>
                  </a:cubicBezTo>
                  <a:close/>
                </a:path>
              </a:pathLst>
            </a:custGeom>
            <a:solidFill>
              <a:srgbClr val="0078D4"/>
            </a:solidFill>
            <a:ln w="7219" cap="flat">
              <a:noFill/>
              <a:prstDash val="solid"/>
              <a:miter/>
            </a:ln>
          </p:spPr>
          <p:txBody>
            <a:bodyPr rtlCol="0" anchor="ctr"/>
            <a:lstStyle/>
            <a:p>
              <a:endParaRPr lang="en-US" sz="1836"/>
            </a:p>
          </p:txBody>
        </p:sp>
        <p:sp>
          <p:nvSpPr>
            <p:cNvPr id="305" name="Freeform: Shape 304">
              <a:extLst>
                <a:ext uri="{FF2B5EF4-FFF2-40B4-BE49-F238E27FC236}">
                  <a16:creationId xmlns:a16="http://schemas.microsoft.com/office/drawing/2014/main" id="{8E12B4BE-F042-4FA3-B3C5-552EF9B54774}"/>
                </a:ext>
              </a:extLst>
            </p:cNvPr>
            <p:cNvSpPr/>
            <p:nvPr/>
          </p:nvSpPr>
          <p:spPr>
            <a:xfrm>
              <a:off x="-3412778"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6" name="Freeform: Shape 305">
              <a:extLst>
                <a:ext uri="{FF2B5EF4-FFF2-40B4-BE49-F238E27FC236}">
                  <a16:creationId xmlns:a16="http://schemas.microsoft.com/office/drawing/2014/main" id="{453BC34C-30D9-40CD-8569-50E9028349B8}"/>
                </a:ext>
              </a:extLst>
            </p:cNvPr>
            <p:cNvSpPr/>
            <p:nvPr/>
          </p:nvSpPr>
          <p:spPr>
            <a:xfrm>
              <a:off x="-341277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7" name="Freeform: Shape 306">
              <a:extLst>
                <a:ext uri="{FF2B5EF4-FFF2-40B4-BE49-F238E27FC236}">
                  <a16:creationId xmlns:a16="http://schemas.microsoft.com/office/drawing/2014/main" id="{F377112D-4250-43E9-BD50-E3A88193A01B}"/>
                </a:ext>
              </a:extLst>
            </p:cNvPr>
            <p:cNvSpPr/>
            <p:nvPr/>
          </p:nvSpPr>
          <p:spPr>
            <a:xfrm>
              <a:off x="-2005228"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8" name="Freeform: Shape 307">
              <a:extLst>
                <a:ext uri="{FF2B5EF4-FFF2-40B4-BE49-F238E27FC236}">
                  <a16:creationId xmlns:a16="http://schemas.microsoft.com/office/drawing/2014/main" id="{A5FF06BF-EAE1-450C-A685-3048EFC30770}"/>
                </a:ext>
              </a:extLst>
            </p:cNvPr>
            <p:cNvSpPr/>
            <p:nvPr/>
          </p:nvSpPr>
          <p:spPr>
            <a:xfrm>
              <a:off x="-200522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9" name="Freeform: Shape 308">
              <a:extLst>
                <a:ext uri="{FF2B5EF4-FFF2-40B4-BE49-F238E27FC236}">
                  <a16:creationId xmlns:a16="http://schemas.microsoft.com/office/drawing/2014/main" id="{B298EF11-F529-45EE-AA85-98C51FC5C82F}"/>
                </a:ext>
              </a:extLst>
            </p:cNvPr>
            <p:cNvSpPr/>
            <p:nvPr/>
          </p:nvSpPr>
          <p:spPr>
            <a:xfrm>
              <a:off x="-597678" y="563020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10" name="Freeform: Shape 309">
              <a:extLst>
                <a:ext uri="{FF2B5EF4-FFF2-40B4-BE49-F238E27FC236}">
                  <a16:creationId xmlns:a16="http://schemas.microsoft.com/office/drawing/2014/main" id="{EDB12714-FD91-48B4-B7E1-F071EE842EEC}"/>
                </a:ext>
              </a:extLst>
            </p:cNvPr>
            <p:cNvSpPr/>
            <p:nvPr/>
          </p:nvSpPr>
          <p:spPr>
            <a:xfrm>
              <a:off x="-59767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29157851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Header White-3">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85535" y="2042502"/>
            <a:ext cx="6192510" cy="2909528"/>
          </a:xfrm>
        </p:spPr>
        <p:txBody>
          <a:bodyPr anchor="ctr"/>
          <a:lstStyle>
            <a:lvl1pPr>
              <a:defRPr sz="3672">
                <a:solidFill>
                  <a:schemeClr val="tx1"/>
                </a:solidFill>
              </a:defRPr>
            </a:lvl1pPr>
          </a:lstStyle>
          <a:p>
            <a:r>
              <a:rPr lang="en-US"/>
              <a:t>Click to edit Master title style</a:t>
            </a:r>
          </a:p>
        </p:txBody>
      </p:sp>
      <p:grpSp>
        <p:nvGrpSpPr>
          <p:cNvPr id="380" name="Group 379">
            <a:extLst>
              <a:ext uri="{FF2B5EF4-FFF2-40B4-BE49-F238E27FC236}">
                <a16:creationId xmlns:a16="http://schemas.microsoft.com/office/drawing/2014/main" id="{7E49B46A-22C2-4AC1-AD1F-36F9D8D0C8B0}"/>
              </a:ext>
            </a:extLst>
          </p:cNvPr>
          <p:cNvGrpSpPr/>
          <p:nvPr userDrawn="1"/>
        </p:nvGrpSpPr>
        <p:grpSpPr>
          <a:xfrm>
            <a:off x="0" y="1950282"/>
            <a:ext cx="5057471" cy="5044244"/>
            <a:chOff x="-6227879" y="0"/>
            <a:chExt cx="6857422" cy="6857422"/>
          </a:xfrm>
        </p:grpSpPr>
        <p:sp>
          <p:nvSpPr>
            <p:cNvPr id="5" name="Freeform: Shape 4">
              <a:extLst>
                <a:ext uri="{FF2B5EF4-FFF2-40B4-BE49-F238E27FC236}">
                  <a16:creationId xmlns:a16="http://schemas.microsoft.com/office/drawing/2014/main" id="{AECF1235-FD31-411D-A9E9-16C95572DA7F}"/>
                </a:ext>
              </a:extLst>
            </p:cNvPr>
            <p:cNvSpPr/>
            <p:nvPr/>
          </p:nvSpPr>
          <p:spPr>
            <a:xfrm>
              <a:off x="-6227879"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6" name="Freeform: Shape 5">
              <a:extLst>
                <a:ext uri="{FF2B5EF4-FFF2-40B4-BE49-F238E27FC236}">
                  <a16:creationId xmlns:a16="http://schemas.microsoft.com/office/drawing/2014/main" id="{154B3451-C9C6-4E3D-8807-628F8074E630}"/>
                </a:ext>
              </a:extLst>
            </p:cNvPr>
            <p:cNvSpPr/>
            <p:nvPr/>
          </p:nvSpPr>
          <p:spPr>
            <a:xfrm>
              <a:off x="-6227879"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7" name="Freeform: Shape 6">
              <a:extLst>
                <a:ext uri="{FF2B5EF4-FFF2-40B4-BE49-F238E27FC236}">
                  <a16:creationId xmlns:a16="http://schemas.microsoft.com/office/drawing/2014/main" id="{69D79BD6-6E0D-42A8-AA89-BE4F7248DD23}"/>
                </a:ext>
              </a:extLst>
            </p:cNvPr>
            <p:cNvSpPr/>
            <p:nvPr/>
          </p:nvSpPr>
          <p:spPr>
            <a:xfrm>
              <a:off x="-4820329"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8" name="Freeform: Shape 7">
              <a:extLst>
                <a:ext uri="{FF2B5EF4-FFF2-40B4-BE49-F238E27FC236}">
                  <a16:creationId xmlns:a16="http://schemas.microsoft.com/office/drawing/2014/main" id="{8B3A2827-ECE1-424D-86A8-78C773D37EC6}"/>
                </a:ext>
              </a:extLst>
            </p:cNvPr>
            <p:cNvSpPr/>
            <p:nvPr/>
          </p:nvSpPr>
          <p:spPr>
            <a:xfrm>
              <a:off x="-4820329"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9" name="Freeform: Shape 8">
              <a:extLst>
                <a:ext uri="{FF2B5EF4-FFF2-40B4-BE49-F238E27FC236}">
                  <a16:creationId xmlns:a16="http://schemas.microsoft.com/office/drawing/2014/main" id="{14F9FFA4-E2C5-4C0D-B429-BDABDD0E2246}"/>
                </a:ext>
              </a:extLst>
            </p:cNvPr>
            <p:cNvSpPr/>
            <p:nvPr/>
          </p:nvSpPr>
          <p:spPr>
            <a:xfrm>
              <a:off x="-3412778"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0" name="Freeform: Shape 9">
              <a:extLst>
                <a:ext uri="{FF2B5EF4-FFF2-40B4-BE49-F238E27FC236}">
                  <a16:creationId xmlns:a16="http://schemas.microsoft.com/office/drawing/2014/main" id="{1C752D51-6B44-4AE9-92D6-74F0E7591D1C}"/>
                </a:ext>
              </a:extLst>
            </p:cNvPr>
            <p:cNvSpPr/>
            <p:nvPr/>
          </p:nvSpPr>
          <p:spPr>
            <a:xfrm>
              <a:off x="-3412778"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98472D37-C4D8-408D-A04D-81A0D4EF9F99}"/>
                </a:ext>
              </a:extLst>
            </p:cNvPr>
            <p:cNvSpPr/>
            <p:nvPr/>
          </p:nvSpPr>
          <p:spPr>
            <a:xfrm>
              <a:off x="-2005228"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91CB739F-7EB7-4846-8B51-F8920B7CF63B}"/>
                </a:ext>
              </a:extLst>
            </p:cNvPr>
            <p:cNvSpPr/>
            <p:nvPr/>
          </p:nvSpPr>
          <p:spPr>
            <a:xfrm>
              <a:off x="-2005228"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3" name="Freeform: Shape 12">
              <a:extLst>
                <a:ext uri="{FF2B5EF4-FFF2-40B4-BE49-F238E27FC236}">
                  <a16:creationId xmlns:a16="http://schemas.microsoft.com/office/drawing/2014/main" id="{2643152E-D9DB-4D48-8B74-27DEE2243BE1}"/>
                </a:ext>
              </a:extLst>
            </p:cNvPr>
            <p:cNvSpPr/>
            <p:nvPr/>
          </p:nvSpPr>
          <p:spPr>
            <a:xfrm>
              <a:off x="-597678" y="0"/>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4" name="Freeform: Shape 13">
              <a:extLst>
                <a:ext uri="{FF2B5EF4-FFF2-40B4-BE49-F238E27FC236}">
                  <a16:creationId xmlns:a16="http://schemas.microsoft.com/office/drawing/2014/main" id="{630715E3-2197-4DFD-A00A-7B762ED6856D}"/>
                </a:ext>
              </a:extLst>
            </p:cNvPr>
            <p:cNvSpPr/>
            <p:nvPr/>
          </p:nvSpPr>
          <p:spPr>
            <a:xfrm>
              <a:off x="-597678" y="0"/>
              <a:ext cx="1227221" cy="1227221"/>
            </a:xfrm>
            <a:custGeom>
              <a:avLst/>
              <a:gdLst>
                <a:gd name="connsiteX0" fmla="*/ 1227221 w 1227221"/>
                <a:gd name="connsiteY0" fmla="*/ 613611 h 1227221"/>
                <a:gd name="connsiteX1" fmla="*/ 613610 w 1227221"/>
                <a:gd name="connsiteY1" fmla="*/ 1227221 h 1227221"/>
                <a:gd name="connsiteX2" fmla="*/ 0 w 1227221"/>
                <a:gd name="connsiteY2" fmla="*/ 613611 h 1227221"/>
                <a:gd name="connsiteX3" fmla="*/ 613610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0" y="1227221"/>
                  </a:cubicBezTo>
                  <a:cubicBezTo>
                    <a:pt x="274723" y="1227221"/>
                    <a:pt x="0" y="952498"/>
                    <a:pt x="0" y="613611"/>
                  </a:cubicBezTo>
                  <a:cubicBezTo>
                    <a:pt x="0" y="274723"/>
                    <a:pt x="274723" y="0"/>
                    <a:pt x="613610" y="0"/>
                  </a:cubicBezTo>
                  <a:cubicBezTo>
                    <a:pt x="952498" y="0"/>
                    <a:pt x="1227221" y="274723"/>
                    <a:pt x="1227221" y="613611"/>
                  </a:cubicBezTo>
                  <a:close/>
                </a:path>
              </a:pathLst>
            </a:custGeom>
            <a:solidFill>
              <a:srgbClr val="0078D4"/>
            </a:solidFill>
            <a:ln w="7219" cap="flat">
              <a:noFill/>
              <a:prstDash val="solid"/>
              <a:miter/>
            </a:ln>
          </p:spPr>
          <p:txBody>
            <a:bodyPr rtlCol="0" anchor="ctr"/>
            <a:lstStyle/>
            <a:p>
              <a:endParaRPr lang="en-US" sz="1836"/>
            </a:p>
          </p:txBody>
        </p:sp>
        <p:sp>
          <p:nvSpPr>
            <p:cNvPr id="15" name="Freeform: Shape 14">
              <a:extLst>
                <a:ext uri="{FF2B5EF4-FFF2-40B4-BE49-F238E27FC236}">
                  <a16:creationId xmlns:a16="http://schemas.microsoft.com/office/drawing/2014/main" id="{D52BA8B6-7A7D-4BB6-BCD5-B4691D8FC673}"/>
                </a:ext>
              </a:extLst>
            </p:cNvPr>
            <p:cNvSpPr/>
            <p:nvPr/>
          </p:nvSpPr>
          <p:spPr>
            <a:xfrm>
              <a:off x="-6227879"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6" name="Freeform: Shape 15">
              <a:extLst>
                <a:ext uri="{FF2B5EF4-FFF2-40B4-BE49-F238E27FC236}">
                  <a16:creationId xmlns:a16="http://schemas.microsoft.com/office/drawing/2014/main" id="{9B2D0F37-8CF0-493E-BDA2-7F6502179636}"/>
                </a:ext>
              </a:extLst>
            </p:cNvPr>
            <p:cNvSpPr/>
            <p:nvPr/>
          </p:nvSpPr>
          <p:spPr>
            <a:xfrm>
              <a:off x="-6227879"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2983"/>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7" name="Freeform: Shape 16">
              <a:extLst>
                <a:ext uri="{FF2B5EF4-FFF2-40B4-BE49-F238E27FC236}">
                  <a16:creationId xmlns:a16="http://schemas.microsoft.com/office/drawing/2014/main" id="{160135A3-D45D-414B-A102-17DBC03EF050}"/>
                </a:ext>
              </a:extLst>
            </p:cNvPr>
            <p:cNvSpPr/>
            <p:nvPr/>
          </p:nvSpPr>
          <p:spPr>
            <a:xfrm>
              <a:off x="-4820329"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18" name="Freeform: Shape 17">
              <a:extLst>
                <a:ext uri="{FF2B5EF4-FFF2-40B4-BE49-F238E27FC236}">
                  <a16:creationId xmlns:a16="http://schemas.microsoft.com/office/drawing/2014/main" id="{6972B81C-E47E-4490-9C6F-FE065A8204F1}"/>
                </a:ext>
              </a:extLst>
            </p:cNvPr>
            <p:cNvSpPr/>
            <p:nvPr/>
          </p:nvSpPr>
          <p:spPr>
            <a:xfrm>
              <a:off x="-4820329"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19" name="Freeform: Shape 18">
              <a:extLst>
                <a:ext uri="{FF2B5EF4-FFF2-40B4-BE49-F238E27FC236}">
                  <a16:creationId xmlns:a16="http://schemas.microsoft.com/office/drawing/2014/main" id="{3D29C863-36EB-4156-AFD5-9203B1D9EFAC}"/>
                </a:ext>
              </a:extLst>
            </p:cNvPr>
            <p:cNvSpPr/>
            <p:nvPr/>
          </p:nvSpPr>
          <p:spPr>
            <a:xfrm>
              <a:off x="-3412778"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0" name="Freeform: Shape 19">
              <a:extLst>
                <a:ext uri="{FF2B5EF4-FFF2-40B4-BE49-F238E27FC236}">
                  <a16:creationId xmlns:a16="http://schemas.microsoft.com/office/drawing/2014/main" id="{36D4729C-D247-46E9-8C9C-FCE0C0A0C65B}"/>
                </a:ext>
              </a:extLst>
            </p:cNvPr>
            <p:cNvSpPr/>
            <p:nvPr/>
          </p:nvSpPr>
          <p:spPr>
            <a:xfrm>
              <a:off x="-3412778"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1" name="Freeform: Shape 20">
              <a:extLst>
                <a:ext uri="{FF2B5EF4-FFF2-40B4-BE49-F238E27FC236}">
                  <a16:creationId xmlns:a16="http://schemas.microsoft.com/office/drawing/2014/main" id="{9976A526-C529-4988-B2CF-F2AB9548570D}"/>
                </a:ext>
              </a:extLst>
            </p:cNvPr>
            <p:cNvSpPr/>
            <p:nvPr/>
          </p:nvSpPr>
          <p:spPr>
            <a:xfrm>
              <a:off x="-2005228"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2" name="Freeform: Shape 21">
              <a:extLst>
                <a:ext uri="{FF2B5EF4-FFF2-40B4-BE49-F238E27FC236}">
                  <a16:creationId xmlns:a16="http://schemas.microsoft.com/office/drawing/2014/main" id="{85062E70-AD5F-4EFC-B0D8-0C9095F4B18A}"/>
                </a:ext>
              </a:extLst>
            </p:cNvPr>
            <p:cNvSpPr/>
            <p:nvPr/>
          </p:nvSpPr>
          <p:spPr>
            <a:xfrm>
              <a:off x="-2005228" y="1407550"/>
              <a:ext cx="1227221" cy="1227221"/>
            </a:xfrm>
            <a:custGeom>
              <a:avLst/>
              <a:gdLst>
                <a:gd name="connsiteX0" fmla="*/ 1227221 w 1227221"/>
                <a:gd name="connsiteY0" fmla="*/ 613611 h 1227221"/>
                <a:gd name="connsiteX1" fmla="*/ 613611 w 1227221"/>
                <a:gd name="connsiteY1" fmla="*/ 1227221 h 1227221"/>
                <a:gd name="connsiteX2" fmla="*/ 0 w 1227221"/>
                <a:gd name="connsiteY2" fmla="*/ 613611 h 1227221"/>
                <a:gd name="connsiteX3" fmla="*/ 613611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1" y="1227221"/>
                  </a:cubicBezTo>
                  <a:cubicBezTo>
                    <a:pt x="274723" y="1227221"/>
                    <a:pt x="0" y="952498"/>
                    <a:pt x="0" y="613611"/>
                  </a:cubicBezTo>
                  <a:cubicBezTo>
                    <a:pt x="0" y="274723"/>
                    <a:pt x="274723" y="0"/>
                    <a:pt x="613611" y="0"/>
                  </a:cubicBezTo>
                  <a:cubicBezTo>
                    <a:pt x="952498" y="0"/>
                    <a:pt x="1227221" y="274723"/>
                    <a:pt x="1227221" y="613611"/>
                  </a:cubicBezTo>
                  <a:close/>
                </a:path>
              </a:pathLst>
            </a:custGeom>
            <a:solidFill>
              <a:srgbClr val="0078D4"/>
            </a:solidFill>
            <a:ln w="7219" cap="flat">
              <a:noFill/>
              <a:prstDash val="solid"/>
              <a:miter/>
            </a:ln>
          </p:spPr>
          <p:txBody>
            <a:bodyPr rtlCol="0" anchor="ctr"/>
            <a:lstStyle/>
            <a:p>
              <a:endParaRPr lang="en-US" sz="1836"/>
            </a:p>
          </p:txBody>
        </p:sp>
        <p:sp>
          <p:nvSpPr>
            <p:cNvPr id="23" name="Freeform: Shape 22">
              <a:extLst>
                <a:ext uri="{FF2B5EF4-FFF2-40B4-BE49-F238E27FC236}">
                  <a16:creationId xmlns:a16="http://schemas.microsoft.com/office/drawing/2014/main" id="{663C171D-686E-4239-B071-B91E8141B69D}"/>
                </a:ext>
              </a:extLst>
            </p:cNvPr>
            <p:cNvSpPr/>
            <p:nvPr/>
          </p:nvSpPr>
          <p:spPr>
            <a:xfrm>
              <a:off x="-597678" y="1407550"/>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4" name="Freeform: Shape 23">
              <a:extLst>
                <a:ext uri="{FF2B5EF4-FFF2-40B4-BE49-F238E27FC236}">
                  <a16:creationId xmlns:a16="http://schemas.microsoft.com/office/drawing/2014/main" id="{41182ED5-7747-4EB6-B778-EECAF850F6D3}"/>
                </a:ext>
              </a:extLst>
            </p:cNvPr>
            <p:cNvSpPr/>
            <p:nvPr/>
          </p:nvSpPr>
          <p:spPr>
            <a:xfrm>
              <a:off x="-597678"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5" name="Freeform: Shape 24">
              <a:extLst>
                <a:ext uri="{FF2B5EF4-FFF2-40B4-BE49-F238E27FC236}">
                  <a16:creationId xmlns:a16="http://schemas.microsoft.com/office/drawing/2014/main" id="{55E200E7-E0FC-4E98-9D58-8823BCC3D47B}"/>
                </a:ext>
              </a:extLst>
            </p:cNvPr>
            <p:cNvSpPr/>
            <p:nvPr/>
          </p:nvSpPr>
          <p:spPr>
            <a:xfrm>
              <a:off x="-6227879"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6" name="Freeform: Shape 25">
              <a:extLst>
                <a:ext uri="{FF2B5EF4-FFF2-40B4-BE49-F238E27FC236}">
                  <a16:creationId xmlns:a16="http://schemas.microsoft.com/office/drawing/2014/main" id="{E7CD5125-01C4-4318-A36F-F11FE426FF77}"/>
                </a:ext>
              </a:extLst>
            </p:cNvPr>
            <p:cNvSpPr/>
            <p:nvPr/>
          </p:nvSpPr>
          <p:spPr>
            <a:xfrm>
              <a:off x="-6227879"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7" name="Freeform: Shape 26">
              <a:extLst>
                <a:ext uri="{FF2B5EF4-FFF2-40B4-BE49-F238E27FC236}">
                  <a16:creationId xmlns:a16="http://schemas.microsoft.com/office/drawing/2014/main" id="{A7C14839-A7B0-4623-9E37-DEED89FF5132}"/>
                </a:ext>
              </a:extLst>
            </p:cNvPr>
            <p:cNvSpPr/>
            <p:nvPr/>
          </p:nvSpPr>
          <p:spPr>
            <a:xfrm>
              <a:off x="-4820329"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8" name="Freeform: Shape 27">
              <a:extLst>
                <a:ext uri="{FF2B5EF4-FFF2-40B4-BE49-F238E27FC236}">
                  <a16:creationId xmlns:a16="http://schemas.microsoft.com/office/drawing/2014/main" id="{B7FDBAB5-40F9-4D75-BF2D-BBFD912B4D67}"/>
                </a:ext>
              </a:extLst>
            </p:cNvPr>
            <p:cNvSpPr/>
            <p:nvPr/>
          </p:nvSpPr>
          <p:spPr>
            <a:xfrm>
              <a:off x="-4820329"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 name="Freeform: Shape 28">
              <a:extLst>
                <a:ext uri="{FF2B5EF4-FFF2-40B4-BE49-F238E27FC236}">
                  <a16:creationId xmlns:a16="http://schemas.microsoft.com/office/drawing/2014/main" id="{E5003137-264A-4CFB-A862-CF6D5A72809C}"/>
                </a:ext>
              </a:extLst>
            </p:cNvPr>
            <p:cNvSpPr/>
            <p:nvPr/>
          </p:nvSpPr>
          <p:spPr>
            <a:xfrm>
              <a:off x="-3412778"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 name="Freeform: Shape 29">
              <a:extLst>
                <a:ext uri="{FF2B5EF4-FFF2-40B4-BE49-F238E27FC236}">
                  <a16:creationId xmlns:a16="http://schemas.microsoft.com/office/drawing/2014/main" id="{24CB3B9D-A7E7-4421-AACD-AB16134D92AC}"/>
                </a:ext>
              </a:extLst>
            </p:cNvPr>
            <p:cNvSpPr/>
            <p:nvPr/>
          </p:nvSpPr>
          <p:spPr>
            <a:xfrm>
              <a:off x="-341277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1" name="Freeform: Shape 30">
              <a:extLst>
                <a:ext uri="{FF2B5EF4-FFF2-40B4-BE49-F238E27FC236}">
                  <a16:creationId xmlns:a16="http://schemas.microsoft.com/office/drawing/2014/main" id="{EBBE447C-5EF9-4E1C-9470-8DAA1CB7A96F}"/>
                </a:ext>
              </a:extLst>
            </p:cNvPr>
            <p:cNvSpPr/>
            <p:nvPr/>
          </p:nvSpPr>
          <p:spPr>
            <a:xfrm>
              <a:off x="-2005228"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88" name="Freeform: Shape 287">
              <a:extLst>
                <a:ext uri="{FF2B5EF4-FFF2-40B4-BE49-F238E27FC236}">
                  <a16:creationId xmlns:a16="http://schemas.microsoft.com/office/drawing/2014/main" id="{7D1737C4-55CF-4E77-B03D-B95E631BA048}"/>
                </a:ext>
              </a:extLst>
            </p:cNvPr>
            <p:cNvSpPr/>
            <p:nvPr/>
          </p:nvSpPr>
          <p:spPr>
            <a:xfrm>
              <a:off x="-200522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89" name="Freeform: Shape 288">
              <a:extLst>
                <a:ext uri="{FF2B5EF4-FFF2-40B4-BE49-F238E27FC236}">
                  <a16:creationId xmlns:a16="http://schemas.microsoft.com/office/drawing/2014/main" id="{14FD5F79-C146-4E3B-B1BA-BE50FB0AEA72}"/>
                </a:ext>
              </a:extLst>
            </p:cNvPr>
            <p:cNvSpPr/>
            <p:nvPr/>
          </p:nvSpPr>
          <p:spPr>
            <a:xfrm>
              <a:off x="-597678" y="281510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0" name="Freeform: Shape 289">
              <a:extLst>
                <a:ext uri="{FF2B5EF4-FFF2-40B4-BE49-F238E27FC236}">
                  <a16:creationId xmlns:a16="http://schemas.microsoft.com/office/drawing/2014/main" id="{12688EF7-081F-47AD-965D-6B3158D146F5}"/>
                </a:ext>
              </a:extLst>
            </p:cNvPr>
            <p:cNvSpPr/>
            <p:nvPr/>
          </p:nvSpPr>
          <p:spPr>
            <a:xfrm>
              <a:off x="-59767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1" name="Freeform: Shape 290">
              <a:extLst>
                <a:ext uri="{FF2B5EF4-FFF2-40B4-BE49-F238E27FC236}">
                  <a16:creationId xmlns:a16="http://schemas.microsoft.com/office/drawing/2014/main" id="{C53F2DB1-8C8C-444F-8BCA-8D98DF0E25F9}"/>
                </a:ext>
              </a:extLst>
            </p:cNvPr>
            <p:cNvSpPr/>
            <p:nvPr/>
          </p:nvSpPr>
          <p:spPr>
            <a:xfrm>
              <a:off x="-6227879"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2" name="Freeform: Shape 291">
              <a:extLst>
                <a:ext uri="{FF2B5EF4-FFF2-40B4-BE49-F238E27FC236}">
                  <a16:creationId xmlns:a16="http://schemas.microsoft.com/office/drawing/2014/main" id="{470630C6-0E3F-4223-8B89-50CDE4F59709}"/>
                </a:ext>
              </a:extLst>
            </p:cNvPr>
            <p:cNvSpPr/>
            <p:nvPr/>
          </p:nvSpPr>
          <p:spPr>
            <a:xfrm>
              <a:off x="-6227879" y="4222651"/>
              <a:ext cx="1227221" cy="1227221"/>
            </a:xfrm>
            <a:custGeom>
              <a:avLst/>
              <a:gdLst>
                <a:gd name="connsiteX0" fmla="*/ 1227221 w 1227221"/>
                <a:gd name="connsiteY0" fmla="*/ 613611 h 1227221"/>
                <a:gd name="connsiteX1" fmla="*/ 613611 w 1227221"/>
                <a:gd name="connsiteY1" fmla="*/ 1227221 h 1227221"/>
                <a:gd name="connsiteX2" fmla="*/ 0 w 1227221"/>
                <a:gd name="connsiteY2" fmla="*/ 613611 h 1227221"/>
                <a:gd name="connsiteX3" fmla="*/ 613611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1" y="1227221"/>
                  </a:cubicBezTo>
                  <a:cubicBezTo>
                    <a:pt x="274723" y="1227221"/>
                    <a:pt x="0" y="952498"/>
                    <a:pt x="0" y="613611"/>
                  </a:cubicBezTo>
                  <a:cubicBezTo>
                    <a:pt x="0" y="274723"/>
                    <a:pt x="274723" y="0"/>
                    <a:pt x="613611" y="0"/>
                  </a:cubicBezTo>
                  <a:cubicBezTo>
                    <a:pt x="952498" y="0"/>
                    <a:pt x="1227221" y="274723"/>
                    <a:pt x="1227221" y="613611"/>
                  </a:cubicBezTo>
                  <a:close/>
                </a:path>
              </a:pathLst>
            </a:custGeom>
            <a:solidFill>
              <a:srgbClr val="50E6FF"/>
            </a:solidFill>
            <a:ln w="7219" cap="flat">
              <a:noFill/>
              <a:prstDash val="solid"/>
              <a:miter/>
            </a:ln>
          </p:spPr>
          <p:txBody>
            <a:bodyPr rtlCol="0" anchor="ctr"/>
            <a:lstStyle/>
            <a:p>
              <a:endParaRPr lang="en-US" sz="1836"/>
            </a:p>
          </p:txBody>
        </p:sp>
        <p:sp>
          <p:nvSpPr>
            <p:cNvPr id="293" name="Freeform: Shape 292">
              <a:extLst>
                <a:ext uri="{FF2B5EF4-FFF2-40B4-BE49-F238E27FC236}">
                  <a16:creationId xmlns:a16="http://schemas.microsoft.com/office/drawing/2014/main" id="{86A20C54-DB24-43A3-8DE9-211DBC27A889}"/>
                </a:ext>
              </a:extLst>
            </p:cNvPr>
            <p:cNvSpPr/>
            <p:nvPr/>
          </p:nvSpPr>
          <p:spPr>
            <a:xfrm>
              <a:off x="-4820329"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4" name="Freeform: Shape 293">
              <a:extLst>
                <a:ext uri="{FF2B5EF4-FFF2-40B4-BE49-F238E27FC236}">
                  <a16:creationId xmlns:a16="http://schemas.microsoft.com/office/drawing/2014/main" id="{293A437D-ADCA-4AF2-B567-A92D622C6CD9}"/>
                </a:ext>
              </a:extLst>
            </p:cNvPr>
            <p:cNvSpPr/>
            <p:nvPr/>
          </p:nvSpPr>
          <p:spPr>
            <a:xfrm>
              <a:off x="-4820329"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5" name="Freeform: Shape 294">
              <a:extLst>
                <a:ext uri="{FF2B5EF4-FFF2-40B4-BE49-F238E27FC236}">
                  <a16:creationId xmlns:a16="http://schemas.microsoft.com/office/drawing/2014/main" id="{3DD24260-019F-4063-8C13-DF891912BB72}"/>
                </a:ext>
              </a:extLst>
            </p:cNvPr>
            <p:cNvSpPr/>
            <p:nvPr/>
          </p:nvSpPr>
          <p:spPr>
            <a:xfrm>
              <a:off x="-3412778"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6" name="Freeform: Shape 295">
              <a:extLst>
                <a:ext uri="{FF2B5EF4-FFF2-40B4-BE49-F238E27FC236}">
                  <a16:creationId xmlns:a16="http://schemas.microsoft.com/office/drawing/2014/main" id="{B42A1882-F1A5-4B03-92F7-223F64352643}"/>
                </a:ext>
              </a:extLst>
            </p:cNvPr>
            <p:cNvSpPr/>
            <p:nvPr/>
          </p:nvSpPr>
          <p:spPr>
            <a:xfrm>
              <a:off x="-341277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7" name="Freeform: Shape 296">
              <a:extLst>
                <a:ext uri="{FF2B5EF4-FFF2-40B4-BE49-F238E27FC236}">
                  <a16:creationId xmlns:a16="http://schemas.microsoft.com/office/drawing/2014/main" id="{53D12CA3-5437-4FDB-B63C-6E605D7B8935}"/>
                </a:ext>
              </a:extLst>
            </p:cNvPr>
            <p:cNvSpPr/>
            <p:nvPr/>
          </p:nvSpPr>
          <p:spPr>
            <a:xfrm>
              <a:off x="-2005228"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298" name="Freeform: Shape 297">
              <a:extLst>
                <a:ext uri="{FF2B5EF4-FFF2-40B4-BE49-F238E27FC236}">
                  <a16:creationId xmlns:a16="http://schemas.microsoft.com/office/drawing/2014/main" id="{93CD0616-ED72-4CF5-AD82-85BB712289E8}"/>
                </a:ext>
              </a:extLst>
            </p:cNvPr>
            <p:cNvSpPr/>
            <p:nvPr/>
          </p:nvSpPr>
          <p:spPr>
            <a:xfrm>
              <a:off x="-200522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299" name="Freeform: Shape 298">
              <a:extLst>
                <a:ext uri="{FF2B5EF4-FFF2-40B4-BE49-F238E27FC236}">
                  <a16:creationId xmlns:a16="http://schemas.microsoft.com/office/drawing/2014/main" id="{90CDB697-4143-42DA-9699-CB2720679FAC}"/>
                </a:ext>
              </a:extLst>
            </p:cNvPr>
            <p:cNvSpPr/>
            <p:nvPr/>
          </p:nvSpPr>
          <p:spPr>
            <a:xfrm>
              <a:off x="-597678" y="422265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0" name="Freeform: Shape 299">
              <a:extLst>
                <a:ext uri="{FF2B5EF4-FFF2-40B4-BE49-F238E27FC236}">
                  <a16:creationId xmlns:a16="http://schemas.microsoft.com/office/drawing/2014/main" id="{B98144DE-6AB2-4933-994C-9686FCDFA2C3}"/>
                </a:ext>
              </a:extLst>
            </p:cNvPr>
            <p:cNvSpPr/>
            <p:nvPr/>
          </p:nvSpPr>
          <p:spPr>
            <a:xfrm>
              <a:off x="-59767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1" name="Freeform: Shape 300">
              <a:extLst>
                <a:ext uri="{FF2B5EF4-FFF2-40B4-BE49-F238E27FC236}">
                  <a16:creationId xmlns:a16="http://schemas.microsoft.com/office/drawing/2014/main" id="{79484A96-CC9A-4FB6-B5D5-CC321C37B311}"/>
                </a:ext>
              </a:extLst>
            </p:cNvPr>
            <p:cNvSpPr/>
            <p:nvPr/>
          </p:nvSpPr>
          <p:spPr>
            <a:xfrm>
              <a:off x="-6227879"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2" name="Freeform: Shape 301">
              <a:extLst>
                <a:ext uri="{FF2B5EF4-FFF2-40B4-BE49-F238E27FC236}">
                  <a16:creationId xmlns:a16="http://schemas.microsoft.com/office/drawing/2014/main" id="{19F6E2F0-8187-4210-8799-61C93A0AF63B}"/>
                </a:ext>
              </a:extLst>
            </p:cNvPr>
            <p:cNvSpPr/>
            <p:nvPr/>
          </p:nvSpPr>
          <p:spPr>
            <a:xfrm>
              <a:off x="-6227879"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2983"/>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3" name="Freeform: Shape 302">
              <a:extLst>
                <a:ext uri="{FF2B5EF4-FFF2-40B4-BE49-F238E27FC236}">
                  <a16:creationId xmlns:a16="http://schemas.microsoft.com/office/drawing/2014/main" id="{8F821E91-2119-46E5-87CB-7AD5144AC9C7}"/>
                </a:ext>
              </a:extLst>
            </p:cNvPr>
            <p:cNvSpPr/>
            <p:nvPr/>
          </p:nvSpPr>
          <p:spPr>
            <a:xfrm>
              <a:off x="-4820329"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4" name="Freeform: Shape 303">
              <a:extLst>
                <a:ext uri="{FF2B5EF4-FFF2-40B4-BE49-F238E27FC236}">
                  <a16:creationId xmlns:a16="http://schemas.microsoft.com/office/drawing/2014/main" id="{35CB957A-86AD-4999-AA6C-23114E27DB77}"/>
                </a:ext>
              </a:extLst>
            </p:cNvPr>
            <p:cNvSpPr/>
            <p:nvPr/>
          </p:nvSpPr>
          <p:spPr>
            <a:xfrm>
              <a:off x="-4820329" y="5630201"/>
              <a:ext cx="1227221" cy="1227221"/>
            </a:xfrm>
            <a:custGeom>
              <a:avLst/>
              <a:gdLst>
                <a:gd name="connsiteX0" fmla="*/ 1227221 w 1227221"/>
                <a:gd name="connsiteY0" fmla="*/ 613610 h 1227221"/>
                <a:gd name="connsiteX1" fmla="*/ 613611 w 1227221"/>
                <a:gd name="connsiteY1" fmla="*/ 1227221 h 1227221"/>
                <a:gd name="connsiteX2" fmla="*/ 0 w 1227221"/>
                <a:gd name="connsiteY2" fmla="*/ 613610 h 1227221"/>
                <a:gd name="connsiteX3" fmla="*/ 613611 w 1227221"/>
                <a:gd name="connsiteY3" fmla="*/ 0 h 1227221"/>
                <a:gd name="connsiteX4" fmla="*/ 1227221 w 1227221"/>
                <a:gd name="connsiteY4" fmla="*/ 613610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0"/>
                  </a:moveTo>
                  <a:cubicBezTo>
                    <a:pt x="1227221" y="952498"/>
                    <a:pt x="952498" y="1227221"/>
                    <a:pt x="613611" y="1227221"/>
                  </a:cubicBezTo>
                  <a:cubicBezTo>
                    <a:pt x="274723" y="1227221"/>
                    <a:pt x="0" y="952498"/>
                    <a:pt x="0" y="613610"/>
                  </a:cubicBezTo>
                  <a:cubicBezTo>
                    <a:pt x="0" y="274723"/>
                    <a:pt x="274723" y="0"/>
                    <a:pt x="613611" y="0"/>
                  </a:cubicBezTo>
                  <a:cubicBezTo>
                    <a:pt x="952498" y="0"/>
                    <a:pt x="1227221" y="274723"/>
                    <a:pt x="1227221" y="613610"/>
                  </a:cubicBezTo>
                  <a:close/>
                </a:path>
              </a:pathLst>
            </a:custGeom>
            <a:solidFill>
              <a:srgbClr val="0078D4"/>
            </a:solidFill>
            <a:ln w="7219" cap="flat">
              <a:noFill/>
              <a:prstDash val="solid"/>
              <a:miter/>
            </a:ln>
          </p:spPr>
          <p:txBody>
            <a:bodyPr rtlCol="0" anchor="ctr"/>
            <a:lstStyle/>
            <a:p>
              <a:endParaRPr lang="en-US" sz="1836"/>
            </a:p>
          </p:txBody>
        </p:sp>
        <p:sp>
          <p:nvSpPr>
            <p:cNvPr id="305" name="Freeform: Shape 304">
              <a:extLst>
                <a:ext uri="{FF2B5EF4-FFF2-40B4-BE49-F238E27FC236}">
                  <a16:creationId xmlns:a16="http://schemas.microsoft.com/office/drawing/2014/main" id="{8E12B4BE-F042-4FA3-B3C5-552EF9B54774}"/>
                </a:ext>
              </a:extLst>
            </p:cNvPr>
            <p:cNvSpPr/>
            <p:nvPr/>
          </p:nvSpPr>
          <p:spPr>
            <a:xfrm>
              <a:off x="-3412778"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6" name="Freeform: Shape 305">
              <a:extLst>
                <a:ext uri="{FF2B5EF4-FFF2-40B4-BE49-F238E27FC236}">
                  <a16:creationId xmlns:a16="http://schemas.microsoft.com/office/drawing/2014/main" id="{453BC34C-30D9-40CD-8569-50E9028349B8}"/>
                </a:ext>
              </a:extLst>
            </p:cNvPr>
            <p:cNvSpPr/>
            <p:nvPr/>
          </p:nvSpPr>
          <p:spPr>
            <a:xfrm>
              <a:off x="-341277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7" name="Freeform: Shape 306">
              <a:extLst>
                <a:ext uri="{FF2B5EF4-FFF2-40B4-BE49-F238E27FC236}">
                  <a16:creationId xmlns:a16="http://schemas.microsoft.com/office/drawing/2014/main" id="{F377112D-4250-43E9-BD50-E3A88193A01B}"/>
                </a:ext>
              </a:extLst>
            </p:cNvPr>
            <p:cNvSpPr/>
            <p:nvPr/>
          </p:nvSpPr>
          <p:spPr>
            <a:xfrm>
              <a:off x="-2005228"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08" name="Freeform: Shape 307">
              <a:extLst>
                <a:ext uri="{FF2B5EF4-FFF2-40B4-BE49-F238E27FC236}">
                  <a16:creationId xmlns:a16="http://schemas.microsoft.com/office/drawing/2014/main" id="{A5FF06BF-EAE1-450C-A685-3048EFC30770}"/>
                </a:ext>
              </a:extLst>
            </p:cNvPr>
            <p:cNvSpPr/>
            <p:nvPr/>
          </p:nvSpPr>
          <p:spPr>
            <a:xfrm>
              <a:off x="-200522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sp>
          <p:nvSpPr>
            <p:cNvPr id="309" name="Freeform: Shape 308">
              <a:extLst>
                <a:ext uri="{FF2B5EF4-FFF2-40B4-BE49-F238E27FC236}">
                  <a16:creationId xmlns:a16="http://schemas.microsoft.com/office/drawing/2014/main" id="{B298EF11-F529-45EE-AA85-98C51FC5C82F}"/>
                </a:ext>
              </a:extLst>
            </p:cNvPr>
            <p:cNvSpPr/>
            <p:nvPr/>
          </p:nvSpPr>
          <p:spPr>
            <a:xfrm>
              <a:off x="-597678" y="563020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36"/>
            </a:p>
          </p:txBody>
        </p:sp>
        <p:sp>
          <p:nvSpPr>
            <p:cNvPr id="310" name="Freeform: Shape 309">
              <a:extLst>
                <a:ext uri="{FF2B5EF4-FFF2-40B4-BE49-F238E27FC236}">
                  <a16:creationId xmlns:a16="http://schemas.microsoft.com/office/drawing/2014/main" id="{EDB12714-FD91-48B4-B7E1-F071EE842EEC}"/>
                </a:ext>
              </a:extLst>
            </p:cNvPr>
            <p:cNvSpPr/>
            <p:nvPr/>
          </p:nvSpPr>
          <p:spPr>
            <a:xfrm>
              <a:off x="-59767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39739465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Header Dark-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3561" y="2042502"/>
            <a:ext cx="7514483" cy="2909528"/>
          </a:xfrm>
        </p:spPr>
        <p:txBody>
          <a:bodyPr anchor="ctr"/>
          <a:lstStyle>
            <a:lvl1pPr>
              <a:defRPr sz="3672">
                <a:solidFill>
                  <a:schemeClr val="accent3"/>
                </a:solidFill>
              </a:defRPr>
            </a:lvl1pPr>
          </a:lstStyle>
          <a:p>
            <a:r>
              <a:rPr lang="en-US"/>
              <a:t>Click to edit Master title style</a:t>
            </a:r>
          </a:p>
        </p:txBody>
      </p:sp>
      <p:pic>
        <p:nvPicPr>
          <p:cNvPr id="54" name="Picture 53" descr="A picture containing device, fan, web&#10;&#10;Description automatically generated">
            <a:extLst>
              <a:ext uri="{FF2B5EF4-FFF2-40B4-BE49-F238E27FC236}">
                <a16:creationId xmlns:a16="http://schemas.microsoft.com/office/drawing/2014/main" id="{AFAF1DC2-7184-4C1A-9BAB-7BF2947CFD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8653"/>
            <a:ext cx="3495657" cy="6985872"/>
          </a:xfrm>
          <a:prstGeom prst="rect">
            <a:avLst/>
          </a:prstGeom>
        </p:spPr>
      </p:pic>
    </p:spTree>
    <p:extLst>
      <p:ext uri="{BB962C8B-B14F-4D97-AF65-F5344CB8AC3E}">
        <p14:creationId xmlns:p14="http://schemas.microsoft.com/office/powerpoint/2010/main" val="34563662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Section Header Dark-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3561" y="2042502"/>
            <a:ext cx="7514483" cy="2909528"/>
          </a:xfrm>
        </p:spPr>
        <p:txBody>
          <a:bodyPr anchor="ctr"/>
          <a:lstStyle>
            <a:lvl1pPr>
              <a:defRPr sz="3672">
                <a:solidFill>
                  <a:schemeClr val="accent1"/>
                </a:solidFill>
              </a:defRPr>
            </a:lvl1pPr>
          </a:lstStyle>
          <a:p>
            <a:r>
              <a:rPr lang="en-US"/>
              <a:t>Click to edit Master title style</a:t>
            </a:r>
          </a:p>
        </p:txBody>
      </p:sp>
      <p:pic>
        <p:nvPicPr>
          <p:cNvPr id="54" name="Picture 53" descr="A picture containing device, fan, web&#10;&#10;Description automatically generated">
            <a:extLst>
              <a:ext uri="{FF2B5EF4-FFF2-40B4-BE49-F238E27FC236}">
                <a16:creationId xmlns:a16="http://schemas.microsoft.com/office/drawing/2014/main" id="{AFAF1DC2-7184-4C1A-9BAB-7BF2947CFD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8653"/>
            <a:ext cx="3495657" cy="6985872"/>
          </a:xfrm>
          <a:prstGeom prst="rect">
            <a:avLst/>
          </a:prstGeom>
        </p:spPr>
      </p:pic>
    </p:spTree>
    <p:extLst>
      <p:ext uri="{BB962C8B-B14F-4D97-AF65-F5344CB8AC3E}">
        <p14:creationId xmlns:p14="http://schemas.microsoft.com/office/powerpoint/2010/main" val="13529730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Logo dark background">
    <p:bg>
      <p:bgPr>
        <a:solidFill>
          <a:schemeClr val="tx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362EF1-2988-4403-A3C8-C72CA6DE0D3D}"/>
              </a:ext>
            </a:extLst>
          </p:cNvPr>
          <p:cNvGrpSpPr/>
          <p:nvPr userDrawn="1"/>
        </p:nvGrpSpPr>
        <p:grpSpPr>
          <a:xfrm>
            <a:off x="5425559" y="3328692"/>
            <a:ext cx="1585362" cy="337148"/>
            <a:chOff x="7353301" y="-1897063"/>
            <a:chExt cx="5749290" cy="1225867"/>
          </a:xfrm>
        </p:grpSpPr>
        <p:sp>
          <p:nvSpPr>
            <p:cNvPr id="8" name="Freeform: Shape 7">
              <a:extLst>
                <a:ext uri="{FF2B5EF4-FFF2-40B4-BE49-F238E27FC236}">
                  <a16:creationId xmlns:a16="http://schemas.microsoft.com/office/drawing/2014/main" id="{3FC215F4-E829-40B3-AF89-C2C169FD81BB}"/>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36"/>
            </a:p>
          </p:txBody>
        </p:sp>
        <p:sp>
          <p:nvSpPr>
            <p:cNvPr id="9" name="Freeform: Shape 8">
              <a:extLst>
                <a:ext uri="{FF2B5EF4-FFF2-40B4-BE49-F238E27FC236}">
                  <a16:creationId xmlns:a16="http://schemas.microsoft.com/office/drawing/2014/main" id="{79168AD1-DA5A-4F02-94CF-900D978C8843}"/>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0" name="Freeform: Shape 9">
              <a:extLst>
                <a:ext uri="{FF2B5EF4-FFF2-40B4-BE49-F238E27FC236}">
                  <a16:creationId xmlns:a16="http://schemas.microsoft.com/office/drawing/2014/main" id="{2DB99652-FA2A-4F27-B178-B1097BBF86C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BE9F5BC5-4146-416D-8FD0-3887606F5DB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31E88531-CD36-4398-B789-1F3C19138CCF}"/>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83960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Logo white background">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1"/>
                </a:solidFill>
              </a:defRPr>
            </a:lvl1pPr>
          </a:lstStyle>
          <a:p>
            <a:r>
              <a:rPr lang="en-IN"/>
              <a:t>Microsoft Confidential</a:t>
            </a:r>
          </a:p>
        </p:txBody>
      </p:sp>
      <p:grpSp>
        <p:nvGrpSpPr>
          <p:cNvPr id="7" name="Group 6">
            <a:extLst>
              <a:ext uri="{FF2B5EF4-FFF2-40B4-BE49-F238E27FC236}">
                <a16:creationId xmlns:a16="http://schemas.microsoft.com/office/drawing/2014/main" id="{9B362EF1-2988-4403-A3C8-C72CA6DE0D3D}"/>
              </a:ext>
            </a:extLst>
          </p:cNvPr>
          <p:cNvGrpSpPr/>
          <p:nvPr userDrawn="1"/>
        </p:nvGrpSpPr>
        <p:grpSpPr>
          <a:xfrm>
            <a:off x="5425559" y="3328692"/>
            <a:ext cx="1585362" cy="337148"/>
            <a:chOff x="7353301" y="-1897063"/>
            <a:chExt cx="5749290" cy="1225867"/>
          </a:xfrm>
        </p:grpSpPr>
        <p:sp>
          <p:nvSpPr>
            <p:cNvPr id="8" name="Freeform: Shape 7">
              <a:extLst>
                <a:ext uri="{FF2B5EF4-FFF2-40B4-BE49-F238E27FC236}">
                  <a16:creationId xmlns:a16="http://schemas.microsoft.com/office/drawing/2014/main" id="{3FC215F4-E829-40B3-AF89-C2C169FD81BB}"/>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36"/>
            </a:p>
          </p:txBody>
        </p:sp>
        <p:sp>
          <p:nvSpPr>
            <p:cNvPr id="9" name="Freeform: Shape 8">
              <a:extLst>
                <a:ext uri="{FF2B5EF4-FFF2-40B4-BE49-F238E27FC236}">
                  <a16:creationId xmlns:a16="http://schemas.microsoft.com/office/drawing/2014/main" id="{79168AD1-DA5A-4F02-94CF-900D978C8843}"/>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36"/>
            </a:p>
          </p:txBody>
        </p:sp>
        <p:sp>
          <p:nvSpPr>
            <p:cNvPr id="10" name="Freeform: Shape 9">
              <a:extLst>
                <a:ext uri="{FF2B5EF4-FFF2-40B4-BE49-F238E27FC236}">
                  <a16:creationId xmlns:a16="http://schemas.microsoft.com/office/drawing/2014/main" id="{2DB99652-FA2A-4F27-B178-B1097BBF86C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36"/>
            </a:p>
          </p:txBody>
        </p:sp>
        <p:sp>
          <p:nvSpPr>
            <p:cNvPr id="11" name="Freeform: Shape 10">
              <a:extLst>
                <a:ext uri="{FF2B5EF4-FFF2-40B4-BE49-F238E27FC236}">
                  <a16:creationId xmlns:a16="http://schemas.microsoft.com/office/drawing/2014/main" id="{BE9F5BC5-4146-416D-8FD0-3887606F5DB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31E88531-CD36-4398-B789-1F3C19138CCF}"/>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36"/>
            </a:p>
          </p:txBody>
        </p:sp>
      </p:grpSp>
    </p:spTree>
    <p:extLst>
      <p:ext uri="{BB962C8B-B14F-4D97-AF65-F5344CB8AC3E}">
        <p14:creationId xmlns:p14="http://schemas.microsoft.com/office/powerpoint/2010/main" val="35463411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7C5EDF-361A-4236-B112-44913FF70957}"/>
              </a:ext>
            </a:extLst>
          </p:cNvPr>
          <p:cNvSpPr>
            <a:spLocks noGrp="1"/>
          </p:cNvSpPr>
          <p:nvPr>
            <p:ph type="title"/>
          </p:nvPr>
        </p:nvSpPr>
        <p:spPr>
          <a:xfrm>
            <a:off x="574666" y="2976803"/>
            <a:ext cx="11303378" cy="1040920"/>
          </a:xfrm>
        </p:spPr>
        <p:txBody>
          <a:bodyPr anchor="ctr"/>
          <a:lstStyle>
            <a:lvl1pPr>
              <a:defRPr sz="3264">
                <a:solidFill>
                  <a:schemeClr val="accent3"/>
                </a:solidFill>
              </a:defRPr>
            </a:lvl1pPr>
          </a:lstStyle>
          <a:p>
            <a:r>
              <a:rPr lang="en-US"/>
              <a:t>Click to edit Master title style</a:t>
            </a:r>
          </a:p>
        </p:txBody>
      </p:sp>
    </p:spTree>
    <p:extLst>
      <p:ext uri="{BB962C8B-B14F-4D97-AF65-F5344CB8AC3E}">
        <p14:creationId xmlns:p14="http://schemas.microsoft.com/office/powerpoint/2010/main" val="284112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574666" y="1536049"/>
            <a:ext cx="11303378" cy="2443746"/>
          </a:xfrm>
          <a:prstGeom prst="rect">
            <a:avLst/>
          </a:prstGeom>
        </p:spPr>
        <p:txBody>
          <a:bodyPr/>
          <a:lstStyle>
            <a:lvl1pPr marL="289675" indent="-289675">
              <a:buClr>
                <a:schemeClr val="tx1"/>
              </a:buClr>
              <a:buSzPct val="90000"/>
              <a:buFont typeface="Arial" pitchFamily="34" charset="0"/>
              <a:buChar char="•"/>
              <a:defRPr sz="3672">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9852" indent="-280178">
              <a:buClr>
                <a:schemeClr val="tx1"/>
              </a:buClr>
              <a:buSzPct val="90000"/>
              <a:buFont typeface="Arial" pitchFamily="34" charset="0"/>
              <a:buChar char="•"/>
              <a:defRPr sz="326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59527" indent="-289675">
              <a:buClr>
                <a:schemeClr val="tx1"/>
              </a:buClr>
              <a:buSzPct val="90000"/>
              <a:buFont typeface="Arial" pitchFamily="34" charset="0"/>
              <a:buChar char="•"/>
              <a:defRPr sz="2856">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7468" indent="-227942">
              <a:buClr>
                <a:schemeClr val="tx1"/>
              </a:buClr>
              <a:buSzPct val="90000"/>
              <a:buFont typeface="Arial" pitchFamily="34" charset="0"/>
              <a:buChar char="•"/>
              <a:defRPr sz="2448">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5410" indent="-227942">
              <a:buClr>
                <a:schemeClr val="tx1"/>
              </a:buClr>
              <a:buSzPct val="90000"/>
              <a:buFont typeface="Arial" pitchFamily="34" charset="0"/>
              <a:buChar char="•"/>
              <a:defRPr sz="204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4" y="6363078"/>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8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a:xfrm>
            <a:off x="574666" y="482657"/>
            <a:ext cx="11303378" cy="1040920"/>
          </a:xfrm>
        </p:spPr>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984000328"/>
      </p:ext>
    </p:extLst>
  </p:cSld>
  <p:clrMapOvr>
    <a:overrideClrMapping bg1="dk1" tx1="lt1" bg2="dk2" tx2="lt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29.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 Type="http://schemas.openxmlformats.org/officeDocument/2006/relationships/slideLayout" Target="../slideLayouts/slideLayout93.xml"/><Relationship Id="rId21" Type="http://schemas.openxmlformats.org/officeDocument/2006/relationships/slideLayout" Target="../slideLayouts/slideLayout111.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slideLayout" Target="../slideLayouts/slideLayout110.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image" Target="../media/image50.emf"/><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 id="2147484643" r:id="rId32"/>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4666" y="482657"/>
            <a:ext cx="11303378" cy="1040920"/>
          </a:xfrm>
          <a:prstGeom prst="rect">
            <a:avLst/>
          </a:prstGeom>
        </p:spPr>
        <p:txBody>
          <a:bodyPr vert="horz" lIns="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574666" y="1652834"/>
            <a:ext cx="11303378" cy="4783104"/>
          </a:xfrm>
          <a:prstGeom prst="rect">
            <a:avLst/>
          </a:prstGeom>
        </p:spPr>
        <p:txBody>
          <a:bodyPr vert="horz" lIns="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119583" y="6621969"/>
            <a:ext cx="4197310" cy="186521"/>
          </a:xfrm>
          <a:prstGeom prst="rect">
            <a:avLst/>
          </a:prstGeom>
        </p:spPr>
        <p:txBody>
          <a:bodyPr vert="horz" lIns="91440" tIns="45720" rIns="91440" bIns="45720" rtlCol="0" anchor="ctr"/>
          <a:lstStyle>
            <a:lvl1pPr algn="ctr">
              <a:defRPr sz="816">
                <a:ln>
                  <a:noFill/>
                </a:ln>
                <a:solidFill>
                  <a:schemeClr val="bg2"/>
                </a:solidFill>
              </a:defRPr>
            </a:lvl1pPr>
          </a:lstStyle>
          <a:p>
            <a:r>
              <a:rPr lang="en-IN"/>
              <a:t>Microsoft Confidential</a:t>
            </a:r>
          </a:p>
        </p:txBody>
      </p:sp>
      <p:sp>
        <p:nvSpPr>
          <p:cNvPr id="6" name="Slide Number Placeholder 5"/>
          <p:cNvSpPr>
            <a:spLocks noGrp="1"/>
          </p:cNvSpPr>
          <p:nvPr>
            <p:ph type="sldNum" sz="quarter" idx="4"/>
          </p:nvPr>
        </p:nvSpPr>
        <p:spPr>
          <a:xfrm>
            <a:off x="11969438" y="6529033"/>
            <a:ext cx="374019" cy="372394"/>
          </a:xfrm>
          <a:prstGeom prst="rect">
            <a:avLst/>
          </a:prstGeom>
        </p:spPr>
        <p:txBody>
          <a:bodyPr vert="horz" lIns="91440" tIns="45720" rIns="91440" bIns="45720" rtlCol="0" anchor="ctr"/>
          <a:lstStyle>
            <a:lvl1pPr algn="r">
              <a:defRPr sz="816">
                <a:solidFill>
                  <a:schemeClr val="bg2"/>
                </a:solidFill>
                <a:latin typeface="+mn-lt"/>
              </a:defRPr>
            </a:lvl1pPr>
          </a:lstStyle>
          <a:p>
            <a:fld id="{7B76384A-BF72-4EC3-9EB1-950545506B9E}" type="slidenum">
              <a:rPr lang="en-IN" smtClean="0"/>
              <a:pPr/>
              <a:t>‹#›</a:t>
            </a:fld>
            <a:endParaRPr lang="en-IN"/>
          </a:p>
        </p:txBody>
      </p:sp>
    </p:spTree>
    <p:extLst>
      <p:ext uri="{BB962C8B-B14F-4D97-AF65-F5344CB8AC3E}">
        <p14:creationId xmlns:p14="http://schemas.microsoft.com/office/powerpoint/2010/main" val="1503931884"/>
      </p:ext>
    </p:extLst>
  </p:cSld>
  <p:clrMap bg1="lt1" tx1="dk1" bg2="lt2" tx2="dk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 id="2147484656" r:id="rId12"/>
    <p:sldLayoutId id="2147484657" r:id="rId13"/>
    <p:sldLayoutId id="2147484658" r:id="rId14"/>
    <p:sldLayoutId id="2147484659" r:id="rId15"/>
    <p:sldLayoutId id="2147484660" r:id="rId16"/>
    <p:sldLayoutId id="2147484661" r:id="rId17"/>
    <p:sldLayoutId id="2147484662" r:id="rId18"/>
    <p:sldLayoutId id="2147484663" r:id="rId19"/>
    <p:sldLayoutId id="2147484664" r:id="rId20"/>
    <p:sldLayoutId id="2147484665" r:id="rId21"/>
    <p:sldLayoutId id="2147484666" r:id="rId22"/>
    <p:sldLayoutId id="2147484667" r:id="rId23"/>
    <p:sldLayoutId id="2147484668" r:id="rId24"/>
    <p:sldLayoutId id="2147484669" r:id="rId25"/>
    <p:sldLayoutId id="2147484670" r:id="rId26"/>
  </p:sldLayoutIdLst>
  <p:hf hdr="0" dt="0"/>
  <p:txStyles>
    <p:titleStyle>
      <a:lvl1pPr algn="l" defTabSz="930087" rtl="0" eaLnBrk="1" latinLnBrk="0" hangingPunct="1">
        <a:lnSpc>
          <a:spcPct val="90000"/>
        </a:lnSpc>
        <a:spcBef>
          <a:spcPct val="0"/>
        </a:spcBef>
        <a:buNone/>
        <a:defRPr sz="3672" kern="1200">
          <a:solidFill>
            <a:schemeClr val="bg2"/>
          </a:solidFill>
          <a:latin typeface="+mj-lt"/>
          <a:ea typeface="+mj-ea"/>
          <a:cs typeface="+mj-cs"/>
        </a:defRPr>
      </a:lvl1pPr>
    </p:titleStyle>
    <p:body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p:bodyStyle>
    <p:otherStyle>
      <a:defPPr>
        <a:defRPr lang="en-US"/>
      </a:defPPr>
      <a:lvl1pPr marL="0" algn="l" defTabSz="930087" rtl="0" eaLnBrk="1" latinLnBrk="0" hangingPunct="1">
        <a:defRPr sz="1831" kern="1200">
          <a:solidFill>
            <a:schemeClr val="tx1"/>
          </a:solidFill>
          <a:latin typeface="+mn-lt"/>
          <a:ea typeface="+mn-ea"/>
          <a:cs typeface="+mn-cs"/>
        </a:defRPr>
      </a:lvl1pPr>
      <a:lvl2pPr marL="465044" algn="l" defTabSz="930087" rtl="0" eaLnBrk="1" latinLnBrk="0" hangingPunct="1">
        <a:defRPr sz="1831" kern="1200">
          <a:solidFill>
            <a:schemeClr val="tx1"/>
          </a:solidFill>
          <a:latin typeface="+mn-lt"/>
          <a:ea typeface="+mn-ea"/>
          <a:cs typeface="+mn-cs"/>
        </a:defRPr>
      </a:lvl2pPr>
      <a:lvl3pPr marL="930087" algn="l" defTabSz="930087" rtl="0" eaLnBrk="1" latinLnBrk="0" hangingPunct="1">
        <a:defRPr sz="1831" kern="1200">
          <a:solidFill>
            <a:schemeClr val="tx1"/>
          </a:solidFill>
          <a:latin typeface="+mn-lt"/>
          <a:ea typeface="+mn-ea"/>
          <a:cs typeface="+mn-cs"/>
        </a:defRPr>
      </a:lvl3pPr>
      <a:lvl4pPr marL="1395130" algn="l" defTabSz="930087" rtl="0" eaLnBrk="1" latinLnBrk="0" hangingPunct="1">
        <a:defRPr sz="1831" kern="1200">
          <a:solidFill>
            <a:schemeClr val="tx1"/>
          </a:solidFill>
          <a:latin typeface="+mn-lt"/>
          <a:ea typeface="+mn-ea"/>
          <a:cs typeface="+mn-cs"/>
        </a:defRPr>
      </a:lvl4pPr>
      <a:lvl5pPr marL="1860173" algn="l" defTabSz="930087" rtl="0" eaLnBrk="1" latinLnBrk="0" hangingPunct="1">
        <a:defRPr sz="1831" kern="1200">
          <a:solidFill>
            <a:schemeClr val="tx1"/>
          </a:solidFill>
          <a:latin typeface="+mn-lt"/>
          <a:ea typeface="+mn-ea"/>
          <a:cs typeface="+mn-cs"/>
        </a:defRPr>
      </a:lvl5pPr>
      <a:lvl6pPr marL="2325216" algn="l" defTabSz="930087" rtl="0" eaLnBrk="1" latinLnBrk="0" hangingPunct="1">
        <a:defRPr sz="1831" kern="1200">
          <a:solidFill>
            <a:schemeClr val="tx1"/>
          </a:solidFill>
          <a:latin typeface="+mn-lt"/>
          <a:ea typeface="+mn-ea"/>
          <a:cs typeface="+mn-cs"/>
        </a:defRPr>
      </a:lvl6pPr>
      <a:lvl7pPr marL="2790259" algn="l" defTabSz="930087" rtl="0" eaLnBrk="1" latinLnBrk="0" hangingPunct="1">
        <a:defRPr sz="1831" kern="1200">
          <a:solidFill>
            <a:schemeClr val="tx1"/>
          </a:solidFill>
          <a:latin typeface="+mn-lt"/>
          <a:ea typeface="+mn-ea"/>
          <a:cs typeface="+mn-cs"/>
        </a:defRPr>
      </a:lvl7pPr>
      <a:lvl8pPr marL="3255303" algn="l" defTabSz="930087" rtl="0" eaLnBrk="1" latinLnBrk="0" hangingPunct="1">
        <a:defRPr sz="1831" kern="1200">
          <a:solidFill>
            <a:schemeClr val="tx1"/>
          </a:solidFill>
          <a:latin typeface="+mn-lt"/>
          <a:ea typeface="+mn-ea"/>
          <a:cs typeface="+mn-cs"/>
        </a:defRPr>
      </a:lvl8pPr>
      <a:lvl9pPr marL="3720345" algn="l" defTabSz="930087" rtl="0" eaLnBrk="1" latinLnBrk="0" hangingPunct="1">
        <a:defRPr sz="1831"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317">
          <p15:clr>
            <a:srgbClr val="F26B43"/>
          </p15:clr>
        </p15:guide>
        <p15:guide id="3" pos="348">
          <p15:clr>
            <a:srgbClr val="F26B43"/>
          </p15:clr>
        </p15:guide>
        <p15:guide id="13" orient="horz" pos="3975">
          <p15:clr>
            <a:srgbClr val="F26B43"/>
          </p15:clr>
        </p15:guide>
        <p15:guide id="14" orient="horz" pos="348">
          <p15:clr>
            <a:srgbClr val="F26B43"/>
          </p15:clr>
        </p15:guide>
        <p15:guide id="15" orient="horz" pos="833">
          <p15:clr>
            <a:srgbClr val="F26B43"/>
          </p15:clr>
        </p15:guide>
        <p15:guide id="16" orient="horz" pos="94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aka.ms/why5xmore" TargetMode="External"/><Relationship Id="rId1" Type="http://schemas.openxmlformats.org/officeDocument/2006/relationships/slideLayout" Target="../slideLayouts/slideLayout39.xml"/><Relationship Id="rId5" Type="http://schemas.openxmlformats.org/officeDocument/2006/relationships/image" Target="../media/image61.svg"/><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xml"/><Relationship Id="rId1" Type="http://schemas.openxmlformats.org/officeDocument/2006/relationships/slideLayout" Target="../slideLayouts/slideLayout64.xml"/><Relationship Id="rId6" Type="http://schemas.openxmlformats.org/officeDocument/2006/relationships/image" Target="../media/image64.png"/><Relationship Id="rId5" Type="http://schemas.openxmlformats.org/officeDocument/2006/relationships/image" Target="../media/image63.emf"/><Relationship Id="rId4" Type="http://schemas.openxmlformats.org/officeDocument/2006/relationships/hyperlink" Target="https://customers.microsoft.com/en-us/story/allscripts-partner-professional-services-azur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77.xml"/><Relationship Id="rId6" Type="http://schemas.openxmlformats.org/officeDocument/2006/relationships/image" Target="../media/image63.emf"/><Relationship Id="rId5" Type="http://schemas.openxmlformats.org/officeDocument/2006/relationships/image" Target="../media/image66.jpeg"/><Relationship Id="rId4" Type="http://schemas.openxmlformats.org/officeDocument/2006/relationships/hyperlink" Target="https://azure.microsoft.com/en-us/?wt.mc_id=AID529439_SEM_z3E0tC5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9.xml"/><Relationship Id="rId6" Type="http://schemas.openxmlformats.org/officeDocument/2006/relationships/image" Target="../media/image71.png"/><Relationship Id="rId5" Type="http://schemas.openxmlformats.org/officeDocument/2006/relationships/image" Target="../media/image70.jpeg"/><Relationship Id="rId4" Type="http://schemas.openxmlformats.org/officeDocument/2006/relationships/image" Target="../media/image69.png"/></Relationships>
</file>

<file path=ppt/slides/_rels/slide1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4.xml"/><Relationship Id="rId1" Type="http://schemas.openxmlformats.org/officeDocument/2006/relationships/slideLayout" Target="../slideLayouts/slideLayout10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9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60.png"/><Relationship Id="rId7" Type="http://schemas.openxmlformats.org/officeDocument/2006/relationships/image" Target="../media/image78.svg"/><Relationship Id="rId12" Type="http://schemas.openxmlformats.org/officeDocument/2006/relationships/image" Target="../media/image83.png"/><Relationship Id="rId2" Type="http://schemas.openxmlformats.org/officeDocument/2006/relationships/image" Target="../media/image75.png"/><Relationship Id="rId1" Type="http://schemas.openxmlformats.org/officeDocument/2006/relationships/slideLayout" Target="../slideLayouts/slideLayout98.xml"/><Relationship Id="rId6" Type="http://schemas.openxmlformats.org/officeDocument/2006/relationships/image" Target="../media/image77.sv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61.svg"/><Relationship Id="rId9" Type="http://schemas.openxmlformats.org/officeDocument/2006/relationships/image" Target="../media/image80.png"/><Relationship Id="rId14"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7.png"/><Relationship Id="rId7" Type="http://schemas.openxmlformats.org/officeDocument/2006/relationships/image" Target="../media/image84.png"/><Relationship Id="rId2" Type="http://schemas.openxmlformats.org/officeDocument/2006/relationships/image" Target="../media/image86.png"/><Relationship Id="rId1" Type="http://schemas.openxmlformats.org/officeDocument/2006/relationships/slideLayout" Target="../slideLayouts/slideLayout98.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gearup.microsoft.com/download/237044c5-2cb7-4e60-8c29-b0371fe382d8"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gearup.microsoft.com/download/dd0fd6de-263a-4b85-bdf3-05014f18ea2f"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gearup.microsoft.com/download/7d95ab4e-8a80-42be-bd84-f0b46a29008c"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Cloud Adoption Framework and Azure Migration</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F0F87E0-F633-4FD9-9DEC-431BEAC50542}"/>
              </a:ext>
            </a:extLst>
          </p:cNvPr>
          <p:cNvSpPr/>
          <p:nvPr/>
        </p:nvSpPr>
        <p:spPr bwMode="auto">
          <a:xfrm>
            <a:off x="7648646" y="3510296"/>
            <a:ext cx="3413207" cy="3419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defRPr/>
            </a:pPr>
            <a:r>
              <a:rPr lang="en-US" sz="1632" b="1">
                <a:solidFill>
                  <a:srgbClr val="000000"/>
                </a:solidFill>
                <a:latin typeface="Segoe UI Semibold"/>
                <a:ea typeface="Segoe UI" pitchFamily="34" charset="0"/>
                <a:cs typeface="Segoe UI" pitchFamily="34" charset="0"/>
              </a:rPr>
              <a:t>SQL Server savings illustration (PaaS) </a:t>
            </a:r>
          </a:p>
        </p:txBody>
      </p:sp>
      <p:grpSp>
        <p:nvGrpSpPr>
          <p:cNvPr id="51" name="Group 50">
            <a:extLst>
              <a:ext uri="{FF2B5EF4-FFF2-40B4-BE49-F238E27FC236}">
                <a16:creationId xmlns:a16="http://schemas.microsoft.com/office/drawing/2014/main" id="{064BAAC3-930D-4822-89AF-3F58FBEA3DEA}"/>
              </a:ext>
            </a:extLst>
          </p:cNvPr>
          <p:cNvGrpSpPr/>
          <p:nvPr/>
        </p:nvGrpSpPr>
        <p:grpSpPr>
          <a:xfrm>
            <a:off x="6857988" y="1143488"/>
            <a:ext cx="4983255" cy="1991802"/>
            <a:chOff x="6691514" y="379711"/>
            <a:chExt cx="4885988" cy="1952924"/>
          </a:xfrm>
        </p:grpSpPr>
        <p:sp>
          <p:nvSpPr>
            <p:cNvPr id="52" name="Rectangle 51">
              <a:extLst>
                <a:ext uri="{FF2B5EF4-FFF2-40B4-BE49-F238E27FC236}">
                  <a16:creationId xmlns:a16="http://schemas.microsoft.com/office/drawing/2014/main" id="{5E8DBF80-1169-4DE1-814E-57ED980021C4}"/>
                </a:ext>
              </a:extLst>
            </p:cNvPr>
            <p:cNvSpPr/>
            <p:nvPr/>
          </p:nvSpPr>
          <p:spPr bwMode="auto">
            <a:xfrm>
              <a:off x="7038294" y="379711"/>
              <a:ext cx="4203475" cy="3353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defRPr/>
              </a:pPr>
              <a:r>
                <a:rPr lang="en-US" sz="1632" b="1">
                  <a:solidFill>
                    <a:srgbClr val="000000"/>
                  </a:solidFill>
                  <a:latin typeface="Segoe UI Semibold"/>
                  <a:ea typeface="Segoe UI" pitchFamily="34" charset="0"/>
                  <a:cs typeface="Segoe UI" pitchFamily="34" charset="0"/>
                </a:rPr>
                <a:t>Windows Server savings illustration </a:t>
              </a:r>
            </a:p>
          </p:txBody>
        </p:sp>
        <p:sp>
          <p:nvSpPr>
            <p:cNvPr id="53" name="Rectangle 52">
              <a:extLst>
                <a:ext uri="{FF2B5EF4-FFF2-40B4-BE49-F238E27FC236}">
                  <a16:creationId xmlns:a16="http://schemas.microsoft.com/office/drawing/2014/main" id="{ADF9A6AE-C48C-43CE-9DB9-A820258D8AF2}"/>
                </a:ext>
              </a:extLst>
            </p:cNvPr>
            <p:cNvSpPr/>
            <p:nvPr/>
          </p:nvSpPr>
          <p:spPr bwMode="auto">
            <a:xfrm>
              <a:off x="7159625" y="1143766"/>
              <a:ext cx="774700" cy="3353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E01FAD8C-CC80-444A-8C5C-23BEA283273B}"/>
                </a:ext>
              </a:extLst>
            </p:cNvPr>
            <p:cNvSpPr/>
            <p:nvPr/>
          </p:nvSpPr>
          <p:spPr bwMode="auto">
            <a:xfrm>
              <a:off x="7934325" y="1143766"/>
              <a:ext cx="1971675" cy="335304"/>
            </a:xfrm>
            <a:prstGeom prst="rect">
              <a:avLst/>
            </a:prstGeom>
            <a:pattFill prst="ltVert">
              <a:fgClr>
                <a:schemeClr val="accent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BC3A9D20-6B1D-417F-987F-219C05E95625}"/>
                </a:ext>
              </a:extLst>
            </p:cNvPr>
            <p:cNvSpPr/>
            <p:nvPr/>
          </p:nvSpPr>
          <p:spPr bwMode="auto">
            <a:xfrm>
              <a:off x="9906000" y="1143766"/>
              <a:ext cx="1671502" cy="335304"/>
            </a:xfrm>
            <a:prstGeom prst="rect">
              <a:avLst/>
            </a:prstGeom>
            <a:pattFill prst="ltVert">
              <a:fgClr>
                <a:schemeClr val="accent2"/>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F55B5B67-C23C-4FBA-AB29-C21E2102BC01}"/>
                </a:ext>
              </a:extLst>
            </p:cNvPr>
            <p:cNvGrpSpPr/>
            <p:nvPr/>
          </p:nvGrpSpPr>
          <p:grpSpPr>
            <a:xfrm>
              <a:off x="7159625" y="1600012"/>
              <a:ext cx="4417876" cy="335304"/>
              <a:chOff x="7159625" y="1600012"/>
              <a:chExt cx="4417876" cy="335304"/>
            </a:xfrm>
          </p:grpSpPr>
          <p:sp>
            <p:nvSpPr>
              <p:cNvPr id="63" name="Rectangle 62">
                <a:extLst>
                  <a:ext uri="{FF2B5EF4-FFF2-40B4-BE49-F238E27FC236}">
                    <a16:creationId xmlns:a16="http://schemas.microsoft.com/office/drawing/2014/main" id="{234E61EC-1848-4574-8FCC-F147B5220B9E}"/>
                  </a:ext>
                </a:extLst>
              </p:cNvPr>
              <p:cNvSpPr/>
              <p:nvPr/>
            </p:nvSpPr>
            <p:spPr bwMode="auto">
              <a:xfrm>
                <a:off x="7159625" y="1600012"/>
                <a:ext cx="2762250" cy="3353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65EFA218-DB30-438D-8E4B-A2BACE5A0F0F}"/>
                  </a:ext>
                </a:extLst>
              </p:cNvPr>
              <p:cNvSpPr/>
              <p:nvPr/>
            </p:nvSpPr>
            <p:spPr bwMode="auto">
              <a:xfrm>
                <a:off x="9921874" y="1600012"/>
                <a:ext cx="1655627" cy="3353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cs typeface="Segoe UI" pitchFamily="34" charset="0"/>
                </a:endParaRPr>
              </a:p>
            </p:txBody>
          </p:sp>
        </p:grpSp>
        <p:sp>
          <p:nvSpPr>
            <p:cNvPr id="57" name="Rectangle 56">
              <a:extLst>
                <a:ext uri="{FF2B5EF4-FFF2-40B4-BE49-F238E27FC236}">
                  <a16:creationId xmlns:a16="http://schemas.microsoft.com/office/drawing/2014/main" id="{346B4CAE-F2D9-4D42-9151-3F1D01486848}"/>
                </a:ext>
              </a:extLst>
            </p:cNvPr>
            <p:cNvSpPr/>
            <p:nvPr/>
          </p:nvSpPr>
          <p:spPr bwMode="auto">
            <a:xfrm>
              <a:off x="7153275" y="2196110"/>
              <a:ext cx="136525" cy="1365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66302" tIns="149217" rIns="186521" bIns="149217"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Windows VM</a:t>
              </a:r>
            </a:p>
          </p:txBody>
        </p:sp>
        <p:sp>
          <p:nvSpPr>
            <p:cNvPr id="58" name="Rectangle 57">
              <a:extLst>
                <a:ext uri="{FF2B5EF4-FFF2-40B4-BE49-F238E27FC236}">
                  <a16:creationId xmlns:a16="http://schemas.microsoft.com/office/drawing/2014/main" id="{1CF3708E-7DC8-406C-8EA1-1FAB0C0B0AE8}"/>
                </a:ext>
              </a:extLst>
            </p:cNvPr>
            <p:cNvSpPr/>
            <p:nvPr/>
          </p:nvSpPr>
          <p:spPr bwMode="auto">
            <a:xfrm>
              <a:off x="8301037" y="2196110"/>
              <a:ext cx="136525" cy="136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66302" tIns="149217" rIns="186521" bIns="149217"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Extended security updates</a:t>
              </a:r>
            </a:p>
          </p:txBody>
        </p:sp>
        <p:sp>
          <p:nvSpPr>
            <p:cNvPr id="59" name="Rectangle 58">
              <a:extLst>
                <a:ext uri="{FF2B5EF4-FFF2-40B4-BE49-F238E27FC236}">
                  <a16:creationId xmlns:a16="http://schemas.microsoft.com/office/drawing/2014/main" id="{B79E37A5-CBAF-433A-9017-175819AB4F90}"/>
                </a:ext>
              </a:extLst>
            </p:cNvPr>
            <p:cNvSpPr/>
            <p:nvPr/>
          </p:nvSpPr>
          <p:spPr bwMode="auto">
            <a:xfrm>
              <a:off x="6691514" y="1229024"/>
              <a:ext cx="362279" cy="1647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Azure</a:t>
              </a:r>
            </a:p>
          </p:txBody>
        </p:sp>
        <p:sp>
          <p:nvSpPr>
            <p:cNvPr id="60" name="Rectangle 59">
              <a:extLst>
                <a:ext uri="{FF2B5EF4-FFF2-40B4-BE49-F238E27FC236}">
                  <a16:creationId xmlns:a16="http://schemas.microsoft.com/office/drawing/2014/main" id="{8E71060A-ED5B-4669-B73E-50E3B8E50D60}"/>
                </a:ext>
              </a:extLst>
            </p:cNvPr>
            <p:cNvSpPr/>
            <p:nvPr/>
          </p:nvSpPr>
          <p:spPr bwMode="auto">
            <a:xfrm>
              <a:off x="6752428" y="1685270"/>
              <a:ext cx="301365" cy="1647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AWS</a:t>
              </a:r>
            </a:p>
          </p:txBody>
        </p:sp>
        <p:sp>
          <p:nvSpPr>
            <p:cNvPr id="61" name="Rectangle 60">
              <a:extLst>
                <a:ext uri="{FF2B5EF4-FFF2-40B4-BE49-F238E27FC236}">
                  <a16:creationId xmlns:a16="http://schemas.microsoft.com/office/drawing/2014/main" id="{9A5071E2-DC12-4E39-9926-469C793658C6}"/>
                </a:ext>
              </a:extLst>
            </p:cNvPr>
            <p:cNvSpPr/>
            <p:nvPr/>
          </p:nvSpPr>
          <p:spPr bwMode="auto">
            <a:xfrm>
              <a:off x="8009657" y="905069"/>
              <a:ext cx="1821012" cy="1647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Azure Hybrid Benefit Savings</a:t>
              </a:r>
            </a:p>
          </p:txBody>
        </p:sp>
        <p:sp>
          <p:nvSpPr>
            <p:cNvPr id="62" name="Rectangle 61">
              <a:extLst>
                <a:ext uri="{FF2B5EF4-FFF2-40B4-BE49-F238E27FC236}">
                  <a16:creationId xmlns:a16="http://schemas.microsoft.com/office/drawing/2014/main" id="{8C2CEAB1-083C-4EA8-8623-3406B45FECBF}"/>
                </a:ext>
              </a:extLst>
            </p:cNvPr>
            <p:cNvSpPr/>
            <p:nvPr/>
          </p:nvSpPr>
          <p:spPr bwMode="auto">
            <a:xfrm>
              <a:off x="10364244" y="905069"/>
              <a:ext cx="755015" cy="1647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ESU Savings</a:t>
              </a:r>
            </a:p>
          </p:txBody>
        </p:sp>
      </p:grpSp>
      <p:sp>
        <p:nvSpPr>
          <p:cNvPr id="65" name="Rectangle 64">
            <a:extLst>
              <a:ext uri="{FF2B5EF4-FFF2-40B4-BE49-F238E27FC236}">
                <a16:creationId xmlns:a16="http://schemas.microsoft.com/office/drawing/2014/main" id="{F2E6CA34-C775-44EE-9376-FF7037186A5E}"/>
              </a:ext>
            </a:extLst>
          </p:cNvPr>
          <p:cNvSpPr/>
          <p:nvPr/>
        </p:nvSpPr>
        <p:spPr bwMode="auto">
          <a:xfrm>
            <a:off x="7335420" y="4229836"/>
            <a:ext cx="563194" cy="3419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ea typeface="Segoe UI" pitchFamily="34" charset="0"/>
              <a:cs typeface="Segoe UI" pitchFamily="34" charset="0"/>
            </a:endParaRPr>
          </a:p>
        </p:txBody>
      </p:sp>
      <p:sp>
        <p:nvSpPr>
          <p:cNvPr id="66" name="Rectangle 65">
            <a:extLst>
              <a:ext uri="{FF2B5EF4-FFF2-40B4-BE49-F238E27FC236}">
                <a16:creationId xmlns:a16="http://schemas.microsoft.com/office/drawing/2014/main" id="{79DDDDDE-A3EE-4DCA-B042-747841FD2857}"/>
              </a:ext>
            </a:extLst>
          </p:cNvPr>
          <p:cNvSpPr/>
          <p:nvPr/>
        </p:nvSpPr>
        <p:spPr bwMode="auto">
          <a:xfrm>
            <a:off x="7898614" y="4229836"/>
            <a:ext cx="3936524" cy="341979"/>
          </a:xfrm>
          <a:prstGeom prst="rect">
            <a:avLst/>
          </a:prstGeom>
          <a:pattFill prst="ltVert">
            <a:fgClr>
              <a:schemeClr val="accent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ea typeface="Segoe UI" pitchFamily="34" charset="0"/>
              <a:cs typeface="Segoe UI" pitchFamily="34" charset="0"/>
            </a:endParaRPr>
          </a:p>
        </p:txBody>
      </p:sp>
      <p:sp>
        <p:nvSpPr>
          <p:cNvPr id="67" name="Rectangle 66">
            <a:extLst>
              <a:ext uri="{FF2B5EF4-FFF2-40B4-BE49-F238E27FC236}">
                <a16:creationId xmlns:a16="http://schemas.microsoft.com/office/drawing/2014/main" id="{83581942-84B3-4510-93D2-F5BF0B640043}"/>
              </a:ext>
            </a:extLst>
          </p:cNvPr>
          <p:cNvSpPr/>
          <p:nvPr/>
        </p:nvSpPr>
        <p:spPr bwMode="auto">
          <a:xfrm>
            <a:off x="7335418" y="4750540"/>
            <a:ext cx="4504474" cy="3419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448" err="1">
              <a:solidFill>
                <a:srgbClr val="000000"/>
              </a:solidFill>
              <a:latin typeface="Segoe UI"/>
              <a:ea typeface="Segoe UI" pitchFamily="34" charset="0"/>
              <a:cs typeface="Segoe UI" pitchFamily="34" charset="0"/>
            </a:endParaRPr>
          </a:p>
        </p:txBody>
      </p:sp>
      <p:sp>
        <p:nvSpPr>
          <p:cNvPr id="68" name="Rectangle 67">
            <a:extLst>
              <a:ext uri="{FF2B5EF4-FFF2-40B4-BE49-F238E27FC236}">
                <a16:creationId xmlns:a16="http://schemas.microsoft.com/office/drawing/2014/main" id="{DB869ED1-B923-4DC6-B85C-55534876D65B}"/>
              </a:ext>
            </a:extLst>
          </p:cNvPr>
          <p:cNvSpPr/>
          <p:nvPr/>
        </p:nvSpPr>
        <p:spPr bwMode="auto">
          <a:xfrm>
            <a:off x="6857989" y="4316792"/>
            <a:ext cx="369491" cy="1680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Azure</a:t>
            </a:r>
          </a:p>
        </p:txBody>
      </p:sp>
      <p:sp>
        <p:nvSpPr>
          <p:cNvPr id="69" name="Rectangle 68">
            <a:extLst>
              <a:ext uri="{FF2B5EF4-FFF2-40B4-BE49-F238E27FC236}">
                <a16:creationId xmlns:a16="http://schemas.microsoft.com/office/drawing/2014/main" id="{37016924-40C5-4498-B8C0-15BBA59FED4D}"/>
              </a:ext>
            </a:extLst>
          </p:cNvPr>
          <p:cNvSpPr/>
          <p:nvPr/>
        </p:nvSpPr>
        <p:spPr bwMode="auto">
          <a:xfrm>
            <a:off x="6920116" y="4837495"/>
            <a:ext cx="307364" cy="1680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AWS</a:t>
            </a:r>
          </a:p>
        </p:txBody>
      </p:sp>
      <p:sp>
        <p:nvSpPr>
          <p:cNvPr id="70" name="Rectangle 69">
            <a:extLst>
              <a:ext uri="{FF2B5EF4-FFF2-40B4-BE49-F238E27FC236}">
                <a16:creationId xmlns:a16="http://schemas.microsoft.com/office/drawing/2014/main" id="{E3361388-CD9F-45F7-88F3-604830B5B304}"/>
              </a:ext>
            </a:extLst>
          </p:cNvPr>
          <p:cNvSpPr/>
          <p:nvPr/>
        </p:nvSpPr>
        <p:spPr bwMode="auto">
          <a:xfrm>
            <a:off x="8938245" y="3977144"/>
            <a:ext cx="1857264" cy="1680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Azure Hybrid Benefit Savings</a:t>
            </a:r>
          </a:p>
        </p:txBody>
      </p:sp>
      <p:sp>
        <p:nvSpPr>
          <p:cNvPr id="71" name="Rectangle 70">
            <a:extLst>
              <a:ext uri="{FF2B5EF4-FFF2-40B4-BE49-F238E27FC236}">
                <a16:creationId xmlns:a16="http://schemas.microsoft.com/office/drawing/2014/main" id="{E1243BBD-F91F-4607-886B-B915CBDB8E09}"/>
              </a:ext>
            </a:extLst>
          </p:cNvPr>
          <p:cNvSpPr/>
          <p:nvPr/>
        </p:nvSpPr>
        <p:spPr bwMode="auto">
          <a:xfrm>
            <a:off x="7328942" y="5264923"/>
            <a:ext cx="139243" cy="13924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66302" tIns="149217" rIns="186521" bIns="149217"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Azure SQL Database</a:t>
            </a:r>
          </a:p>
        </p:txBody>
      </p:sp>
      <p:sp>
        <p:nvSpPr>
          <p:cNvPr id="72" name="Rectangle 71">
            <a:extLst>
              <a:ext uri="{FF2B5EF4-FFF2-40B4-BE49-F238E27FC236}">
                <a16:creationId xmlns:a16="http://schemas.microsoft.com/office/drawing/2014/main" id="{3FB2489B-282E-4771-907F-AC40E43359C0}"/>
              </a:ext>
            </a:extLst>
          </p:cNvPr>
          <p:cNvSpPr/>
          <p:nvPr/>
        </p:nvSpPr>
        <p:spPr bwMode="auto">
          <a:xfrm>
            <a:off x="8922410" y="5264923"/>
            <a:ext cx="139243" cy="1392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66302" tIns="149217" rIns="186521" bIns="149217"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1071">
                <a:solidFill>
                  <a:srgbClr val="000000"/>
                </a:solidFill>
                <a:latin typeface="Segoe UI Semibold"/>
                <a:ea typeface="Segoe UI" pitchFamily="34" charset="0"/>
                <a:cs typeface="Segoe UI" pitchFamily="34" charset="0"/>
              </a:rPr>
              <a:t>AWS RDS for SQL EE</a:t>
            </a:r>
          </a:p>
        </p:txBody>
      </p:sp>
      <p:sp>
        <p:nvSpPr>
          <p:cNvPr id="73" name="Rectangle 72">
            <a:extLst>
              <a:ext uri="{FF2B5EF4-FFF2-40B4-BE49-F238E27FC236}">
                <a16:creationId xmlns:a16="http://schemas.microsoft.com/office/drawing/2014/main" id="{7E1B6133-F18D-414B-A1A7-470890D43F8C}"/>
              </a:ext>
            </a:extLst>
          </p:cNvPr>
          <p:cNvSpPr/>
          <p:nvPr/>
        </p:nvSpPr>
        <p:spPr bwMode="auto">
          <a:xfrm>
            <a:off x="7197983" y="5391004"/>
            <a:ext cx="3413207" cy="3419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r>
              <a:rPr lang="en-US" sz="1428" b="1">
                <a:solidFill>
                  <a:srgbClr val="000000"/>
                </a:solidFill>
                <a:latin typeface="Segoe UI Semibold"/>
                <a:cs typeface="Segoe UI" pitchFamily="34" charset="0"/>
              </a:rPr>
              <a:t>Learn more: </a:t>
            </a:r>
            <a:r>
              <a:rPr lang="en-US" sz="1428" b="1">
                <a:solidFill>
                  <a:srgbClr val="000000"/>
                </a:solidFill>
                <a:latin typeface="Segoe UI Semibold"/>
                <a:cs typeface="Segoe UI" pitchFamily="34" charset="0"/>
                <a:hlinkClick r:id="rId2">
                  <a:extLst>
                    <a:ext uri="{A12FA001-AC4F-418D-AE19-62706E023703}">
                      <ahyp:hlinkClr xmlns:ahyp="http://schemas.microsoft.com/office/drawing/2018/hyperlinkcolor" val="tx"/>
                    </a:ext>
                  </a:extLst>
                </a:hlinkClick>
              </a:rPr>
              <a:t>aka.ms/why5xmore</a:t>
            </a:r>
            <a:endParaRPr lang="en-US" sz="1428" b="1">
              <a:solidFill>
                <a:srgbClr val="000000"/>
              </a:solidFill>
              <a:latin typeface="Segoe UI Semibold"/>
              <a:cs typeface="Segoe UI" pitchFamily="34" charset="0"/>
            </a:endParaRPr>
          </a:p>
          <a:p>
            <a:pPr defTabSz="951028" fontAlgn="base">
              <a:spcBef>
                <a:spcPct val="0"/>
              </a:spcBef>
              <a:spcAft>
                <a:spcPct val="0"/>
              </a:spcAft>
              <a:defRPr/>
            </a:pPr>
            <a:endParaRPr lang="en-US" sz="1428" b="1">
              <a:solidFill>
                <a:srgbClr val="000000"/>
              </a:solidFill>
              <a:latin typeface="Segoe UI Semibold"/>
              <a:cs typeface="Segoe UI" pitchFamily="34" charset="0"/>
            </a:endParaRPr>
          </a:p>
        </p:txBody>
      </p:sp>
      <p:grpSp>
        <p:nvGrpSpPr>
          <p:cNvPr id="74" name="Group 73">
            <a:extLst>
              <a:ext uri="{FF2B5EF4-FFF2-40B4-BE49-F238E27FC236}">
                <a16:creationId xmlns:a16="http://schemas.microsoft.com/office/drawing/2014/main" id="{2EEFE440-8847-45B7-8B23-42DD7B3AB682}"/>
              </a:ext>
            </a:extLst>
          </p:cNvPr>
          <p:cNvGrpSpPr/>
          <p:nvPr/>
        </p:nvGrpSpPr>
        <p:grpSpPr>
          <a:xfrm>
            <a:off x="341203" y="1654392"/>
            <a:ext cx="4680966" cy="4198133"/>
            <a:chOff x="7209641" y="1991544"/>
            <a:chExt cx="4589599" cy="4116190"/>
          </a:xfrm>
        </p:grpSpPr>
        <p:grpSp>
          <p:nvGrpSpPr>
            <p:cNvPr id="75" name="Group 74">
              <a:extLst>
                <a:ext uri="{FF2B5EF4-FFF2-40B4-BE49-F238E27FC236}">
                  <a16:creationId xmlns:a16="http://schemas.microsoft.com/office/drawing/2014/main" id="{8CCB903D-6B4D-4A8B-878E-ECE949A405BB}"/>
                </a:ext>
              </a:extLst>
            </p:cNvPr>
            <p:cNvGrpSpPr/>
            <p:nvPr/>
          </p:nvGrpSpPr>
          <p:grpSpPr>
            <a:xfrm>
              <a:off x="7209641" y="3586896"/>
              <a:ext cx="4164974" cy="2520838"/>
              <a:chOff x="-6878351" y="3132166"/>
              <a:chExt cx="5537089" cy="3351306"/>
            </a:xfrm>
          </p:grpSpPr>
          <p:grpSp>
            <p:nvGrpSpPr>
              <p:cNvPr id="77" name="Graphic 40">
                <a:extLst>
                  <a:ext uri="{FF2B5EF4-FFF2-40B4-BE49-F238E27FC236}">
                    <a16:creationId xmlns:a16="http://schemas.microsoft.com/office/drawing/2014/main" id="{E5F1E2A0-35BB-4410-AAB9-4EE824BF3D42}"/>
                  </a:ext>
                </a:extLst>
              </p:cNvPr>
              <p:cNvGrpSpPr/>
              <p:nvPr/>
            </p:nvGrpSpPr>
            <p:grpSpPr>
              <a:xfrm>
                <a:off x="-6878351" y="3132166"/>
                <a:ext cx="5537089" cy="2953709"/>
                <a:chOff x="5992280" y="1440372"/>
                <a:chExt cx="5537089" cy="2953709"/>
              </a:xfrm>
            </p:grpSpPr>
            <p:sp>
              <p:nvSpPr>
                <p:cNvPr id="80" name="Freeform: Shape 79">
                  <a:extLst>
                    <a:ext uri="{FF2B5EF4-FFF2-40B4-BE49-F238E27FC236}">
                      <a16:creationId xmlns:a16="http://schemas.microsoft.com/office/drawing/2014/main" id="{6E79F698-0321-45E6-AA21-F30697AD4E5D}"/>
                    </a:ext>
                  </a:extLst>
                </p:cNvPr>
                <p:cNvSpPr/>
                <p:nvPr/>
              </p:nvSpPr>
              <p:spPr>
                <a:xfrm>
                  <a:off x="5992280" y="3154005"/>
                  <a:ext cx="2117149" cy="1235957"/>
                </a:xfrm>
                <a:custGeom>
                  <a:avLst/>
                  <a:gdLst>
                    <a:gd name="connsiteX0" fmla="*/ 775914 w 2117148"/>
                    <a:gd name="connsiteY0" fmla="*/ 10307 h 1235957"/>
                    <a:gd name="connsiteX1" fmla="*/ 2114867 w 2117148"/>
                    <a:gd name="connsiteY1" fmla="*/ 783924 h 1235957"/>
                    <a:gd name="connsiteX2" fmla="*/ 1350405 w 2117148"/>
                    <a:gd name="connsiteY2" fmla="*/ 1230242 h 1235957"/>
                    <a:gd name="connsiteX3" fmla="*/ 10307 w 2117148"/>
                    <a:gd name="connsiteY3" fmla="*/ 456625 h 1235957"/>
                    <a:gd name="connsiteX4" fmla="*/ 775914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5914" y="10307"/>
                      </a:moveTo>
                      <a:lnTo>
                        <a:pt x="2114867" y="783924"/>
                      </a:lnTo>
                      <a:lnTo>
                        <a:pt x="1350405" y="1230242"/>
                      </a:lnTo>
                      <a:lnTo>
                        <a:pt x="10307" y="456625"/>
                      </a:lnTo>
                      <a:lnTo>
                        <a:pt x="775914" y="10307"/>
                      </a:lnTo>
                    </a:path>
                  </a:pathLst>
                </a:custGeom>
                <a:gradFill flip="none" rotWithShape="1">
                  <a:gsLst>
                    <a:gs pos="42000">
                      <a:srgbClr val="000000">
                        <a:alpha val="0"/>
                      </a:srgbClr>
                    </a:gs>
                    <a:gs pos="100000">
                      <a:srgbClr val="000000">
                        <a:alpha val="50000"/>
                      </a:srgbClr>
                    </a:gs>
                  </a:gsLst>
                  <a:lin ang="18000000" scaled="0"/>
                  <a:tileRect/>
                </a:gra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1" name="Freeform: Shape 80">
                  <a:extLst>
                    <a:ext uri="{FF2B5EF4-FFF2-40B4-BE49-F238E27FC236}">
                      <a16:creationId xmlns:a16="http://schemas.microsoft.com/office/drawing/2014/main" id="{C8AE2AB6-2145-4868-B678-2E580248BA9C}"/>
                    </a:ext>
                  </a:extLst>
                </p:cNvPr>
                <p:cNvSpPr/>
                <p:nvPr/>
              </p:nvSpPr>
              <p:spPr>
                <a:xfrm>
                  <a:off x="9412220" y="2474914"/>
                  <a:ext cx="2117149" cy="1235957"/>
                </a:xfrm>
                <a:custGeom>
                  <a:avLst/>
                  <a:gdLst>
                    <a:gd name="connsiteX0" fmla="*/ 775913 w 2117148"/>
                    <a:gd name="connsiteY0" fmla="*/ 10307 h 1235957"/>
                    <a:gd name="connsiteX1" fmla="*/ 2114867 w 2117148"/>
                    <a:gd name="connsiteY1" fmla="*/ 783924 h 1235957"/>
                    <a:gd name="connsiteX2" fmla="*/ 1350405 w 2117148"/>
                    <a:gd name="connsiteY2" fmla="*/ 1229098 h 1235957"/>
                    <a:gd name="connsiteX3" fmla="*/ 10307 w 2117148"/>
                    <a:gd name="connsiteY3" fmla="*/ 455480 h 1235957"/>
                    <a:gd name="connsiteX4" fmla="*/ 775913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5913" y="10307"/>
                      </a:moveTo>
                      <a:lnTo>
                        <a:pt x="2114867" y="783924"/>
                      </a:lnTo>
                      <a:lnTo>
                        <a:pt x="1350405" y="1229098"/>
                      </a:lnTo>
                      <a:lnTo>
                        <a:pt x="10307" y="455480"/>
                      </a:lnTo>
                      <a:lnTo>
                        <a:pt x="775913" y="10307"/>
                      </a:lnTo>
                    </a:path>
                  </a:pathLst>
                </a:custGeom>
                <a:solidFill>
                  <a:srgbClr val="FFD775"/>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2" name="Freeform: Shape 81">
                  <a:extLst>
                    <a:ext uri="{FF2B5EF4-FFF2-40B4-BE49-F238E27FC236}">
                      <a16:creationId xmlns:a16="http://schemas.microsoft.com/office/drawing/2014/main" id="{F5732D53-B82D-4F51-9F5A-375B98F95F92}"/>
                    </a:ext>
                  </a:extLst>
                </p:cNvPr>
                <p:cNvSpPr/>
                <p:nvPr/>
              </p:nvSpPr>
              <p:spPr>
                <a:xfrm>
                  <a:off x="10751174" y="3248532"/>
                  <a:ext cx="778195" cy="698087"/>
                </a:xfrm>
                <a:custGeom>
                  <a:avLst/>
                  <a:gdLst>
                    <a:gd name="connsiteX0" fmla="*/ 10307 w 778195"/>
                    <a:gd name="connsiteY0" fmla="*/ 455480 h 698086"/>
                    <a:gd name="connsiteX1" fmla="*/ 775913 w 778195"/>
                    <a:gd name="connsiteY1" fmla="*/ 10307 h 698086"/>
                    <a:gd name="connsiteX2" fmla="*/ 775913 w 778195"/>
                    <a:gd name="connsiteY2" fmla="*/ 246054 h 698086"/>
                    <a:gd name="connsiteX3" fmla="*/ 10307 w 778195"/>
                    <a:gd name="connsiteY3" fmla="*/ 691228 h 698086"/>
                    <a:gd name="connsiteX4" fmla="*/ 10307 w 778195"/>
                    <a:gd name="connsiteY4" fmla="*/ 455480 h 69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95" h="698086">
                      <a:moveTo>
                        <a:pt x="10307" y="455480"/>
                      </a:moveTo>
                      <a:lnTo>
                        <a:pt x="775913" y="10307"/>
                      </a:lnTo>
                      <a:lnTo>
                        <a:pt x="775913" y="246054"/>
                      </a:lnTo>
                      <a:lnTo>
                        <a:pt x="10307" y="691228"/>
                      </a:lnTo>
                      <a:lnTo>
                        <a:pt x="10307" y="455480"/>
                      </a:lnTo>
                    </a:path>
                  </a:pathLst>
                </a:custGeom>
                <a:solidFill>
                  <a:srgbClr val="FE9900"/>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3" name="Freeform: Shape 82">
                  <a:extLst>
                    <a:ext uri="{FF2B5EF4-FFF2-40B4-BE49-F238E27FC236}">
                      <a16:creationId xmlns:a16="http://schemas.microsoft.com/office/drawing/2014/main" id="{1E42B754-E028-4587-8D1C-8EC3E60B6C83}"/>
                    </a:ext>
                  </a:extLst>
                </p:cNvPr>
                <p:cNvSpPr/>
                <p:nvPr/>
              </p:nvSpPr>
              <p:spPr>
                <a:xfrm>
                  <a:off x="9414509" y="2922376"/>
                  <a:ext cx="1350398" cy="1018520"/>
                </a:xfrm>
                <a:custGeom>
                  <a:avLst/>
                  <a:gdLst>
                    <a:gd name="connsiteX0" fmla="*/ 10307 w 1350397"/>
                    <a:gd name="connsiteY0" fmla="*/ 10307 h 1018520"/>
                    <a:gd name="connsiteX1" fmla="*/ 1348116 w 1350397"/>
                    <a:gd name="connsiteY1" fmla="*/ 781635 h 1018520"/>
                    <a:gd name="connsiteX2" fmla="*/ 1348116 w 1350397"/>
                    <a:gd name="connsiteY2" fmla="*/ 1017383 h 1018520"/>
                    <a:gd name="connsiteX3" fmla="*/ 10307 w 1350397"/>
                    <a:gd name="connsiteY3" fmla="*/ 246054 h 1018520"/>
                    <a:gd name="connsiteX4" fmla="*/ 10307 w 1350397"/>
                    <a:gd name="connsiteY4" fmla="*/ 10307 h 101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97" h="1018520">
                      <a:moveTo>
                        <a:pt x="10307" y="10307"/>
                      </a:moveTo>
                      <a:lnTo>
                        <a:pt x="1348116" y="781635"/>
                      </a:lnTo>
                      <a:lnTo>
                        <a:pt x="1348116" y="1017383"/>
                      </a:lnTo>
                      <a:lnTo>
                        <a:pt x="10307" y="246054"/>
                      </a:lnTo>
                      <a:lnTo>
                        <a:pt x="10307" y="10307"/>
                      </a:lnTo>
                    </a:path>
                  </a:pathLst>
                </a:custGeom>
                <a:solidFill>
                  <a:srgbClr val="DF7801"/>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4" name="Freeform: Shape 83">
                  <a:extLst>
                    <a:ext uri="{FF2B5EF4-FFF2-40B4-BE49-F238E27FC236}">
                      <a16:creationId xmlns:a16="http://schemas.microsoft.com/office/drawing/2014/main" id="{C85D9680-B970-4F38-9CFD-8D6074E7D928}"/>
                    </a:ext>
                  </a:extLst>
                </p:cNvPr>
                <p:cNvSpPr/>
                <p:nvPr/>
              </p:nvSpPr>
              <p:spPr>
                <a:xfrm>
                  <a:off x="9412220" y="2216279"/>
                  <a:ext cx="2117149" cy="1235957"/>
                </a:xfrm>
                <a:custGeom>
                  <a:avLst/>
                  <a:gdLst>
                    <a:gd name="connsiteX0" fmla="*/ 775913 w 2117148"/>
                    <a:gd name="connsiteY0" fmla="*/ 10307 h 1235957"/>
                    <a:gd name="connsiteX1" fmla="*/ 2114867 w 2117148"/>
                    <a:gd name="connsiteY1" fmla="*/ 783924 h 1235957"/>
                    <a:gd name="connsiteX2" fmla="*/ 1350405 w 2117148"/>
                    <a:gd name="connsiteY2" fmla="*/ 1229098 h 1235957"/>
                    <a:gd name="connsiteX3" fmla="*/ 10307 w 2117148"/>
                    <a:gd name="connsiteY3" fmla="*/ 456625 h 1235957"/>
                    <a:gd name="connsiteX4" fmla="*/ 775913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5913" y="10307"/>
                      </a:moveTo>
                      <a:lnTo>
                        <a:pt x="2114867" y="783924"/>
                      </a:lnTo>
                      <a:lnTo>
                        <a:pt x="1350405" y="1229098"/>
                      </a:lnTo>
                      <a:lnTo>
                        <a:pt x="10307" y="456625"/>
                      </a:lnTo>
                      <a:lnTo>
                        <a:pt x="775913" y="10307"/>
                      </a:lnTo>
                    </a:path>
                  </a:pathLst>
                </a:custGeom>
                <a:solidFill>
                  <a:srgbClr val="FFD775"/>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5" name="Freeform: Shape 84">
                  <a:extLst>
                    <a:ext uri="{FF2B5EF4-FFF2-40B4-BE49-F238E27FC236}">
                      <a16:creationId xmlns:a16="http://schemas.microsoft.com/office/drawing/2014/main" id="{C6D3F640-D403-48A9-93FA-304BFBD86EBC}"/>
                    </a:ext>
                  </a:extLst>
                </p:cNvPr>
                <p:cNvSpPr/>
                <p:nvPr/>
              </p:nvSpPr>
              <p:spPr>
                <a:xfrm>
                  <a:off x="10751174" y="2989896"/>
                  <a:ext cx="778195" cy="698087"/>
                </a:xfrm>
                <a:custGeom>
                  <a:avLst/>
                  <a:gdLst>
                    <a:gd name="connsiteX0" fmla="*/ 10307 w 778195"/>
                    <a:gd name="connsiteY0" fmla="*/ 455480 h 698086"/>
                    <a:gd name="connsiteX1" fmla="*/ 775913 w 778195"/>
                    <a:gd name="connsiteY1" fmla="*/ 10307 h 698086"/>
                    <a:gd name="connsiteX2" fmla="*/ 775913 w 778195"/>
                    <a:gd name="connsiteY2" fmla="*/ 246054 h 698086"/>
                    <a:gd name="connsiteX3" fmla="*/ 10307 w 778195"/>
                    <a:gd name="connsiteY3" fmla="*/ 692372 h 698086"/>
                    <a:gd name="connsiteX4" fmla="*/ 10307 w 778195"/>
                    <a:gd name="connsiteY4" fmla="*/ 455480 h 69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95" h="698086">
                      <a:moveTo>
                        <a:pt x="10307" y="455480"/>
                      </a:moveTo>
                      <a:lnTo>
                        <a:pt x="775913" y="10307"/>
                      </a:lnTo>
                      <a:lnTo>
                        <a:pt x="775913" y="246054"/>
                      </a:lnTo>
                      <a:lnTo>
                        <a:pt x="10307" y="692372"/>
                      </a:lnTo>
                      <a:lnTo>
                        <a:pt x="10307" y="455480"/>
                      </a:lnTo>
                    </a:path>
                  </a:pathLst>
                </a:custGeom>
                <a:solidFill>
                  <a:srgbClr val="FE9900"/>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6" name="Freeform: Shape 85">
                  <a:extLst>
                    <a:ext uri="{FF2B5EF4-FFF2-40B4-BE49-F238E27FC236}">
                      <a16:creationId xmlns:a16="http://schemas.microsoft.com/office/drawing/2014/main" id="{023FB24B-C61A-4D04-A0E2-7D8370483EB3}"/>
                    </a:ext>
                  </a:extLst>
                </p:cNvPr>
                <p:cNvSpPr/>
                <p:nvPr/>
              </p:nvSpPr>
              <p:spPr>
                <a:xfrm>
                  <a:off x="9414509" y="2663741"/>
                  <a:ext cx="1350398" cy="1018520"/>
                </a:xfrm>
                <a:custGeom>
                  <a:avLst/>
                  <a:gdLst>
                    <a:gd name="connsiteX0" fmla="*/ 10307 w 1350397"/>
                    <a:gd name="connsiteY0" fmla="*/ 10307 h 1018520"/>
                    <a:gd name="connsiteX1" fmla="*/ 1348116 w 1350397"/>
                    <a:gd name="connsiteY1" fmla="*/ 781636 h 1018520"/>
                    <a:gd name="connsiteX2" fmla="*/ 1348116 w 1350397"/>
                    <a:gd name="connsiteY2" fmla="*/ 1017383 h 1018520"/>
                    <a:gd name="connsiteX3" fmla="*/ 10307 w 1350397"/>
                    <a:gd name="connsiteY3" fmla="*/ 246054 h 1018520"/>
                    <a:gd name="connsiteX4" fmla="*/ 10307 w 1350397"/>
                    <a:gd name="connsiteY4" fmla="*/ 10307 h 101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97" h="1018520">
                      <a:moveTo>
                        <a:pt x="10307" y="10307"/>
                      </a:moveTo>
                      <a:lnTo>
                        <a:pt x="1348116" y="781636"/>
                      </a:lnTo>
                      <a:lnTo>
                        <a:pt x="1348116" y="1017383"/>
                      </a:lnTo>
                      <a:lnTo>
                        <a:pt x="10307" y="246054"/>
                      </a:lnTo>
                      <a:lnTo>
                        <a:pt x="10307" y="10307"/>
                      </a:lnTo>
                    </a:path>
                  </a:pathLst>
                </a:custGeom>
                <a:solidFill>
                  <a:srgbClr val="DF7801"/>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7" name="Freeform: Shape 86">
                  <a:extLst>
                    <a:ext uri="{FF2B5EF4-FFF2-40B4-BE49-F238E27FC236}">
                      <a16:creationId xmlns:a16="http://schemas.microsoft.com/office/drawing/2014/main" id="{E908A711-A975-47FA-8F46-849D915143CD}"/>
                    </a:ext>
                  </a:extLst>
                </p:cNvPr>
                <p:cNvSpPr/>
                <p:nvPr/>
              </p:nvSpPr>
              <p:spPr>
                <a:xfrm>
                  <a:off x="9412220" y="1957643"/>
                  <a:ext cx="2117149" cy="1235957"/>
                </a:xfrm>
                <a:custGeom>
                  <a:avLst/>
                  <a:gdLst>
                    <a:gd name="connsiteX0" fmla="*/ 775913 w 2117148"/>
                    <a:gd name="connsiteY0" fmla="*/ 10307 h 1235957"/>
                    <a:gd name="connsiteX1" fmla="*/ 2114867 w 2117148"/>
                    <a:gd name="connsiteY1" fmla="*/ 783924 h 1235957"/>
                    <a:gd name="connsiteX2" fmla="*/ 1350405 w 2117148"/>
                    <a:gd name="connsiteY2" fmla="*/ 1230242 h 1235957"/>
                    <a:gd name="connsiteX3" fmla="*/ 10307 w 2117148"/>
                    <a:gd name="connsiteY3" fmla="*/ 456625 h 1235957"/>
                    <a:gd name="connsiteX4" fmla="*/ 775913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5913" y="10307"/>
                      </a:moveTo>
                      <a:lnTo>
                        <a:pt x="2114867" y="783924"/>
                      </a:lnTo>
                      <a:lnTo>
                        <a:pt x="1350405" y="1230242"/>
                      </a:lnTo>
                      <a:lnTo>
                        <a:pt x="10307" y="456625"/>
                      </a:lnTo>
                      <a:lnTo>
                        <a:pt x="775913" y="10307"/>
                      </a:lnTo>
                    </a:path>
                  </a:pathLst>
                </a:custGeom>
                <a:solidFill>
                  <a:srgbClr val="FFD775"/>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8" name="Freeform: Shape 87">
                  <a:extLst>
                    <a:ext uri="{FF2B5EF4-FFF2-40B4-BE49-F238E27FC236}">
                      <a16:creationId xmlns:a16="http://schemas.microsoft.com/office/drawing/2014/main" id="{ACC79C19-E2C0-4500-880C-2D06AE06D653}"/>
                    </a:ext>
                  </a:extLst>
                </p:cNvPr>
                <p:cNvSpPr/>
                <p:nvPr/>
              </p:nvSpPr>
              <p:spPr>
                <a:xfrm>
                  <a:off x="10751174" y="2731261"/>
                  <a:ext cx="778195" cy="698087"/>
                </a:xfrm>
                <a:custGeom>
                  <a:avLst/>
                  <a:gdLst>
                    <a:gd name="connsiteX0" fmla="*/ 10307 w 778195"/>
                    <a:gd name="connsiteY0" fmla="*/ 455480 h 698086"/>
                    <a:gd name="connsiteX1" fmla="*/ 775913 w 778195"/>
                    <a:gd name="connsiteY1" fmla="*/ 10307 h 698086"/>
                    <a:gd name="connsiteX2" fmla="*/ 775913 w 778195"/>
                    <a:gd name="connsiteY2" fmla="*/ 246054 h 698086"/>
                    <a:gd name="connsiteX3" fmla="*/ 10307 w 778195"/>
                    <a:gd name="connsiteY3" fmla="*/ 692372 h 698086"/>
                    <a:gd name="connsiteX4" fmla="*/ 10307 w 778195"/>
                    <a:gd name="connsiteY4" fmla="*/ 455480 h 69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95" h="698086">
                      <a:moveTo>
                        <a:pt x="10307" y="455480"/>
                      </a:moveTo>
                      <a:lnTo>
                        <a:pt x="775913" y="10307"/>
                      </a:lnTo>
                      <a:lnTo>
                        <a:pt x="775913" y="246054"/>
                      </a:lnTo>
                      <a:lnTo>
                        <a:pt x="10307" y="692372"/>
                      </a:lnTo>
                      <a:lnTo>
                        <a:pt x="10307" y="455480"/>
                      </a:lnTo>
                    </a:path>
                  </a:pathLst>
                </a:custGeom>
                <a:solidFill>
                  <a:srgbClr val="FE9900"/>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89" name="Freeform: Shape 88">
                  <a:extLst>
                    <a:ext uri="{FF2B5EF4-FFF2-40B4-BE49-F238E27FC236}">
                      <a16:creationId xmlns:a16="http://schemas.microsoft.com/office/drawing/2014/main" id="{9C4B3A07-F128-4C86-8D2B-A427265B6956}"/>
                    </a:ext>
                  </a:extLst>
                </p:cNvPr>
                <p:cNvSpPr/>
                <p:nvPr/>
              </p:nvSpPr>
              <p:spPr>
                <a:xfrm>
                  <a:off x="9414509" y="2405105"/>
                  <a:ext cx="1350398" cy="1018520"/>
                </a:xfrm>
                <a:custGeom>
                  <a:avLst/>
                  <a:gdLst>
                    <a:gd name="connsiteX0" fmla="*/ 10307 w 1350397"/>
                    <a:gd name="connsiteY0" fmla="*/ 10307 h 1018520"/>
                    <a:gd name="connsiteX1" fmla="*/ 1348116 w 1350397"/>
                    <a:gd name="connsiteY1" fmla="*/ 781635 h 1018520"/>
                    <a:gd name="connsiteX2" fmla="*/ 1348116 w 1350397"/>
                    <a:gd name="connsiteY2" fmla="*/ 1017383 h 1018520"/>
                    <a:gd name="connsiteX3" fmla="*/ 10307 w 1350397"/>
                    <a:gd name="connsiteY3" fmla="*/ 246054 h 1018520"/>
                    <a:gd name="connsiteX4" fmla="*/ 10307 w 1350397"/>
                    <a:gd name="connsiteY4" fmla="*/ 10307 h 101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97" h="1018520">
                      <a:moveTo>
                        <a:pt x="10307" y="10307"/>
                      </a:moveTo>
                      <a:lnTo>
                        <a:pt x="1348116" y="781635"/>
                      </a:lnTo>
                      <a:lnTo>
                        <a:pt x="1348116" y="1017383"/>
                      </a:lnTo>
                      <a:lnTo>
                        <a:pt x="10307" y="246054"/>
                      </a:lnTo>
                      <a:lnTo>
                        <a:pt x="10307" y="10307"/>
                      </a:lnTo>
                    </a:path>
                  </a:pathLst>
                </a:custGeom>
                <a:solidFill>
                  <a:srgbClr val="DF7801"/>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0" name="Freeform: Shape 89">
                  <a:extLst>
                    <a:ext uri="{FF2B5EF4-FFF2-40B4-BE49-F238E27FC236}">
                      <a16:creationId xmlns:a16="http://schemas.microsoft.com/office/drawing/2014/main" id="{0A02A8D7-38A5-4CDA-A3B6-3B8BDEB902A1}"/>
                    </a:ext>
                  </a:extLst>
                </p:cNvPr>
                <p:cNvSpPr/>
                <p:nvPr/>
              </p:nvSpPr>
              <p:spPr>
                <a:xfrm>
                  <a:off x="9412220" y="1699008"/>
                  <a:ext cx="2117149" cy="1235957"/>
                </a:xfrm>
                <a:custGeom>
                  <a:avLst/>
                  <a:gdLst>
                    <a:gd name="connsiteX0" fmla="*/ 775913 w 2117148"/>
                    <a:gd name="connsiteY0" fmla="*/ 10307 h 1235957"/>
                    <a:gd name="connsiteX1" fmla="*/ 2114867 w 2117148"/>
                    <a:gd name="connsiteY1" fmla="*/ 783924 h 1235957"/>
                    <a:gd name="connsiteX2" fmla="*/ 1350405 w 2117148"/>
                    <a:gd name="connsiteY2" fmla="*/ 1230242 h 1235957"/>
                    <a:gd name="connsiteX3" fmla="*/ 10307 w 2117148"/>
                    <a:gd name="connsiteY3" fmla="*/ 456625 h 1235957"/>
                    <a:gd name="connsiteX4" fmla="*/ 775913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5913" y="10307"/>
                      </a:moveTo>
                      <a:lnTo>
                        <a:pt x="2114867" y="783924"/>
                      </a:lnTo>
                      <a:lnTo>
                        <a:pt x="1350405" y="1230242"/>
                      </a:lnTo>
                      <a:lnTo>
                        <a:pt x="10307" y="456625"/>
                      </a:lnTo>
                      <a:lnTo>
                        <a:pt x="775913" y="10307"/>
                      </a:lnTo>
                    </a:path>
                  </a:pathLst>
                </a:custGeom>
                <a:solidFill>
                  <a:srgbClr val="FFD775"/>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1" name="Freeform: Shape 90">
                  <a:extLst>
                    <a:ext uri="{FF2B5EF4-FFF2-40B4-BE49-F238E27FC236}">
                      <a16:creationId xmlns:a16="http://schemas.microsoft.com/office/drawing/2014/main" id="{469CC9B4-5499-4860-BD8A-5C7630856CCD}"/>
                    </a:ext>
                  </a:extLst>
                </p:cNvPr>
                <p:cNvSpPr/>
                <p:nvPr/>
              </p:nvSpPr>
              <p:spPr>
                <a:xfrm>
                  <a:off x="10751174" y="2472625"/>
                  <a:ext cx="778195" cy="698087"/>
                </a:xfrm>
                <a:custGeom>
                  <a:avLst/>
                  <a:gdLst>
                    <a:gd name="connsiteX0" fmla="*/ 10307 w 778195"/>
                    <a:gd name="connsiteY0" fmla="*/ 455480 h 698086"/>
                    <a:gd name="connsiteX1" fmla="*/ 775913 w 778195"/>
                    <a:gd name="connsiteY1" fmla="*/ 10307 h 698086"/>
                    <a:gd name="connsiteX2" fmla="*/ 775913 w 778195"/>
                    <a:gd name="connsiteY2" fmla="*/ 246054 h 698086"/>
                    <a:gd name="connsiteX3" fmla="*/ 10307 w 778195"/>
                    <a:gd name="connsiteY3" fmla="*/ 692372 h 698086"/>
                    <a:gd name="connsiteX4" fmla="*/ 10307 w 778195"/>
                    <a:gd name="connsiteY4" fmla="*/ 455480 h 69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95" h="698086">
                      <a:moveTo>
                        <a:pt x="10307" y="455480"/>
                      </a:moveTo>
                      <a:lnTo>
                        <a:pt x="775913" y="10307"/>
                      </a:lnTo>
                      <a:lnTo>
                        <a:pt x="775913" y="246054"/>
                      </a:lnTo>
                      <a:lnTo>
                        <a:pt x="10307" y="692372"/>
                      </a:lnTo>
                      <a:lnTo>
                        <a:pt x="10307" y="455480"/>
                      </a:lnTo>
                    </a:path>
                  </a:pathLst>
                </a:custGeom>
                <a:solidFill>
                  <a:srgbClr val="FE9900"/>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2" name="Freeform: Shape 91">
                  <a:extLst>
                    <a:ext uri="{FF2B5EF4-FFF2-40B4-BE49-F238E27FC236}">
                      <a16:creationId xmlns:a16="http://schemas.microsoft.com/office/drawing/2014/main" id="{5E9ADB8A-C5EA-4A9A-897E-0ED9B4D171C2}"/>
                    </a:ext>
                  </a:extLst>
                </p:cNvPr>
                <p:cNvSpPr/>
                <p:nvPr/>
              </p:nvSpPr>
              <p:spPr>
                <a:xfrm>
                  <a:off x="9414509" y="2146470"/>
                  <a:ext cx="1350398" cy="1018520"/>
                </a:xfrm>
                <a:custGeom>
                  <a:avLst/>
                  <a:gdLst>
                    <a:gd name="connsiteX0" fmla="*/ 10307 w 1350397"/>
                    <a:gd name="connsiteY0" fmla="*/ 10307 h 1018520"/>
                    <a:gd name="connsiteX1" fmla="*/ 1348116 w 1350397"/>
                    <a:gd name="connsiteY1" fmla="*/ 782780 h 1018520"/>
                    <a:gd name="connsiteX2" fmla="*/ 1348116 w 1350397"/>
                    <a:gd name="connsiteY2" fmla="*/ 1017383 h 1018520"/>
                    <a:gd name="connsiteX3" fmla="*/ 10307 w 1350397"/>
                    <a:gd name="connsiteY3" fmla="*/ 246054 h 1018520"/>
                    <a:gd name="connsiteX4" fmla="*/ 10307 w 1350397"/>
                    <a:gd name="connsiteY4" fmla="*/ 10307 h 101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97" h="1018520">
                      <a:moveTo>
                        <a:pt x="10307" y="10307"/>
                      </a:moveTo>
                      <a:lnTo>
                        <a:pt x="1348116" y="782780"/>
                      </a:lnTo>
                      <a:lnTo>
                        <a:pt x="1348116" y="1017383"/>
                      </a:lnTo>
                      <a:lnTo>
                        <a:pt x="10307" y="246054"/>
                      </a:lnTo>
                      <a:lnTo>
                        <a:pt x="10307" y="10307"/>
                      </a:lnTo>
                    </a:path>
                  </a:pathLst>
                </a:custGeom>
                <a:solidFill>
                  <a:srgbClr val="DF7801"/>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3" name="Freeform: Shape 92">
                  <a:extLst>
                    <a:ext uri="{FF2B5EF4-FFF2-40B4-BE49-F238E27FC236}">
                      <a16:creationId xmlns:a16="http://schemas.microsoft.com/office/drawing/2014/main" id="{C32F2C72-1EE6-4603-ACD1-B0EC607A0C6F}"/>
                    </a:ext>
                  </a:extLst>
                </p:cNvPr>
                <p:cNvSpPr/>
                <p:nvPr/>
              </p:nvSpPr>
              <p:spPr>
                <a:xfrm>
                  <a:off x="8091577" y="3248532"/>
                  <a:ext cx="778195" cy="698087"/>
                </a:xfrm>
                <a:custGeom>
                  <a:avLst/>
                  <a:gdLst>
                    <a:gd name="connsiteX0" fmla="*/ 10307 w 778195"/>
                    <a:gd name="connsiteY0" fmla="*/ 455480 h 698086"/>
                    <a:gd name="connsiteX1" fmla="*/ 775913 w 778195"/>
                    <a:gd name="connsiteY1" fmla="*/ 10307 h 698086"/>
                    <a:gd name="connsiteX2" fmla="*/ 775913 w 778195"/>
                    <a:gd name="connsiteY2" fmla="*/ 246054 h 698086"/>
                    <a:gd name="connsiteX3" fmla="*/ 10307 w 778195"/>
                    <a:gd name="connsiteY3" fmla="*/ 691228 h 698086"/>
                    <a:gd name="connsiteX4" fmla="*/ 10307 w 778195"/>
                    <a:gd name="connsiteY4" fmla="*/ 455480 h 69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95" h="698086">
                      <a:moveTo>
                        <a:pt x="10307" y="455480"/>
                      </a:moveTo>
                      <a:lnTo>
                        <a:pt x="775913" y="10307"/>
                      </a:lnTo>
                      <a:lnTo>
                        <a:pt x="775913" y="246054"/>
                      </a:lnTo>
                      <a:lnTo>
                        <a:pt x="10307" y="691228"/>
                      </a:lnTo>
                      <a:lnTo>
                        <a:pt x="10307" y="455480"/>
                      </a:lnTo>
                    </a:path>
                  </a:pathLst>
                </a:custGeom>
                <a:solidFill>
                  <a:srgbClr val="28B1E8"/>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4" name="Freeform: Shape 93">
                  <a:extLst>
                    <a:ext uri="{FF2B5EF4-FFF2-40B4-BE49-F238E27FC236}">
                      <a16:creationId xmlns:a16="http://schemas.microsoft.com/office/drawing/2014/main" id="{DC96BFD1-F933-4C5F-BB96-D35B7CA74ABC}"/>
                    </a:ext>
                  </a:extLst>
                </p:cNvPr>
                <p:cNvSpPr/>
                <p:nvPr/>
              </p:nvSpPr>
              <p:spPr>
                <a:xfrm>
                  <a:off x="6754912" y="2922376"/>
                  <a:ext cx="1350398" cy="1018520"/>
                </a:xfrm>
                <a:custGeom>
                  <a:avLst/>
                  <a:gdLst>
                    <a:gd name="connsiteX0" fmla="*/ 10307 w 1350397"/>
                    <a:gd name="connsiteY0" fmla="*/ 10307 h 1018520"/>
                    <a:gd name="connsiteX1" fmla="*/ 1346972 w 1350397"/>
                    <a:gd name="connsiteY1" fmla="*/ 781635 h 1018520"/>
                    <a:gd name="connsiteX2" fmla="*/ 1346972 w 1350397"/>
                    <a:gd name="connsiteY2" fmla="*/ 1017383 h 1018520"/>
                    <a:gd name="connsiteX3" fmla="*/ 10307 w 1350397"/>
                    <a:gd name="connsiteY3" fmla="*/ 246054 h 1018520"/>
                    <a:gd name="connsiteX4" fmla="*/ 10307 w 1350397"/>
                    <a:gd name="connsiteY4" fmla="*/ 10307 h 101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97" h="1018520">
                      <a:moveTo>
                        <a:pt x="10307" y="10307"/>
                      </a:moveTo>
                      <a:lnTo>
                        <a:pt x="1346972" y="781635"/>
                      </a:lnTo>
                      <a:lnTo>
                        <a:pt x="1346972" y="1017383"/>
                      </a:lnTo>
                      <a:lnTo>
                        <a:pt x="10307" y="246054"/>
                      </a:lnTo>
                      <a:lnTo>
                        <a:pt x="10307" y="10307"/>
                      </a:lnTo>
                    </a:path>
                  </a:pathLst>
                </a:custGeom>
                <a:solidFill>
                  <a:srgbClr val="0079D4"/>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5" name="Freeform: Shape 94">
                  <a:extLst>
                    <a:ext uri="{FF2B5EF4-FFF2-40B4-BE49-F238E27FC236}">
                      <a16:creationId xmlns:a16="http://schemas.microsoft.com/office/drawing/2014/main" id="{DDF379A8-FF70-48C0-BD00-88AAD8EAB05E}"/>
                    </a:ext>
                  </a:extLst>
                </p:cNvPr>
                <p:cNvSpPr/>
                <p:nvPr/>
              </p:nvSpPr>
              <p:spPr>
                <a:xfrm>
                  <a:off x="6752624" y="2474914"/>
                  <a:ext cx="2117149" cy="1235957"/>
                </a:xfrm>
                <a:custGeom>
                  <a:avLst/>
                  <a:gdLst>
                    <a:gd name="connsiteX0" fmla="*/ 774769 w 2117148"/>
                    <a:gd name="connsiteY0" fmla="*/ 10307 h 1235957"/>
                    <a:gd name="connsiteX1" fmla="*/ 2114867 w 2117148"/>
                    <a:gd name="connsiteY1" fmla="*/ 783924 h 1235957"/>
                    <a:gd name="connsiteX2" fmla="*/ 1349260 w 2117148"/>
                    <a:gd name="connsiteY2" fmla="*/ 1229098 h 1235957"/>
                    <a:gd name="connsiteX3" fmla="*/ 10307 w 2117148"/>
                    <a:gd name="connsiteY3" fmla="*/ 455480 h 1235957"/>
                    <a:gd name="connsiteX4" fmla="*/ 774769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4769" y="10307"/>
                      </a:moveTo>
                      <a:lnTo>
                        <a:pt x="2114867" y="783924"/>
                      </a:lnTo>
                      <a:lnTo>
                        <a:pt x="1349260" y="1229098"/>
                      </a:lnTo>
                      <a:lnTo>
                        <a:pt x="10307" y="455480"/>
                      </a:lnTo>
                      <a:lnTo>
                        <a:pt x="774769" y="10307"/>
                      </a:lnTo>
                    </a:path>
                  </a:pathLst>
                </a:custGeom>
                <a:solidFill>
                  <a:srgbClr val="50E6FF"/>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6" name="Freeform: Shape 95">
                  <a:extLst>
                    <a:ext uri="{FF2B5EF4-FFF2-40B4-BE49-F238E27FC236}">
                      <a16:creationId xmlns:a16="http://schemas.microsoft.com/office/drawing/2014/main" id="{85BC36E4-2B82-4EB0-8EAE-44723EF6AAF8}"/>
                    </a:ext>
                  </a:extLst>
                </p:cNvPr>
                <p:cNvSpPr/>
                <p:nvPr/>
              </p:nvSpPr>
              <p:spPr>
                <a:xfrm>
                  <a:off x="7067335" y="2663741"/>
                  <a:ext cx="1476282" cy="858304"/>
                </a:xfrm>
                <a:custGeom>
                  <a:avLst/>
                  <a:gdLst>
                    <a:gd name="connsiteX0" fmla="*/ 743870 w 1476282"/>
                    <a:gd name="connsiteY0" fmla="*/ 580220 h 858303"/>
                    <a:gd name="connsiteX1" fmla="*/ 994495 w 1476282"/>
                    <a:gd name="connsiteY1" fmla="*/ 432592 h 858303"/>
                    <a:gd name="connsiteX2" fmla="*/ 743870 w 1476282"/>
                    <a:gd name="connsiteY2" fmla="*/ 284964 h 858303"/>
                    <a:gd name="connsiteX3" fmla="*/ 493246 w 1476282"/>
                    <a:gd name="connsiteY3" fmla="*/ 432592 h 858303"/>
                    <a:gd name="connsiteX4" fmla="*/ 743870 w 1476282"/>
                    <a:gd name="connsiteY4" fmla="*/ 580220 h 858303"/>
                    <a:gd name="connsiteX5" fmla="*/ 651173 w 1476282"/>
                    <a:gd name="connsiteY5" fmla="*/ 10307 h 858303"/>
                    <a:gd name="connsiteX6" fmla="*/ 1467134 w 1476282"/>
                    <a:gd name="connsiteY6" fmla="*/ 481802 h 858303"/>
                    <a:gd name="connsiteX7" fmla="*/ 1388170 w 1476282"/>
                    <a:gd name="connsiteY7" fmla="*/ 595098 h 858303"/>
                    <a:gd name="connsiteX8" fmla="*/ 1468278 w 1476282"/>
                    <a:gd name="connsiteY8" fmla="*/ 708394 h 858303"/>
                    <a:gd name="connsiteX9" fmla="*/ 1215365 w 1476282"/>
                    <a:gd name="connsiteY9" fmla="*/ 856022 h 858303"/>
                    <a:gd name="connsiteX10" fmla="*/ 1023105 w 1476282"/>
                    <a:gd name="connsiteY10" fmla="*/ 803379 h 858303"/>
                    <a:gd name="connsiteX11" fmla="*/ 833134 w 1476282"/>
                    <a:gd name="connsiteY11" fmla="*/ 854877 h 858303"/>
                    <a:gd name="connsiteX12" fmla="*/ 22895 w 1476282"/>
                    <a:gd name="connsiteY12" fmla="*/ 386816 h 858303"/>
                    <a:gd name="connsiteX13" fmla="*/ 97281 w 1476282"/>
                    <a:gd name="connsiteY13" fmla="*/ 276953 h 858303"/>
                    <a:gd name="connsiteX14" fmla="*/ 10307 w 1476282"/>
                    <a:gd name="connsiteY14" fmla="*/ 160224 h 858303"/>
                    <a:gd name="connsiteX15" fmla="*/ 266653 w 1476282"/>
                    <a:gd name="connsiteY15" fmla="*/ 10307 h 858303"/>
                    <a:gd name="connsiteX16" fmla="*/ 460058 w 1476282"/>
                    <a:gd name="connsiteY16" fmla="*/ 64094 h 858303"/>
                    <a:gd name="connsiteX17" fmla="*/ 651173 w 1476282"/>
                    <a:gd name="connsiteY17" fmla="*/ 10307 h 8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6282" h="858303">
                      <a:moveTo>
                        <a:pt x="743870" y="580220"/>
                      </a:moveTo>
                      <a:cubicBezTo>
                        <a:pt x="881199" y="580220"/>
                        <a:pt x="994495" y="513845"/>
                        <a:pt x="994495" y="432592"/>
                      </a:cubicBezTo>
                      <a:cubicBezTo>
                        <a:pt x="994495" y="351339"/>
                        <a:pt x="881199" y="284964"/>
                        <a:pt x="743870" y="284964"/>
                      </a:cubicBezTo>
                      <a:cubicBezTo>
                        <a:pt x="606542" y="284964"/>
                        <a:pt x="493246" y="351339"/>
                        <a:pt x="493246" y="432592"/>
                      </a:cubicBezTo>
                      <a:cubicBezTo>
                        <a:pt x="493246" y="513845"/>
                        <a:pt x="606542" y="580220"/>
                        <a:pt x="743870" y="580220"/>
                      </a:cubicBezTo>
                      <a:moveTo>
                        <a:pt x="651173" y="10307"/>
                      </a:moveTo>
                      <a:lnTo>
                        <a:pt x="1467134" y="481802"/>
                      </a:lnTo>
                      <a:cubicBezTo>
                        <a:pt x="1417925" y="510412"/>
                        <a:pt x="1388170" y="550466"/>
                        <a:pt x="1388170" y="595098"/>
                      </a:cubicBezTo>
                      <a:cubicBezTo>
                        <a:pt x="1388170" y="639729"/>
                        <a:pt x="1419069" y="679783"/>
                        <a:pt x="1468278" y="708394"/>
                      </a:cubicBezTo>
                      <a:lnTo>
                        <a:pt x="1215365" y="856022"/>
                      </a:lnTo>
                      <a:cubicBezTo>
                        <a:pt x="1169589" y="823978"/>
                        <a:pt x="1099780" y="803379"/>
                        <a:pt x="1023105" y="803379"/>
                      </a:cubicBezTo>
                      <a:cubicBezTo>
                        <a:pt x="947574" y="803379"/>
                        <a:pt x="878910" y="823978"/>
                        <a:pt x="833134" y="854877"/>
                      </a:cubicBezTo>
                      <a:lnTo>
                        <a:pt x="22895" y="386816"/>
                      </a:lnTo>
                      <a:cubicBezTo>
                        <a:pt x="68671" y="358206"/>
                        <a:pt x="97281" y="319296"/>
                        <a:pt x="97281" y="276953"/>
                      </a:cubicBezTo>
                      <a:cubicBezTo>
                        <a:pt x="97281" y="230032"/>
                        <a:pt x="62949" y="188834"/>
                        <a:pt x="10307" y="160224"/>
                      </a:cubicBezTo>
                      <a:lnTo>
                        <a:pt x="266653" y="10307"/>
                      </a:lnTo>
                      <a:cubicBezTo>
                        <a:pt x="312430" y="43495"/>
                        <a:pt x="382238" y="64094"/>
                        <a:pt x="460058" y="64094"/>
                      </a:cubicBezTo>
                      <a:cubicBezTo>
                        <a:pt x="536733" y="64094"/>
                        <a:pt x="605397" y="43495"/>
                        <a:pt x="651173" y="10307"/>
                      </a:cubicBezTo>
                    </a:path>
                  </a:pathLst>
                </a:custGeom>
                <a:solidFill>
                  <a:srgbClr val="0079D4"/>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7" name="Freeform: Shape 96">
                  <a:extLst>
                    <a:ext uri="{FF2B5EF4-FFF2-40B4-BE49-F238E27FC236}">
                      <a16:creationId xmlns:a16="http://schemas.microsoft.com/office/drawing/2014/main" id="{0D0FC542-9D8D-4C51-A49D-A83B7FFD2191}"/>
                    </a:ext>
                  </a:extLst>
                </p:cNvPr>
                <p:cNvSpPr/>
                <p:nvPr/>
              </p:nvSpPr>
              <p:spPr>
                <a:xfrm>
                  <a:off x="9412220" y="1440372"/>
                  <a:ext cx="2117149" cy="1235957"/>
                </a:xfrm>
                <a:custGeom>
                  <a:avLst/>
                  <a:gdLst>
                    <a:gd name="connsiteX0" fmla="*/ 775913 w 2117148"/>
                    <a:gd name="connsiteY0" fmla="*/ 10307 h 1235957"/>
                    <a:gd name="connsiteX1" fmla="*/ 2114867 w 2117148"/>
                    <a:gd name="connsiteY1" fmla="*/ 783924 h 1235957"/>
                    <a:gd name="connsiteX2" fmla="*/ 1350405 w 2117148"/>
                    <a:gd name="connsiteY2" fmla="*/ 1230242 h 1235957"/>
                    <a:gd name="connsiteX3" fmla="*/ 10307 w 2117148"/>
                    <a:gd name="connsiteY3" fmla="*/ 456625 h 1235957"/>
                    <a:gd name="connsiteX4" fmla="*/ 775913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5913" y="10307"/>
                      </a:moveTo>
                      <a:lnTo>
                        <a:pt x="2114867" y="783924"/>
                      </a:lnTo>
                      <a:lnTo>
                        <a:pt x="1350405" y="1230242"/>
                      </a:lnTo>
                      <a:lnTo>
                        <a:pt x="10307" y="456625"/>
                      </a:lnTo>
                      <a:lnTo>
                        <a:pt x="775913" y="10307"/>
                      </a:lnTo>
                    </a:path>
                  </a:pathLst>
                </a:custGeom>
                <a:solidFill>
                  <a:srgbClr val="FFD775"/>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8" name="Freeform: Shape 97">
                  <a:extLst>
                    <a:ext uri="{FF2B5EF4-FFF2-40B4-BE49-F238E27FC236}">
                      <a16:creationId xmlns:a16="http://schemas.microsoft.com/office/drawing/2014/main" id="{B16AF7F1-EA05-45DF-88BD-21249599E2D7}"/>
                    </a:ext>
                  </a:extLst>
                </p:cNvPr>
                <p:cNvSpPr/>
                <p:nvPr/>
              </p:nvSpPr>
              <p:spPr>
                <a:xfrm>
                  <a:off x="9720065" y="1618899"/>
                  <a:ext cx="1476282" cy="858304"/>
                </a:xfrm>
                <a:custGeom>
                  <a:avLst/>
                  <a:gdLst>
                    <a:gd name="connsiteX0" fmla="*/ 742726 w 1476282"/>
                    <a:gd name="connsiteY0" fmla="*/ 580220 h 858303"/>
                    <a:gd name="connsiteX1" fmla="*/ 993350 w 1476282"/>
                    <a:gd name="connsiteY1" fmla="*/ 432592 h 858303"/>
                    <a:gd name="connsiteX2" fmla="*/ 742726 w 1476282"/>
                    <a:gd name="connsiteY2" fmla="*/ 284964 h 858303"/>
                    <a:gd name="connsiteX3" fmla="*/ 492101 w 1476282"/>
                    <a:gd name="connsiteY3" fmla="*/ 432592 h 858303"/>
                    <a:gd name="connsiteX4" fmla="*/ 742726 w 1476282"/>
                    <a:gd name="connsiteY4" fmla="*/ 580220 h 858303"/>
                    <a:gd name="connsiteX5" fmla="*/ 651173 w 1476282"/>
                    <a:gd name="connsiteY5" fmla="*/ 10307 h 858303"/>
                    <a:gd name="connsiteX6" fmla="*/ 1467134 w 1476282"/>
                    <a:gd name="connsiteY6" fmla="*/ 481801 h 858303"/>
                    <a:gd name="connsiteX7" fmla="*/ 1388170 w 1476282"/>
                    <a:gd name="connsiteY7" fmla="*/ 595098 h 858303"/>
                    <a:gd name="connsiteX8" fmla="*/ 1468278 w 1476282"/>
                    <a:gd name="connsiteY8" fmla="*/ 708394 h 858303"/>
                    <a:gd name="connsiteX9" fmla="*/ 1215365 w 1476282"/>
                    <a:gd name="connsiteY9" fmla="*/ 856022 h 858303"/>
                    <a:gd name="connsiteX10" fmla="*/ 1023105 w 1476282"/>
                    <a:gd name="connsiteY10" fmla="*/ 803379 h 858303"/>
                    <a:gd name="connsiteX11" fmla="*/ 833134 w 1476282"/>
                    <a:gd name="connsiteY11" fmla="*/ 854877 h 858303"/>
                    <a:gd name="connsiteX12" fmla="*/ 22895 w 1476282"/>
                    <a:gd name="connsiteY12" fmla="*/ 386816 h 858303"/>
                    <a:gd name="connsiteX13" fmla="*/ 97282 w 1476282"/>
                    <a:gd name="connsiteY13" fmla="*/ 276953 h 858303"/>
                    <a:gd name="connsiteX14" fmla="*/ 10307 w 1476282"/>
                    <a:gd name="connsiteY14" fmla="*/ 160224 h 858303"/>
                    <a:gd name="connsiteX15" fmla="*/ 266653 w 1476282"/>
                    <a:gd name="connsiteY15" fmla="*/ 10307 h 858303"/>
                    <a:gd name="connsiteX16" fmla="*/ 460058 w 1476282"/>
                    <a:gd name="connsiteY16" fmla="*/ 64094 h 858303"/>
                    <a:gd name="connsiteX17" fmla="*/ 651173 w 1476282"/>
                    <a:gd name="connsiteY17" fmla="*/ 10307 h 8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6282" h="858303">
                      <a:moveTo>
                        <a:pt x="742726" y="580220"/>
                      </a:moveTo>
                      <a:cubicBezTo>
                        <a:pt x="880054" y="580220"/>
                        <a:pt x="993350" y="513845"/>
                        <a:pt x="993350" y="432592"/>
                      </a:cubicBezTo>
                      <a:cubicBezTo>
                        <a:pt x="993350" y="351339"/>
                        <a:pt x="880054" y="284964"/>
                        <a:pt x="742726" y="284964"/>
                      </a:cubicBezTo>
                      <a:cubicBezTo>
                        <a:pt x="605397" y="284964"/>
                        <a:pt x="492101" y="351339"/>
                        <a:pt x="492101" y="432592"/>
                      </a:cubicBezTo>
                      <a:cubicBezTo>
                        <a:pt x="493245" y="513845"/>
                        <a:pt x="605397" y="580220"/>
                        <a:pt x="742726" y="580220"/>
                      </a:cubicBezTo>
                      <a:moveTo>
                        <a:pt x="651173" y="10307"/>
                      </a:moveTo>
                      <a:lnTo>
                        <a:pt x="1467134" y="481801"/>
                      </a:lnTo>
                      <a:cubicBezTo>
                        <a:pt x="1417925" y="510412"/>
                        <a:pt x="1388170" y="550466"/>
                        <a:pt x="1388170" y="595098"/>
                      </a:cubicBezTo>
                      <a:cubicBezTo>
                        <a:pt x="1388170" y="639729"/>
                        <a:pt x="1419069" y="679783"/>
                        <a:pt x="1468278" y="708394"/>
                      </a:cubicBezTo>
                      <a:lnTo>
                        <a:pt x="1215365" y="856022"/>
                      </a:lnTo>
                      <a:cubicBezTo>
                        <a:pt x="1169589" y="823978"/>
                        <a:pt x="1099780" y="803379"/>
                        <a:pt x="1023105" y="803379"/>
                      </a:cubicBezTo>
                      <a:cubicBezTo>
                        <a:pt x="947574" y="803379"/>
                        <a:pt x="878910" y="823978"/>
                        <a:pt x="833134" y="854877"/>
                      </a:cubicBezTo>
                      <a:lnTo>
                        <a:pt x="22895" y="386816"/>
                      </a:lnTo>
                      <a:cubicBezTo>
                        <a:pt x="68671" y="358206"/>
                        <a:pt x="97282" y="319296"/>
                        <a:pt x="97282" y="276953"/>
                      </a:cubicBezTo>
                      <a:cubicBezTo>
                        <a:pt x="97282" y="230032"/>
                        <a:pt x="62949" y="188834"/>
                        <a:pt x="10307" y="160224"/>
                      </a:cubicBezTo>
                      <a:lnTo>
                        <a:pt x="266653" y="10307"/>
                      </a:lnTo>
                      <a:cubicBezTo>
                        <a:pt x="312430" y="43494"/>
                        <a:pt x="382238" y="64094"/>
                        <a:pt x="460058" y="64094"/>
                      </a:cubicBezTo>
                      <a:cubicBezTo>
                        <a:pt x="535588" y="64094"/>
                        <a:pt x="605397" y="43494"/>
                        <a:pt x="651173" y="10307"/>
                      </a:cubicBezTo>
                    </a:path>
                  </a:pathLst>
                </a:custGeom>
                <a:solidFill>
                  <a:srgbClr val="FF9900"/>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99" name="Freeform: Shape 98">
                  <a:extLst>
                    <a:ext uri="{FF2B5EF4-FFF2-40B4-BE49-F238E27FC236}">
                      <a16:creationId xmlns:a16="http://schemas.microsoft.com/office/drawing/2014/main" id="{02883703-67E9-4ADE-ABCA-1C1E14E57FE7}"/>
                    </a:ext>
                  </a:extLst>
                </p:cNvPr>
                <p:cNvSpPr/>
                <p:nvPr/>
              </p:nvSpPr>
              <p:spPr>
                <a:xfrm>
                  <a:off x="10751174" y="2213990"/>
                  <a:ext cx="778195" cy="698087"/>
                </a:xfrm>
                <a:custGeom>
                  <a:avLst/>
                  <a:gdLst>
                    <a:gd name="connsiteX0" fmla="*/ 10307 w 778195"/>
                    <a:gd name="connsiteY0" fmla="*/ 456625 h 698086"/>
                    <a:gd name="connsiteX1" fmla="*/ 775913 w 778195"/>
                    <a:gd name="connsiteY1" fmla="*/ 10307 h 698086"/>
                    <a:gd name="connsiteX2" fmla="*/ 775913 w 778195"/>
                    <a:gd name="connsiteY2" fmla="*/ 246054 h 698086"/>
                    <a:gd name="connsiteX3" fmla="*/ 10307 w 778195"/>
                    <a:gd name="connsiteY3" fmla="*/ 692372 h 698086"/>
                    <a:gd name="connsiteX4" fmla="*/ 10307 w 778195"/>
                    <a:gd name="connsiteY4" fmla="*/ 456625 h 69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95" h="698086">
                      <a:moveTo>
                        <a:pt x="10307" y="456625"/>
                      </a:moveTo>
                      <a:lnTo>
                        <a:pt x="775913" y="10307"/>
                      </a:lnTo>
                      <a:lnTo>
                        <a:pt x="775913" y="246054"/>
                      </a:lnTo>
                      <a:lnTo>
                        <a:pt x="10307" y="692372"/>
                      </a:lnTo>
                      <a:lnTo>
                        <a:pt x="10307" y="456625"/>
                      </a:lnTo>
                    </a:path>
                  </a:pathLst>
                </a:custGeom>
                <a:solidFill>
                  <a:srgbClr val="FE9900"/>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100" name="Freeform: Shape 99">
                  <a:extLst>
                    <a:ext uri="{FF2B5EF4-FFF2-40B4-BE49-F238E27FC236}">
                      <a16:creationId xmlns:a16="http://schemas.microsoft.com/office/drawing/2014/main" id="{0FB2C37B-2DD5-464B-AAF5-0FFFE2B7A668}"/>
                    </a:ext>
                  </a:extLst>
                </p:cNvPr>
                <p:cNvSpPr/>
                <p:nvPr/>
              </p:nvSpPr>
              <p:spPr>
                <a:xfrm>
                  <a:off x="9414509" y="1887834"/>
                  <a:ext cx="1350398" cy="1018520"/>
                </a:xfrm>
                <a:custGeom>
                  <a:avLst/>
                  <a:gdLst>
                    <a:gd name="connsiteX0" fmla="*/ 10307 w 1350397"/>
                    <a:gd name="connsiteY0" fmla="*/ 10307 h 1018520"/>
                    <a:gd name="connsiteX1" fmla="*/ 1348116 w 1350397"/>
                    <a:gd name="connsiteY1" fmla="*/ 782780 h 1018520"/>
                    <a:gd name="connsiteX2" fmla="*/ 1348116 w 1350397"/>
                    <a:gd name="connsiteY2" fmla="*/ 1018527 h 1018520"/>
                    <a:gd name="connsiteX3" fmla="*/ 10307 w 1350397"/>
                    <a:gd name="connsiteY3" fmla="*/ 246054 h 1018520"/>
                    <a:gd name="connsiteX4" fmla="*/ 10307 w 1350397"/>
                    <a:gd name="connsiteY4" fmla="*/ 10307 h 101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97" h="1018520">
                      <a:moveTo>
                        <a:pt x="10307" y="10307"/>
                      </a:moveTo>
                      <a:lnTo>
                        <a:pt x="1348116" y="782780"/>
                      </a:lnTo>
                      <a:lnTo>
                        <a:pt x="1348116" y="1018527"/>
                      </a:lnTo>
                      <a:lnTo>
                        <a:pt x="10307" y="246054"/>
                      </a:lnTo>
                      <a:lnTo>
                        <a:pt x="10307" y="10307"/>
                      </a:lnTo>
                    </a:path>
                  </a:pathLst>
                </a:custGeom>
                <a:solidFill>
                  <a:srgbClr val="DF7801"/>
                </a:solidFill>
                <a:ln w="11438" cap="flat">
                  <a:noFill/>
                  <a:prstDash val="solid"/>
                  <a:miter/>
                </a:ln>
              </p:spPr>
              <p:txBody>
                <a:bodyPr rtlCol="0" anchor="ctr"/>
                <a:lstStyle/>
                <a:p>
                  <a:pPr defTabSz="932563">
                    <a:defRPr/>
                  </a:pPr>
                  <a:endParaRPr lang="en-US">
                    <a:solidFill>
                      <a:srgbClr val="1A1A1A"/>
                    </a:solidFill>
                    <a:latin typeface="Segoe UI"/>
                  </a:endParaRPr>
                </a:p>
              </p:txBody>
            </p:sp>
            <p:sp>
              <p:nvSpPr>
                <p:cNvPr id="101" name="Freeform: Shape 100">
                  <a:extLst>
                    <a:ext uri="{FF2B5EF4-FFF2-40B4-BE49-F238E27FC236}">
                      <a16:creationId xmlns:a16="http://schemas.microsoft.com/office/drawing/2014/main" id="{E21086BB-DA45-4A91-99A4-E25087F04826}"/>
                    </a:ext>
                  </a:extLst>
                </p:cNvPr>
                <p:cNvSpPr/>
                <p:nvPr/>
              </p:nvSpPr>
              <p:spPr>
                <a:xfrm>
                  <a:off x="8650047" y="3158124"/>
                  <a:ext cx="2117149" cy="1235957"/>
                </a:xfrm>
                <a:custGeom>
                  <a:avLst/>
                  <a:gdLst>
                    <a:gd name="connsiteX0" fmla="*/ 775913 w 2117148"/>
                    <a:gd name="connsiteY0" fmla="*/ 10307 h 1235957"/>
                    <a:gd name="connsiteX1" fmla="*/ 2114867 w 2117148"/>
                    <a:gd name="connsiteY1" fmla="*/ 783924 h 1235957"/>
                    <a:gd name="connsiteX2" fmla="*/ 1350405 w 2117148"/>
                    <a:gd name="connsiteY2" fmla="*/ 1230242 h 1235957"/>
                    <a:gd name="connsiteX3" fmla="*/ 10307 w 2117148"/>
                    <a:gd name="connsiteY3" fmla="*/ 456625 h 1235957"/>
                    <a:gd name="connsiteX4" fmla="*/ 775913 w 2117148"/>
                    <a:gd name="connsiteY4" fmla="*/ 10307 h 123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148" h="1235957">
                      <a:moveTo>
                        <a:pt x="775913" y="10307"/>
                      </a:moveTo>
                      <a:lnTo>
                        <a:pt x="2114867" y="783924"/>
                      </a:lnTo>
                      <a:lnTo>
                        <a:pt x="1350405" y="1230242"/>
                      </a:lnTo>
                      <a:lnTo>
                        <a:pt x="10307" y="456625"/>
                      </a:lnTo>
                      <a:lnTo>
                        <a:pt x="775913" y="10307"/>
                      </a:lnTo>
                    </a:path>
                  </a:pathLst>
                </a:custGeom>
                <a:gradFill flip="none" rotWithShape="1">
                  <a:gsLst>
                    <a:gs pos="42000">
                      <a:srgbClr val="000000">
                        <a:alpha val="0"/>
                      </a:srgbClr>
                    </a:gs>
                    <a:gs pos="100000">
                      <a:srgbClr val="000000">
                        <a:alpha val="50000"/>
                      </a:srgbClr>
                    </a:gs>
                  </a:gsLst>
                  <a:lin ang="18000000" scaled="0"/>
                  <a:tileRect/>
                </a:gradFill>
                <a:ln w="11438" cap="flat">
                  <a:noFill/>
                  <a:prstDash val="solid"/>
                  <a:miter/>
                </a:ln>
              </p:spPr>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32563">
                    <a:defRPr/>
                  </a:pPr>
                  <a:endParaRPr lang="en-US">
                    <a:solidFill>
                      <a:srgbClr val="1A1A1A"/>
                    </a:solidFill>
                    <a:latin typeface="Segoe UI"/>
                  </a:endParaRPr>
                </a:p>
              </p:txBody>
            </p:sp>
          </p:grpSp>
          <p:pic>
            <p:nvPicPr>
              <p:cNvPr id="78" name="Graphic 178">
                <a:extLst>
                  <a:ext uri="{FF2B5EF4-FFF2-40B4-BE49-F238E27FC236}">
                    <a16:creationId xmlns:a16="http://schemas.microsoft.com/office/drawing/2014/main" id="{817746B2-A46B-4A3A-8DCE-BDF8E50FE0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45938" y="6017643"/>
                <a:ext cx="1196448" cy="465828"/>
              </a:xfrm>
              <a:prstGeom prst="rect">
                <a:avLst/>
              </a:prstGeom>
            </p:spPr>
          </p:pic>
          <p:pic>
            <p:nvPicPr>
              <p:cNvPr id="79" name="Graphic 78">
                <a:extLst>
                  <a:ext uri="{FF2B5EF4-FFF2-40B4-BE49-F238E27FC236}">
                    <a16:creationId xmlns:a16="http://schemas.microsoft.com/office/drawing/2014/main" id="{E71F751D-C42F-4DE9-88EA-3983A1069D7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84682" y="6017643"/>
                <a:ext cx="1645920" cy="465829"/>
              </a:xfrm>
              <a:prstGeom prst="rect">
                <a:avLst/>
              </a:prstGeom>
            </p:spPr>
          </p:pic>
        </p:grpSp>
        <p:sp>
          <p:nvSpPr>
            <p:cNvPr id="76" name="Rectangle 75">
              <a:extLst>
                <a:ext uri="{FF2B5EF4-FFF2-40B4-BE49-F238E27FC236}">
                  <a16:creationId xmlns:a16="http://schemas.microsoft.com/office/drawing/2014/main" id="{61B4EC5C-231D-4CA3-A78D-7313602A5E03}"/>
                </a:ext>
              </a:extLst>
            </p:cNvPr>
            <p:cNvSpPr/>
            <p:nvPr/>
          </p:nvSpPr>
          <p:spPr>
            <a:xfrm>
              <a:off x="7458711" y="1991544"/>
              <a:ext cx="4340529" cy="971292"/>
            </a:xfrm>
            <a:prstGeom prst="rect">
              <a:avLst/>
            </a:prstGeom>
          </p:spPr>
          <p:txBody>
            <a:bodyPr wrap="square">
              <a:spAutoFit/>
            </a:bodyPr>
            <a:lstStyle/>
            <a:p>
              <a:pPr defTabSz="932563"/>
              <a:r>
                <a:rPr lang="en-US" sz="2856" b="1">
                  <a:solidFill>
                    <a:srgbClr val="000000"/>
                  </a:solidFill>
                  <a:latin typeface="Segoe UI Semilight" panose="020B0402040204020203" pitchFamily="34" charset="0"/>
                  <a:cs typeface="Segoe UI Semilight" panose="020B0402040204020203" pitchFamily="34" charset="0"/>
                </a:rPr>
                <a:t>AWS</a:t>
              </a:r>
              <a:r>
                <a:rPr lang="en-US" sz="2856">
                  <a:solidFill>
                    <a:srgbClr val="000000"/>
                  </a:solidFill>
                  <a:latin typeface="Segoe UI Semilight" panose="020B0402040204020203" pitchFamily="34" charset="0"/>
                  <a:cs typeface="Segoe UI Semilight" panose="020B0402040204020203" pitchFamily="34" charset="0"/>
                </a:rPr>
                <a:t> </a:t>
              </a:r>
              <a:r>
                <a:rPr lang="en-US" sz="2856" b="1">
                  <a:solidFill>
                    <a:srgbClr val="000000"/>
                  </a:solidFill>
                  <a:latin typeface="Segoe UI Semilight" panose="020B0402040204020203" pitchFamily="34" charset="0"/>
                  <a:cs typeface="Segoe UI Semilight" panose="020B0402040204020203" pitchFamily="34" charset="0"/>
                </a:rPr>
                <a:t>is 5x more expensive than Azure</a:t>
              </a:r>
              <a:endParaRPr lang="en-US" sz="2856">
                <a:solidFill>
                  <a:srgbClr val="000000"/>
                </a:solidFill>
                <a:latin typeface="Segoe UI Semilight" panose="020B0402040204020203" pitchFamily="34" charset="0"/>
                <a:cs typeface="Segoe UI Semilight" panose="020B0402040204020203" pitchFamily="34" charset="0"/>
              </a:endParaRPr>
            </a:p>
          </p:txBody>
        </p:sp>
      </p:grpSp>
      <p:sp>
        <p:nvSpPr>
          <p:cNvPr id="103" name="Text Placeholder 3">
            <a:extLst>
              <a:ext uri="{FF2B5EF4-FFF2-40B4-BE49-F238E27FC236}">
                <a16:creationId xmlns:a16="http://schemas.microsoft.com/office/drawing/2014/main" id="{6DCA1224-2D63-6549-A4B5-E7B76A788C5B}"/>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Pay less with </a:t>
            </a:r>
            <a:r>
              <a:rPr lang="en-US" sz="4080">
                <a:solidFill>
                  <a:srgbClr val="0078D3"/>
                </a:solidFill>
              </a:rPr>
              <a:t>Azure</a:t>
            </a:r>
            <a:r>
              <a:rPr lang="en-US" sz="4080">
                <a:solidFill>
                  <a:srgbClr val="3C3C41"/>
                </a:solidFill>
              </a:rPr>
              <a:t> </a:t>
            </a:r>
            <a:endParaRPr lang="en-US" sz="4080">
              <a:solidFill>
                <a:srgbClr val="0078D3"/>
              </a:solidFill>
            </a:endParaRPr>
          </a:p>
        </p:txBody>
      </p:sp>
    </p:spTree>
    <p:extLst>
      <p:ext uri="{BB962C8B-B14F-4D97-AF65-F5344CB8AC3E}">
        <p14:creationId xmlns:p14="http://schemas.microsoft.com/office/powerpoint/2010/main" val="298094209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CE6F8D7-EF8F-4500-A46E-28889E684002}"/>
              </a:ext>
            </a:extLst>
          </p:cNvPr>
          <p:cNvSpPr/>
          <p:nvPr/>
        </p:nvSpPr>
        <p:spPr bwMode="auto">
          <a:xfrm>
            <a:off x="2175881" y="2654221"/>
            <a:ext cx="8334053" cy="4353535"/>
          </a:xfrm>
          <a:custGeom>
            <a:avLst/>
            <a:gdLst>
              <a:gd name="connsiteX0" fmla="*/ 6096000 w 12192000"/>
              <a:gd name="connsiteY0" fmla="*/ 0 h 6368847"/>
              <a:gd name="connsiteX1" fmla="*/ 12192000 w 12192000"/>
              <a:gd name="connsiteY1" fmla="*/ 6096000 h 6368847"/>
              <a:gd name="connsiteX2" fmla="*/ 12185101 w 12192000"/>
              <a:gd name="connsiteY2" fmla="*/ 6368847 h 6368847"/>
              <a:gd name="connsiteX3" fmla="*/ 6899 w 12192000"/>
              <a:gd name="connsiteY3" fmla="*/ 6368847 h 6368847"/>
              <a:gd name="connsiteX4" fmla="*/ 0 w 12192000"/>
              <a:gd name="connsiteY4" fmla="*/ 6096000 h 6368847"/>
              <a:gd name="connsiteX5" fmla="*/ 6096000 w 12192000"/>
              <a:gd name="connsiteY5" fmla="*/ 0 h 636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368847">
                <a:moveTo>
                  <a:pt x="6096000" y="0"/>
                </a:moveTo>
                <a:cubicBezTo>
                  <a:pt x="9462728" y="0"/>
                  <a:pt x="12192000" y="2729272"/>
                  <a:pt x="12192000" y="6096000"/>
                </a:cubicBezTo>
                <a:lnTo>
                  <a:pt x="12185101" y="6368847"/>
                </a:lnTo>
                <a:lnTo>
                  <a:pt x="6899" y="6368847"/>
                </a:lnTo>
                <a:lnTo>
                  <a:pt x="0" y="6096000"/>
                </a:lnTo>
                <a:cubicBezTo>
                  <a:pt x="0" y="2729272"/>
                  <a:pt x="2729272" y="0"/>
                  <a:pt x="6096000" y="0"/>
                </a:cubicBezTo>
                <a:close/>
              </a:path>
            </a:pathLst>
          </a:custGeom>
          <a:solidFill>
            <a:schemeClr val="accent3">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0234" tIns="152188" rIns="190234" bIns="152188" numCol="1" spcCol="0" rtlCol="0" fromWordArt="0" anchor="t" anchorCtr="0" forceAA="0" compatLnSpc="1">
            <a:prstTxWarp prst="textNoShape">
              <a:avLst/>
            </a:prstTxWarp>
            <a:noAutofit/>
          </a:bodyPr>
          <a:lstStyle/>
          <a:p>
            <a:pPr defTabSz="969953" fontAlgn="base">
              <a:spcBef>
                <a:spcPct val="0"/>
              </a:spcBef>
              <a:spcAft>
                <a:spcPct val="0"/>
              </a:spcAft>
              <a:defRPr/>
            </a:pPr>
            <a:endParaRPr lang="en-US" sz="208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 name="Straight Connector 3">
            <a:extLst>
              <a:ext uri="{FF2B5EF4-FFF2-40B4-BE49-F238E27FC236}">
                <a16:creationId xmlns:a16="http://schemas.microsoft.com/office/drawing/2014/main" id="{214A813E-5378-4853-9EC6-35E90AB27768}"/>
              </a:ext>
            </a:extLst>
          </p:cNvPr>
          <p:cNvCxnSpPr>
            <a:cxnSpLocks/>
          </p:cNvCxnSpPr>
          <p:nvPr/>
        </p:nvCxnSpPr>
        <p:spPr>
          <a:xfrm>
            <a:off x="442689" y="4461398"/>
            <a:ext cx="5900220" cy="2546359"/>
          </a:xfrm>
          <a:prstGeom prst="line">
            <a:avLst/>
          </a:prstGeom>
          <a:ln w="15875">
            <a:solidFill>
              <a:schemeClr val="bg2">
                <a:lumMod val="9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72B7CA7-D96B-4360-9171-9B8BA8DFA264}"/>
              </a:ext>
            </a:extLst>
          </p:cNvPr>
          <p:cNvCxnSpPr>
            <a:cxnSpLocks/>
          </p:cNvCxnSpPr>
          <p:nvPr/>
        </p:nvCxnSpPr>
        <p:spPr>
          <a:xfrm>
            <a:off x="1832921" y="2310244"/>
            <a:ext cx="4509987" cy="4697513"/>
          </a:xfrm>
          <a:prstGeom prst="line">
            <a:avLst/>
          </a:prstGeom>
          <a:ln w="15875">
            <a:solidFill>
              <a:schemeClr val="bg2">
                <a:lumMod val="9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7090357-CF64-4353-A687-9E1601E0EAB0}"/>
              </a:ext>
            </a:extLst>
          </p:cNvPr>
          <p:cNvCxnSpPr>
            <a:cxnSpLocks/>
          </p:cNvCxnSpPr>
          <p:nvPr/>
        </p:nvCxnSpPr>
        <p:spPr>
          <a:xfrm flipH="1">
            <a:off x="6356278" y="4441582"/>
            <a:ext cx="5921529" cy="2566175"/>
          </a:xfrm>
          <a:prstGeom prst="line">
            <a:avLst/>
          </a:prstGeom>
          <a:ln w="15875">
            <a:solidFill>
              <a:schemeClr val="bg2">
                <a:lumMod val="9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2E50C0-9EFB-409D-AB71-AA906823EF15}"/>
              </a:ext>
            </a:extLst>
          </p:cNvPr>
          <p:cNvCxnSpPr>
            <a:cxnSpLocks/>
          </p:cNvCxnSpPr>
          <p:nvPr/>
        </p:nvCxnSpPr>
        <p:spPr>
          <a:xfrm flipH="1">
            <a:off x="6342910" y="1407106"/>
            <a:ext cx="2068514" cy="5157380"/>
          </a:xfrm>
          <a:prstGeom prst="line">
            <a:avLst/>
          </a:prstGeom>
          <a:ln w="15875">
            <a:solidFill>
              <a:schemeClr val="bg2">
                <a:lumMod val="9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CAA7457-0D20-460D-87F1-6AA498384197}"/>
              </a:ext>
            </a:extLst>
          </p:cNvPr>
          <p:cNvCxnSpPr>
            <a:cxnSpLocks/>
          </p:cNvCxnSpPr>
          <p:nvPr/>
        </p:nvCxnSpPr>
        <p:spPr>
          <a:xfrm flipH="1">
            <a:off x="6355873" y="1223086"/>
            <a:ext cx="405" cy="5784670"/>
          </a:xfrm>
          <a:prstGeom prst="line">
            <a:avLst/>
          </a:prstGeom>
          <a:ln w="15875">
            <a:solidFill>
              <a:schemeClr val="bg2">
                <a:lumMod val="9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E0333-820A-4F79-BBB7-DB592CC4B33A}"/>
              </a:ext>
            </a:extLst>
          </p:cNvPr>
          <p:cNvCxnSpPr>
            <a:cxnSpLocks/>
          </p:cNvCxnSpPr>
          <p:nvPr/>
        </p:nvCxnSpPr>
        <p:spPr>
          <a:xfrm>
            <a:off x="4018471" y="1407106"/>
            <a:ext cx="2214715" cy="5157381"/>
          </a:xfrm>
          <a:prstGeom prst="line">
            <a:avLst/>
          </a:prstGeom>
          <a:ln w="15875">
            <a:solidFill>
              <a:schemeClr val="bg2">
                <a:lumMod val="9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0AA71A-C2D8-4785-8DA5-DFD3DF0D7BE0}"/>
              </a:ext>
            </a:extLst>
          </p:cNvPr>
          <p:cNvCxnSpPr>
            <a:cxnSpLocks/>
          </p:cNvCxnSpPr>
          <p:nvPr/>
        </p:nvCxnSpPr>
        <p:spPr>
          <a:xfrm flipH="1">
            <a:off x="6342909" y="2291543"/>
            <a:ext cx="4557683" cy="4716213"/>
          </a:xfrm>
          <a:prstGeom prst="line">
            <a:avLst/>
          </a:prstGeom>
          <a:ln w="15875">
            <a:solidFill>
              <a:schemeClr val="bg2">
                <a:lumMod val="9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0E179877-51C0-4593-BF3D-A8101DAC15FB}"/>
              </a:ext>
            </a:extLst>
          </p:cNvPr>
          <p:cNvSpPr/>
          <p:nvPr/>
        </p:nvSpPr>
        <p:spPr bwMode="auto">
          <a:xfrm>
            <a:off x="3826272" y="4340739"/>
            <a:ext cx="5033270" cy="2667018"/>
          </a:xfrm>
          <a:custGeom>
            <a:avLst/>
            <a:gdLst>
              <a:gd name="connsiteX0" fmla="*/ 6096000 w 12192000"/>
              <a:gd name="connsiteY0" fmla="*/ 0 h 6368847"/>
              <a:gd name="connsiteX1" fmla="*/ 12192000 w 12192000"/>
              <a:gd name="connsiteY1" fmla="*/ 6096000 h 6368847"/>
              <a:gd name="connsiteX2" fmla="*/ 12185101 w 12192000"/>
              <a:gd name="connsiteY2" fmla="*/ 6368847 h 6368847"/>
              <a:gd name="connsiteX3" fmla="*/ 6899 w 12192000"/>
              <a:gd name="connsiteY3" fmla="*/ 6368847 h 6368847"/>
              <a:gd name="connsiteX4" fmla="*/ 0 w 12192000"/>
              <a:gd name="connsiteY4" fmla="*/ 6096000 h 6368847"/>
              <a:gd name="connsiteX5" fmla="*/ 6096000 w 12192000"/>
              <a:gd name="connsiteY5" fmla="*/ 0 h 636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368847">
                <a:moveTo>
                  <a:pt x="6096000" y="0"/>
                </a:moveTo>
                <a:cubicBezTo>
                  <a:pt x="9462728" y="0"/>
                  <a:pt x="12192000" y="2729272"/>
                  <a:pt x="12192000" y="6096000"/>
                </a:cubicBezTo>
                <a:lnTo>
                  <a:pt x="12185101" y="6368847"/>
                </a:lnTo>
                <a:lnTo>
                  <a:pt x="6899" y="6368847"/>
                </a:lnTo>
                <a:lnTo>
                  <a:pt x="0" y="6096000"/>
                </a:lnTo>
                <a:cubicBezTo>
                  <a:pt x="0" y="2729272"/>
                  <a:pt x="2729272" y="0"/>
                  <a:pt x="6096000" y="0"/>
                </a:cubicBezTo>
                <a:close/>
              </a:path>
            </a:pathLst>
          </a:custGeom>
          <a:solidFill>
            <a:srgbClr val="FFFFFF"/>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0234" tIns="152188" rIns="190234" bIns="152188" numCol="1" spcCol="0" rtlCol="0" fromWordArt="0" anchor="t" anchorCtr="0" forceAA="0" compatLnSpc="1">
            <a:prstTxWarp prst="textNoShape">
              <a:avLst/>
            </a:prstTxWarp>
            <a:noAutofit/>
          </a:bodyPr>
          <a:lstStyle/>
          <a:p>
            <a:pPr defTabSz="969953" fontAlgn="base">
              <a:spcBef>
                <a:spcPct val="0"/>
              </a:spcBef>
              <a:spcAft>
                <a:spcPct val="0"/>
              </a:spcAft>
              <a:defRPr/>
            </a:pPr>
            <a:endParaRPr lang="en-US" sz="2081" b="1" err="1">
              <a:ln w="22225">
                <a:solidFill>
                  <a:srgbClr val="243A5E"/>
                </a:solidFill>
                <a:prstDash val="solid"/>
              </a:ln>
              <a:solidFill>
                <a:srgbClr val="243A5E">
                  <a:lumMod val="40000"/>
                  <a:lumOff val="60000"/>
                </a:srgbClr>
              </a:solidFill>
              <a:latin typeface="Segoe UI"/>
              <a:ea typeface="Segoe UI" pitchFamily="34" charset="0"/>
              <a:cs typeface="Segoe UI" pitchFamily="34" charset="0"/>
            </a:endParaRPr>
          </a:p>
        </p:txBody>
      </p:sp>
      <p:sp>
        <p:nvSpPr>
          <p:cNvPr id="12" name="Title 1">
            <a:extLst>
              <a:ext uri="{FF2B5EF4-FFF2-40B4-BE49-F238E27FC236}">
                <a16:creationId xmlns:a16="http://schemas.microsoft.com/office/drawing/2014/main" id="{F44E0732-0D46-4111-8121-9E184BC6DB7C}"/>
              </a:ext>
            </a:extLst>
          </p:cNvPr>
          <p:cNvSpPr txBox="1">
            <a:spLocks/>
          </p:cNvSpPr>
          <p:nvPr/>
        </p:nvSpPr>
        <p:spPr>
          <a:xfrm>
            <a:off x="4974905" y="5231423"/>
            <a:ext cx="2736007" cy="576275"/>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70235">
              <a:defRPr/>
            </a:pPr>
            <a:r>
              <a:rPr lang="en-US" sz="3264" b="0" spc="0">
                <a:ln w="0"/>
                <a:solidFill>
                  <a:srgbClr val="000000"/>
                </a:solidFill>
                <a:effectLst>
                  <a:outerShdw blurRad="38100" dist="19050" dir="2700000" algn="tl" rotWithShape="0">
                    <a:srgbClr val="000000">
                      <a:alpha val="40000"/>
                    </a:srgbClr>
                  </a:outerShdw>
                </a:effectLst>
                <a:latin typeface="Segoe UI Semilight" panose="020B0402040204020203" pitchFamily="34" charset="0"/>
                <a:cs typeface="Segoe UI Semilight" panose="020B0402040204020203" pitchFamily="34" charset="0"/>
              </a:rPr>
              <a:t>Migration and innovation triggers </a:t>
            </a:r>
          </a:p>
        </p:txBody>
      </p:sp>
      <p:grpSp>
        <p:nvGrpSpPr>
          <p:cNvPr id="13" name="Group 12">
            <a:extLst>
              <a:ext uri="{FF2B5EF4-FFF2-40B4-BE49-F238E27FC236}">
                <a16:creationId xmlns:a16="http://schemas.microsoft.com/office/drawing/2014/main" id="{1C91565D-664F-4703-889D-E2EAA49E035F}"/>
              </a:ext>
            </a:extLst>
          </p:cNvPr>
          <p:cNvGrpSpPr/>
          <p:nvPr/>
        </p:nvGrpSpPr>
        <p:grpSpPr>
          <a:xfrm>
            <a:off x="952462" y="3653209"/>
            <a:ext cx="2779204" cy="1552797"/>
            <a:chOff x="913930" y="3633128"/>
            <a:chExt cx="2671769" cy="1492771"/>
          </a:xfrm>
        </p:grpSpPr>
        <p:sp>
          <p:nvSpPr>
            <p:cNvPr id="14" name="Rectangle 13">
              <a:extLst>
                <a:ext uri="{FF2B5EF4-FFF2-40B4-BE49-F238E27FC236}">
                  <a16:creationId xmlns:a16="http://schemas.microsoft.com/office/drawing/2014/main" id="{30878450-BD62-4A96-BF70-F5B37A99BFA7}"/>
                </a:ext>
              </a:extLst>
            </p:cNvPr>
            <p:cNvSpPr/>
            <p:nvPr/>
          </p:nvSpPr>
          <p:spPr>
            <a:xfrm>
              <a:off x="913930" y="3633128"/>
              <a:ext cx="1857846" cy="921528"/>
            </a:xfrm>
            <a:prstGeom prst="rect">
              <a:avLst/>
            </a:prstGeom>
          </p:spPr>
          <p:txBody>
            <a:bodyPr wrap="square" lIns="190234">
              <a:spAutoFit/>
            </a:bodyPr>
            <a:lstStyle/>
            <a:p>
              <a:pPr algn="ctr" defTabSz="951121">
                <a:lnSpc>
                  <a:spcPct val="90000"/>
                </a:lnSpc>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Quickly integrate acquisitions</a:t>
              </a:r>
            </a:p>
          </p:txBody>
        </p:sp>
        <p:sp>
          <p:nvSpPr>
            <p:cNvPr id="15" name="browser_3">
              <a:extLst>
                <a:ext uri="{FF2B5EF4-FFF2-40B4-BE49-F238E27FC236}">
                  <a16:creationId xmlns:a16="http://schemas.microsoft.com/office/drawing/2014/main" id="{30808A32-3AC1-4FD9-9E60-A4F2B46314A9}"/>
                </a:ext>
              </a:extLst>
            </p:cNvPr>
            <p:cNvSpPr>
              <a:spLocks noChangeAspect="1" noEditPoints="1"/>
            </p:cNvSpPr>
            <p:nvPr/>
          </p:nvSpPr>
          <p:spPr bwMode="auto">
            <a:xfrm>
              <a:off x="3201166" y="4760139"/>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lin ang="5400000" scaled="1"/>
                </a:gradFill>
                <a:latin typeface="Segoe UI"/>
              </a:endParaRPr>
            </a:p>
          </p:txBody>
        </p:sp>
      </p:grpSp>
      <p:grpSp>
        <p:nvGrpSpPr>
          <p:cNvPr id="16" name="Group 15">
            <a:extLst>
              <a:ext uri="{FF2B5EF4-FFF2-40B4-BE49-F238E27FC236}">
                <a16:creationId xmlns:a16="http://schemas.microsoft.com/office/drawing/2014/main" id="{E829697B-366E-4680-8772-549D27FF6291}"/>
              </a:ext>
            </a:extLst>
          </p:cNvPr>
          <p:cNvGrpSpPr/>
          <p:nvPr/>
        </p:nvGrpSpPr>
        <p:grpSpPr>
          <a:xfrm>
            <a:off x="2246617" y="2014001"/>
            <a:ext cx="2481230" cy="2168175"/>
            <a:chOff x="2158058" y="2057286"/>
            <a:chExt cx="2385314" cy="2084361"/>
          </a:xfrm>
        </p:grpSpPr>
        <p:sp>
          <p:nvSpPr>
            <p:cNvPr id="17" name="Rectangle 16">
              <a:extLst>
                <a:ext uri="{FF2B5EF4-FFF2-40B4-BE49-F238E27FC236}">
                  <a16:creationId xmlns:a16="http://schemas.microsoft.com/office/drawing/2014/main" id="{8E369ED5-AFB6-451C-8DE7-A7D50C46BFF5}"/>
                </a:ext>
              </a:extLst>
            </p:cNvPr>
            <p:cNvSpPr/>
            <p:nvPr/>
          </p:nvSpPr>
          <p:spPr>
            <a:xfrm>
              <a:off x="2158058" y="2057286"/>
              <a:ext cx="2009792" cy="644528"/>
            </a:xfrm>
            <a:prstGeom prst="rect">
              <a:avLst/>
            </a:prstGeom>
          </p:spPr>
          <p:txBody>
            <a:bodyPr wrap="square" lIns="190234">
              <a:spAutoFit/>
            </a:bodyPr>
            <a:lstStyle/>
            <a:p>
              <a:pPr algn="ctr" defTabSz="951121">
                <a:lnSpc>
                  <a:spcPct val="90000"/>
                </a:lnSpc>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Urgent capacity needs  </a:t>
              </a:r>
            </a:p>
          </p:txBody>
        </p:sp>
        <p:sp>
          <p:nvSpPr>
            <p:cNvPr id="18" name="Move_E7C2">
              <a:extLst>
                <a:ext uri="{FF2B5EF4-FFF2-40B4-BE49-F238E27FC236}">
                  <a16:creationId xmlns:a16="http://schemas.microsoft.com/office/drawing/2014/main" id="{1115E56B-8A01-47ED-9886-8C18B2970AFD}"/>
                </a:ext>
              </a:extLst>
            </p:cNvPr>
            <p:cNvSpPr>
              <a:spLocks noChangeAspect="1" noEditPoints="1"/>
            </p:cNvSpPr>
            <p:nvPr/>
          </p:nvSpPr>
          <p:spPr bwMode="auto">
            <a:xfrm>
              <a:off x="4177703" y="3775887"/>
              <a:ext cx="365669" cy="365760"/>
            </a:xfrm>
            <a:custGeom>
              <a:avLst/>
              <a:gdLst>
                <a:gd name="T0" fmla="*/ 736 w 3999"/>
                <a:gd name="T1" fmla="*/ 2737 h 4000"/>
                <a:gd name="T2" fmla="*/ 0 w 3999"/>
                <a:gd name="T3" fmla="*/ 2001 h 4000"/>
                <a:gd name="T4" fmla="*/ 736 w 3999"/>
                <a:gd name="T5" fmla="*/ 1264 h 4000"/>
                <a:gd name="T6" fmla="*/ 86 w 3999"/>
                <a:gd name="T7" fmla="*/ 2001 h 4000"/>
                <a:gd name="T8" fmla="*/ 1264 w 3999"/>
                <a:gd name="T9" fmla="*/ 2001 h 4000"/>
                <a:gd name="T10" fmla="*/ 1264 w 3999"/>
                <a:gd name="T11" fmla="*/ 3265 h 4000"/>
                <a:gd name="T12" fmla="*/ 2000 w 3999"/>
                <a:gd name="T13" fmla="*/ 4000 h 4000"/>
                <a:gd name="T14" fmla="*/ 2735 w 3999"/>
                <a:gd name="T15" fmla="*/ 3265 h 4000"/>
                <a:gd name="T16" fmla="*/ 2000 w 3999"/>
                <a:gd name="T17" fmla="*/ 3915 h 4000"/>
                <a:gd name="T18" fmla="*/ 2000 w 3999"/>
                <a:gd name="T19" fmla="*/ 2737 h 4000"/>
                <a:gd name="T20" fmla="*/ 3264 w 3999"/>
                <a:gd name="T21" fmla="*/ 2737 h 4000"/>
                <a:gd name="T22" fmla="*/ 3999 w 3999"/>
                <a:gd name="T23" fmla="*/ 2001 h 4000"/>
                <a:gd name="T24" fmla="*/ 3264 w 3999"/>
                <a:gd name="T25" fmla="*/ 1264 h 4000"/>
                <a:gd name="T26" fmla="*/ 3913 w 3999"/>
                <a:gd name="T27" fmla="*/ 2001 h 4000"/>
                <a:gd name="T28" fmla="*/ 2735 w 3999"/>
                <a:gd name="T29" fmla="*/ 2001 h 4000"/>
                <a:gd name="T30" fmla="*/ 2735 w 3999"/>
                <a:gd name="T31" fmla="*/ 736 h 4000"/>
                <a:gd name="T32" fmla="*/ 2000 w 3999"/>
                <a:gd name="T33" fmla="*/ 0 h 4000"/>
                <a:gd name="T34" fmla="*/ 1264 w 3999"/>
                <a:gd name="T35" fmla="*/ 736 h 4000"/>
                <a:gd name="T36" fmla="*/ 2000 w 3999"/>
                <a:gd name="T37" fmla="*/ 86 h 4000"/>
                <a:gd name="T38" fmla="*/ 2000 w 3999"/>
                <a:gd name="T39" fmla="*/ 1264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99" h="4000">
                  <a:moveTo>
                    <a:pt x="736" y="2737"/>
                  </a:moveTo>
                  <a:lnTo>
                    <a:pt x="0" y="2001"/>
                  </a:lnTo>
                  <a:lnTo>
                    <a:pt x="736" y="1264"/>
                  </a:lnTo>
                  <a:moveTo>
                    <a:pt x="86" y="2001"/>
                  </a:moveTo>
                  <a:lnTo>
                    <a:pt x="1264" y="2001"/>
                  </a:lnTo>
                  <a:moveTo>
                    <a:pt x="1264" y="3265"/>
                  </a:moveTo>
                  <a:lnTo>
                    <a:pt x="2000" y="4000"/>
                  </a:lnTo>
                  <a:lnTo>
                    <a:pt x="2735" y="3265"/>
                  </a:lnTo>
                  <a:moveTo>
                    <a:pt x="2000" y="3915"/>
                  </a:moveTo>
                  <a:lnTo>
                    <a:pt x="2000" y="2737"/>
                  </a:lnTo>
                  <a:moveTo>
                    <a:pt x="3264" y="2737"/>
                  </a:moveTo>
                  <a:lnTo>
                    <a:pt x="3999" y="2001"/>
                  </a:lnTo>
                  <a:lnTo>
                    <a:pt x="3264" y="1264"/>
                  </a:lnTo>
                  <a:moveTo>
                    <a:pt x="3913" y="2001"/>
                  </a:moveTo>
                  <a:lnTo>
                    <a:pt x="2735" y="2001"/>
                  </a:lnTo>
                  <a:moveTo>
                    <a:pt x="2735" y="736"/>
                  </a:moveTo>
                  <a:lnTo>
                    <a:pt x="2000" y="0"/>
                  </a:lnTo>
                  <a:lnTo>
                    <a:pt x="1264" y="736"/>
                  </a:lnTo>
                  <a:moveTo>
                    <a:pt x="2000" y="86"/>
                  </a:moveTo>
                  <a:lnTo>
                    <a:pt x="2000" y="1264"/>
                  </a:lnTo>
                </a:path>
              </a:pathLst>
            </a:custGeom>
            <a:no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lin ang="5400000" scaled="1"/>
                </a:gradFill>
                <a:latin typeface="Segoe UI"/>
              </a:endParaRPr>
            </a:p>
          </p:txBody>
        </p:sp>
      </p:grpSp>
      <p:grpSp>
        <p:nvGrpSpPr>
          <p:cNvPr id="19" name="Group 18">
            <a:extLst>
              <a:ext uri="{FF2B5EF4-FFF2-40B4-BE49-F238E27FC236}">
                <a16:creationId xmlns:a16="http://schemas.microsoft.com/office/drawing/2014/main" id="{3ECF20C6-8B86-44DF-8009-C5B5E7AFCE73}"/>
              </a:ext>
            </a:extLst>
          </p:cNvPr>
          <p:cNvGrpSpPr/>
          <p:nvPr/>
        </p:nvGrpSpPr>
        <p:grpSpPr>
          <a:xfrm>
            <a:off x="4197504" y="1473601"/>
            <a:ext cx="2215996" cy="2363449"/>
            <a:chOff x="3947467" y="1537776"/>
            <a:chExt cx="2130333" cy="2272086"/>
          </a:xfrm>
        </p:grpSpPr>
        <p:sp>
          <p:nvSpPr>
            <p:cNvPr id="20" name="Rectangle 19">
              <a:extLst>
                <a:ext uri="{FF2B5EF4-FFF2-40B4-BE49-F238E27FC236}">
                  <a16:creationId xmlns:a16="http://schemas.microsoft.com/office/drawing/2014/main" id="{EAA5E305-B70A-4FCB-92B8-7D2874C3D369}"/>
                </a:ext>
              </a:extLst>
            </p:cNvPr>
            <p:cNvSpPr/>
            <p:nvPr/>
          </p:nvSpPr>
          <p:spPr>
            <a:xfrm>
              <a:off x="3947467" y="1537776"/>
              <a:ext cx="2130333" cy="644528"/>
            </a:xfrm>
            <a:prstGeom prst="rect">
              <a:avLst/>
            </a:prstGeom>
          </p:spPr>
          <p:txBody>
            <a:bodyPr wrap="square" lIns="190234">
              <a:spAutoFit/>
            </a:bodyPr>
            <a:lstStyle/>
            <a:p>
              <a:pPr algn="ctr" defTabSz="951121">
                <a:lnSpc>
                  <a:spcPct val="90000"/>
                </a:lnSpc>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Software and hardware refresh</a:t>
              </a:r>
            </a:p>
          </p:txBody>
        </p:sp>
        <p:sp>
          <p:nvSpPr>
            <p:cNvPr id="21" name="chip">
              <a:extLst>
                <a:ext uri="{FF2B5EF4-FFF2-40B4-BE49-F238E27FC236}">
                  <a16:creationId xmlns:a16="http://schemas.microsoft.com/office/drawing/2014/main" id="{9D721DBB-0259-4B92-ADEC-94F486B35D0E}"/>
                </a:ext>
              </a:extLst>
            </p:cNvPr>
            <p:cNvSpPr>
              <a:spLocks noChangeAspect="1" noEditPoints="1"/>
            </p:cNvSpPr>
            <p:nvPr/>
          </p:nvSpPr>
          <p:spPr bwMode="auto">
            <a:xfrm>
              <a:off x="5374232" y="3444102"/>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rgbClr val="0020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gradFill>
                <a:latin typeface="Segoe UI"/>
              </a:endParaRPr>
            </a:p>
          </p:txBody>
        </p:sp>
      </p:grpSp>
      <p:grpSp>
        <p:nvGrpSpPr>
          <p:cNvPr id="22" name="Group 21">
            <a:extLst>
              <a:ext uri="{FF2B5EF4-FFF2-40B4-BE49-F238E27FC236}">
                <a16:creationId xmlns:a16="http://schemas.microsoft.com/office/drawing/2014/main" id="{90952644-AB94-42B6-ABB5-1BC9466FB269}"/>
              </a:ext>
            </a:extLst>
          </p:cNvPr>
          <p:cNvGrpSpPr/>
          <p:nvPr/>
        </p:nvGrpSpPr>
        <p:grpSpPr>
          <a:xfrm>
            <a:off x="6202263" y="1473599"/>
            <a:ext cx="1920217" cy="2350399"/>
            <a:chOff x="5960792" y="1537776"/>
            <a:chExt cx="1845988" cy="2259540"/>
          </a:xfrm>
        </p:grpSpPr>
        <p:sp>
          <p:nvSpPr>
            <p:cNvPr id="23" name="Rectangle 22">
              <a:extLst>
                <a:ext uri="{FF2B5EF4-FFF2-40B4-BE49-F238E27FC236}">
                  <a16:creationId xmlns:a16="http://schemas.microsoft.com/office/drawing/2014/main" id="{60924C48-025F-4E4F-848D-52FA9BEC0F84}"/>
                </a:ext>
              </a:extLst>
            </p:cNvPr>
            <p:cNvSpPr/>
            <p:nvPr/>
          </p:nvSpPr>
          <p:spPr>
            <a:xfrm>
              <a:off x="5960792" y="1537776"/>
              <a:ext cx="1845988" cy="644528"/>
            </a:xfrm>
            <a:prstGeom prst="rect">
              <a:avLst/>
            </a:prstGeom>
          </p:spPr>
          <p:txBody>
            <a:bodyPr wrap="square" lIns="190234">
              <a:spAutoFit/>
            </a:bodyPr>
            <a:lstStyle/>
            <a:p>
              <a:pPr algn="ctr" defTabSz="951121">
                <a:lnSpc>
                  <a:spcPct val="90000"/>
                </a:lnSpc>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Security threats</a:t>
              </a:r>
            </a:p>
          </p:txBody>
        </p:sp>
        <p:sp>
          <p:nvSpPr>
            <p:cNvPr id="24" name="shield_3">
              <a:extLst>
                <a:ext uri="{FF2B5EF4-FFF2-40B4-BE49-F238E27FC236}">
                  <a16:creationId xmlns:a16="http://schemas.microsoft.com/office/drawing/2014/main" id="{50AE143A-B896-4859-8AD8-C8151252870E}"/>
                </a:ext>
              </a:extLst>
            </p:cNvPr>
            <p:cNvSpPr>
              <a:spLocks noChangeAspect="1" noEditPoints="1"/>
            </p:cNvSpPr>
            <p:nvPr/>
          </p:nvSpPr>
          <p:spPr bwMode="auto">
            <a:xfrm>
              <a:off x="6426418" y="3434151"/>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rgbClr val="0020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grpSp>
      <p:grpSp>
        <p:nvGrpSpPr>
          <p:cNvPr id="25" name="Group 24">
            <a:extLst>
              <a:ext uri="{FF2B5EF4-FFF2-40B4-BE49-F238E27FC236}">
                <a16:creationId xmlns:a16="http://schemas.microsoft.com/office/drawing/2014/main" id="{F419DE63-5618-4893-A216-6930A4C89B96}"/>
              </a:ext>
            </a:extLst>
          </p:cNvPr>
          <p:cNvGrpSpPr/>
          <p:nvPr/>
        </p:nvGrpSpPr>
        <p:grpSpPr>
          <a:xfrm>
            <a:off x="7988809" y="2014001"/>
            <a:ext cx="2446276" cy="2229278"/>
            <a:chOff x="7678276" y="2057286"/>
            <a:chExt cx="2351712" cy="2143101"/>
          </a:xfrm>
        </p:grpSpPr>
        <p:sp>
          <p:nvSpPr>
            <p:cNvPr id="26" name="Rectangle 25">
              <a:extLst>
                <a:ext uri="{FF2B5EF4-FFF2-40B4-BE49-F238E27FC236}">
                  <a16:creationId xmlns:a16="http://schemas.microsoft.com/office/drawing/2014/main" id="{CA9A9267-CD5D-4A1D-B2BC-98C97E9D1723}"/>
                </a:ext>
              </a:extLst>
            </p:cNvPr>
            <p:cNvSpPr/>
            <p:nvPr/>
          </p:nvSpPr>
          <p:spPr>
            <a:xfrm>
              <a:off x="7727454" y="2057286"/>
              <a:ext cx="2302534" cy="687782"/>
            </a:xfrm>
            <a:prstGeom prst="rect">
              <a:avLst/>
            </a:prstGeom>
          </p:spPr>
          <p:txBody>
            <a:bodyPr wrap="square" lIns="190234">
              <a:spAutoFit/>
            </a:bodyPr>
            <a:lstStyle/>
            <a:p>
              <a:pPr algn="ctr" defTabSz="951121">
                <a:lnSpc>
                  <a:spcPct val="90000"/>
                </a:lnSpc>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Compliance </a:t>
              </a:r>
            </a:p>
            <a:p>
              <a:pPr algn="ctr" defTabSz="951121">
                <a:defRPr/>
              </a:pPr>
              <a:r>
                <a:rPr lang="en-US" sz="1456">
                  <a:gradFill>
                    <a:gsLst>
                      <a:gs pos="0">
                        <a:srgbClr val="1A1A1A"/>
                      </a:gs>
                      <a:gs pos="100000">
                        <a:srgbClr val="1A1A1A"/>
                      </a:gs>
                    </a:gsLst>
                    <a:lin ang="6000000" scaled="0"/>
                  </a:gradFill>
                  <a:latin typeface="Segoe UI"/>
                </a:rPr>
                <a:t> </a:t>
              </a:r>
            </a:p>
          </p:txBody>
        </p:sp>
        <p:sp>
          <p:nvSpPr>
            <p:cNvPr id="27" name="Trackers_EADF">
              <a:extLst>
                <a:ext uri="{FF2B5EF4-FFF2-40B4-BE49-F238E27FC236}">
                  <a16:creationId xmlns:a16="http://schemas.microsoft.com/office/drawing/2014/main" id="{EE1B6130-3F0D-4C73-8126-BDFFB3DD52F2}"/>
                </a:ext>
              </a:extLst>
            </p:cNvPr>
            <p:cNvSpPr>
              <a:spLocks noChangeAspect="1" noEditPoints="1"/>
            </p:cNvSpPr>
            <p:nvPr/>
          </p:nvSpPr>
          <p:spPr bwMode="auto">
            <a:xfrm>
              <a:off x="7678276" y="3834627"/>
              <a:ext cx="268242" cy="36576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15875" cap="flat">
              <a:solidFill>
                <a:srgbClr val="0020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grpSp>
      <p:grpSp>
        <p:nvGrpSpPr>
          <p:cNvPr id="28" name="Group 27">
            <a:extLst>
              <a:ext uri="{FF2B5EF4-FFF2-40B4-BE49-F238E27FC236}">
                <a16:creationId xmlns:a16="http://schemas.microsoft.com/office/drawing/2014/main" id="{59FEBC24-5D01-4D2C-8361-DA5EC2AAD9E9}"/>
              </a:ext>
            </a:extLst>
          </p:cNvPr>
          <p:cNvGrpSpPr/>
          <p:nvPr/>
        </p:nvGrpSpPr>
        <p:grpSpPr>
          <a:xfrm>
            <a:off x="8919643" y="3628440"/>
            <a:ext cx="3295281" cy="1643618"/>
            <a:chOff x="8573127" y="3609317"/>
            <a:chExt cx="3167896" cy="1580081"/>
          </a:xfrm>
        </p:grpSpPr>
        <p:sp>
          <p:nvSpPr>
            <p:cNvPr id="29" name="Rectangle 28">
              <a:extLst>
                <a:ext uri="{FF2B5EF4-FFF2-40B4-BE49-F238E27FC236}">
                  <a16:creationId xmlns:a16="http://schemas.microsoft.com/office/drawing/2014/main" id="{C170D4C5-293B-4C15-9A96-0968D09CDAD1}"/>
                </a:ext>
              </a:extLst>
            </p:cNvPr>
            <p:cNvSpPr/>
            <p:nvPr/>
          </p:nvSpPr>
          <p:spPr>
            <a:xfrm>
              <a:off x="9239677" y="3609317"/>
              <a:ext cx="2501346" cy="706140"/>
            </a:xfrm>
            <a:prstGeom prst="rect">
              <a:avLst/>
            </a:prstGeom>
          </p:spPr>
          <p:txBody>
            <a:bodyPr wrap="square" lIns="190234">
              <a:spAutoFit/>
            </a:bodyPr>
            <a:lstStyle/>
            <a:p>
              <a:pPr algn="ctr" defTabSz="951121">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Application innovation</a:t>
              </a:r>
            </a:p>
          </p:txBody>
        </p:sp>
        <p:sp>
          <p:nvSpPr>
            <p:cNvPr id="30" name="speedometer_2">
              <a:extLst>
                <a:ext uri="{FF2B5EF4-FFF2-40B4-BE49-F238E27FC236}">
                  <a16:creationId xmlns:a16="http://schemas.microsoft.com/office/drawing/2014/main" id="{082CFEAA-B765-42B4-B488-612D1B503E87}"/>
                </a:ext>
              </a:extLst>
            </p:cNvPr>
            <p:cNvSpPr>
              <a:spLocks noChangeAspect="1" noEditPoints="1"/>
            </p:cNvSpPr>
            <p:nvPr/>
          </p:nvSpPr>
          <p:spPr bwMode="auto">
            <a:xfrm>
              <a:off x="8573127" y="4823638"/>
              <a:ext cx="365760" cy="36576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sq">
              <a:solidFill>
                <a:srgbClr val="0020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grpSp>
      <p:grpSp>
        <p:nvGrpSpPr>
          <p:cNvPr id="31" name="Group 30">
            <a:extLst>
              <a:ext uri="{FF2B5EF4-FFF2-40B4-BE49-F238E27FC236}">
                <a16:creationId xmlns:a16="http://schemas.microsoft.com/office/drawing/2014/main" id="{5E9B894E-87A3-4D64-A1FA-8E77237FB7E9}"/>
              </a:ext>
            </a:extLst>
          </p:cNvPr>
          <p:cNvGrpSpPr/>
          <p:nvPr/>
        </p:nvGrpSpPr>
        <p:grpSpPr>
          <a:xfrm>
            <a:off x="9417360" y="5384291"/>
            <a:ext cx="3133663" cy="1121316"/>
            <a:chOff x="9051610" y="5297291"/>
            <a:chExt cx="3012528" cy="1077969"/>
          </a:xfrm>
        </p:grpSpPr>
        <p:sp>
          <p:nvSpPr>
            <p:cNvPr id="32" name="Rectangle 31">
              <a:extLst>
                <a:ext uri="{FF2B5EF4-FFF2-40B4-BE49-F238E27FC236}">
                  <a16:creationId xmlns:a16="http://schemas.microsoft.com/office/drawing/2014/main" id="{7390E35E-A343-4CCD-BA4D-AF293452BA8F}"/>
                </a:ext>
              </a:extLst>
            </p:cNvPr>
            <p:cNvSpPr/>
            <p:nvPr/>
          </p:nvSpPr>
          <p:spPr>
            <a:xfrm>
              <a:off x="9935714" y="5297291"/>
              <a:ext cx="2128424" cy="706139"/>
            </a:xfrm>
            <a:prstGeom prst="rect">
              <a:avLst/>
            </a:prstGeom>
          </p:spPr>
          <p:txBody>
            <a:bodyPr wrap="square" lIns="190234">
              <a:spAutoFit/>
            </a:bodyPr>
            <a:lstStyle/>
            <a:p>
              <a:pPr algn="ctr" defTabSz="951121">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Software end </a:t>
              </a:r>
              <a:b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b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of support</a:t>
              </a:r>
            </a:p>
          </p:txBody>
        </p:sp>
        <p:sp>
          <p:nvSpPr>
            <p:cNvPr id="33" name="Telemarketer_E7B9">
              <a:extLst>
                <a:ext uri="{FF2B5EF4-FFF2-40B4-BE49-F238E27FC236}">
                  <a16:creationId xmlns:a16="http://schemas.microsoft.com/office/drawing/2014/main" id="{BA515E86-81E1-4923-8B4C-FEFBEA0768AD}"/>
                </a:ext>
              </a:extLst>
            </p:cNvPr>
            <p:cNvSpPr>
              <a:spLocks noChangeAspect="1" noEditPoints="1"/>
            </p:cNvSpPr>
            <p:nvPr/>
          </p:nvSpPr>
          <p:spPr bwMode="auto">
            <a:xfrm>
              <a:off x="9051610" y="6009500"/>
              <a:ext cx="306684" cy="36576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rgbClr val="0020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grpSp>
      <p:grpSp>
        <p:nvGrpSpPr>
          <p:cNvPr id="34" name="Group 33">
            <a:extLst>
              <a:ext uri="{FF2B5EF4-FFF2-40B4-BE49-F238E27FC236}">
                <a16:creationId xmlns:a16="http://schemas.microsoft.com/office/drawing/2014/main" id="{A66CC922-2B7C-4135-8114-7E2EF86EA44A}"/>
              </a:ext>
            </a:extLst>
          </p:cNvPr>
          <p:cNvGrpSpPr/>
          <p:nvPr/>
        </p:nvGrpSpPr>
        <p:grpSpPr>
          <a:xfrm>
            <a:off x="68402" y="5653336"/>
            <a:ext cx="3134395" cy="852270"/>
            <a:chOff x="64045" y="5555936"/>
            <a:chExt cx="3013229" cy="819324"/>
          </a:xfrm>
        </p:grpSpPr>
        <p:sp>
          <p:nvSpPr>
            <p:cNvPr id="35" name="Rectangle 34">
              <a:extLst>
                <a:ext uri="{FF2B5EF4-FFF2-40B4-BE49-F238E27FC236}">
                  <a16:creationId xmlns:a16="http://schemas.microsoft.com/office/drawing/2014/main" id="{9FEBC722-86B1-4F67-A5B9-7DF07C5682F0}"/>
                </a:ext>
              </a:extLst>
            </p:cNvPr>
            <p:cNvSpPr/>
            <p:nvPr/>
          </p:nvSpPr>
          <p:spPr>
            <a:xfrm>
              <a:off x="64045" y="5555936"/>
              <a:ext cx="2004431" cy="644528"/>
            </a:xfrm>
            <a:prstGeom prst="rect">
              <a:avLst/>
            </a:prstGeom>
          </p:spPr>
          <p:txBody>
            <a:bodyPr wrap="square" lIns="190234">
              <a:spAutoFit/>
            </a:bodyPr>
            <a:lstStyle/>
            <a:p>
              <a:pPr algn="ctr" defTabSz="951121">
                <a:lnSpc>
                  <a:spcPct val="90000"/>
                </a:lnSpc>
                <a:spcAft>
                  <a:spcPts val="832"/>
                </a:spcAft>
                <a:defRPr/>
              </a:pPr>
              <a:r>
                <a:rPr lang="en-US" sz="204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Datacenter contracts expiry</a:t>
              </a:r>
            </a:p>
          </p:txBody>
        </p:sp>
        <p:sp>
          <p:nvSpPr>
            <p:cNvPr id="36" name="PageEdit_EFB8">
              <a:extLst>
                <a:ext uri="{FF2B5EF4-FFF2-40B4-BE49-F238E27FC236}">
                  <a16:creationId xmlns:a16="http://schemas.microsoft.com/office/drawing/2014/main" id="{89841DBA-A375-4F53-8736-FCD54B1AEBAD}"/>
                </a:ext>
              </a:extLst>
            </p:cNvPr>
            <p:cNvSpPr>
              <a:spLocks noChangeAspect="1" noEditPoints="1"/>
            </p:cNvSpPr>
            <p:nvPr/>
          </p:nvSpPr>
          <p:spPr bwMode="auto">
            <a:xfrm>
              <a:off x="2734230" y="6009500"/>
              <a:ext cx="343044" cy="365760"/>
            </a:xfrm>
            <a:custGeom>
              <a:avLst/>
              <a:gdLst>
                <a:gd name="T0" fmla="*/ 3009 w 3537"/>
                <a:gd name="T1" fmla="*/ 1005 h 3770"/>
                <a:gd name="T2" fmla="*/ 2006 w 3537"/>
                <a:gd name="T3" fmla="*/ 1005 h 3770"/>
                <a:gd name="T4" fmla="*/ 2006 w 3537"/>
                <a:gd name="T5" fmla="*/ 0 h 3770"/>
                <a:gd name="T6" fmla="*/ 3009 w 3537"/>
                <a:gd name="T7" fmla="*/ 1360 h 3770"/>
                <a:gd name="T8" fmla="*/ 3009 w 3537"/>
                <a:gd name="T9" fmla="*/ 1005 h 3770"/>
                <a:gd name="T10" fmla="*/ 2006 w 3537"/>
                <a:gd name="T11" fmla="*/ 0 h 3770"/>
                <a:gd name="T12" fmla="*/ 0 w 3537"/>
                <a:gd name="T13" fmla="*/ 0 h 3770"/>
                <a:gd name="T14" fmla="*/ 0 w 3537"/>
                <a:gd name="T15" fmla="*/ 3770 h 3770"/>
                <a:gd name="T16" fmla="*/ 1078 w 3537"/>
                <a:gd name="T17" fmla="*/ 3770 h 3770"/>
                <a:gd name="T18" fmla="*/ 1551 w 3537"/>
                <a:gd name="T19" fmla="*/ 3723 h 3770"/>
                <a:gd name="T20" fmla="*/ 2053 w 3537"/>
                <a:gd name="T21" fmla="*/ 3597 h 3770"/>
                <a:gd name="T22" fmla="*/ 3433 w 3537"/>
                <a:gd name="T23" fmla="*/ 2211 h 3770"/>
                <a:gd name="T24" fmla="*/ 3433 w 3537"/>
                <a:gd name="T25" fmla="*/ 1834 h 3770"/>
                <a:gd name="T26" fmla="*/ 3245 w 3537"/>
                <a:gd name="T27" fmla="*/ 1759 h 3770"/>
                <a:gd name="T28" fmla="*/ 3057 w 3537"/>
                <a:gd name="T29" fmla="*/ 1834 h 3770"/>
                <a:gd name="T30" fmla="*/ 1677 w 3537"/>
                <a:gd name="T31" fmla="*/ 3220 h 3770"/>
                <a:gd name="T32" fmla="*/ 1551 w 3537"/>
                <a:gd name="T33" fmla="*/ 3723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7" h="3770">
                  <a:moveTo>
                    <a:pt x="3009" y="1005"/>
                  </a:moveTo>
                  <a:cubicBezTo>
                    <a:pt x="2006" y="1005"/>
                    <a:pt x="2006" y="1005"/>
                    <a:pt x="2006" y="1005"/>
                  </a:cubicBezTo>
                  <a:cubicBezTo>
                    <a:pt x="2006" y="0"/>
                    <a:pt x="2006" y="0"/>
                    <a:pt x="2006" y="0"/>
                  </a:cubicBezTo>
                  <a:moveTo>
                    <a:pt x="3009" y="1360"/>
                  </a:moveTo>
                  <a:cubicBezTo>
                    <a:pt x="3009" y="1005"/>
                    <a:pt x="3009" y="1005"/>
                    <a:pt x="3009" y="1005"/>
                  </a:cubicBezTo>
                  <a:cubicBezTo>
                    <a:pt x="2006" y="0"/>
                    <a:pt x="2006" y="0"/>
                    <a:pt x="2006" y="0"/>
                  </a:cubicBezTo>
                  <a:cubicBezTo>
                    <a:pt x="0" y="0"/>
                    <a:pt x="0" y="0"/>
                    <a:pt x="0" y="0"/>
                  </a:cubicBezTo>
                  <a:cubicBezTo>
                    <a:pt x="0" y="3770"/>
                    <a:pt x="0" y="3770"/>
                    <a:pt x="0" y="3770"/>
                  </a:cubicBezTo>
                  <a:cubicBezTo>
                    <a:pt x="1078" y="3770"/>
                    <a:pt x="1078" y="3770"/>
                    <a:pt x="1078" y="3770"/>
                  </a:cubicBezTo>
                  <a:moveTo>
                    <a:pt x="1551" y="3723"/>
                  </a:moveTo>
                  <a:cubicBezTo>
                    <a:pt x="2053" y="3597"/>
                    <a:pt x="2053" y="3597"/>
                    <a:pt x="2053" y="3597"/>
                  </a:cubicBezTo>
                  <a:cubicBezTo>
                    <a:pt x="3433" y="2211"/>
                    <a:pt x="3433" y="2211"/>
                    <a:pt x="3433" y="2211"/>
                  </a:cubicBezTo>
                  <a:cubicBezTo>
                    <a:pt x="3537" y="2107"/>
                    <a:pt x="3537" y="1938"/>
                    <a:pt x="3433" y="1834"/>
                  </a:cubicBezTo>
                  <a:cubicBezTo>
                    <a:pt x="3386" y="1786"/>
                    <a:pt x="3317" y="1759"/>
                    <a:pt x="3245" y="1759"/>
                  </a:cubicBezTo>
                  <a:cubicBezTo>
                    <a:pt x="3172" y="1759"/>
                    <a:pt x="3104" y="1786"/>
                    <a:pt x="3057" y="1834"/>
                  </a:cubicBezTo>
                  <a:cubicBezTo>
                    <a:pt x="1677" y="3220"/>
                    <a:pt x="1677" y="3220"/>
                    <a:pt x="1677" y="3220"/>
                  </a:cubicBezTo>
                  <a:lnTo>
                    <a:pt x="1551" y="3723"/>
                  </a:lnTo>
                  <a:close/>
                </a:path>
              </a:pathLst>
            </a:custGeom>
            <a:noFill/>
            <a:ln w="15875" cap="flat">
              <a:solidFill>
                <a:srgbClr val="0020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grpSp>
      <p:sp>
        <p:nvSpPr>
          <p:cNvPr id="37" name="Text Placeholder 3">
            <a:extLst>
              <a:ext uri="{FF2B5EF4-FFF2-40B4-BE49-F238E27FC236}">
                <a16:creationId xmlns:a16="http://schemas.microsoft.com/office/drawing/2014/main" id="{05D4AB81-A196-764E-BD9E-7A0BBE1E48C6}"/>
              </a:ext>
            </a:extLst>
          </p:cNvPr>
          <p:cNvSpPr txBox="1">
            <a:spLocks/>
          </p:cNvSpPr>
          <p:nvPr/>
        </p:nvSpPr>
        <p:spPr>
          <a:xfrm>
            <a:off x="373923" y="417450"/>
            <a:ext cx="11617573"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defRPr/>
            </a:pPr>
            <a:r>
              <a:rPr lang="en-US" sz="4080">
                <a:solidFill>
                  <a:srgbClr val="3C3C41"/>
                </a:solidFill>
              </a:rPr>
              <a:t>What’s driving migrations to </a:t>
            </a:r>
            <a:r>
              <a:rPr lang="en-US" sz="4080">
                <a:solidFill>
                  <a:srgbClr val="0078D3"/>
                </a:solidFill>
              </a:rPr>
              <a:t>Azure?</a:t>
            </a:r>
          </a:p>
        </p:txBody>
      </p:sp>
    </p:spTree>
    <p:extLst>
      <p:ext uri="{BB962C8B-B14F-4D97-AF65-F5344CB8AC3E}">
        <p14:creationId xmlns:p14="http://schemas.microsoft.com/office/powerpoint/2010/main" val="4408848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2C917A-7824-4F9D-A3CA-801A2362D450}"/>
              </a:ext>
            </a:extLst>
          </p:cNvPr>
          <p:cNvSpPr/>
          <p:nvPr/>
        </p:nvSpPr>
        <p:spPr>
          <a:xfrm>
            <a:off x="1359540" y="3476169"/>
            <a:ext cx="2214009" cy="670445"/>
          </a:xfrm>
          <a:prstGeom prst="rect">
            <a:avLst/>
          </a:prstGeom>
        </p:spPr>
        <p:txBody>
          <a:bodyPr wrap="square" lIns="190234">
            <a:spAutoFit/>
          </a:bodyPr>
          <a:lstStyle/>
          <a:p>
            <a:pPr defTabSz="951121">
              <a:lnSpc>
                <a:spcPct val="90000"/>
              </a:lnSpc>
              <a:spcAft>
                <a:spcPts val="832"/>
              </a:spcAft>
              <a:defRPr/>
            </a:pP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Quickly integrate acquisitions</a:t>
            </a:r>
          </a:p>
        </p:txBody>
      </p:sp>
      <p:sp>
        <p:nvSpPr>
          <p:cNvPr id="4" name="browser_3">
            <a:extLst>
              <a:ext uri="{FF2B5EF4-FFF2-40B4-BE49-F238E27FC236}">
                <a16:creationId xmlns:a16="http://schemas.microsoft.com/office/drawing/2014/main" id="{9C4F4168-1C07-487E-8338-E05F142B1272}"/>
              </a:ext>
            </a:extLst>
          </p:cNvPr>
          <p:cNvSpPr>
            <a:spLocks noChangeAspect="1" noEditPoints="1"/>
          </p:cNvSpPr>
          <p:nvPr/>
        </p:nvSpPr>
        <p:spPr bwMode="auto">
          <a:xfrm>
            <a:off x="774043" y="3545767"/>
            <a:ext cx="399995" cy="380467"/>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solidFill>
            <a:schemeClr val="bg1"/>
          </a:solidFill>
          <a:ln w="15875" cap="flat">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lin ang="5400000" scaled="1"/>
              </a:gradFill>
              <a:latin typeface="Segoe UI"/>
            </a:endParaRPr>
          </a:p>
        </p:txBody>
      </p:sp>
      <p:sp>
        <p:nvSpPr>
          <p:cNvPr id="5" name="Rectangle 4">
            <a:extLst>
              <a:ext uri="{FF2B5EF4-FFF2-40B4-BE49-F238E27FC236}">
                <a16:creationId xmlns:a16="http://schemas.microsoft.com/office/drawing/2014/main" id="{22E17C2A-07C1-4E01-AB7A-9A3A74334211}"/>
              </a:ext>
            </a:extLst>
          </p:cNvPr>
          <p:cNvSpPr/>
          <p:nvPr/>
        </p:nvSpPr>
        <p:spPr>
          <a:xfrm>
            <a:off x="1359540" y="2550089"/>
            <a:ext cx="2090607" cy="670445"/>
          </a:xfrm>
          <a:prstGeom prst="rect">
            <a:avLst/>
          </a:prstGeom>
        </p:spPr>
        <p:txBody>
          <a:bodyPr wrap="square" lIns="190234">
            <a:spAutoFit/>
          </a:bodyPr>
          <a:lstStyle/>
          <a:p>
            <a:pPr defTabSz="951121">
              <a:lnSpc>
                <a:spcPct val="90000"/>
              </a:lnSpc>
              <a:spcAft>
                <a:spcPts val="832"/>
              </a:spcAft>
              <a:defRPr/>
            </a:pPr>
            <a:r>
              <a:rPr lang="en-US" sz="2040">
                <a:solidFill>
                  <a:srgbClr val="000000"/>
                </a:solidFill>
                <a:latin typeface="Segoe UI Semilight" panose="020B0402040204020203" pitchFamily="34" charset="0"/>
                <a:cs typeface="Segoe UI Semilight" panose="020B0402040204020203" pitchFamily="34" charset="0"/>
              </a:rPr>
              <a:t>Urgent capacity needs  </a:t>
            </a:r>
          </a:p>
        </p:txBody>
      </p:sp>
      <p:sp>
        <p:nvSpPr>
          <p:cNvPr id="6" name="Move_E7C2">
            <a:extLst>
              <a:ext uri="{FF2B5EF4-FFF2-40B4-BE49-F238E27FC236}">
                <a16:creationId xmlns:a16="http://schemas.microsoft.com/office/drawing/2014/main" id="{9E69B208-357E-47CB-AA4D-770D96D472D9}"/>
              </a:ext>
            </a:extLst>
          </p:cNvPr>
          <p:cNvSpPr>
            <a:spLocks noChangeAspect="1" noEditPoints="1"/>
          </p:cNvSpPr>
          <p:nvPr/>
        </p:nvSpPr>
        <p:spPr bwMode="auto">
          <a:xfrm>
            <a:off x="774042" y="2689455"/>
            <a:ext cx="380372" cy="380468"/>
          </a:xfrm>
          <a:custGeom>
            <a:avLst/>
            <a:gdLst>
              <a:gd name="T0" fmla="*/ 736 w 3999"/>
              <a:gd name="T1" fmla="*/ 2737 h 4000"/>
              <a:gd name="T2" fmla="*/ 0 w 3999"/>
              <a:gd name="T3" fmla="*/ 2001 h 4000"/>
              <a:gd name="T4" fmla="*/ 736 w 3999"/>
              <a:gd name="T5" fmla="*/ 1264 h 4000"/>
              <a:gd name="T6" fmla="*/ 86 w 3999"/>
              <a:gd name="T7" fmla="*/ 2001 h 4000"/>
              <a:gd name="T8" fmla="*/ 1264 w 3999"/>
              <a:gd name="T9" fmla="*/ 2001 h 4000"/>
              <a:gd name="T10" fmla="*/ 1264 w 3999"/>
              <a:gd name="T11" fmla="*/ 3265 h 4000"/>
              <a:gd name="T12" fmla="*/ 2000 w 3999"/>
              <a:gd name="T13" fmla="*/ 4000 h 4000"/>
              <a:gd name="T14" fmla="*/ 2735 w 3999"/>
              <a:gd name="T15" fmla="*/ 3265 h 4000"/>
              <a:gd name="T16" fmla="*/ 2000 w 3999"/>
              <a:gd name="T17" fmla="*/ 3915 h 4000"/>
              <a:gd name="T18" fmla="*/ 2000 w 3999"/>
              <a:gd name="T19" fmla="*/ 2737 h 4000"/>
              <a:gd name="T20" fmla="*/ 3264 w 3999"/>
              <a:gd name="T21" fmla="*/ 2737 h 4000"/>
              <a:gd name="T22" fmla="*/ 3999 w 3999"/>
              <a:gd name="T23" fmla="*/ 2001 h 4000"/>
              <a:gd name="T24" fmla="*/ 3264 w 3999"/>
              <a:gd name="T25" fmla="*/ 1264 h 4000"/>
              <a:gd name="T26" fmla="*/ 3913 w 3999"/>
              <a:gd name="T27" fmla="*/ 2001 h 4000"/>
              <a:gd name="T28" fmla="*/ 2735 w 3999"/>
              <a:gd name="T29" fmla="*/ 2001 h 4000"/>
              <a:gd name="T30" fmla="*/ 2735 w 3999"/>
              <a:gd name="T31" fmla="*/ 736 h 4000"/>
              <a:gd name="T32" fmla="*/ 2000 w 3999"/>
              <a:gd name="T33" fmla="*/ 0 h 4000"/>
              <a:gd name="T34" fmla="*/ 1264 w 3999"/>
              <a:gd name="T35" fmla="*/ 736 h 4000"/>
              <a:gd name="T36" fmla="*/ 2000 w 3999"/>
              <a:gd name="T37" fmla="*/ 86 h 4000"/>
              <a:gd name="T38" fmla="*/ 2000 w 3999"/>
              <a:gd name="T39" fmla="*/ 1264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99" h="4000">
                <a:moveTo>
                  <a:pt x="736" y="2737"/>
                </a:moveTo>
                <a:lnTo>
                  <a:pt x="0" y="2001"/>
                </a:lnTo>
                <a:lnTo>
                  <a:pt x="736" y="1264"/>
                </a:lnTo>
                <a:moveTo>
                  <a:pt x="86" y="2001"/>
                </a:moveTo>
                <a:lnTo>
                  <a:pt x="1264" y="2001"/>
                </a:lnTo>
                <a:moveTo>
                  <a:pt x="1264" y="3265"/>
                </a:moveTo>
                <a:lnTo>
                  <a:pt x="2000" y="4000"/>
                </a:lnTo>
                <a:lnTo>
                  <a:pt x="2735" y="3265"/>
                </a:lnTo>
                <a:moveTo>
                  <a:pt x="2000" y="3915"/>
                </a:moveTo>
                <a:lnTo>
                  <a:pt x="2000" y="2737"/>
                </a:lnTo>
                <a:moveTo>
                  <a:pt x="3264" y="2737"/>
                </a:moveTo>
                <a:lnTo>
                  <a:pt x="3999" y="2001"/>
                </a:lnTo>
                <a:lnTo>
                  <a:pt x="3264" y="1264"/>
                </a:lnTo>
                <a:moveTo>
                  <a:pt x="3913" y="2001"/>
                </a:moveTo>
                <a:lnTo>
                  <a:pt x="2735" y="2001"/>
                </a:lnTo>
                <a:moveTo>
                  <a:pt x="2735" y="736"/>
                </a:moveTo>
                <a:lnTo>
                  <a:pt x="2000" y="0"/>
                </a:lnTo>
                <a:lnTo>
                  <a:pt x="1264" y="736"/>
                </a:lnTo>
                <a:moveTo>
                  <a:pt x="2000" y="86"/>
                </a:moveTo>
                <a:lnTo>
                  <a:pt x="2000" y="1264"/>
                </a:lnTo>
              </a:path>
            </a:pathLst>
          </a:custGeom>
          <a:solidFill>
            <a:schemeClr val="bg1"/>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lin ang="5400000" scaled="1"/>
              </a:gradFill>
              <a:latin typeface="Segoe UI"/>
            </a:endParaRPr>
          </a:p>
        </p:txBody>
      </p:sp>
      <p:sp>
        <p:nvSpPr>
          <p:cNvPr id="7" name="Rectangle 6">
            <a:extLst>
              <a:ext uri="{FF2B5EF4-FFF2-40B4-BE49-F238E27FC236}">
                <a16:creationId xmlns:a16="http://schemas.microsoft.com/office/drawing/2014/main" id="{89AE0EA9-8C79-4795-9342-1B3F36D547A5}"/>
              </a:ext>
            </a:extLst>
          </p:cNvPr>
          <p:cNvSpPr/>
          <p:nvPr/>
        </p:nvSpPr>
        <p:spPr>
          <a:xfrm>
            <a:off x="1359540" y="4382956"/>
            <a:ext cx="2215996" cy="670445"/>
          </a:xfrm>
          <a:prstGeom prst="rect">
            <a:avLst/>
          </a:prstGeom>
        </p:spPr>
        <p:txBody>
          <a:bodyPr wrap="square" lIns="190234">
            <a:spAutoFit/>
          </a:bodyPr>
          <a:lstStyle/>
          <a:p>
            <a:pPr defTabSz="951121">
              <a:lnSpc>
                <a:spcPct val="90000"/>
              </a:lnSpc>
              <a:spcAft>
                <a:spcPts val="832"/>
              </a:spcAft>
              <a:defRPr/>
            </a:pP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Software and hardware refresh</a:t>
            </a:r>
          </a:p>
        </p:txBody>
      </p:sp>
      <p:sp>
        <p:nvSpPr>
          <p:cNvPr id="8" name="chip">
            <a:extLst>
              <a:ext uri="{FF2B5EF4-FFF2-40B4-BE49-F238E27FC236}">
                <a16:creationId xmlns:a16="http://schemas.microsoft.com/office/drawing/2014/main" id="{6444C67B-C993-47A2-93FE-F692609E2B48}"/>
              </a:ext>
            </a:extLst>
          </p:cNvPr>
          <p:cNvSpPr>
            <a:spLocks noChangeAspect="1" noEditPoints="1"/>
          </p:cNvSpPr>
          <p:nvPr/>
        </p:nvSpPr>
        <p:spPr bwMode="auto">
          <a:xfrm>
            <a:off x="774042" y="4402080"/>
            <a:ext cx="399996" cy="408103"/>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gradFill>
              <a:latin typeface="Segoe UI"/>
            </a:endParaRPr>
          </a:p>
        </p:txBody>
      </p:sp>
      <p:sp>
        <p:nvSpPr>
          <p:cNvPr id="9" name="Rectangle 8">
            <a:extLst>
              <a:ext uri="{FF2B5EF4-FFF2-40B4-BE49-F238E27FC236}">
                <a16:creationId xmlns:a16="http://schemas.microsoft.com/office/drawing/2014/main" id="{5B210F41-7246-404C-BE8D-6BB1A1912542}"/>
              </a:ext>
            </a:extLst>
          </p:cNvPr>
          <p:cNvSpPr/>
          <p:nvPr/>
        </p:nvSpPr>
        <p:spPr>
          <a:xfrm>
            <a:off x="1359540" y="5119442"/>
            <a:ext cx="2214009" cy="734534"/>
          </a:xfrm>
          <a:prstGeom prst="rect">
            <a:avLst/>
          </a:prstGeom>
        </p:spPr>
        <p:txBody>
          <a:bodyPr wrap="square" lIns="190234">
            <a:spAutoFit/>
          </a:bodyPr>
          <a:lstStyle/>
          <a:p>
            <a:pPr defTabSz="951121">
              <a:spcAft>
                <a:spcPts val="832"/>
              </a:spcAft>
              <a:defRPr/>
            </a:pP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Software end </a:t>
            </a:r>
            <a:b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b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of support</a:t>
            </a:r>
          </a:p>
        </p:txBody>
      </p:sp>
      <p:sp>
        <p:nvSpPr>
          <p:cNvPr id="10" name="Telemarketer_E7B9">
            <a:extLst>
              <a:ext uri="{FF2B5EF4-FFF2-40B4-BE49-F238E27FC236}">
                <a16:creationId xmlns:a16="http://schemas.microsoft.com/office/drawing/2014/main" id="{0274406F-52A0-480F-8CDA-579F23D092D9}"/>
              </a:ext>
            </a:extLst>
          </p:cNvPr>
          <p:cNvSpPr>
            <a:spLocks noChangeAspect="1" noEditPoints="1"/>
          </p:cNvSpPr>
          <p:nvPr/>
        </p:nvSpPr>
        <p:spPr bwMode="auto">
          <a:xfrm>
            <a:off x="804720" y="5290197"/>
            <a:ext cx="319016" cy="380468"/>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11" name="Rectangle 10">
            <a:extLst>
              <a:ext uri="{FF2B5EF4-FFF2-40B4-BE49-F238E27FC236}">
                <a16:creationId xmlns:a16="http://schemas.microsoft.com/office/drawing/2014/main" id="{934067DD-8354-4ABC-8B27-E960FB14C765}"/>
              </a:ext>
            </a:extLst>
          </p:cNvPr>
          <p:cNvSpPr/>
          <p:nvPr/>
        </p:nvSpPr>
        <p:spPr>
          <a:xfrm>
            <a:off x="1365117" y="1693778"/>
            <a:ext cx="2085030" cy="670445"/>
          </a:xfrm>
          <a:prstGeom prst="rect">
            <a:avLst/>
          </a:prstGeom>
        </p:spPr>
        <p:txBody>
          <a:bodyPr wrap="square" lIns="190234">
            <a:spAutoFit/>
          </a:bodyPr>
          <a:lstStyle/>
          <a:p>
            <a:pPr defTabSz="951121">
              <a:lnSpc>
                <a:spcPct val="90000"/>
              </a:lnSpc>
              <a:spcAft>
                <a:spcPts val="832"/>
              </a:spcAft>
              <a:defRPr/>
            </a:pP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Datacenter contracts expiry</a:t>
            </a:r>
          </a:p>
        </p:txBody>
      </p:sp>
      <p:sp>
        <p:nvSpPr>
          <p:cNvPr id="12" name="PageEdit_EFB8">
            <a:extLst>
              <a:ext uri="{FF2B5EF4-FFF2-40B4-BE49-F238E27FC236}">
                <a16:creationId xmlns:a16="http://schemas.microsoft.com/office/drawing/2014/main" id="{5F8E81B0-1746-4C89-848C-1A160958B837}"/>
              </a:ext>
            </a:extLst>
          </p:cNvPr>
          <p:cNvSpPr>
            <a:spLocks noChangeAspect="1" noEditPoints="1"/>
          </p:cNvSpPr>
          <p:nvPr/>
        </p:nvSpPr>
        <p:spPr bwMode="auto">
          <a:xfrm>
            <a:off x="774042" y="1833143"/>
            <a:ext cx="356838" cy="380467"/>
          </a:xfrm>
          <a:custGeom>
            <a:avLst/>
            <a:gdLst>
              <a:gd name="T0" fmla="*/ 3009 w 3537"/>
              <a:gd name="T1" fmla="*/ 1005 h 3770"/>
              <a:gd name="T2" fmla="*/ 2006 w 3537"/>
              <a:gd name="T3" fmla="*/ 1005 h 3770"/>
              <a:gd name="T4" fmla="*/ 2006 w 3537"/>
              <a:gd name="T5" fmla="*/ 0 h 3770"/>
              <a:gd name="T6" fmla="*/ 3009 w 3537"/>
              <a:gd name="T7" fmla="*/ 1360 h 3770"/>
              <a:gd name="T8" fmla="*/ 3009 w 3537"/>
              <a:gd name="T9" fmla="*/ 1005 h 3770"/>
              <a:gd name="T10" fmla="*/ 2006 w 3537"/>
              <a:gd name="T11" fmla="*/ 0 h 3770"/>
              <a:gd name="T12" fmla="*/ 0 w 3537"/>
              <a:gd name="T13" fmla="*/ 0 h 3770"/>
              <a:gd name="T14" fmla="*/ 0 w 3537"/>
              <a:gd name="T15" fmla="*/ 3770 h 3770"/>
              <a:gd name="T16" fmla="*/ 1078 w 3537"/>
              <a:gd name="T17" fmla="*/ 3770 h 3770"/>
              <a:gd name="T18" fmla="*/ 1551 w 3537"/>
              <a:gd name="T19" fmla="*/ 3723 h 3770"/>
              <a:gd name="T20" fmla="*/ 2053 w 3537"/>
              <a:gd name="T21" fmla="*/ 3597 h 3770"/>
              <a:gd name="T22" fmla="*/ 3433 w 3537"/>
              <a:gd name="T23" fmla="*/ 2211 h 3770"/>
              <a:gd name="T24" fmla="*/ 3433 w 3537"/>
              <a:gd name="T25" fmla="*/ 1834 h 3770"/>
              <a:gd name="T26" fmla="*/ 3245 w 3537"/>
              <a:gd name="T27" fmla="*/ 1759 h 3770"/>
              <a:gd name="T28" fmla="*/ 3057 w 3537"/>
              <a:gd name="T29" fmla="*/ 1834 h 3770"/>
              <a:gd name="T30" fmla="*/ 1677 w 3537"/>
              <a:gd name="T31" fmla="*/ 3220 h 3770"/>
              <a:gd name="T32" fmla="*/ 1551 w 3537"/>
              <a:gd name="T33" fmla="*/ 3723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7" h="3770">
                <a:moveTo>
                  <a:pt x="3009" y="1005"/>
                </a:moveTo>
                <a:cubicBezTo>
                  <a:pt x="2006" y="1005"/>
                  <a:pt x="2006" y="1005"/>
                  <a:pt x="2006" y="1005"/>
                </a:cubicBezTo>
                <a:cubicBezTo>
                  <a:pt x="2006" y="0"/>
                  <a:pt x="2006" y="0"/>
                  <a:pt x="2006" y="0"/>
                </a:cubicBezTo>
                <a:moveTo>
                  <a:pt x="3009" y="1360"/>
                </a:moveTo>
                <a:cubicBezTo>
                  <a:pt x="3009" y="1005"/>
                  <a:pt x="3009" y="1005"/>
                  <a:pt x="3009" y="1005"/>
                </a:cubicBezTo>
                <a:cubicBezTo>
                  <a:pt x="2006" y="0"/>
                  <a:pt x="2006" y="0"/>
                  <a:pt x="2006" y="0"/>
                </a:cubicBezTo>
                <a:cubicBezTo>
                  <a:pt x="0" y="0"/>
                  <a:pt x="0" y="0"/>
                  <a:pt x="0" y="0"/>
                </a:cubicBezTo>
                <a:cubicBezTo>
                  <a:pt x="0" y="3770"/>
                  <a:pt x="0" y="3770"/>
                  <a:pt x="0" y="3770"/>
                </a:cubicBezTo>
                <a:cubicBezTo>
                  <a:pt x="1078" y="3770"/>
                  <a:pt x="1078" y="3770"/>
                  <a:pt x="1078" y="3770"/>
                </a:cubicBezTo>
                <a:moveTo>
                  <a:pt x="1551" y="3723"/>
                </a:moveTo>
                <a:cubicBezTo>
                  <a:pt x="2053" y="3597"/>
                  <a:pt x="2053" y="3597"/>
                  <a:pt x="2053" y="3597"/>
                </a:cubicBezTo>
                <a:cubicBezTo>
                  <a:pt x="3433" y="2211"/>
                  <a:pt x="3433" y="2211"/>
                  <a:pt x="3433" y="2211"/>
                </a:cubicBezTo>
                <a:cubicBezTo>
                  <a:pt x="3537" y="2107"/>
                  <a:pt x="3537" y="1938"/>
                  <a:pt x="3433" y="1834"/>
                </a:cubicBezTo>
                <a:cubicBezTo>
                  <a:pt x="3386" y="1786"/>
                  <a:pt x="3317" y="1759"/>
                  <a:pt x="3245" y="1759"/>
                </a:cubicBezTo>
                <a:cubicBezTo>
                  <a:pt x="3172" y="1759"/>
                  <a:pt x="3104" y="1786"/>
                  <a:pt x="3057" y="1834"/>
                </a:cubicBezTo>
                <a:cubicBezTo>
                  <a:pt x="1677" y="3220"/>
                  <a:pt x="1677" y="3220"/>
                  <a:pt x="1677" y="3220"/>
                </a:cubicBezTo>
                <a:lnTo>
                  <a:pt x="1551" y="3723"/>
                </a:lnTo>
                <a:close/>
              </a:path>
            </a:pathLst>
          </a:custGeom>
          <a:solidFill>
            <a:srgbClr val="FFFFFF"/>
          </a:solidFill>
          <a:ln w="15875" cap="flat">
            <a:solidFill>
              <a:schemeClr val="accent1">
                <a:lumMod val="50000"/>
              </a:schemeClr>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13" name="Rectangle 12">
            <a:extLst>
              <a:ext uri="{FF2B5EF4-FFF2-40B4-BE49-F238E27FC236}">
                <a16:creationId xmlns:a16="http://schemas.microsoft.com/office/drawing/2014/main" id="{8733ECF5-6F8E-4ECB-9C17-484549B5ED6B}"/>
              </a:ext>
            </a:extLst>
          </p:cNvPr>
          <p:cNvSpPr/>
          <p:nvPr/>
        </p:nvSpPr>
        <p:spPr>
          <a:xfrm>
            <a:off x="774042" y="6125943"/>
            <a:ext cx="2880393" cy="353469"/>
          </a:xfrm>
          <a:prstGeom prst="rect">
            <a:avLst/>
          </a:prstGeom>
        </p:spPr>
        <p:txBody>
          <a:bodyPr wrap="none" anchor="ctr">
            <a:spAutoFit/>
          </a:bodyPr>
          <a:lstStyle/>
          <a:p>
            <a:pPr defTabSz="932293">
              <a:lnSpc>
                <a:spcPct val="90000"/>
              </a:lnSpc>
              <a:defRPr/>
            </a:pPr>
            <a:r>
              <a:rPr lang="en-US" sz="1836" b="1" spc="-150">
                <a:ln w="3175">
                  <a:noFill/>
                </a:ln>
                <a:solidFill>
                  <a:srgbClr val="000000"/>
                </a:solidFill>
                <a:latin typeface="Segoe UI Semibold"/>
                <a:cs typeface="Segoe UI" pitchFamily="34" charset="0"/>
              </a:rPr>
              <a:t>Infrastructure-oriented drivers</a:t>
            </a:r>
          </a:p>
        </p:txBody>
      </p:sp>
      <p:sp>
        <p:nvSpPr>
          <p:cNvPr id="14" name="Freeform 9">
            <a:extLst>
              <a:ext uri="{FF2B5EF4-FFF2-40B4-BE49-F238E27FC236}">
                <a16:creationId xmlns:a16="http://schemas.microsoft.com/office/drawing/2014/main" id="{62CA665C-9EEF-4BF9-8C03-E739A4818854}"/>
              </a:ext>
            </a:extLst>
          </p:cNvPr>
          <p:cNvSpPr>
            <a:spLocks/>
          </p:cNvSpPr>
          <p:nvPr/>
        </p:nvSpPr>
        <p:spPr bwMode="auto">
          <a:xfrm rot="5400000">
            <a:off x="3625427" y="3463077"/>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endParaRPr lang="en-US">
              <a:solidFill>
                <a:srgbClr val="000000"/>
              </a:solidFill>
              <a:latin typeface="Segoe UI"/>
            </a:endParaRPr>
          </a:p>
        </p:txBody>
      </p:sp>
      <p:sp>
        <p:nvSpPr>
          <p:cNvPr id="15" name="TextBox 14">
            <a:extLst>
              <a:ext uri="{FF2B5EF4-FFF2-40B4-BE49-F238E27FC236}">
                <a16:creationId xmlns:a16="http://schemas.microsoft.com/office/drawing/2014/main" id="{13794060-69C8-4430-8DC9-1B20C84249BE}"/>
              </a:ext>
            </a:extLst>
          </p:cNvPr>
          <p:cNvSpPr txBox="1"/>
          <p:nvPr/>
        </p:nvSpPr>
        <p:spPr>
          <a:xfrm>
            <a:off x="4382299" y="1940522"/>
            <a:ext cx="3209895" cy="2785633"/>
          </a:xfrm>
          <a:prstGeom prst="rect">
            <a:avLst/>
          </a:prstGeom>
          <a:noFill/>
          <a:ln>
            <a:solidFill>
              <a:schemeClr val="tx1"/>
            </a:solidFill>
            <a:prstDash val="sysDot"/>
          </a:ln>
        </p:spPr>
        <p:txBody>
          <a:bodyPr wrap="square" lIns="0" tIns="0" rIns="0" bIns="0" rtlCol="0">
            <a:spAutoFit/>
          </a:bodyPr>
          <a:lstStyle/>
          <a:p>
            <a:pPr marL="186519" defTabSz="932597">
              <a:defRPr/>
            </a:pPr>
            <a:endParaRPr lang="en-US" sz="2448" b="1" spc="-150">
              <a:ln w="3175">
                <a:noFill/>
              </a:ln>
              <a:solidFill>
                <a:srgbClr val="1A1A1A"/>
              </a:solidFill>
              <a:latin typeface="Segoe UI Semibold"/>
              <a:cs typeface="Segoe UI" pitchFamily="34" charset="0"/>
            </a:endParaRPr>
          </a:p>
          <a:p>
            <a:pPr marL="186519" defTabSz="932597">
              <a:defRPr/>
            </a:pPr>
            <a:r>
              <a:rPr lang="en-US" sz="2448" b="1" spc="-150">
                <a:ln w="3175">
                  <a:noFill/>
                </a:ln>
                <a:solidFill>
                  <a:srgbClr val="1A1A1A"/>
                </a:solidFill>
                <a:latin typeface="Segoe UI Semibold"/>
                <a:cs typeface="Segoe UI" pitchFamily="34" charset="0"/>
              </a:rPr>
              <a:t>Rehost</a:t>
            </a:r>
            <a:endParaRPr lang="en-US" sz="1632" i="1">
              <a:solidFill>
                <a:srgbClr val="0078D4"/>
              </a:solidFill>
              <a:latin typeface="Segoe UI Semibold"/>
            </a:endParaRPr>
          </a:p>
          <a:p>
            <a:pPr marL="186519" defTabSz="932597">
              <a:defRPr/>
            </a:pPr>
            <a:r>
              <a:rPr lang="en-US" sz="1632" i="1">
                <a:solidFill>
                  <a:srgbClr val="0078D4"/>
                </a:solidFill>
                <a:latin typeface="Segoe UI Semibold"/>
              </a:rPr>
              <a:t>Lift-optimize-shift</a:t>
            </a:r>
          </a:p>
          <a:p>
            <a:pPr marL="186519" defTabSz="932597">
              <a:defRPr/>
            </a:pPr>
            <a:endParaRPr lang="en-US" sz="1632" i="1">
              <a:solidFill>
                <a:srgbClr val="0078D4"/>
              </a:solidFill>
              <a:latin typeface="Segoe UI Semibold"/>
            </a:endParaRPr>
          </a:p>
          <a:p>
            <a:pPr marL="186519" defTabSz="932597">
              <a:defRPr/>
            </a:pPr>
            <a:r>
              <a:rPr lang="en-US" sz="1632">
                <a:solidFill>
                  <a:srgbClr val="243A5E"/>
                </a:solidFill>
                <a:latin typeface="Segoe UI" panose="020B0502040204020203" pitchFamily="34" charset="0"/>
                <a:cs typeface="Segoe UI" panose="020B0502040204020203" pitchFamily="34" charset="0"/>
              </a:rPr>
              <a:t>Reliable Azure platform</a:t>
            </a:r>
          </a:p>
          <a:p>
            <a:pPr marL="186519" defTabSz="932597">
              <a:defRPr/>
            </a:pPr>
            <a:r>
              <a:rPr lang="en-US" sz="1632">
                <a:solidFill>
                  <a:srgbClr val="243A5E"/>
                </a:solidFill>
                <a:latin typeface="Segoe UI" panose="020B0502040204020203" pitchFamily="34" charset="0"/>
                <a:cs typeface="Segoe UI" panose="020B0502040204020203" pitchFamily="34" charset="0"/>
              </a:rPr>
              <a:t>Benefit from Hybrid Benefit / EOS offers</a:t>
            </a:r>
          </a:p>
          <a:p>
            <a:pPr marL="186519" defTabSz="932597">
              <a:defRPr/>
            </a:pPr>
            <a:r>
              <a:rPr lang="en-US" sz="1632">
                <a:solidFill>
                  <a:srgbClr val="243A5E"/>
                </a:solidFill>
                <a:latin typeface="Segoe UI" panose="020B0502040204020203" pitchFamily="34" charset="0"/>
                <a:cs typeface="Segoe UI" panose="020B0502040204020203" pitchFamily="34" charset="0"/>
              </a:rPr>
              <a:t>Right-size workloads</a:t>
            </a:r>
          </a:p>
          <a:p>
            <a:pPr marL="186519" defTabSz="932597">
              <a:defRPr/>
            </a:pPr>
            <a:r>
              <a:rPr lang="en-US" sz="1632">
                <a:solidFill>
                  <a:srgbClr val="243A5E"/>
                </a:solidFill>
                <a:latin typeface="Segoe UI" panose="020B0502040204020203" pitchFamily="34" charset="0"/>
                <a:cs typeface="Segoe UI" panose="020B0502040204020203" pitchFamily="34" charset="0"/>
              </a:rPr>
              <a:t>Stay secure and compliant </a:t>
            </a:r>
          </a:p>
          <a:p>
            <a:pPr marL="186519" algn="ctr" defTabSz="932597">
              <a:defRPr/>
            </a:pPr>
            <a:r>
              <a:rPr lang="en-US" sz="1428" b="1">
                <a:solidFill>
                  <a:srgbClr val="243A5E"/>
                </a:solidFill>
                <a:latin typeface="Segoe UI" panose="020B0502040204020203" pitchFamily="34" charset="0"/>
                <a:cs typeface="Segoe UI" panose="020B0502040204020203" pitchFamily="34" charset="0"/>
              </a:rPr>
              <a:t> </a:t>
            </a:r>
          </a:p>
        </p:txBody>
      </p:sp>
      <p:sp>
        <p:nvSpPr>
          <p:cNvPr id="16" name="TextBox 15">
            <a:extLst>
              <a:ext uri="{FF2B5EF4-FFF2-40B4-BE49-F238E27FC236}">
                <a16:creationId xmlns:a16="http://schemas.microsoft.com/office/drawing/2014/main" id="{F0061688-6B17-4E71-94E8-78C38955B03C}"/>
              </a:ext>
            </a:extLst>
          </p:cNvPr>
          <p:cNvSpPr txBox="1"/>
          <p:nvPr/>
        </p:nvSpPr>
        <p:spPr>
          <a:xfrm>
            <a:off x="8442886" y="1935388"/>
            <a:ext cx="3778985" cy="2411172"/>
          </a:xfrm>
          <a:prstGeom prst="rect">
            <a:avLst/>
          </a:prstGeom>
          <a:noFill/>
          <a:ln>
            <a:solidFill>
              <a:schemeClr val="tx1"/>
            </a:solidFill>
            <a:prstDash val="sysDot"/>
          </a:ln>
        </p:spPr>
        <p:txBody>
          <a:bodyPr wrap="square" lIns="0" tIns="0" rIns="0" bIns="0" rtlCol="0">
            <a:spAutoFit/>
          </a:bodyPr>
          <a:lstStyle/>
          <a:p>
            <a:pPr marL="186519" defTabSz="932563">
              <a:lnSpc>
                <a:spcPct val="90000"/>
              </a:lnSpc>
              <a:spcAft>
                <a:spcPts val="600"/>
              </a:spcAft>
              <a:defRPr/>
            </a:pPr>
            <a:endParaRPr lang="en-US" sz="2448" b="1" spc="-150">
              <a:ln w="3175">
                <a:noFill/>
              </a:ln>
              <a:solidFill>
                <a:srgbClr val="1A1A1A"/>
              </a:solidFill>
              <a:latin typeface="Segoe UI Semibold"/>
              <a:cs typeface="Segoe UI" pitchFamily="34" charset="0"/>
            </a:endParaRPr>
          </a:p>
          <a:p>
            <a:pPr marL="186519" defTabSz="932563">
              <a:lnSpc>
                <a:spcPct val="90000"/>
              </a:lnSpc>
              <a:spcAft>
                <a:spcPts val="600"/>
              </a:spcAft>
              <a:defRPr/>
            </a:pPr>
            <a:r>
              <a:rPr lang="en-US" sz="2448" b="1" spc="-150">
                <a:ln w="3175">
                  <a:noFill/>
                </a:ln>
                <a:solidFill>
                  <a:srgbClr val="1A1A1A"/>
                </a:solidFill>
                <a:latin typeface="Segoe UI Semibold"/>
                <a:cs typeface="Segoe UI" pitchFamily="34" charset="0"/>
              </a:rPr>
              <a:t>Refactor | Rearchitect | Rebuild</a:t>
            </a:r>
            <a:endParaRPr lang="en-US" sz="1836" b="1" spc="-150">
              <a:ln w="3175">
                <a:noFill/>
              </a:ln>
              <a:solidFill>
                <a:srgbClr val="1A1A1A"/>
              </a:solidFill>
              <a:latin typeface="Segoe UI Semibold"/>
              <a:cs typeface="Segoe UI" pitchFamily="34" charset="0"/>
            </a:endParaRPr>
          </a:p>
          <a:p>
            <a:pPr marL="186519" defTabSz="932597">
              <a:defRPr/>
            </a:pPr>
            <a:r>
              <a:rPr lang="en-US" sz="1632" i="1">
                <a:solidFill>
                  <a:srgbClr val="0078D4"/>
                </a:solidFill>
                <a:latin typeface="Segoe UI Semibold"/>
              </a:rPr>
              <a:t>Driven by app prioritization </a:t>
            </a:r>
          </a:p>
          <a:p>
            <a:pPr marL="186519" defTabSz="932597">
              <a:defRPr/>
            </a:pPr>
            <a:endParaRPr lang="en-US" sz="1632" i="1">
              <a:solidFill>
                <a:srgbClr val="0078D4"/>
              </a:solidFill>
              <a:latin typeface="Segoe UI Semibold"/>
            </a:endParaRPr>
          </a:p>
          <a:p>
            <a:pPr marL="186519" defTabSz="932597">
              <a:defRPr/>
            </a:pPr>
            <a:r>
              <a:rPr lang="en-US" sz="1632">
                <a:solidFill>
                  <a:srgbClr val="243A5E"/>
                </a:solidFill>
                <a:latin typeface="Segoe UI" panose="020B0502040204020203" pitchFamily="34" charset="0"/>
                <a:cs typeface="Segoe UI" panose="020B0502040204020203" pitchFamily="34" charset="0"/>
              </a:rPr>
              <a:t>Use Containers, PaaS, Serverless technologies in Azure</a:t>
            </a:r>
          </a:p>
          <a:p>
            <a:pPr marL="186519" algn="ctr" defTabSz="932597">
              <a:defRPr/>
            </a:pPr>
            <a:r>
              <a:rPr lang="en-US" sz="1224" b="1">
                <a:solidFill>
                  <a:srgbClr val="1A1A1A"/>
                </a:solidFill>
                <a:latin typeface="Segoe UI"/>
              </a:rPr>
              <a:t> </a:t>
            </a:r>
            <a:endParaRPr lang="en-US" sz="1632" b="1">
              <a:solidFill>
                <a:srgbClr val="1A1A1A"/>
              </a:solidFill>
              <a:latin typeface="Segoe UI"/>
            </a:endParaRPr>
          </a:p>
        </p:txBody>
      </p:sp>
      <p:sp>
        <p:nvSpPr>
          <p:cNvPr id="17" name="Freeform 9">
            <a:extLst>
              <a:ext uri="{FF2B5EF4-FFF2-40B4-BE49-F238E27FC236}">
                <a16:creationId xmlns:a16="http://schemas.microsoft.com/office/drawing/2014/main" id="{B11DAAC3-B774-4687-BCD9-D0638901139F}"/>
              </a:ext>
            </a:extLst>
          </p:cNvPr>
          <p:cNvSpPr>
            <a:spLocks/>
          </p:cNvSpPr>
          <p:nvPr/>
        </p:nvSpPr>
        <p:spPr bwMode="auto">
          <a:xfrm rot="5400000">
            <a:off x="7771602" y="3511582"/>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endParaRPr lang="en-US">
              <a:solidFill>
                <a:srgbClr val="000000"/>
              </a:solidFill>
              <a:latin typeface="Segoe UI"/>
            </a:endParaRPr>
          </a:p>
        </p:txBody>
      </p:sp>
      <p:sp>
        <p:nvSpPr>
          <p:cNvPr id="18" name="Trackers_EADF">
            <a:extLst>
              <a:ext uri="{FF2B5EF4-FFF2-40B4-BE49-F238E27FC236}">
                <a16:creationId xmlns:a16="http://schemas.microsoft.com/office/drawing/2014/main" id="{4A89CDFE-A4E8-4C51-BF5C-E88F650D7E32}"/>
              </a:ext>
            </a:extLst>
          </p:cNvPr>
          <p:cNvSpPr>
            <a:spLocks noChangeAspect="1" noEditPoints="1"/>
          </p:cNvSpPr>
          <p:nvPr/>
        </p:nvSpPr>
        <p:spPr bwMode="auto">
          <a:xfrm>
            <a:off x="7939297" y="4895466"/>
            <a:ext cx="279028" cy="380467"/>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solidFill>
            <a:srgbClr val="FFFFFF"/>
          </a:solidFill>
          <a:ln w="15875" cap="flat">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19" name="speedometer_2">
            <a:extLst>
              <a:ext uri="{FF2B5EF4-FFF2-40B4-BE49-F238E27FC236}">
                <a16:creationId xmlns:a16="http://schemas.microsoft.com/office/drawing/2014/main" id="{27510135-C385-401C-B9F5-A348D253A327}"/>
              </a:ext>
            </a:extLst>
          </p:cNvPr>
          <p:cNvSpPr>
            <a:spLocks noChangeAspect="1" noEditPoints="1"/>
          </p:cNvSpPr>
          <p:nvPr/>
        </p:nvSpPr>
        <p:spPr bwMode="auto">
          <a:xfrm>
            <a:off x="7888578" y="5390297"/>
            <a:ext cx="380467" cy="38046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20" name="shield_3">
            <a:extLst>
              <a:ext uri="{FF2B5EF4-FFF2-40B4-BE49-F238E27FC236}">
                <a16:creationId xmlns:a16="http://schemas.microsoft.com/office/drawing/2014/main" id="{6446DE77-CE13-4D89-8B85-23CA465B8C8A}"/>
              </a:ext>
            </a:extLst>
          </p:cNvPr>
          <p:cNvSpPr>
            <a:spLocks noChangeAspect="1" noEditPoints="1"/>
          </p:cNvSpPr>
          <p:nvPr/>
        </p:nvSpPr>
        <p:spPr bwMode="auto">
          <a:xfrm>
            <a:off x="7892445" y="4399647"/>
            <a:ext cx="372731" cy="377769"/>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21" name="Rectangle 20">
            <a:extLst>
              <a:ext uri="{FF2B5EF4-FFF2-40B4-BE49-F238E27FC236}">
                <a16:creationId xmlns:a16="http://schemas.microsoft.com/office/drawing/2014/main" id="{9A10CF14-5A06-4380-BA21-42A14FB5B875}"/>
              </a:ext>
            </a:extLst>
          </p:cNvPr>
          <p:cNvSpPr/>
          <p:nvPr/>
        </p:nvSpPr>
        <p:spPr>
          <a:xfrm>
            <a:off x="6673762" y="6125943"/>
            <a:ext cx="3449800" cy="353469"/>
          </a:xfrm>
          <a:prstGeom prst="rect">
            <a:avLst/>
          </a:prstGeom>
        </p:spPr>
        <p:txBody>
          <a:bodyPr wrap="none" anchor="ctr">
            <a:spAutoFit/>
          </a:bodyPr>
          <a:lstStyle/>
          <a:p>
            <a:pPr defTabSz="932293">
              <a:lnSpc>
                <a:spcPct val="90000"/>
              </a:lnSpc>
              <a:defRPr/>
            </a:pPr>
            <a:r>
              <a:rPr lang="en-US" sz="1836" b="1" spc="-150">
                <a:ln w="3175">
                  <a:noFill/>
                </a:ln>
                <a:solidFill>
                  <a:srgbClr val="000000"/>
                </a:solidFill>
                <a:latin typeface="Segoe UI Semibold"/>
                <a:cs typeface="Segoe UI" pitchFamily="34" charset="0"/>
              </a:rPr>
              <a:t>App-oriented modernization drivers</a:t>
            </a:r>
          </a:p>
        </p:txBody>
      </p:sp>
      <p:sp>
        <p:nvSpPr>
          <p:cNvPr id="22" name="Rectangle 21">
            <a:extLst>
              <a:ext uri="{FF2B5EF4-FFF2-40B4-BE49-F238E27FC236}">
                <a16:creationId xmlns:a16="http://schemas.microsoft.com/office/drawing/2014/main" id="{784E2F71-F3C1-4AA2-B05B-A4F7DF9F7CA3}"/>
              </a:ext>
            </a:extLst>
          </p:cNvPr>
          <p:cNvSpPr/>
          <p:nvPr/>
        </p:nvSpPr>
        <p:spPr>
          <a:xfrm>
            <a:off x="8293232" y="4402488"/>
            <a:ext cx="2214009" cy="382308"/>
          </a:xfrm>
          <a:prstGeom prst="rect">
            <a:avLst/>
          </a:prstGeom>
        </p:spPr>
        <p:txBody>
          <a:bodyPr wrap="square" lIns="190234">
            <a:spAutoFit/>
          </a:bodyPr>
          <a:lstStyle/>
          <a:p>
            <a:pPr defTabSz="951121">
              <a:lnSpc>
                <a:spcPct val="90000"/>
              </a:lnSpc>
              <a:spcAft>
                <a:spcPts val="832"/>
              </a:spcAft>
              <a:defRPr/>
            </a:pP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Security threats</a:t>
            </a:r>
          </a:p>
        </p:txBody>
      </p:sp>
      <p:sp>
        <p:nvSpPr>
          <p:cNvPr id="23" name="Rectangle 22">
            <a:extLst>
              <a:ext uri="{FF2B5EF4-FFF2-40B4-BE49-F238E27FC236}">
                <a16:creationId xmlns:a16="http://schemas.microsoft.com/office/drawing/2014/main" id="{8689F910-F669-447A-BF25-D1B1EB7872DD}"/>
              </a:ext>
            </a:extLst>
          </p:cNvPr>
          <p:cNvSpPr/>
          <p:nvPr/>
        </p:nvSpPr>
        <p:spPr>
          <a:xfrm>
            <a:off x="8265176" y="4927809"/>
            <a:ext cx="2722939" cy="382308"/>
          </a:xfrm>
          <a:prstGeom prst="rect">
            <a:avLst/>
          </a:prstGeom>
        </p:spPr>
        <p:txBody>
          <a:bodyPr wrap="square" lIns="190234">
            <a:spAutoFit/>
          </a:bodyPr>
          <a:lstStyle/>
          <a:p>
            <a:pPr defTabSz="951121">
              <a:lnSpc>
                <a:spcPct val="90000"/>
              </a:lnSpc>
              <a:spcAft>
                <a:spcPts val="832"/>
              </a:spcAft>
              <a:defRPr/>
            </a:pP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Compliance</a:t>
            </a:r>
          </a:p>
        </p:txBody>
      </p:sp>
      <p:sp>
        <p:nvSpPr>
          <p:cNvPr id="24" name="Rectangle 23">
            <a:extLst>
              <a:ext uri="{FF2B5EF4-FFF2-40B4-BE49-F238E27FC236}">
                <a16:creationId xmlns:a16="http://schemas.microsoft.com/office/drawing/2014/main" id="{9299B878-BD7A-4FDE-96D9-2D83A4465CD9}"/>
              </a:ext>
            </a:extLst>
          </p:cNvPr>
          <p:cNvSpPr/>
          <p:nvPr/>
        </p:nvSpPr>
        <p:spPr>
          <a:xfrm>
            <a:off x="8293232" y="5378701"/>
            <a:ext cx="3248616" cy="382308"/>
          </a:xfrm>
          <a:prstGeom prst="rect">
            <a:avLst/>
          </a:prstGeom>
        </p:spPr>
        <p:txBody>
          <a:bodyPr wrap="square" lIns="190234">
            <a:spAutoFit/>
          </a:bodyPr>
          <a:lstStyle/>
          <a:p>
            <a:pPr defTabSz="951121">
              <a:lnSpc>
                <a:spcPct val="90000"/>
              </a:lnSpc>
              <a:spcAft>
                <a:spcPts val="832"/>
              </a:spcAft>
              <a:defRPr/>
            </a:pPr>
            <a:r>
              <a:rPr lang="en-US" sz="204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Application innovation</a:t>
            </a:r>
          </a:p>
        </p:txBody>
      </p:sp>
      <p:sp>
        <p:nvSpPr>
          <p:cNvPr id="25" name="Text Placeholder 3">
            <a:extLst>
              <a:ext uri="{FF2B5EF4-FFF2-40B4-BE49-F238E27FC236}">
                <a16:creationId xmlns:a16="http://schemas.microsoft.com/office/drawing/2014/main" id="{B75F4CAA-E9D2-8B4F-A01A-8A5DB1F3657C}"/>
              </a:ext>
            </a:extLst>
          </p:cNvPr>
          <p:cNvSpPr txBox="1">
            <a:spLocks/>
          </p:cNvSpPr>
          <p:nvPr/>
        </p:nvSpPr>
        <p:spPr>
          <a:xfrm>
            <a:off x="373923" y="417450"/>
            <a:ext cx="11617573"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3672">
                <a:solidFill>
                  <a:srgbClr val="3C3C41"/>
                </a:solidFill>
              </a:rPr>
              <a:t>Transformation path 1: </a:t>
            </a:r>
            <a:r>
              <a:rPr lang="en-US" sz="3672">
                <a:solidFill>
                  <a:srgbClr val="0078D3"/>
                </a:solidFill>
              </a:rPr>
              <a:t>Operational efficiency focus</a:t>
            </a:r>
          </a:p>
        </p:txBody>
      </p:sp>
    </p:spTree>
    <p:extLst>
      <p:ext uri="{BB962C8B-B14F-4D97-AF65-F5344CB8AC3E}">
        <p14:creationId xmlns:p14="http://schemas.microsoft.com/office/powerpoint/2010/main" val="404308594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25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250"/>
                            </p:stCondLst>
                            <p:childTnLst>
                              <p:par>
                                <p:cTn id="21" presetID="1" presetClass="entr" presetSubtype="0" fill="hold" grpId="0" nodeType="afterEffect">
                                  <p:stCondLst>
                                    <p:cond delay="25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250"/>
                                  </p:stCondLst>
                                  <p:childTnLst>
                                    <p:set>
                                      <p:cBhvr>
                                        <p:cTn id="29" dur="1" fill="hold">
                                          <p:stCondLst>
                                            <p:cond delay="0"/>
                                          </p:stCondLst>
                                        </p:cTn>
                                        <p:tgtEl>
                                          <p:spTgt spid="7"/>
                                        </p:tgtEl>
                                        <p:attrNameLst>
                                          <p:attrName>style.visibility</p:attrName>
                                        </p:attrNameLst>
                                      </p:cBhvr>
                                      <p:to>
                                        <p:strVal val="visible"/>
                                      </p:to>
                                    </p:set>
                                  </p:childTnLst>
                                </p:cTn>
                              </p:par>
                            </p:childTnLst>
                          </p:cTn>
                        </p:par>
                        <p:par>
                          <p:cTn id="30" fill="hold">
                            <p:stCondLst>
                              <p:cond delay="750"/>
                            </p:stCondLst>
                            <p:childTnLst>
                              <p:par>
                                <p:cTn id="31" presetID="1" presetClass="entr" presetSubtype="0" fill="hold" grpId="0" nodeType="afterEffect">
                                  <p:stCondLst>
                                    <p:cond delay="25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250"/>
                                  </p:stCondLst>
                                  <p:childTnLst>
                                    <p:set>
                                      <p:cBhvr>
                                        <p:cTn id="59" dur="1" fill="hold">
                                          <p:stCondLst>
                                            <p:cond delay="0"/>
                                          </p:stCondLst>
                                        </p:cTn>
                                        <p:tgtEl>
                                          <p:spTgt spid="18"/>
                                        </p:tgtEl>
                                        <p:attrNameLst>
                                          <p:attrName>style.visibility</p:attrName>
                                        </p:attrNameLst>
                                      </p:cBhvr>
                                      <p:to>
                                        <p:strVal val="visible"/>
                                      </p:to>
                                    </p:set>
                                  </p:childTnLst>
                                </p:cTn>
                              </p:par>
                              <p:par>
                                <p:cTn id="60" presetID="1" presetClass="entr" presetSubtype="0" fill="hold" grpId="0" nodeType="withEffect">
                                  <p:stCondLst>
                                    <p:cond delay="25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250"/>
                            </p:stCondLst>
                            <p:childTnLst>
                              <p:par>
                                <p:cTn id="63" presetID="1" presetClass="entr" presetSubtype="0" fill="hold" grpId="0" nodeType="afterEffect">
                                  <p:stCondLst>
                                    <p:cond delay="25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25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0-#ppt_w/2"/>
                                          </p:val>
                                        </p:tav>
                                        <p:tav tm="100000">
                                          <p:val>
                                            <p:strVal val="#ppt_x"/>
                                          </p:val>
                                        </p:tav>
                                      </p:tavLst>
                                    </p:anim>
                                    <p:anim calcmode="lin" valueType="num">
                                      <p:cBhvr additive="base">
                                        <p:cTn id="72" dur="500" fill="hold"/>
                                        <p:tgtEl>
                                          <p:spTgt spid="1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additive="base">
                                        <p:cTn id="75" dur="500" fill="hold"/>
                                        <p:tgtEl>
                                          <p:spTgt spid="16"/>
                                        </p:tgtEl>
                                        <p:attrNameLst>
                                          <p:attrName>ppt_x</p:attrName>
                                        </p:attrNameLst>
                                      </p:cBhvr>
                                      <p:tavLst>
                                        <p:tav tm="0">
                                          <p:val>
                                            <p:strVal val="0-#ppt_w/2"/>
                                          </p:val>
                                        </p:tav>
                                        <p:tav tm="100000">
                                          <p:val>
                                            <p:strVal val="#ppt_x"/>
                                          </p:val>
                                        </p:tav>
                                      </p:tavLst>
                                    </p:anim>
                                    <p:anim calcmode="lin" valueType="num">
                                      <p:cBhvr additive="base">
                                        <p:cTn id="7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p:bldP spid="10" grpId="0" animBg="1"/>
      <p:bldP spid="11" grpId="0"/>
      <p:bldP spid="12" grpId="0" animBg="1"/>
      <p:bldP spid="13" grpId="0"/>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9798B4E-0D8B-46EA-B859-DBA527AD0D1A}"/>
              </a:ext>
            </a:extLst>
          </p:cNvPr>
          <p:cNvGrpSpPr/>
          <p:nvPr/>
        </p:nvGrpSpPr>
        <p:grpSpPr>
          <a:xfrm>
            <a:off x="2557255" y="2604495"/>
            <a:ext cx="2501503" cy="555217"/>
            <a:chOff x="2506475" y="2553659"/>
            <a:chExt cx="2452677" cy="544380"/>
          </a:xfrm>
        </p:grpSpPr>
        <p:sp>
          <p:nvSpPr>
            <p:cNvPr id="4" name="Rectangle 3">
              <a:extLst>
                <a:ext uri="{FF2B5EF4-FFF2-40B4-BE49-F238E27FC236}">
                  <a16:creationId xmlns:a16="http://schemas.microsoft.com/office/drawing/2014/main" id="{520553D2-AEC3-44FE-B1D4-4B694DFFB104}"/>
                </a:ext>
              </a:extLst>
            </p:cNvPr>
            <p:cNvSpPr/>
            <p:nvPr/>
          </p:nvSpPr>
          <p:spPr>
            <a:xfrm>
              <a:off x="2788358" y="2553659"/>
              <a:ext cx="2170794" cy="544380"/>
            </a:xfrm>
            <a:prstGeom prst="rect">
              <a:avLst/>
            </a:prstGeom>
          </p:spPr>
          <p:txBody>
            <a:bodyPr wrap="square" lIns="190234">
              <a:spAutoFit/>
            </a:bodyPr>
            <a:lstStyle/>
            <a:p>
              <a:pPr defTabSz="951121">
                <a:lnSpc>
                  <a:spcPct val="90000"/>
                </a:lnSpc>
                <a:spcAft>
                  <a:spcPts val="832"/>
                </a:spcAft>
                <a:defRPr/>
              </a:pP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Quickly integrate acquisitions</a:t>
              </a:r>
            </a:p>
          </p:txBody>
        </p:sp>
        <p:sp>
          <p:nvSpPr>
            <p:cNvPr id="5" name="browser_3">
              <a:extLst>
                <a:ext uri="{FF2B5EF4-FFF2-40B4-BE49-F238E27FC236}">
                  <a16:creationId xmlns:a16="http://schemas.microsoft.com/office/drawing/2014/main" id="{177EC7A3-1693-40BB-A08B-3DA99560C96A}"/>
                </a:ext>
              </a:extLst>
            </p:cNvPr>
            <p:cNvSpPr>
              <a:spLocks noChangeAspect="1" noEditPoints="1"/>
            </p:cNvSpPr>
            <p:nvPr/>
          </p:nvSpPr>
          <p:spPr bwMode="auto">
            <a:xfrm>
              <a:off x="2506475" y="2685156"/>
              <a:ext cx="286523" cy="272535"/>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solidFill>
              <a:schemeClr val="bg1"/>
            </a:solidFill>
            <a:ln w="15875" cap="flat">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lin ang="5400000" scaled="1"/>
                </a:gradFill>
                <a:latin typeface="Segoe UI"/>
              </a:endParaRPr>
            </a:p>
          </p:txBody>
        </p:sp>
      </p:grpSp>
      <p:grpSp>
        <p:nvGrpSpPr>
          <p:cNvPr id="6" name="Group 5">
            <a:extLst>
              <a:ext uri="{FF2B5EF4-FFF2-40B4-BE49-F238E27FC236}">
                <a16:creationId xmlns:a16="http://schemas.microsoft.com/office/drawing/2014/main" id="{72D2D46C-28DC-4D2B-AE84-52EFFB16F980}"/>
              </a:ext>
            </a:extLst>
          </p:cNvPr>
          <p:cNvGrpSpPr/>
          <p:nvPr/>
        </p:nvGrpSpPr>
        <p:grpSpPr>
          <a:xfrm>
            <a:off x="2547577" y="1958420"/>
            <a:ext cx="2402034" cy="555217"/>
            <a:chOff x="2496987" y="1920194"/>
            <a:chExt cx="2355149" cy="544380"/>
          </a:xfrm>
        </p:grpSpPr>
        <p:sp>
          <p:nvSpPr>
            <p:cNvPr id="7" name="Rectangle 6">
              <a:extLst>
                <a:ext uri="{FF2B5EF4-FFF2-40B4-BE49-F238E27FC236}">
                  <a16:creationId xmlns:a16="http://schemas.microsoft.com/office/drawing/2014/main" id="{C5B618B3-F235-4E35-A058-4E01A58882A1}"/>
                </a:ext>
              </a:extLst>
            </p:cNvPr>
            <p:cNvSpPr/>
            <p:nvPr/>
          </p:nvSpPr>
          <p:spPr>
            <a:xfrm>
              <a:off x="2802335" y="1920194"/>
              <a:ext cx="2049801" cy="544380"/>
            </a:xfrm>
            <a:prstGeom prst="rect">
              <a:avLst/>
            </a:prstGeom>
          </p:spPr>
          <p:txBody>
            <a:bodyPr wrap="square" lIns="190234">
              <a:spAutoFit/>
            </a:bodyPr>
            <a:lstStyle/>
            <a:p>
              <a:pPr defTabSz="951121">
                <a:lnSpc>
                  <a:spcPct val="90000"/>
                </a:lnSpc>
                <a:spcAft>
                  <a:spcPts val="832"/>
                </a:spcAft>
                <a:defRPr/>
              </a:pPr>
              <a:r>
                <a:rPr lang="en-US" sz="1632">
                  <a:solidFill>
                    <a:srgbClr val="000000"/>
                  </a:solidFill>
                  <a:latin typeface="Segoe UI Semilight" panose="020B0402040204020203" pitchFamily="34" charset="0"/>
                  <a:cs typeface="Segoe UI Semilight" panose="020B0402040204020203" pitchFamily="34" charset="0"/>
                </a:rPr>
                <a:t>Urgent capacity needs  </a:t>
              </a:r>
            </a:p>
          </p:txBody>
        </p:sp>
        <p:sp>
          <p:nvSpPr>
            <p:cNvPr id="8" name="Move_E7C2">
              <a:extLst>
                <a:ext uri="{FF2B5EF4-FFF2-40B4-BE49-F238E27FC236}">
                  <a16:creationId xmlns:a16="http://schemas.microsoft.com/office/drawing/2014/main" id="{DEF251E6-021A-4A08-B66F-9DCC596E6FD6}"/>
                </a:ext>
              </a:extLst>
            </p:cNvPr>
            <p:cNvSpPr>
              <a:spLocks noChangeAspect="1" noEditPoints="1"/>
            </p:cNvSpPr>
            <p:nvPr/>
          </p:nvSpPr>
          <p:spPr bwMode="auto">
            <a:xfrm>
              <a:off x="2496987" y="2048813"/>
              <a:ext cx="272465" cy="272534"/>
            </a:xfrm>
            <a:custGeom>
              <a:avLst/>
              <a:gdLst>
                <a:gd name="T0" fmla="*/ 736 w 3999"/>
                <a:gd name="T1" fmla="*/ 2737 h 4000"/>
                <a:gd name="T2" fmla="*/ 0 w 3999"/>
                <a:gd name="T3" fmla="*/ 2001 h 4000"/>
                <a:gd name="T4" fmla="*/ 736 w 3999"/>
                <a:gd name="T5" fmla="*/ 1264 h 4000"/>
                <a:gd name="T6" fmla="*/ 86 w 3999"/>
                <a:gd name="T7" fmla="*/ 2001 h 4000"/>
                <a:gd name="T8" fmla="*/ 1264 w 3999"/>
                <a:gd name="T9" fmla="*/ 2001 h 4000"/>
                <a:gd name="T10" fmla="*/ 1264 w 3999"/>
                <a:gd name="T11" fmla="*/ 3265 h 4000"/>
                <a:gd name="T12" fmla="*/ 2000 w 3999"/>
                <a:gd name="T13" fmla="*/ 4000 h 4000"/>
                <a:gd name="T14" fmla="*/ 2735 w 3999"/>
                <a:gd name="T15" fmla="*/ 3265 h 4000"/>
                <a:gd name="T16" fmla="*/ 2000 w 3999"/>
                <a:gd name="T17" fmla="*/ 3915 h 4000"/>
                <a:gd name="T18" fmla="*/ 2000 w 3999"/>
                <a:gd name="T19" fmla="*/ 2737 h 4000"/>
                <a:gd name="T20" fmla="*/ 3264 w 3999"/>
                <a:gd name="T21" fmla="*/ 2737 h 4000"/>
                <a:gd name="T22" fmla="*/ 3999 w 3999"/>
                <a:gd name="T23" fmla="*/ 2001 h 4000"/>
                <a:gd name="T24" fmla="*/ 3264 w 3999"/>
                <a:gd name="T25" fmla="*/ 1264 h 4000"/>
                <a:gd name="T26" fmla="*/ 3913 w 3999"/>
                <a:gd name="T27" fmla="*/ 2001 h 4000"/>
                <a:gd name="T28" fmla="*/ 2735 w 3999"/>
                <a:gd name="T29" fmla="*/ 2001 h 4000"/>
                <a:gd name="T30" fmla="*/ 2735 w 3999"/>
                <a:gd name="T31" fmla="*/ 736 h 4000"/>
                <a:gd name="T32" fmla="*/ 2000 w 3999"/>
                <a:gd name="T33" fmla="*/ 0 h 4000"/>
                <a:gd name="T34" fmla="*/ 1264 w 3999"/>
                <a:gd name="T35" fmla="*/ 736 h 4000"/>
                <a:gd name="T36" fmla="*/ 2000 w 3999"/>
                <a:gd name="T37" fmla="*/ 86 h 4000"/>
                <a:gd name="T38" fmla="*/ 2000 w 3999"/>
                <a:gd name="T39" fmla="*/ 1264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99" h="4000">
                  <a:moveTo>
                    <a:pt x="736" y="2737"/>
                  </a:moveTo>
                  <a:lnTo>
                    <a:pt x="0" y="2001"/>
                  </a:lnTo>
                  <a:lnTo>
                    <a:pt x="736" y="1264"/>
                  </a:lnTo>
                  <a:moveTo>
                    <a:pt x="86" y="2001"/>
                  </a:moveTo>
                  <a:lnTo>
                    <a:pt x="1264" y="2001"/>
                  </a:lnTo>
                  <a:moveTo>
                    <a:pt x="1264" y="3265"/>
                  </a:moveTo>
                  <a:lnTo>
                    <a:pt x="2000" y="4000"/>
                  </a:lnTo>
                  <a:lnTo>
                    <a:pt x="2735" y="3265"/>
                  </a:lnTo>
                  <a:moveTo>
                    <a:pt x="2000" y="3915"/>
                  </a:moveTo>
                  <a:lnTo>
                    <a:pt x="2000" y="2737"/>
                  </a:lnTo>
                  <a:moveTo>
                    <a:pt x="3264" y="2737"/>
                  </a:moveTo>
                  <a:lnTo>
                    <a:pt x="3999" y="2001"/>
                  </a:lnTo>
                  <a:lnTo>
                    <a:pt x="3264" y="1264"/>
                  </a:lnTo>
                  <a:moveTo>
                    <a:pt x="3913" y="2001"/>
                  </a:moveTo>
                  <a:lnTo>
                    <a:pt x="2735" y="2001"/>
                  </a:lnTo>
                  <a:moveTo>
                    <a:pt x="2735" y="736"/>
                  </a:moveTo>
                  <a:lnTo>
                    <a:pt x="2000" y="0"/>
                  </a:lnTo>
                  <a:lnTo>
                    <a:pt x="1264" y="736"/>
                  </a:lnTo>
                  <a:moveTo>
                    <a:pt x="2000" y="86"/>
                  </a:moveTo>
                  <a:lnTo>
                    <a:pt x="2000" y="1264"/>
                  </a:lnTo>
                </a:path>
              </a:pathLst>
            </a:custGeom>
            <a:solidFill>
              <a:schemeClr val="bg1"/>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lin ang="5400000" scaled="1"/>
                </a:gradFill>
                <a:latin typeface="Segoe UI"/>
              </a:endParaRPr>
            </a:p>
          </p:txBody>
        </p:sp>
      </p:grpSp>
      <p:grpSp>
        <p:nvGrpSpPr>
          <p:cNvPr id="9" name="Group 8">
            <a:extLst>
              <a:ext uri="{FF2B5EF4-FFF2-40B4-BE49-F238E27FC236}">
                <a16:creationId xmlns:a16="http://schemas.microsoft.com/office/drawing/2014/main" id="{430BBD1B-E6FA-4D5F-BD7F-BAB5F0D2653C}"/>
              </a:ext>
            </a:extLst>
          </p:cNvPr>
          <p:cNvGrpSpPr/>
          <p:nvPr/>
        </p:nvGrpSpPr>
        <p:grpSpPr>
          <a:xfrm>
            <a:off x="2567179" y="3264111"/>
            <a:ext cx="2507821" cy="555217"/>
            <a:chOff x="2516206" y="3200400"/>
            <a:chExt cx="2458871" cy="544380"/>
          </a:xfrm>
        </p:grpSpPr>
        <p:sp>
          <p:nvSpPr>
            <p:cNvPr id="10" name="Rectangle 9">
              <a:extLst>
                <a:ext uri="{FF2B5EF4-FFF2-40B4-BE49-F238E27FC236}">
                  <a16:creationId xmlns:a16="http://schemas.microsoft.com/office/drawing/2014/main" id="{D955AED8-C214-4DF0-9BDE-BA9D8035949C}"/>
                </a:ext>
              </a:extLst>
            </p:cNvPr>
            <p:cNvSpPr/>
            <p:nvPr/>
          </p:nvSpPr>
          <p:spPr>
            <a:xfrm>
              <a:off x="2802335" y="3200400"/>
              <a:ext cx="2172742" cy="544380"/>
            </a:xfrm>
            <a:prstGeom prst="rect">
              <a:avLst/>
            </a:prstGeom>
          </p:spPr>
          <p:txBody>
            <a:bodyPr wrap="square" lIns="190234">
              <a:spAutoFit/>
            </a:bodyPr>
            <a:lstStyle/>
            <a:p>
              <a:pPr defTabSz="951121">
                <a:lnSpc>
                  <a:spcPct val="90000"/>
                </a:lnSpc>
                <a:spcAft>
                  <a:spcPts val="832"/>
                </a:spcAft>
                <a:defRPr/>
              </a:pP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Software and hardware refresh</a:t>
              </a:r>
            </a:p>
          </p:txBody>
        </p:sp>
        <p:sp>
          <p:nvSpPr>
            <p:cNvPr id="11" name="chip">
              <a:extLst>
                <a:ext uri="{FF2B5EF4-FFF2-40B4-BE49-F238E27FC236}">
                  <a16:creationId xmlns:a16="http://schemas.microsoft.com/office/drawing/2014/main" id="{CEC0712D-4B06-4FB2-9601-F52984F988F3}"/>
                </a:ext>
              </a:extLst>
            </p:cNvPr>
            <p:cNvSpPr>
              <a:spLocks noChangeAspect="1" noEditPoints="1"/>
            </p:cNvSpPr>
            <p:nvPr/>
          </p:nvSpPr>
          <p:spPr bwMode="auto">
            <a:xfrm>
              <a:off x="2516206" y="3310222"/>
              <a:ext cx="306595" cy="312808"/>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sz="936">
                <a:gradFill>
                  <a:gsLst>
                    <a:gs pos="0">
                      <a:srgbClr val="505050"/>
                    </a:gs>
                    <a:gs pos="100000">
                      <a:srgbClr val="505050"/>
                    </a:gs>
                  </a:gsLst>
                </a:gradFill>
                <a:latin typeface="Segoe UI"/>
              </a:endParaRPr>
            </a:p>
          </p:txBody>
        </p:sp>
      </p:grpSp>
      <p:grpSp>
        <p:nvGrpSpPr>
          <p:cNvPr id="12" name="Group 11">
            <a:extLst>
              <a:ext uri="{FF2B5EF4-FFF2-40B4-BE49-F238E27FC236}">
                <a16:creationId xmlns:a16="http://schemas.microsoft.com/office/drawing/2014/main" id="{2C349F54-A5BA-4D38-95AA-A3B0A1B069C6}"/>
              </a:ext>
            </a:extLst>
          </p:cNvPr>
          <p:cNvGrpSpPr/>
          <p:nvPr/>
        </p:nvGrpSpPr>
        <p:grpSpPr>
          <a:xfrm>
            <a:off x="2612372" y="3902658"/>
            <a:ext cx="2462628" cy="606488"/>
            <a:chOff x="2560517" y="3826483"/>
            <a:chExt cx="2414560" cy="594650"/>
          </a:xfrm>
        </p:grpSpPr>
        <p:sp>
          <p:nvSpPr>
            <p:cNvPr id="13" name="Rectangle 12">
              <a:extLst>
                <a:ext uri="{FF2B5EF4-FFF2-40B4-BE49-F238E27FC236}">
                  <a16:creationId xmlns:a16="http://schemas.microsoft.com/office/drawing/2014/main" id="{15EB7E40-7DD1-41FE-9A99-9B5F35250E96}"/>
                </a:ext>
              </a:extLst>
            </p:cNvPr>
            <p:cNvSpPr/>
            <p:nvPr/>
          </p:nvSpPr>
          <p:spPr>
            <a:xfrm>
              <a:off x="2804283" y="3826483"/>
              <a:ext cx="2170794" cy="594650"/>
            </a:xfrm>
            <a:prstGeom prst="rect">
              <a:avLst/>
            </a:prstGeom>
          </p:spPr>
          <p:txBody>
            <a:bodyPr wrap="square" lIns="190234">
              <a:spAutoFit/>
            </a:bodyPr>
            <a:lstStyle/>
            <a:p>
              <a:pPr defTabSz="951121">
                <a:spcAft>
                  <a:spcPts val="832"/>
                </a:spcAft>
                <a:defRPr/>
              </a:pP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Software end </a:t>
              </a:r>
              <a:b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b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of support</a:t>
              </a:r>
            </a:p>
          </p:txBody>
        </p:sp>
        <p:sp>
          <p:nvSpPr>
            <p:cNvPr id="14" name="Telemarketer_E7B9">
              <a:extLst>
                <a:ext uri="{FF2B5EF4-FFF2-40B4-BE49-F238E27FC236}">
                  <a16:creationId xmlns:a16="http://schemas.microsoft.com/office/drawing/2014/main" id="{11A3CCB1-CCAB-48AF-AA85-C0F6AEF067D0}"/>
                </a:ext>
              </a:extLst>
            </p:cNvPr>
            <p:cNvSpPr>
              <a:spLocks noChangeAspect="1" noEditPoints="1"/>
            </p:cNvSpPr>
            <p:nvPr/>
          </p:nvSpPr>
          <p:spPr bwMode="auto">
            <a:xfrm>
              <a:off x="2560517" y="3969367"/>
              <a:ext cx="262284" cy="312808"/>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D126F2FA-FAC4-4021-ACC1-14B0F92E3DC0}"/>
              </a:ext>
            </a:extLst>
          </p:cNvPr>
          <p:cNvGrpSpPr/>
          <p:nvPr/>
        </p:nvGrpSpPr>
        <p:grpSpPr>
          <a:xfrm>
            <a:off x="2536607" y="1317857"/>
            <a:ext cx="2393172" cy="555217"/>
            <a:chOff x="2486231" y="1292134"/>
            <a:chExt cx="2346460" cy="544380"/>
          </a:xfrm>
        </p:grpSpPr>
        <p:sp>
          <p:nvSpPr>
            <p:cNvPr id="16" name="Rectangle 15">
              <a:extLst>
                <a:ext uri="{FF2B5EF4-FFF2-40B4-BE49-F238E27FC236}">
                  <a16:creationId xmlns:a16="http://schemas.microsoft.com/office/drawing/2014/main" id="{E5F3B081-E233-46AD-8760-66AE8726C91D}"/>
                </a:ext>
              </a:extLst>
            </p:cNvPr>
            <p:cNvSpPr/>
            <p:nvPr/>
          </p:nvSpPr>
          <p:spPr>
            <a:xfrm>
              <a:off x="2788358" y="1292134"/>
              <a:ext cx="2044333" cy="544380"/>
            </a:xfrm>
            <a:prstGeom prst="rect">
              <a:avLst/>
            </a:prstGeom>
          </p:spPr>
          <p:txBody>
            <a:bodyPr wrap="square" lIns="190234">
              <a:spAutoFit/>
            </a:bodyPr>
            <a:lstStyle/>
            <a:p>
              <a:pPr defTabSz="951121">
                <a:lnSpc>
                  <a:spcPct val="90000"/>
                </a:lnSpc>
                <a:spcAft>
                  <a:spcPts val="832"/>
                </a:spcAft>
                <a:defRPr/>
              </a:pP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Datacenter contracts expiry</a:t>
              </a:r>
            </a:p>
          </p:txBody>
        </p:sp>
        <p:sp>
          <p:nvSpPr>
            <p:cNvPr id="17" name="PageEdit_EFB8">
              <a:extLst>
                <a:ext uri="{FF2B5EF4-FFF2-40B4-BE49-F238E27FC236}">
                  <a16:creationId xmlns:a16="http://schemas.microsoft.com/office/drawing/2014/main" id="{3B975621-E424-4419-B796-EDF294342C95}"/>
                </a:ext>
              </a:extLst>
            </p:cNvPr>
            <p:cNvSpPr>
              <a:spLocks noChangeAspect="1" noEditPoints="1"/>
            </p:cNvSpPr>
            <p:nvPr/>
          </p:nvSpPr>
          <p:spPr bwMode="auto">
            <a:xfrm>
              <a:off x="2486231" y="1413415"/>
              <a:ext cx="255608" cy="272534"/>
            </a:xfrm>
            <a:custGeom>
              <a:avLst/>
              <a:gdLst>
                <a:gd name="T0" fmla="*/ 3009 w 3537"/>
                <a:gd name="T1" fmla="*/ 1005 h 3770"/>
                <a:gd name="T2" fmla="*/ 2006 w 3537"/>
                <a:gd name="T3" fmla="*/ 1005 h 3770"/>
                <a:gd name="T4" fmla="*/ 2006 w 3537"/>
                <a:gd name="T5" fmla="*/ 0 h 3770"/>
                <a:gd name="T6" fmla="*/ 3009 w 3537"/>
                <a:gd name="T7" fmla="*/ 1360 h 3770"/>
                <a:gd name="T8" fmla="*/ 3009 w 3537"/>
                <a:gd name="T9" fmla="*/ 1005 h 3770"/>
                <a:gd name="T10" fmla="*/ 2006 w 3537"/>
                <a:gd name="T11" fmla="*/ 0 h 3770"/>
                <a:gd name="T12" fmla="*/ 0 w 3537"/>
                <a:gd name="T13" fmla="*/ 0 h 3770"/>
                <a:gd name="T14" fmla="*/ 0 w 3537"/>
                <a:gd name="T15" fmla="*/ 3770 h 3770"/>
                <a:gd name="T16" fmla="*/ 1078 w 3537"/>
                <a:gd name="T17" fmla="*/ 3770 h 3770"/>
                <a:gd name="T18" fmla="*/ 1551 w 3537"/>
                <a:gd name="T19" fmla="*/ 3723 h 3770"/>
                <a:gd name="T20" fmla="*/ 2053 w 3537"/>
                <a:gd name="T21" fmla="*/ 3597 h 3770"/>
                <a:gd name="T22" fmla="*/ 3433 w 3537"/>
                <a:gd name="T23" fmla="*/ 2211 h 3770"/>
                <a:gd name="T24" fmla="*/ 3433 w 3537"/>
                <a:gd name="T25" fmla="*/ 1834 h 3770"/>
                <a:gd name="T26" fmla="*/ 3245 w 3537"/>
                <a:gd name="T27" fmla="*/ 1759 h 3770"/>
                <a:gd name="T28" fmla="*/ 3057 w 3537"/>
                <a:gd name="T29" fmla="*/ 1834 h 3770"/>
                <a:gd name="T30" fmla="*/ 1677 w 3537"/>
                <a:gd name="T31" fmla="*/ 3220 h 3770"/>
                <a:gd name="T32" fmla="*/ 1551 w 3537"/>
                <a:gd name="T33" fmla="*/ 3723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7" h="3770">
                  <a:moveTo>
                    <a:pt x="3009" y="1005"/>
                  </a:moveTo>
                  <a:cubicBezTo>
                    <a:pt x="2006" y="1005"/>
                    <a:pt x="2006" y="1005"/>
                    <a:pt x="2006" y="1005"/>
                  </a:cubicBezTo>
                  <a:cubicBezTo>
                    <a:pt x="2006" y="0"/>
                    <a:pt x="2006" y="0"/>
                    <a:pt x="2006" y="0"/>
                  </a:cubicBezTo>
                  <a:moveTo>
                    <a:pt x="3009" y="1360"/>
                  </a:moveTo>
                  <a:cubicBezTo>
                    <a:pt x="3009" y="1005"/>
                    <a:pt x="3009" y="1005"/>
                    <a:pt x="3009" y="1005"/>
                  </a:cubicBezTo>
                  <a:cubicBezTo>
                    <a:pt x="2006" y="0"/>
                    <a:pt x="2006" y="0"/>
                    <a:pt x="2006" y="0"/>
                  </a:cubicBezTo>
                  <a:cubicBezTo>
                    <a:pt x="0" y="0"/>
                    <a:pt x="0" y="0"/>
                    <a:pt x="0" y="0"/>
                  </a:cubicBezTo>
                  <a:cubicBezTo>
                    <a:pt x="0" y="3770"/>
                    <a:pt x="0" y="3770"/>
                    <a:pt x="0" y="3770"/>
                  </a:cubicBezTo>
                  <a:cubicBezTo>
                    <a:pt x="1078" y="3770"/>
                    <a:pt x="1078" y="3770"/>
                    <a:pt x="1078" y="3770"/>
                  </a:cubicBezTo>
                  <a:moveTo>
                    <a:pt x="1551" y="3723"/>
                  </a:moveTo>
                  <a:cubicBezTo>
                    <a:pt x="2053" y="3597"/>
                    <a:pt x="2053" y="3597"/>
                    <a:pt x="2053" y="3597"/>
                  </a:cubicBezTo>
                  <a:cubicBezTo>
                    <a:pt x="3433" y="2211"/>
                    <a:pt x="3433" y="2211"/>
                    <a:pt x="3433" y="2211"/>
                  </a:cubicBezTo>
                  <a:cubicBezTo>
                    <a:pt x="3537" y="2107"/>
                    <a:pt x="3537" y="1938"/>
                    <a:pt x="3433" y="1834"/>
                  </a:cubicBezTo>
                  <a:cubicBezTo>
                    <a:pt x="3386" y="1786"/>
                    <a:pt x="3317" y="1759"/>
                    <a:pt x="3245" y="1759"/>
                  </a:cubicBezTo>
                  <a:cubicBezTo>
                    <a:pt x="3172" y="1759"/>
                    <a:pt x="3104" y="1786"/>
                    <a:pt x="3057" y="1834"/>
                  </a:cubicBezTo>
                  <a:cubicBezTo>
                    <a:pt x="1677" y="3220"/>
                    <a:pt x="1677" y="3220"/>
                    <a:pt x="1677" y="3220"/>
                  </a:cubicBezTo>
                  <a:lnTo>
                    <a:pt x="1551" y="3723"/>
                  </a:lnTo>
                  <a:close/>
                </a:path>
              </a:pathLst>
            </a:custGeom>
            <a:solidFill>
              <a:srgbClr val="FFFFFF"/>
            </a:solidFill>
            <a:ln w="15875" cap="flat">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grpSp>
      <p:sp>
        <p:nvSpPr>
          <p:cNvPr id="18" name="Rectangle 17">
            <a:extLst>
              <a:ext uri="{FF2B5EF4-FFF2-40B4-BE49-F238E27FC236}">
                <a16:creationId xmlns:a16="http://schemas.microsoft.com/office/drawing/2014/main" id="{7D16969F-4C90-4BB6-B6FB-276944BB751F}"/>
              </a:ext>
            </a:extLst>
          </p:cNvPr>
          <p:cNvSpPr/>
          <p:nvPr/>
        </p:nvSpPr>
        <p:spPr>
          <a:xfrm rot="16200000">
            <a:off x="961994" y="2689589"/>
            <a:ext cx="2234993" cy="353469"/>
          </a:xfrm>
          <a:prstGeom prst="rect">
            <a:avLst/>
          </a:prstGeom>
        </p:spPr>
        <p:txBody>
          <a:bodyPr wrap="none" anchor="ctr">
            <a:spAutoFit/>
          </a:bodyPr>
          <a:lstStyle/>
          <a:p>
            <a:pPr defTabSz="932293">
              <a:lnSpc>
                <a:spcPct val="90000"/>
              </a:lnSpc>
              <a:defRPr/>
            </a:pPr>
            <a:r>
              <a:rPr lang="en-US" sz="1836" b="1" spc="-150">
                <a:ln w="3175">
                  <a:noFill/>
                </a:ln>
                <a:solidFill>
                  <a:srgbClr val="000000"/>
                </a:solidFill>
                <a:latin typeface="Segoe UI Semibold"/>
                <a:cs typeface="Segoe UI" pitchFamily="34" charset="0"/>
              </a:rPr>
              <a:t>Infrastructure-oriented</a:t>
            </a:r>
          </a:p>
        </p:txBody>
      </p:sp>
      <p:sp>
        <p:nvSpPr>
          <p:cNvPr id="19" name="Freeform 9">
            <a:extLst>
              <a:ext uri="{FF2B5EF4-FFF2-40B4-BE49-F238E27FC236}">
                <a16:creationId xmlns:a16="http://schemas.microsoft.com/office/drawing/2014/main" id="{47B88240-FFF8-41F1-8061-73683303B34E}"/>
              </a:ext>
            </a:extLst>
          </p:cNvPr>
          <p:cNvSpPr>
            <a:spLocks/>
          </p:cNvSpPr>
          <p:nvPr/>
        </p:nvSpPr>
        <p:spPr bwMode="auto">
          <a:xfrm rot="5400000">
            <a:off x="5744812" y="2566792"/>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endParaRPr lang="en-US">
              <a:solidFill>
                <a:srgbClr val="000000"/>
              </a:solidFill>
              <a:latin typeface="Segoe UI"/>
            </a:endParaRPr>
          </a:p>
        </p:txBody>
      </p:sp>
      <p:sp>
        <p:nvSpPr>
          <p:cNvPr id="20" name="Rectangle 19">
            <a:extLst>
              <a:ext uri="{FF2B5EF4-FFF2-40B4-BE49-F238E27FC236}">
                <a16:creationId xmlns:a16="http://schemas.microsoft.com/office/drawing/2014/main" id="{16FA1F2D-122B-4FFC-B462-21390BA19329}"/>
              </a:ext>
            </a:extLst>
          </p:cNvPr>
          <p:cNvSpPr/>
          <p:nvPr/>
        </p:nvSpPr>
        <p:spPr>
          <a:xfrm rot="16200000">
            <a:off x="1344073" y="5664495"/>
            <a:ext cx="1422899" cy="353469"/>
          </a:xfrm>
          <a:prstGeom prst="rect">
            <a:avLst/>
          </a:prstGeom>
        </p:spPr>
        <p:txBody>
          <a:bodyPr wrap="none" anchor="ctr">
            <a:spAutoFit/>
          </a:bodyPr>
          <a:lstStyle/>
          <a:p>
            <a:pPr defTabSz="932293">
              <a:lnSpc>
                <a:spcPct val="90000"/>
              </a:lnSpc>
              <a:defRPr/>
            </a:pPr>
            <a:r>
              <a:rPr lang="en-US" sz="1836" b="1" spc="-150">
                <a:ln w="3175">
                  <a:noFill/>
                </a:ln>
                <a:solidFill>
                  <a:srgbClr val="000000"/>
                </a:solidFill>
                <a:latin typeface="Segoe UI Semibold"/>
                <a:cs typeface="Segoe UI" pitchFamily="34" charset="0"/>
              </a:rPr>
              <a:t>App-oriented</a:t>
            </a:r>
          </a:p>
        </p:txBody>
      </p:sp>
      <p:grpSp>
        <p:nvGrpSpPr>
          <p:cNvPr id="21" name="Group 20">
            <a:extLst>
              <a:ext uri="{FF2B5EF4-FFF2-40B4-BE49-F238E27FC236}">
                <a16:creationId xmlns:a16="http://schemas.microsoft.com/office/drawing/2014/main" id="{5C461514-FE21-4028-B700-6742C0C8069D}"/>
              </a:ext>
            </a:extLst>
          </p:cNvPr>
          <p:cNvGrpSpPr/>
          <p:nvPr/>
        </p:nvGrpSpPr>
        <p:grpSpPr>
          <a:xfrm>
            <a:off x="2547578" y="5161623"/>
            <a:ext cx="2529610" cy="338162"/>
            <a:chOff x="2496987" y="5018539"/>
            <a:chExt cx="2480235" cy="331561"/>
          </a:xfrm>
        </p:grpSpPr>
        <p:sp>
          <p:nvSpPr>
            <p:cNvPr id="22" name="shield_3">
              <a:extLst>
                <a:ext uri="{FF2B5EF4-FFF2-40B4-BE49-F238E27FC236}">
                  <a16:creationId xmlns:a16="http://schemas.microsoft.com/office/drawing/2014/main" id="{70BA52EE-5EEE-48E7-8EDD-E103916E47E8}"/>
                </a:ext>
              </a:extLst>
            </p:cNvPr>
            <p:cNvSpPr>
              <a:spLocks noChangeAspect="1" noEditPoints="1"/>
            </p:cNvSpPr>
            <p:nvPr/>
          </p:nvSpPr>
          <p:spPr bwMode="auto">
            <a:xfrm>
              <a:off x="2496987" y="5037291"/>
              <a:ext cx="308638" cy="312809"/>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23" name="Rectangle 22">
              <a:extLst>
                <a:ext uri="{FF2B5EF4-FFF2-40B4-BE49-F238E27FC236}">
                  <a16:creationId xmlns:a16="http://schemas.microsoft.com/office/drawing/2014/main" id="{99AF4270-82B8-446F-B9DC-F4384827C005}"/>
                </a:ext>
              </a:extLst>
            </p:cNvPr>
            <p:cNvSpPr/>
            <p:nvPr/>
          </p:nvSpPr>
          <p:spPr>
            <a:xfrm>
              <a:off x="2806428" y="5018539"/>
              <a:ext cx="2170794" cy="318357"/>
            </a:xfrm>
            <a:prstGeom prst="rect">
              <a:avLst/>
            </a:prstGeom>
          </p:spPr>
          <p:txBody>
            <a:bodyPr wrap="square" lIns="190234">
              <a:spAutoFit/>
            </a:bodyPr>
            <a:lstStyle/>
            <a:p>
              <a:pPr defTabSz="951121">
                <a:lnSpc>
                  <a:spcPct val="90000"/>
                </a:lnSpc>
                <a:spcAft>
                  <a:spcPts val="832"/>
                </a:spcAft>
                <a:defRPr/>
              </a:pP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Security threats</a:t>
              </a:r>
            </a:p>
          </p:txBody>
        </p:sp>
      </p:grpSp>
      <p:grpSp>
        <p:nvGrpSpPr>
          <p:cNvPr id="24" name="Group 23">
            <a:extLst>
              <a:ext uri="{FF2B5EF4-FFF2-40B4-BE49-F238E27FC236}">
                <a16:creationId xmlns:a16="http://schemas.microsoft.com/office/drawing/2014/main" id="{74DF0B50-5AE4-40E2-8138-97F6CB7538C1}"/>
              </a:ext>
            </a:extLst>
          </p:cNvPr>
          <p:cNvGrpSpPr/>
          <p:nvPr/>
        </p:nvGrpSpPr>
        <p:grpSpPr>
          <a:xfrm>
            <a:off x="2563198" y="5683531"/>
            <a:ext cx="3018745" cy="337036"/>
            <a:chOff x="2512302" y="5572595"/>
            <a:chExt cx="2959823" cy="330457"/>
          </a:xfrm>
        </p:grpSpPr>
        <p:sp>
          <p:nvSpPr>
            <p:cNvPr id="25" name="Trackers_EADF">
              <a:extLst>
                <a:ext uri="{FF2B5EF4-FFF2-40B4-BE49-F238E27FC236}">
                  <a16:creationId xmlns:a16="http://schemas.microsoft.com/office/drawing/2014/main" id="{822FD63A-6C1C-40D1-B752-DB180756B942}"/>
                </a:ext>
              </a:extLst>
            </p:cNvPr>
            <p:cNvSpPr>
              <a:spLocks noChangeAspect="1" noEditPoints="1"/>
            </p:cNvSpPr>
            <p:nvPr/>
          </p:nvSpPr>
          <p:spPr bwMode="auto">
            <a:xfrm>
              <a:off x="2512302" y="5590243"/>
              <a:ext cx="273582" cy="312809"/>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solidFill>
              <a:srgbClr val="FFFFFF"/>
            </a:solidFill>
            <a:ln w="15875" cap="flat">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26" name="Rectangle 25">
              <a:extLst>
                <a:ext uri="{FF2B5EF4-FFF2-40B4-BE49-F238E27FC236}">
                  <a16:creationId xmlns:a16="http://schemas.microsoft.com/office/drawing/2014/main" id="{06DBEDE8-8A57-457C-8F33-31BB8A2E69F3}"/>
                </a:ext>
              </a:extLst>
            </p:cNvPr>
            <p:cNvSpPr/>
            <p:nvPr/>
          </p:nvSpPr>
          <p:spPr>
            <a:xfrm>
              <a:off x="2802335" y="5572595"/>
              <a:ext cx="2669790" cy="318357"/>
            </a:xfrm>
            <a:prstGeom prst="rect">
              <a:avLst/>
            </a:prstGeom>
          </p:spPr>
          <p:txBody>
            <a:bodyPr wrap="square" lIns="190234">
              <a:spAutoFit/>
            </a:bodyPr>
            <a:lstStyle/>
            <a:p>
              <a:pPr defTabSz="951121">
                <a:lnSpc>
                  <a:spcPct val="90000"/>
                </a:lnSpc>
                <a:spcAft>
                  <a:spcPts val="832"/>
                </a:spcAft>
                <a:defRPr/>
              </a:pP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Compliance</a:t>
              </a:r>
            </a:p>
          </p:txBody>
        </p:sp>
      </p:grpSp>
      <p:grpSp>
        <p:nvGrpSpPr>
          <p:cNvPr id="27" name="Group 26">
            <a:extLst>
              <a:ext uri="{FF2B5EF4-FFF2-40B4-BE49-F238E27FC236}">
                <a16:creationId xmlns:a16="http://schemas.microsoft.com/office/drawing/2014/main" id="{A8263CB7-EF0E-4663-9510-08802AC14AE9}"/>
              </a:ext>
            </a:extLst>
          </p:cNvPr>
          <p:cNvGrpSpPr/>
          <p:nvPr/>
        </p:nvGrpSpPr>
        <p:grpSpPr>
          <a:xfrm>
            <a:off x="2567178" y="6169351"/>
            <a:ext cx="3547024" cy="355009"/>
            <a:chOff x="2516206" y="6165992"/>
            <a:chExt cx="3477790" cy="348080"/>
          </a:xfrm>
        </p:grpSpPr>
        <p:sp>
          <p:nvSpPr>
            <p:cNvPr id="28" name="speedometer_2">
              <a:extLst>
                <a:ext uri="{FF2B5EF4-FFF2-40B4-BE49-F238E27FC236}">
                  <a16:creationId xmlns:a16="http://schemas.microsoft.com/office/drawing/2014/main" id="{86FF99C6-1C57-46E4-B3B2-91C8EA6DB404}"/>
                </a:ext>
              </a:extLst>
            </p:cNvPr>
            <p:cNvSpPr>
              <a:spLocks noChangeAspect="1" noEditPoints="1"/>
            </p:cNvSpPr>
            <p:nvPr/>
          </p:nvSpPr>
          <p:spPr bwMode="auto">
            <a:xfrm>
              <a:off x="2516206" y="6165992"/>
              <a:ext cx="312809" cy="312809"/>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solidFill>
              <a:srgbClr val="FFFFFF"/>
            </a:solidFill>
            <a:ln w="15875" cap="sq">
              <a:solidFill>
                <a:srgbClr val="002060"/>
              </a:solidFill>
              <a:prstDash val="solid"/>
              <a:miter lim="800000"/>
              <a:headEnd/>
              <a:tailEnd/>
            </a:ln>
          </p:spPr>
          <p:txBody>
            <a:bodyPr vert="horz" wrap="square" lIns="95117" tIns="47558" rIns="95117" bIns="47558" numCol="1" anchor="t" anchorCtr="0" compatLnSpc="1">
              <a:prstTxWarp prst="textNoShape">
                <a:avLst/>
              </a:prstTxWarp>
            </a:bodyPr>
            <a:lstStyle/>
            <a:p>
              <a:pPr defTabSz="951121">
                <a:defRPr/>
              </a:pPr>
              <a:endParaRPr lang="en-US">
                <a:solidFill>
                  <a:srgbClr val="1A1A1A"/>
                </a:solidFill>
                <a:latin typeface="Segoe UI"/>
              </a:endParaRPr>
            </a:p>
          </p:txBody>
        </p:sp>
        <p:sp>
          <p:nvSpPr>
            <p:cNvPr id="29" name="Rectangle 28">
              <a:extLst>
                <a:ext uri="{FF2B5EF4-FFF2-40B4-BE49-F238E27FC236}">
                  <a16:creationId xmlns:a16="http://schemas.microsoft.com/office/drawing/2014/main" id="{54B3E07C-1DB9-41F0-8BDD-3BF876E2346C}"/>
                </a:ext>
              </a:extLst>
            </p:cNvPr>
            <p:cNvSpPr/>
            <p:nvPr/>
          </p:nvSpPr>
          <p:spPr>
            <a:xfrm>
              <a:off x="2808789" y="6195715"/>
              <a:ext cx="3185207" cy="318357"/>
            </a:xfrm>
            <a:prstGeom prst="rect">
              <a:avLst/>
            </a:prstGeom>
          </p:spPr>
          <p:txBody>
            <a:bodyPr wrap="square" lIns="190234">
              <a:spAutoFit/>
            </a:bodyPr>
            <a:lstStyle/>
            <a:p>
              <a:pPr defTabSz="951121">
                <a:lnSpc>
                  <a:spcPct val="90000"/>
                </a:lnSpc>
                <a:spcAft>
                  <a:spcPts val="832"/>
                </a:spcAft>
                <a:defRPr/>
              </a:pPr>
              <a:r>
                <a:rPr lang="en-US" sz="1632">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Application innovation</a:t>
              </a:r>
            </a:p>
          </p:txBody>
        </p:sp>
      </p:grpSp>
      <p:sp>
        <p:nvSpPr>
          <p:cNvPr id="30" name="Freeform 9">
            <a:extLst>
              <a:ext uri="{FF2B5EF4-FFF2-40B4-BE49-F238E27FC236}">
                <a16:creationId xmlns:a16="http://schemas.microsoft.com/office/drawing/2014/main" id="{EC36C46C-3CB2-423D-8A31-328FD7AE83ED}"/>
              </a:ext>
            </a:extLst>
          </p:cNvPr>
          <p:cNvSpPr>
            <a:spLocks/>
          </p:cNvSpPr>
          <p:nvPr/>
        </p:nvSpPr>
        <p:spPr bwMode="auto">
          <a:xfrm rot="5400000">
            <a:off x="5744812" y="5395807"/>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endParaRPr lang="en-US">
              <a:solidFill>
                <a:srgbClr val="000000"/>
              </a:solidFill>
              <a:latin typeface="Segoe UI"/>
            </a:endParaRPr>
          </a:p>
        </p:txBody>
      </p:sp>
      <p:sp>
        <p:nvSpPr>
          <p:cNvPr id="31" name="TextBox 30">
            <a:extLst>
              <a:ext uri="{FF2B5EF4-FFF2-40B4-BE49-F238E27FC236}">
                <a16:creationId xmlns:a16="http://schemas.microsoft.com/office/drawing/2014/main" id="{4E93D08B-1C45-4E6F-A95D-0DE9A8F5A48E}"/>
              </a:ext>
            </a:extLst>
          </p:cNvPr>
          <p:cNvSpPr txBox="1"/>
          <p:nvPr/>
        </p:nvSpPr>
        <p:spPr>
          <a:xfrm>
            <a:off x="6810739" y="1373130"/>
            <a:ext cx="3209895" cy="2785633"/>
          </a:xfrm>
          <a:prstGeom prst="rect">
            <a:avLst/>
          </a:prstGeom>
          <a:noFill/>
          <a:ln>
            <a:solidFill>
              <a:schemeClr val="tx1"/>
            </a:solidFill>
            <a:prstDash val="sysDot"/>
          </a:ln>
        </p:spPr>
        <p:txBody>
          <a:bodyPr wrap="square" lIns="0" tIns="0" rIns="0" bIns="0" rtlCol="0">
            <a:spAutoFit/>
          </a:bodyPr>
          <a:lstStyle/>
          <a:p>
            <a:pPr marL="186519" defTabSz="932597">
              <a:defRPr/>
            </a:pPr>
            <a:endParaRPr lang="en-US" sz="2448" b="1" spc="-150">
              <a:ln w="3175">
                <a:noFill/>
              </a:ln>
              <a:solidFill>
                <a:srgbClr val="1A1A1A"/>
              </a:solidFill>
              <a:latin typeface="Segoe UI Semibold"/>
              <a:cs typeface="Segoe UI" pitchFamily="34" charset="0"/>
            </a:endParaRPr>
          </a:p>
          <a:p>
            <a:pPr marL="186519" defTabSz="932597">
              <a:defRPr/>
            </a:pPr>
            <a:r>
              <a:rPr lang="en-US" sz="2448" b="1" spc="-150">
                <a:ln w="3175">
                  <a:noFill/>
                </a:ln>
                <a:solidFill>
                  <a:srgbClr val="1A1A1A"/>
                </a:solidFill>
                <a:latin typeface="Segoe UI Semibold"/>
                <a:cs typeface="Segoe UI" pitchFamily="34" charset="0"/>
              </a:rPr>
              <a:t>Rehost</a:t>
            </a:r>
            <a:endParaRPr lang="en-US" sz="1632" i="1">
              <a:solidFill>
                <a:srgbClr val="0078D4"/>
              </a:solidFill>
              <a:latin typeface="Segoe UI Semibold"/>
            </a:endParaRPr>
          </a:p>
          <a:p>
            <a:pPr marL="186519" defTabSz="932597">
              <a:defRPr/>
            </a:pPr>
            <a:r>
              <a:rPr lang="en-US" sz="1632" i="1">
                <a:solidFill>
                  <a:srgbClr val="0078D4"/>
                </a:solidFill>
                <a:latin typeface="Segoe UI Semibold"/>
              </a:rPr>
              <a:t>Lift-optimize-shift</a:t>
            </a:r>
          </a:p>
          <a:p>
            <a:pPr marL="186519" defTabSz="932597">
              <a:defRPr/>
            </a:pPr>
            <a:endParaRPr lang="en-US" sz="1632" i="1">
              <a:solidFill>
                <a:srgbClr val="0078D4"/>
              </a:solidFill>
              <a:latin typeface="Segoe UI Semibold"/>
            </a:endParaRPr>
          </a:p>
          <a:p>
            <a:pPr marL="186519" defTabSz="932597">
              <a:defRPr/>
            </a:pPr>
            <a:r>
              <a:rPr lang="en-US" sz="1632">
                <a:solidFill>
                  <a:srgbClr val="243A5E"/>
                </a:solidFill>
                <a:latin typeface="Segoe UI" panose="020B0502040204020203" pitchFamily="34" charset="0"/>
                <a:cs typeface="Segoe UI" panose="020B0502040204020203" pitchFamily="34" charset="0"/>
              </a:rPr>
              <a:t>Reliable Azure platform</a:t>
            </a:r>
          </a:p>
          <a:p>
            <a:pPr marL="186519" defTabSz="932597">
              <a:defRPr/>
            </a:pPr>
            <a:r>
              <a:rPr lang="en-US" sz="1632">
                <a:solidFill>
                  <a:srgbClr val="243A5E"/>
                </a:solidFill>
                <a:latin typeface="Segoe UI" panose="020B0502040204020203" pitchFamily="34" charset="0"/>
                <a:cs typeface="Segoe UI" panose="020B0502040204020203" pitchFamily="34" charset="0"/>
              </a:rPr>
              <a:t>Benefit from Hybrid Benefit / EOS offers</a:t>
            </a:r>
          </a:p>
          <a:p>
            <a:pPr marL="186519" defTabSz="932597">
              <a:defRPr/>
            </a:pPr>
            <a:r>
              <a:rPr lang="en-US" sz="1632">
                <a:solidFill>
                  <a:srgbClr val="243A5E"/>
                </a:solidFill>
                <a:latin typeface="Segoe UI" panose="020B0502040204020203" pitchFamily="34" charset="0"/>
                <a:cs typeface="Segoe UI" panose="020B0502040204020203" pitchFamily="34" charset="0"/>
              </a:rPr>
              <a:t>Right-size workloads</a:t>
            </a:r>
          </a:p>
          <a:p>
            <a:pPr marL="186519" defTabSz="932597">
              <a:defRPr/>
            </a:pPr>
            <a:r>
              <a:rPr lang="en-US" sz="1632">
                <a:solidFill>
                  <a:srgbClr val="243A5E"/>
                </a:solidFill>
                <a:latin typeface="Segoe UI" panose="020B0502040204020203" pitchFamily="34" charset="0"/>
                <a:cs typeface="Segoe UI" panose="020B0502040204020203" pitchFamily="34" charset="0"/>
              </a:rPr>
              <a:t>Stay secure and compliant </a:t>
            </a:r>
          </a:p>
          <a:p>
            <a:pPr marL="186519" algn="ctr" defTabSz="932597">
              <a:defRPr/>
            </a:pPr>
            <a:r>
              <a:rPr lang="en-US" sz="1428" b="1">
                <a:solidFill>
                  <a:srgbClr val="243A5E"/>
                </a:solidFill>
                <a:latin typeface="Segoe UI" panose="020B0502040204020203" pitchFamily="34" charset="0"/>
                <a:cs typeface="Segoe UI" panose="020B0502040204020203" pitchFamily="34" charset="0"/>
              </a:rPr>
              <a:t> </a:t>
            </a:r>
          </a:p>
        </p:txBody>
      </p:sp>
      <p:sp>
        <p:nvSpPr>
          <p:cNvPr id="32" name="TextBox 31">
            <a:extLst>
              <a:ext uri="{FF2B5EF4-FFF2-40B4-BE49-F238E27FC236}">
                <a16:creationId xmlns:a16="http://schemas.microsoft.com/office/drawing/2014/main" id="{D61383CC-889D-4D90-84E5-7B17A9D9759E}"/>
              </a:ext>
            </a:extLst>
          </p:cNvPr>
          <p:cNvSpPr txBox="1"/>
          <p:nvPr/>
        </p:nvSpPr>
        <p:spPr>
          <a:xfrm>
            <a:off x="6810740" y="4589441"/>
            <a:ext cx="4031656" cy="2118196"/>
          </a:xfrm>
          <a:prstGeom prst="rect">
            <a:avLst/>
          </a:prstGeom>
          <a:noFill/>
          <a:ln>
            <a:solidFill>
              <a:schemeClr val="tx1"/>
            </a:solidFill>
            <a:prstDash val="sysDot"/>
          </a:ln>
        </p:spPr>
        <p:txBody>
          <a:bodyPr wrap="square" lIns="0" tIns="0" rIns="0" bIns="0" rtlCol="0">
            <a:spAutoFit/>
          </a:bodyPr>
          <a:lstStyle/>
          <a:p>
            <a:pPr marL="186519" defTabSz="932563">
              <a:lnSpc>
                <a:spcPct val="90000"/>
              </a:lnSpc>
              <a:spcAft>
                <a:spcPts val="600"/>
              </a:spcAft>
              <a:defRPr/>
            </a:pPr>
            <a:endParaRPr lang="en-US" sz="2448" b="1" spc="-150">
              <a:ln w="3175">
                <a:noFill/>
              </a:ln>
              <a:solidFill>
                <a:srgbClr val="1A1A1A"/>
              </a:solidFill>
              <a:latin typeface="Segoe UI Semibold"/>
              <a:cs typeface="Segoe UI" pitchFamily="34" charset="0"/>
            </a:endParaRPr>
          </a:p>
          <a:p>
            <a:pPr marL="186519" defTabSz="932563">
              <a:lnSpc>
                <a:spcPct val="90000"/>
              </a:lnSpc>
              <a:spcAft>
                <a:spcPts val="600"/>
              </a:spcAft>
              <a:defRPr/>
            </a:pPr>
            <a:r>
              <a:rPr lang="en-US" sz="2448" b="1" spc="-150">
                <a:ln w="3175">
                  <a:noFill/>
                </a:ln>
                <a:solidFill>
                  <a:srgbClr val="1A1A1A"/>
                </a:solidFill>
                <a:latin typeface="Segoe UI Semibold"/>
                <a:cs typeface="Segoe UI" pitchFamily="34" charset="0"/>
              </a:rPr>
              <a:t>Refactor | Rearchitect | Rebuild</a:t>
            </a:r>
            <a:endParaRPr lang="en-US" sz="1836" b="1" spc="-150">
              <a:ln w="3175">
                <a:noFill/>
              </a:ln>
              <a:solidFill>
                <a:srgbClr val="1A1A1A"/>
              </a:solidFill>
              <a:latin typeface="Segoe UI Semibold"/>
              <a:cs typeface="Segoe UI" pitchFamily="34" charset="0"/>
            </a:endParaRPr>
          </a:p>
          <a:p>
            <a:pPr marL="186519" defTabSz="932563">
              <a:lnSpc>
                <a:spcPct val="90000"/>
              </a:lnSpc>
              <a:spcAft>
                <a:spcPts val="600"/>
              </a:spcAft>
              <a:defRPr/>
            </a:pPr>
            <a:r>
              <a:rPr lang="en-US" sz="1632" i="1">
                <a:solidFill>
                  <a:srgbClr val="0078D4"/>
                </a:solidFill>
                <a:latin typeface="Segoe UI Semibold"/>
              </a:rPr>
              <a:t>Driven by app prioritization </a:t>
            </a:r>
          </a:p>
          <a:p>
            <a:pPr marL="186519" defTabSz="932597">
              <a:defRPr/>
            </a:pPr>
            <a:endParaRPr lang="en-US" sz="1632" i="1">
              <a:solidFill>
                <a:srgbClr val="0078D4"/>
              </a:solidFill>
              <a:latin typeface="Segoe UI Semibold"/>
            </a:endParaRPr>
          </a:p>
          <a:p>
            <a:pPr marL="186519" defTabSz="932597">
              <a:defRPr/>
            </a:pPr>
            <a:r>
              <a:rPr lang="en-US" sz="1632">
                <a:solidFill>
                  <a:srgbClr val="243A5E"/>
                </a:solidFill>
                <a:latin typeface="Segoe UI" panose="020B0502040204020203" pitchFamily="34" charset="0"/>
                <a:cs typeface="Segoe UI" panose="020B0502040204020203" pitchFamily="34" charset="0"/>
              </a:rPr>
              <a:t>Use Containers, PaaS, Serverless technologies in Azure</a:t>
            </a:r>
          </a:p>
          <a:p>
            <a:pPr marL="186519" algn="ctr" defTabSz="932597">
              <a:defRPr/>
            </a:pPr>
            <a:r>
              <a:rPr lang="en-US" sz="1224" b="1">
                <a:solidFill>
                  <a:srgbClr val="1A1A1A"/>
                </a:solidFill>
                <a:latin typeface="Segoe UI"/>
              </a:rPr>
              <a:t> </a:t>
            </a:r>
            <a:endParaRPr lang="en-US" sz="1632" b="1">
              <a:solidFill>
                <a:srgbClr val="1A1A1A"/>
              </a:solidFill>
              <a:latin typeface="Segoe UI"/>
            </a:endParaRPr>
          </a:p>
        </p:txBody>
      </p:sp>
      <p:sp>
        <p:nvSpPr>
          <p:cNvPr id="33" name="Text Placeholder 3">
            <a:extLst>
              <a:ext uri="{FF2B5EF4-FFF2-40B4-BE49-F238E27FC236}">
                <a16:creationId xmlns:a16="http://schemas.microsoft.com/office/drawing/2014/main" id="{78F234C0-A1AD-BC40-8A99-50AB16F416F1}"/>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3672">
                <a:solidFill>
                  <a:srgbClr val="3C3C41"/>
                </a:solidFill>
              </a:rPr>
              <a:t>Transformation path 2: </a:t>
            </a:r>
            <a:r>
              <a:rPr lang="en-US" sz="3672">
                <a:solidFill>
                  <a:srgbClr val="0078D3"/>
                </a:solidFill>
              </a:rPr>
              <a:t>Innovation and efficiency focus</a:t>
            </a:r>
          </a:p>
        </p:txBody>
      </p:sp>
    </p:spTree>
    <p:extLst>
      <p:ext uri="{BB962C8B-B14F-4D97-AF65-F5344CB8AC3E}">
        <p14:creationId xmlns:p14="http://schemas.microsoft.com/office/powerpoint/2010/main" val="136852300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9"/>
                                          </p:stCondLst>
                                        </p:cTn>
                                        <p:tgtEl>
                                          <p:spTgt spid="6"/>
                                        </p:tgtEl>
                                        <p:attrNameLst>
                                          <p:attrName>style.visibility</p:attrName>
                                        </p:attrNameLst>
                                      </p:cBhvr>
                                      <p:to>
                                        <p:strVal val="visible"/>
                                      </p:to>
                                    </p:set>
                                  </p:childTnLst>
                                </p:cTn>
                              </p:par>
                            </p:childTnLst>
                          </p:cTn>
                        </p:par>
                        <p:par>
                          <p:cTn id="16" fill="hold">
                            <p:stCondLst>
                              <p:cond delay="260"/>
                            </p:stCondLst>
                            <p:childTnLst>
                              <p:par>
                                <p:cTn id="17" presetID="1" presetClass="entr" presetSubtype="0" fill="hold" nodeType="afterEffect">
                                  <p:stCondLst>
                                    <p:cond delay="250"/>
                                  </p:stCondLst>
                                  <p:childTnLst>
                                    <p:set>
                                      <p:cBhvr>
                                        <p:cTn id="18" dur="1" fill="hold">
                                          <p:stCondLst>
                                            <p:cond delay="0"/>
                                          </p:stCondLst>
                                        </p:cTn>
                                        <p:tgtEl>
                                          <p:spTgt spid="3"/>
                                        </p:tgtEl>
                                        <p:attrNameLst>
                                          <p:attrName>style.visibility</p:attrName>
                                        </p:attrNameLst>
                                      </p:cBhvr>
                                      <p:to>
                                        <p:strVal val="visible"/>
                                      </p:to>
                                    </p:set>
                                  </p:childTnLst>
                                </p:cTn>
                              </p:par>
                            </p:childTnLst>
                          </p:cTn>
                        </p:par>
                        <p:par>
                          <p:cTn id="19" fill="hold">
                            <p:stCondLst>
                              <p:cond delay="510"/>
                            </p:stCondLst>
                            <p:childTnLst>
                              <p:par>
                                <p:cTn id="20" presetID="1" presetClass="entr" presetSubtype="0" fill="hold" nodeType="afterEffect">
                                  <p:stCondLst>
                                    <p:cond delay="2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760"/>
                            </p:stCondLst>
                            <p:childTnLst>
                              <p:par>
                                <p:cTn id="23" presetID="1" presetClass="entr" presetSubtype="0" fill="hold" nodeType="afterEffect">
                                  <p:stCondLst>
                                    <p:cond delay="25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25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250"/>
                            </p:stCondLst>
                            <p:childTnLst>
                              <p:par>
                                <p:cTn id="39" presetID="1" presetClass="entr" presetSubtype="0" fill="hold" nodeType="afterEffect">
                                  <p:stCondLst>
                                    <p:cond delay="25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0-#ppt_w/2"/>
                                          </p:val>
                                        </p:tav>
                                        <p:tav tm="100000">
                                          <p:val>
                                            <p:strVal val="#ppt_x"/>
                                          </p:val>
                                        </p:tav>
                                      </p:tavLst>
                                    </p:anim>
                                    <p:anim calcmode="lin" valueType="num">
                                      <p:cBhvr additive="base">
                                        <p:cTn id="50" dur="500" fill="hold"/>
                                        <p:tgtEl>
                                          <p:spTgt spid="3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0-#ppt_w/2"/>
                                          </p:val>
                                        </p:tav>
                                        <p:tav tm="100000">
                                          <p:val>
                                            <p:strVal val="#ppt_x"/>
                                          </p:val>
                                        </p:tav>
                                      </p:tavLst>
                                    </p:anim>
                                    <p:anim calcmode="lin" valueType="num">
                                      <p:cBhvr additive="base">
                                        <p:cTn id="54" dur="500" fill="hold"/>
                                        <p:tgtEl>
                                          <p:spTgt spid="31"/>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0-#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30"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7EAE200-2378-419B-A42F-2D523981A19D}"/>
              </a:ext>
              <a:ext uri="{C183D7F6-B498-43B3-948B-1728B52AA6E4}">
                <adec:decorative xmlns:adec="http://schemas.microsoft.com/office/drawing/2017/decorative" val="1"/>
              </a:ext>
            </a:extLst>
          </p:cNvPr>
          <p:cNvSpPr/>
          <p:nvPr/>
        </p:nvSpPr>
        <p:spPr>
          <a:xfrm>
            <a:off x="882" y="5798007"/>
            <a:ext cx="12434711" cy="1196518"/>
          </a:xfrm>
          <a:prstGeom prst="rect">
            <a:avLst/>
          </a:prstGeom>
          <a:solidFill>
            <a:schemeClr val="bg1"/>
          </a:solidFill>
          <a:ln w="10795" cap="flat" cmpd="sng" algn="ctr">
            <a:noFill/>
            <a:prstDash val="solid"/>
          </a:ln>
          <a:effectLst/>
        </p:spPr>
        <p:txBody>
          <a:bodyPr rtlCol="0" anchor="ctr"/>
          <a:lstStyle/>
          <a:p>
            <a:pPr algn="ctr" defTabSz="932597">
              <a:defRPr/>
            </a:pPr>
            <a:endParaRPr lang="en-US" sz="1836" kern="0">
              <a:solidFill>
                <a:sysClr val="windowText" lastClr="000000"/>
              </a:solidFill>
              <a:latin typeface="Segoe UI"/>
            </a:endParaRPr>
          </a:p>
        </p:txBody>
      </p:sp>
      <p:pic>
        <p:nvPicPr>
          <p:cNvPr id="3" name="Picture 2">
            <a:extLst>
              <a:ext uri="{FF2B5EF4-FFF2-40B4-BE49-F238E27FC236}">
                <a16:creationId xmlns:a16="http://schemas.microsoft.com/office/drawing/2014/main" id="{5CB0B7A0-A089-4254-8F0D-2603A5B6C96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33397" y="0"/>
            <a:ext cx="6402195" cy="5798007"/>
          </a:xfrm>
          <a:prstGeom prst="rect">
            <a:avLst/>
          </a:prstGeom>
        </p:spPr>
      </p:pic>
      <p:sp>
        <p:nvSpPr>
          <p:cNvPr id="26" name="Title 25"/>
          <p:cNvSpPr>
            <a:spLocks noGrp="1"/>
          </p:cNvSpPr>
          <p:nvPr>
            <p:ph type="title"/>
          </p:nvPr>
        </p:nvSpPr>
        <p:spPr>
          <a:xfrm>
            <a:off x="575466" y="482657"/>
            <a:ext cx="5542391" cy="1536950"/>
          </a:xfrm>
        </p:spPr>
        <p:txBody>
          <a:bodyPr/>
          <a:lstStyle/>
          <a:p>
            <a:r>
              <a:rPr lang="en-US" sz="3264">
                <a:solidFill>
                  <a:schemeClr val="accent3"/>
                </a:solidFill>
              </a:rPr>
              <a:t>The Allscripts prescription for agility</a:t>
            </a:r>
            <a:r>
              <a:rPr lang="en-US" sz="3264"/>
              <a:t>: lift and shift to the cloud</a:t>
            </a:r>
          </a:p>
        </p:txBody>
      </p:sp>
      <p:sp>
        <p:nvSpPr>
          <p:cNvPr id="13" name="Text Placeholder 15">
            <a:extLst>
              <a:ext uri="{FF2B5EF4-FFF2-40B4-BE49-F238E27FC236}">
                <a16:creationId xmlns:a16="http://schemas.microsoft.com/office/drawing/2014/main" id="{16AC4931-7DCC-4117-B79D-5043B0FC4785}"/>
              </a:ext>
            </a:extLst>
          </p:cNvPr>
          <p:cNvSpPr txBox="1">
            <a:spLocks/>
          </p:cNvSpPr>
          <p:nvPr/>
        </p:nvSpPr>
        <p:spPr>
          <a:xfrm>
            <a:off x="7837582" y="6170098"/>
            <a:ext cx="821459"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United States</a:t>
            </a:r>
          </a:p>
          <a:p>
            <a:pPr defTabSz="932597">
              <a:defRPr/>
            </a:pPr>
            <a:endParaRPr lang="en-US" sz="1020">
              <a:solidFill>
                <a:srgbClr val="282828"/>
              </a:solidFill>
              <a:latin typeface="Segoe UI"/>
            </a:endParaRPr>
          </a:p>
        </p:txBody>
      </p:sp>
      <p:sp>
        <p:nvSpPr>
          <p:cNvPr id="14" name="Text Placeholder 18">
            <a:extLst>
              <a:ext uri="{FF2B5EF4-FFF2-40B4-BE49-F238E27FC236}">
                <a16:creationId xmlns:a16="http://schemas.microsoft.com/office/drawing/2014/main" id="{DF8FDF11-3322-4682-8691-07271C834D27}"/>
              </a:ext>
            </a:extLst>
          </p:cNvPr>
          <p:cNvSpPr txBox="1">
            <a:spLocks/>
          </p:cNvSpPr>
          <p:nvPr/>
        </p:nvSpPr>
        <p:spPr>
          <a:xfrm>
            <a:off x="6634372" y="6170098"/>
            <a:ext cx="897327"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Partner professional services</a:t>
            </a:r>
          </a:p>
          <a:p>
            <a:pPr defTabSz="932597">
              <a:defRPr/>
            </a:pPr>
            <a:endParaRPr lang="en-US" sz="1020">
              <a:solidFill>
                <a:srgbClr val="282828"/>
              </a:solidFill>
              <a:latin typeface="Segoe UI"/>
            </a:endParaRPr>
          </a:p>
        </p:txBody>
      </p:sp>
      <p:sp>
        <p:nvSpPr>
          <p:cNvPr id="15" name="Text Placeholder 19">
            <a:extLst>
              <a:ext uri="{FF2B5EF4-FFF2-40B4-BE49-F238E27FC236}">
                <a16:creationId xmlns:a16="http://schemas.microsoft.com/office/drawing/2014/main" id="{404C0344-26D1-44A6-9DE0-6B0B195E3C46}"/>
              </a:ext>
            </a:extLst>
          </p:cNvPr>
          <p:cNvSpPr txBox="1">
            <a:spLocks/>
          </p:cNvSpPr>
          <p:nvPr/>
        </p:nvSpPr>
        <p:spPr>
          <a:xfrm>
            <a:off x="5109534" y="6170098"/>
            <a:ext cx="1008323"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10,000 employees</a:t>
            </a:r>
          </a:p>
          <a:p>
            <a:pPr defTabSz="932597">
              <a:defRPr/>
            </a:pPr>
            <a:endParaRPr lang="en-US" sz="1020">
              <a:solidFill>
                <a:srgbClr val="282828"/>
              </a:solidFill>
              <a:latin typeface="Segoe UI"/>
            </a:endParaRPr>
          </a:p>
        </p:txBody>
      </p:sp>
      <p:sp>
        <p:nvSpPr>
          <p:cNvPr id="17" name="Text Placeholder 20">
            <a:extLst>
              <a:ext uri="{FF2B5EF4-FFF2-40B4-BE49-F238E27FC236}">
                <a16:creationId xmlns:a16="http://schemas.microsoft.com/office/drawing/2014/main" id="{B55BD985-D67A-4247-8C4B-C490906ACC61}"/>
              </a:ext>
            </a:extLst>
          </p:cNvPr>
          <p:cNvSpPr txBox="1">
            <a:spLocks/>
          </p:cNvSpPr>
          <p:nvPr/>
        </p:nvSpPr>
        <p:spPr>
          <a:xfrm>
            <a:off x="3246884" y="6170098"/>
            <a:ext cx="1510959" cy="690221"/>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Microsoft Azure</a:t>
            </a:r>
          </a:p>
          <a:p>
            <a:pPr defTabSz="932597">
              <a:defRPr/>
            </a:pPr>
            <a:r>
              <a:rPr lang="en-US" sz="1020">
                <a:solidFill>
                  <a:srgbClr val="282828"/>
                </a:solidFill>
                <a:latin typeface="Segoe UI"/>
              </a:rPr>
              <a:t>Azure Cosmos DB</a:t>
            </a:r>
          </a:p>
          <a:p>
            <a:pPr defTabSz="932597">
              <a:defRPr/>
            </a:pPr>
            <a:r>
              <a:rPr lang="en-US" sz="1020">
                <a:solidFill>
                  <a:srgbClr val="282828"/>
                </a:solidFill>
                <a:latin typeface="Segoe UI"/>
              </a:rPr>
              <a:t>Azure Site Recovery</a:t>
            </a:r>
          </a:p>
          <a:p>
            <a:pPr defTabSz="932597">
              <a:defRPr/>
            </a:pPr>
            <a:r>
              <a:rPr lang="en-US" sz="1020">
                <a:solidFill>
                  <a:srgbClr val="282828"/>
                </a:solidFill>
                <a:latin typeface="Segoe UI"/>
              </a:rPr>
              <a:t>Azure SQL Database</a:t>
            </a:r>
          </a:p>
          <a:p>
            <a:pPr defTabSz="932597">
              <a:defRPr/>
            </a:pPr>
            <a:r>
              <a:rPr lang="en-US" sz="1020">
                <a:solidFill>
                  <a:srgbClr val="282828"/>
                </a:solidFill>
                <a:latin typeface="Segoe UI"/>
              </a:rPr>
              <a:t>Azure Virtual Machines</a:t>
            </a:r>
          </a:p>
          <a:p>
            <a:pPr defTabSz="932597">
              <a:defRPr/>
            </a:pPr>
            <a:endParaRPr lang="en-US" sz="1020">
              <a:solidFill>
                <a:srgbClr val="282828"/>
              </a:solidFill>
              <a:latin typeface="Segoe UI"/>
            </a:endParaRPr>
          </a:p>
        </p:txBody>
      </p:sp>
      <p:pic>
        <p:nvPicPr>
          <p:cNvPr id="23" name="Picture 22">
            <a:hlinkClick r:id="rId4"/>
            <a:extLst>
              <a:ext uri="{FF2B5EF4-FFF2-40B4-BE49-F238E27FC236}">
                <a16:creationId xmlns:a16="http://schemas.microsoft.com/office/drawing/2014/main" id="{E42C9325-7EDC-496C-A1B3-107B04C0C44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468910" y="6155106"/>
            <a:ext cx="346744" cy="382307"/>
          </a:xfrm>
          <a:prstGeom prst="rect">
            <a:avLst/>
          </a:prstGeom>
        </p:spPr>
      </p:pic>
      <p:pic>
        <p:nvPicPr>
          <p:cNvPr id="24" name="Picture 23" descr="A close up of a sign&#10;&#10;Description generated with very high confidence">
            <a:extLst>
              <a:ext uri="{FF2B5EF4-FFF2-40B4-BE49-F238E27FC236}">
                <a16:creationId xmlns:a16="http://schemas.microsoft.com/office/drawing/2014/main" id="{7C4E25A8-7C13-4C97-809E-6CB61B38F13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8251" y="6198565"/>
            <a:ext cx="2162117" cy="444355"/>
          </a:xfrm>
          <a:prstGeom prst="rect">
            <a:avLst/>
          </a:prstGeom>
        </p:spPr>
      </p:pic>
      <p:sp>
        <p:nvSpPr>
          <p:cNvPr id="29" name="Text Placeholder 26">
            <a:extLst>
              <a:ext uri="{FF2B5EF4-FFF2-40B4-BE49-F238E27FC236}">
                <a16:creationId xmlns:a16="http://schemas.microsoft.com/office/drawing/2014/main" id="{A87DFB0D-C196-47D4-AE01-16A56CF83490}"/>
              </a:ext>
            </a:extLst>
          </p:cNvPr>
          <p:cNvSpPr txBox="1">
            <a:spLocks/>
          </p:cNvSpPr>
          <p:nvPr/>
        </p:nvSpPr>
        <p:spPr>
          <a:xfrm>
            <a:off x="575466" y="2737052"/>
            <a:ext cx="4867569" cy="2447120"/>
          </a:xfrm>
          <a:prstGeom prst="rect">
            <a:avLst/>
          </a:prstGeom>
        </p:spPr>
        <p:txBody>
          <a:bodyPr lIns="0" tIns="0" rIns="0" bIns="0">
            <a:noAutofit/>
          </a:bodyPr>
          <a:lstStyle>
            <a:lvl1pPr marL="0" indent="0" algn="l" defTabSz="914400" rtl="0" eaLnBrk="1" latinLnBrk="0" hangingPunct="1">
              <a:lnSpc>
                <a:spcPts val="1800"/>
              </a:lnSpc>
              <a:spcBef>
                <a:spcPts val="1000"/>
              </a:spcBef>
              <a:buFont typeface="Arial" panose="020B0604020202020204" pitchFamily="34" charset="0"/>
              <a:buNone/>
              <a:defRPr sz="12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lnSpc>
                <a:spcPts val="1836"/>
              </a:lnSpc>
              <a:spcBef>
                <a:spcPts val="1020"/>
              </a:spcBef>
              <a:defRPr/>
            </a:pPr>
            <a:r>
              <a:rPr lang="en-US" sz="1428">
                <a:solidFill>
                  <a:srgbClr val="50E6FF"/>
                </a:solidFill>
                <a:latin typeface="Segoe UI Semibold"/>
              </a:rPr>
              <a:t>Allscripts is a leading healthcare software manufacturer</a:t>
            </a:r>
            <a:r>
              <a:rPr lang="en-US" sz="1428">
                <a:solidFill>
                  <a:prstClr val="white"/>
                </a:solidFill>
                <a:latin typeface="Segoe UI"/>
              </a:rPr>
              <a:t>, serving physician practices, hospitals, health plans, and Big Pharma. To transform its applications frequently and host them securely and reliably, Allscripts has started to use Microsoft Azure. In just three weeks, the company lifted and shifted dozens of acquired applications running on 1,000 virtual machines to Azure. Allscripts also develops software in Azure and realizes dramatic time-to-market gains and savings by using the Azure platform as a service offering.</a:t>
            </a:r>
          </a:p>
        </p:txBody>
      </p:sp>
      <p:sp>
        <p:nvSpPr>
          <p:cNvPr id="30" name="TextBox 29">
            <a:extLst>
              <a:ext uri="{FF2B5EF4-FFF2-40B4-BE49-F238E27FC236}">
                <a16:creationId xmlns:a16="http://schemas.microsoft.com/office/drawing/2014/main" id="{ED3820F8-0978-4C1F-AA2B-E921D9166473}"/>
              </a:ext>
            </a:extLst>
          </p:cNvPr>
          <p:cNvSpPr txBox="1"/>
          <p:nvPr/>
        </p:nvSpPr>
        <p:spPr>
          <a:xfrm>
            <a:off x="3246989" y="5956472"/>
            <a:ext cx="1517161"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Products and services</a:t>
            </a:r>
          </a:p>
        </p:txBody>
      </p:sp>
      <p:sp>
        <p:nvSpPr>
          <p:cNvPr id="31" name="TextBox 30">
            <a:extLst>
              <a:ext uri="{FF2B5EF4-FFF2-40B4-BE49-F238E27FC236}">
                <a16:creationId xmlns:a16="http://schemas.microsoft.com/office/drawing/2014/main" id="{E6B3E259-C280-4A7C-B6A2-25BB48F6EE86}"/>
              </a:ext>
            </a:extLst>
          </p:cNvPr>
          <p:cNvSpPr txBox="1"/>
          <p:nvPr/>
        </p:nvSpPr>
        <p:spPr>
          <a:xfrm>
            <a:off x="5110735" y="5963141"/>
            <a:ext cx="1271875"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Organization size</a:t>
            </a:r>
          </a:p>
        </p:txBody>
      </p:sp>
      <p:sp>
        <p:nvSpPr>
          <p:cNvPr id="32" name="TextBox 31">
            <a:extLst>
              <a:ext uri="{FF2B5EF4-FFF2-40B4-BE49-F238E27FC236}">
                <a16:creationId xmlns:a16="http://schemas.microsoft.com/office/drawing/2014/main" id="{2A57876F-0438-49A5-B20C-0D2E91648675}"/>
              </a:ext>
            </a:extLst>
          </p:cNvPr>
          <p:cNvSpPr txBox="1"/>
          <p:nvPr/>
        </p:nvSpPr>
        <p:spPr>
          <a:xfrm>
            <a:off x="6634373" y="5954250"/>
            <a:ext cx="1008323"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Industry</a:t>
            </a:r>
          </a:p>
        </p:txBody>
      </p:sp>
      <p:sp>
        <p:nvSpPr>
          <p:cNvPr id="33" name="TextBox 32">
            <a:extLst>
              <a:ext uri="{FF2B5EF4-FFF2-40B4-BE49-F238E27FC236}">
                <a16:creationId xmlns:a16="http://schemas.microsoft.com/office/drawing/2014/main" id="{C250DC1D-0A17-475B-B822-AA355D0D4823}"/>
              </a:ext>
            </a:extLst>
          </p:cNvPr>
          <p:cNvSpPr txBox="1"/>
          <p:nvPr/>
        </p:nvSpPr>
        <p:spPr>
          <a:xfrm>
            <a:off x="7837582" y="5955033"/>
            <a:ext cx="1008323"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Country</a:t>
            </a:r>
          </a:p>
        </p:txBody>
      </p:sp>
    </p:spTree>
    <p:extLst>
      <p:ext uri="{BB962C8B-B14F-4D97-AF65-F5344CB8AC3E}">
        <p14:creationId xmlns:p14="http://schemas.microsoft.com/office/powerpoint/2010/main" val="228082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75466" y="3423675"/>
            <a:ext cx="5221723" cy="1040920"/>
          </a:xfrm>
        </p:spPr>
        <p:txBody>
          <a:bodyPr/>
          <a:lstStyle/>
          <a:p>
            <a:r>
              <a:rPr lang="en-US" sz="2856">
                <a:solidFill>
                  <a:schemeClr val="accent3"/>
                </a:solidFill>
              </a:rPr>
              <a:t>Top online retailer bets on Azure </a:t>
            </a:r>
            <a:r>
              <a:rPr lang="en-US" sz="2856"/>
              <a:t>to provide a stellar experience for 15.4 million customers worldwide</a:t>
            </a:r>
          </a:p>
        </p:txBody>
      </p:sp>
      <p:pic>
        <p:nvPicPr>
          <p:cNvPr id="4" name="Picture Placeholder 3"/>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a:ext>
            </a:extLst>
          </a:blip>
          <a:srcRect/>
          <a:stretch/>
        </p:blipFill>
        <p:spPr>
          <a:xfrm>
            <a:off x="882" y="0"/>
            <a:ext cx="12434711" cy="3050390"/>
          </a:xfrm>
        </p:spPr>
      </p:pic>
      <p:sp>
        <p:nvSpPr>
          <p:cNvPr id="17" name="Rectangle 16"/>
          <p:cNvSpPr/>
          <p:nvPr/>
        </p:nvSpPr>
        <p:spPr>
          <a:xfrm>
            <a:off x="882" y="-1"/>
            <a:ext cx="12434711" cy="1865207"/>
          </a:xfrm>
          <a:prstGeom prst="rect">
            <a:avLst/>
          </a:prstGeom>
          <a:gradFill>
            <a:gsLst>
              <a:gs pos="0">
                <a:schemeClr val="tx1">
                  <a:alpha val="50000"/>
                </a:schemeClr>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Segoe UI"/>
            </a:endParaRPr>
          </a:p>
        </p:txBody>
      </p:sp>
      <p:sp>
        <p:nvSpPr>
          <p:cNvPr id="15" name="Text Placeholder 26">
            <a:extLst>
              <a:ext uri="{FF2B5EF4-FFF2-40B4-BE49-F238E27FC236}">
                <a16:creationId xmlns:a16="http://schemas.microsoft.com/office/drawing/2014/main" id="{7C95BE7D-9035-4195-9D5B-D502FA7FE18A}"/>
              </a:ext>
            </a:extLst>
          </p:cNvPr>
          <p:cNvSpPr txBox="1">
            <a:spLocks/>
          </p:cNvSpPr>
          <p:nvPr/>
        </p:nvSpPr>
        <p:spPr>
          <a:xfrm>
            <a:off x="5754234" y="3497262"/>
            <a:ext cx="6118911" cy="1652519"/>
          </a:xfrm>
          <a:prstGeom prst="rect">
            <a:avLst/>
          </a:prstGeom>
        </p:spPr>
        <p:txBody>
          <a:bodyPr lIns="0" tIns="0" rIns="0" bIns="0">
            <a:noAutofit/>
          </a:bodyPr>
          <a:lstStyle>
            <a:lvl1pPr marL="0" indent="0" algn="l" defTabSz="914400" rtl="0" eaLnBrk="1" latinLnBrk="0" hangingPunct="1">
              <a:lnSpc>
                <a:spcPts val="1800"/>
              </a:lnSpc>
              <a:spcBef>
                <a:spcPts val="1000"/>
              </a:spcBef>
              <a:buFont typeface="Arial" panose="020B0604020202020204" pitchFamily="34" charset="0"/>
              <a:buNone/>
              <a:defRPr sz="12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lnSpc>
                <a:spcPts val="1836"/>
              </a:lnSpc>
              <a:spcBef>
                <a:spcPts val="1020"/>
              </a:spcBef>
              <a:defRPr/>
            </a:pPr>
            <a:r>
              <a:rPr lang="en-US" sz="1428">
                <a:solidFill>
                  <a:srgbClr val="50E6FF"/>
                </a:solidFill>
                <a:latin typeface="Segoe UI Semibold"/>
              </a:rPr>
              <a:t>ASOS, a leading online fashion retailer</a:t>
            </a:r>
            <a:r>
              <a:rPr lang="en-US" sz="1428">
                <a:solidFill>
                  <a:prstClr val="white"/>
                </a:solidFill>
                <a:latin typeface="Segoe UI"/>
              </a:rPr>
              <a:t>, transformed its platform from a monolithic, on-premises e-commerce system to a microservices platform running on </a:t>
            </a:r>
            <a:r>
              <a:rPr lang="en-US" sz="1428">
                <a:solidFill>
                  <a:srgbClr val="50E6FF"/>
                </a:solidFill>
                <a:latin typeface="Segoe UI"/>
                <a:hlinkClick r:id="rId4">
                  <a:extLst>
                    <a:ext uri="{A12FA001-AC4F-418D-AE19-62706E023703}">
                      <ahyp:hlinkClr xmlns:ahyp="http://schemas.microsoft.com/office/drawing/2018/hyperlinkcolor" val="tx"/>
                    </a:ext>
                  </a:extLst>
                </a:hlinkClick>
              </a:rPr>
              <a:t>Microsoft Azure</a:t>
            </a:r>
            <a:r>
              <a:rPr lang="en-US" sz="1428">
                <a:solidFill>
                  <a:prstClr val="white"/>
                </a:solidFill>
                <a:latin typeface="Segoe UI"/>
              </a:rPr>
              <a:t>. In 2016, the new platform handled more than double the volume of Black Friday orders from the previous year. The rapidly growing company with 15.4 million customers has also accelerated development of innovative mobile apps and features to quickly target new markets and stay on top of consumer and technology trends.</a:t>
            </a:r>
          </a:p>
        </p:txBody>
      </p:sp>
      <p:sp>
        <p:nvSpPr>
          <p:cNvPr id="16" name="Rectangle 15">
            <a:extLst>
              <a:ext uri="{FF2B5EF4-FFF2-40B4-BE49-F238E27FC236}">
                <a16:creationId xmlns:a16="http://schemas.microsoft.com/office/drawing/2014/main" id="{3B2CC9B7-635A-436A-BEA3-47F641EE3C46}"/>
              </a:ext>
              <a:ext uri="{C183D7F6-B498-43B3-948B-1728B52AA6E4}">
                <adec:decorative xmlns:adec="http://schemas.microsoft.com/office/drawing/2017/decorative" val="1"/>
              </a:ext>
            </a:extLst>
          </p:cNvPr>
          <p:cNvSpPr/>
          <p:nvPr/>
        </p:nvSpPr>
        <p:spPr>
          <a:xfrm>
            <a:off x="882" y="5798007"/>
            <a:ext cx="12434711" cy="1196518"/>
          </a:xfrm>
          <a:prstGeom prst="rect">
            <a:avLst/>
          </a:prstGeom>
          <a:solidFill>
            <a:schemeClr val="tx2"/>
          </a:solidFill>
          <a:ln w="10795" cap="flat" cmpd="sng" algn="ctr">
            <a:noFill/>
            <a:prstDash val="solid"/>
          </a:ln>
          <a:effectLst/>
        </p:spPr>
        <p:txBody>
          <a:bodyPr rtlCol="0" anchor="ctr"/>
          <a:lstStyle/>
          <a:p>
            <a:pPr algn="ctr" defTabSz="932597">
              <a:defRPr/>
            </a:pPr>
            <a:endParaRPr lang="en-US" sz="1836" kern="0">
              <a:solidFill>
                <a:sysClr val="windowText" lastClr="000000"/>
              </a:solidFill>
              <a:latin typeface="Segoe UI"/>
            </a:endParaRPr>
          </a:p>
        </p:txBody>
      </p:sp>
      <p:pic>
        <p:nvPicPr>
          <p:cNvPr id="18" name="Picture Placeholder 1">
            <a:extLst>
              <a:ext uri="{FF2B5EF4-FFF2-40B4-BE49-F238E27FC236}">
                <a16:creationId xmlns:a16="http://schemas.microsoft.com/office/drawing/2014/main" id="{562044E3-CAF9-4E40-823D-BCCECDC5FEAA}"/>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242827" y="5942838"/>
            <a:ext cx="2105737" cy="850988"/>
          </a:xfrm>
          <a:prstGeom prst="rect">
            <a:avLst/>
          </a:prstGeom>
        </p:spPr>
      </p:pic>
      <p:sp>
        <p:nvSpPr>
          <p:cNvPr id="19" name="Text Placeholder 71">
            <a:extLst>
              <a:ext uri="{FF2B5EF4-FFF2-40B4-BE49-F238E27FC236}">
                <a16:creationId xmlns:a16="http://schemas.microsoft.com/office/drawing/2014/main" id="{855B4684-9B16-4143-AC06-EB9C89C546F4}"/>
              </a:ext>
            </a:extLst>
          </p:cNvPr>
          <p:cNvSpPr txBox="1">
            <a:spLocks/>
          </p:cNvSpPr>
          <p:nvPr/>
        </p:nvSpPr>
        <p:spPr>
          <a:xfrm>
            <a:off x="8718950" y="6304303"/>
            <a:ext cx="1008323"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Business agility</a:t>
            </a:r>
          </a:p>
        </p:txBody>
      </p:sp>
      <p:sp>
        <p:nvSpPr>
          <p:cNvPr id="20" name="Text Placeholder 65">
            <a:extLst>
              <a:ext uri="{FF2B5EF4-FFF2-40B4-BE49-F238E27FC236}">
                <a16:creationId xmlns:a16="http://schemas.microsoft.com/office/drawing/2014/main" id="{A956F0C3-55C6-4875-9D6F-3B8DB9B6E1F9}"/>
              </a:ext>
            </a:extLst>
          </p:cNvPr>
          <p:cNvSpPr txBox="1">
            <a:spLocks/>
          </p:cNvSpPr>
          <p:nvPr/>
        </p:nvSpPr>
        <p:spPr>
          <a:xfrm>
            <a:off x="7390289" y="6304303"/>
            <a:ext cx="821459"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United Kingdom</a:t>
            </a:r>
          </a:p>
        </p:txBody>
      </p:sp>
      <p:sp>
        <p:nvSpPr>
          <p:cNvPr id="21" name="Text Placeholder 66">
            <a:extLst>
              <a:ext uri="{FF2B5EF4-FFF2-40B4-BE49-F238E27FC236}">
                <a16:creationId xmlns:a16="http://schemas.microsoft.com/office/drawing/2014/main" id="{D5AA5165-5825-44F5-A407-BE3F201E479B}"/>
              </a:ext>
            </a:extLst>
          </p:cNvPr>
          <p:cNvSpPr txBox="1">
            <a:spLocks/>
          </p:cNvSpPr>
          <p:nvPr/>
        </p:nvSpPr>
        <p:spPr>
          <a:xfrm>
            <a:off x="6066460" y="6300817"/>
            <a:ext cx="1008323"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Retail &amp; Consumer Goods</a:t>
            </a:r>
          </a:p>
        </p:txBody>
      </p:sp>
      <p:sp>
        <p:nvSpPr>
          <p:cNvPr id="22" name="Text Placeholder 67">
            <a:extLst>
              <a:ext uri="{FF2B5EF4-FFF2-40B4-BE49-F238E27FC236}">
                <a16:creationId xmlns:a16="http://schemas.microsoft.com/office/drawing/2014/main" id="{5F236F9C-A274-4C5D-B099-E1E6DA9B9E8B}"/>
              </a:ext>
            </a:extLst>
          </p:cNvPr>
          <p:cNvSpPr txBox="1">
            <a:spLocks/>
          </p:cNvSpPr>
          <p:nvPr/>
        </p:nvSpPr>
        <p:spPr>
          <a:xfrm>
            <a:off x="4514801" y="6304303"/>
            <a:ext cx="1008323"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Employees: 4,000</a:t>
            </a:r>
          </a:p>
        </p:txBody>
      </p:sp>
      <p:sp>
        <p:nvSpPr>
          <p:cNvPr id="23" name="Text Placeholder 68">
            <a:extLst>
              <a:ext uri="{FF2B5EF4-FFF2-40B4-BE49-F238E27FC236}">
                <a16:creationId xmlns:a16="http://schemas.microsoft.com/office/drawing/2014/main" id="{A5D6B7B0-8843-4FF4-9FDC-69FE1711586C}"/>
              </a:ext>
            </a:extLst>
          </p:cNvPr>
          <p:cNvSpPr txBox="1">
            <a:spLocks/>
          </p:cNvSpPr>
          <p:nvPr/>
        </p:nvSpPr>
        <p:spPr>
          <a:xfrm>
            <a:off x="2558852" y="6304303"/>
            <a:ext cx="1528528" cy="473190"/>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defRPr/>
            </a:pPr>
            <a:r>
              <a:rPr lang="en-US" sz="1020">
                <a:solidFill>
                  <a:srgbClr val="282828"/>
                </a:solidFill>
                <a:latin typeface="Segoe UI"/>
              </a:rPr>
              <a:t>Azure PaaS services</a:t>
            </a:r>
          </a:p>
          <a:p>
            <a:pPr defTabSz="932597">
              <a:defRPr/>
            </a:pPr>
            <a:r>
              <a:rPr lang="en-US" sz="1020">
                <a:solidFill>
                  <a:srgbClr val="282828"/>
                </a:solidFill>
                <a:latin typeface="Segoe UI"/>
              </a:rPr>
              <a:t>Azure Cosmos DB</a:t>
            </a:r>
          </a:p>
          <a:p>
            <a:pPr defTabSz="932597">
              <a:defRPr/>
            </a:pPr>
            <a:endParaRPr lang="en-US" sz="1020">
              <a:solidFill>
                <a:srgbClr val="282828"/>
              </a:solidFill>
              <a:latin typeface="Segoe UI"/>
            </a:endParaRPr>
          </a:p>
          <a:p>
            <a:pPr defTabSz="932597">
              <a:defRPr/>
            </a:pPr>
            <a:endParaRPr lang="en-US" sz="1020">
              <a:solidFill>
                <a:srgbClr val="282828"/>
              </a:solidFill>
              <a:latin typeface="Segoe UI"/>
            </a:endParaRPr>
          </a:p>
        </p:txBody>
      </p:sp>
      <p:pic>
        <p:nvPicPr>
          <p:cNvPr id="24" name="Picture 23">
            <a:extLst>
              <a:ext uri="{FF2B5EF4-FFF2-40B4-BE49-F238E27FC236}">
                <a16:creationId xmlns:a16="http://schemas.microsoft.com/office/drawing/2014/main" id="{4CA2EF19-08A8-4CEE-B5ED-C2C8F411AF5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095368" y="6208387"/>
            <a:ext cx="346744" cy="382307"/>
          </a:xfrm>
          <a:prstGeom prst="rect">
            <a:avLst/>
          </a:prstGeom>
        </p:spPr>
      </p:pic>
      <p:sp>
        <p:nvSpPr>
          <p:cNvPr id="25" name="TextBox 24">
            <a:extLst>
              <a:ext uri="{FF2B5EF4-FFF2-40B4-BE49-F238E27FC236}">
                <a16:creationId xmlns:a16="http://schemas.microsoft.com/office/drawing/2014/main" id="{F68EA532-0656-4D24-88B2-64B56077864E}"/>
              </a:ext>
            </a:extLst>
          </p:cNvPr>
          <p:cNvSpPr txBox="1"/>
          <p:nvPr/>
        </p:nvSpPr>
        <p:spPr>
          <a:xfrm>
            <a:off x="2558851" y="6034189"/>
            <a:ext cx="1517161"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Products and services</a:t>
            </a:r>
          </a:p>
        </p:txBody>
      </p:sp>
      <p:sp>
        <p:nvSpPr>
          <p:cNvPr id="26" name="TextBox 25">
            <a:extLst>
              <a:ext uri="{FF2B5EF4-FFF2-40B4-BE49-F238E27FC236}">
                <a16:creationId xmlns:a16="http://schemas.microsoft.com/office/drawing/2014/main" id="{1EA7972B-A46D-4416-A293-508D3869C812}"/>
              </a:ext>
            </a:extLst>
          </p:cNvPr>
          <p:cNvSpPr txBox="1"/>
          <p:nvPr/>
        </p:nvSpPr>
        <p:spPr>
          <a:xfrm>
            <a:off x="4509888" y="6040858"/>
            <a:ext cx="1271875"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Organization size</a:t>
            </a:r>
          </a:p>
        </p:txBody>
      </p:sp>
      <p:sp>
        <p:nvSpPr>
          <p:cNvPr id="27" name="TextBox 26">
            <a:extLst>
              <a:ext uri="{FF2B5EF4-FFF2-40B4-BE49-F238E27FC236}">
                <a16:creationId xmlns:a16="http://schemas.microsoft.com/office/drawing/2014/main" id="{94911D42-0CEF-4EC1-8A5F-8B0370B9E902}"/>
              </a:ext>
            </a:extLst>
          </p:cNvPr>
          <p:cNvSpPr txBox="1"/>
          <p:nvPr/>
        </p:nvSpPr>
        <p:spPr>
          <a:xfrm>
            <a:off x="6066460" y="6031967"/>
            <a:ext cx="1008323"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Industry</a:t>
            </a:r>
          </a:p>
        </p:txBody>
      </p:sp>
      <p:sp>
        <p:nvSpPr>
          <p:cNvPr id="28" name="TextBox 27">
            <a:extLst>
              <a:ext uri="{FF2B5EF4-FFF2-40B4-BE49-F238E27FC236}">
                <a16:creationId xmlns:a16="http://schemas.microsoft.com/office/drawing/2014/main" id="{918926C2-418F-425D-ABE4-B170929C8EC7}"/>
              </a:ext>
            </a:extLst>
          </p:cNvPr>
          <p:cNvSpPr txBox="1"/>
          <p:nvPr/>
        </p:nvSpPr>
        <p:spPr>
          <a:xfrm>
            <a:off x="7373852" y="6032750"/>
            <a:ext cx="1008323"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Country</a:t>
            </a:r>
          </a:p>
        </p:txBody>
      </p:sp>
      <p:sp>
        <p:nvSpPr>
          <p:cNvPr id="29" name="TextBox 28">
            <a:extLst>
              <a:ext uri="{FF2B5EF4-FFF2-40B4-BE49-F238E27FC236}">
                <a16:creationId xmlns:a16="http://schemas.microsoft.com/office/drawing/2014/main" id="{D8446EA6-9BED-4A6C-9FB0-DF20EC558960}"/>
              </a:ext>
            </a:extLst>
          </p:cNvPr>
          <p:cNvSpPr txBox="1"/>
          <p:nvPr/>
        </p:nvSpPr>
        <p:spPr>
          <a:xfrm>
            <a:off x="8718950" y="6042298"/>
            <a:ext cx="1008323" cy="160091"/>
          </a:xfrm>
          <a:prstGeom prst="rect">
            <a:avLst/>
          </a:prstGeom>
          <a:noFill/>
        </p:spPr>
        <p:txBody>
          <a:bodyPr wrap="square" lIns="0" tIns="0" rIns="0" bIns="0" rtlCol="0">
            <a:spAutoFit/>
          </a:bodyPr>
          <a:lstStyle/>
          <a:p>
            <a:pPr defTabSz="932597">
              <a:defRPr/>
            </a:pPr>
            <a:r>
              <a:rPr lang="en-US" sz="1020" b="1" kern="0">
                <a:solidFill>
                  <a:srgbClr val="282828"/>
                </a:solidFill>
                <a:latin typeface="Segoe UI"/>
              </a:rPr>
              <a:t>Business need</a:t>
            </a:r>
          </a:p>
        </p:txBody>
      </p:sp>
    </p:spTree>
    <p:extLst>
      <p:ext uri="{BB962C8B-B14F-4D97-AF65-F5344CB8AC3E}">
        <p14:creationId xmlns:p14="http://schemas.microsoft.com/office/powerpoint/2010/main" val="269177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EB0BE-F330-419E-A271-AD289A1532E7}"/>
              </a:ext>
            </a:extLst>
          </p:cNvPr>
          <p:cNvSpPr txBox="1"/>
          <p:nvPr/>
        </p:nvSpPr>
        <p:spPr>
          <a:xfrm>
            <a:off x="5981307" y="4111797"/>
            <a:ext cx="516634" cy="384205"/>
          </a:xfrm>
          <a:prstGeom prst="rect">
            <a:avLst/>
          </a:prstGeom>
          <a:noFill/>
        </p:spPr>
        <p:txBody>
          <a:bodyPr wrap="none" lIns="0" tIns="0" rIns="0" bIns="0" rtlCol="0">
            <a:spAutoFit/>
          </a:bodyPr>
          <a:lstStyle/>
          <a:p>
            <a:pPr algn="ctr" defTabSz="932563">
              <a:defRPr/>
            </a:pPr>
            <a:r>
              <a:rPr lang="en-US" sz="2448" b="1" spc="-150">
                <a:ln w="3175">
                  <a:noFill/>
                </a:ln>
                <a:solidFill>
                  <a:srgbClr val="000000"/>
                </a:solidFill>
                <a:latin typeface="Segoe UI Semibold"/>
                <a:cs typeface="Segoe UI" pitchFamily="34" charset="0"/>
              </a:rPr>
              <a:t>SAP</a:t>
            </a:r>
          </a:p>
        </p:txBody>
      </p:sp>
      <p:sp>
        <p:nvSpPr>
          <p:cNvPr id="4" name="TextBox 3">
            <a:extLst>
              <a:ext uri="{FF2B5EF4-FFF2-40B4-BE49-F238E27FC236}">
                <a16:creationId xmlns:a16="http://schemas.microsoft.com/office/drawing/2014/main" id="{5A270329-1447-4C18-8A33-EDB7A7C95B36}"/>
              </a:ext>
            </a:extLst>
          </p:cNvPr>
          <p:cNvSpPr txBox="1"/>
          <p:nvPr/>
        </p:nvSpPr>
        <p:spPr>
          <a:xfrm>
            <a:off x="596711" y="1365805"/>
            <a:ext cx="3719221" cy="608319"/>
          </a:xfrm>
          <a:prstGeom prst="rect">
            <a:avLst/>
          </a:prstGeom>
          <a:noFill/>
        </p:spPr>
        <p:txBody>
          <a:bodyPr wrap="square" lIns="0" tIns="0" rIns="0" bIns="0" rtlCol="0">
            <a:spAutoFit/>
          </a:bodyPr>
          <a:lstStyle/>
          <a:p>
            <a:pPr algn="ctr" defTabSz="932563">
              <a:defRPr/>
            </a:pPr>
            <a:r>
              <a:rPr lang="en-US" sz="2448" b="1" spc="-150">
                <a:ln w="3175">
                  <a:noFill/>
                </a:ln>
                <a:solidFill>
                  <a:srgbClr val="000000"/>
                </a:solidFill>
                <a:latin typeface="Segoe UI Semibold"/>
                <a:cs typeface="Segoe UI" pitchFamily="34" charset="0"/>
              </a:rPr>
              <a:t>Windows Server   </a:t>
            </a:r>
          </a:p>
          <a:p>
            <a:pPr algn="ctr" defTabSz="932563">
              <a:defRPr/>
            </a:pPr>
            <a:r>
              <a:rPr lang="en-US" sz="1428">
                <a:gradFill>
                  <a:gsLst>
                    <a:gs pos="2917">
                      <a:srgbClr val="1A1A1A"/>
                    </a:gs>
                    <a:gs pos="30000">
                      <a:srgbClr val="1A1A1A"/>
                    </a:gs>
                  </a:gsLst>
                  <a:lin ang="5400000" scaled="0"/>
                </a:gradFill>
                <a:latin typeface="Segoe UI"/>
              </a:rPr>
              <a:t>File servers, containers, AD/DNS/DHCP</a:t>
            </a:r>
          </a:p>
        </p:txBody>
      </p:sp>
      <p:sp>
        <p:nvSpPr>
          <p:cNvPr id="5" name="TextBox 4">
            <a:extLst>
              <a:ext uri="{FF2B5EF4-FFF2-40B4-BE49-F238E27FC236}">
                <a16:creationId xmlns:a16="http://schemas.microsoft.com/office/drawing/2014/main" id="{BF5831B6-1D35-4F6F-B57A-942AD77D9D09}"/>
              </a:ext>
            </a:extLst>
          </p:cNvPr>
          <p:cNvSpPr txBox="1"/>
          <p:nvPr/>
        </p:nvSpPr>
        <p:spPr>
          <a:xfrm>
            <a:off x="313112" y="4034040"/>
            <a:ext cx="4012080" cy="1152616"/>
          </a:xfrm>
          <a:prstGeom prst="rect">
            <a:avLst/>
          </a:prstGeom>
          <a:noFill/>
        </p:spPr>
        <p:txBody>
          <a:bodyPr wrap="none" lIns="0" tIns="0" rIns="0" bIns="0" rtlCol="0">
            <a:spAutoFit/>
          </a:bodyPr>
          <a:lstStyle/>
          <a:p>
            <a:pPr algn="ctr" defTabSz="932563">
              <a:defRPr/>
            </a:pPr>
            <a:r>
              <a:rPr lang="en-US" sz="2448" b="1" spc="-150">
                <a:ln w="3175">
                  <a:noFill/>
                </a:ln>
                <a:solidFill>
                  <a:srgbClr val="000000"/>
                </a:solidFill>
                <a:latin typeface="Segoe UI Semibold"/>
                <a:cs typeface="Segoe UI" pitchFamily="34" charset="0"/>
              </a:rPr>
              <a:t>Linux / Open source databases  </a:t>
            </a:r>
          </a:p>
          <a:p>
            <a:pPr algn="ctr" defTabSz="932563">
              <a:defRPr/>
            </a:pPr>
            <a:r>
              <a:rPr lang="en-US" sz="1428">
                <a:gradFill>
                  <a:gsLst>
                    <a:gs pos="2917">
                      <a:srgbClr val="1A1A1A"/>
                    </a:gs>
                    <a:gs pos="30000">
                      <a:srgbClr val="1A1A1A"/>
                    </a:gs>
                  </a:gsLst>
                  <a:lin ang="5400000" scaled="0"/>
                </a:gradFill>
                <a:latin typeface="Segoe UI"/>
              </a:rPr>
              <a:t>(e.g., RedHat/SUSE, Hadoop, MySQL, </a:t>
            </a:r>
          </a:p>
          <a:p>
            <a:pPr algn="ctr" defTabSz="932563">
              <a:defRPr/>
            </a:pPr>
            <a:r>
              <a:rPr lang="en-US" sz="1428">
                <a:gradFill>
                  <a:gsLst>
                    <a:gs pos="2917">
                      <a:srgbClr val="1A1A1A"/>
                    </a:gs>
                    <a:gs pos="30000">
                      <a:srgbClr val="1A1A1A"/>
                    </a:gs>
                  </a:gsLst>
                  <a:lin ang="5400000" scaled="0"/>
                </a:gradFill>
                <a:latin typeface="Segoe UI"/>
              </a:rPr>
              <a:t>PostgreSQL, NoSQL)</a:t>
            </a:r>
          </a:p>
          <a:p>
            <a:pPr algn="ctr" defTabSz="932563">
              <a:defRPr/>
            </a:pPr>
            <a:r>
              <a:rPr lang="en-US" sz="2040">
                <a:solidFill>
                  <a:srgbClr val="0078D4"/>
                </a:solidFill>
                <a:latin typeface="Segoe UI Semibold"/>
              </a:rPr>
              <a:t>  </a:t>
            </a:r>
          </a:p>
        </p:txBody>
      </p:sp>
      <p:sp>
        <p:nvSpPr>
          <p:cNvPr id="6" name="TextBox 5">
            <a:extLst>
              <a:ext uri="{FF2B5EF4-FFF2-40B4-BE49-F238E27FC236}">
                <a16:creationId xmlns:a16="http://schemas.microsoft.com/office/drawing/2014/main" id="{AF10ED03-0D73-4BFA-A477-7706CA36EE8E}"/>
              </a:ext>
            </a:extLst>
          </p:cNvPr>
          <p:cNvSpPr txBox="1"/>
          <p:nvPr/>
        </p:nvSpPr>
        <p:spPr>
          <a:xfrm>
            <a:off x="8570857" y="1410715"/>
            <a:ext cx="3170851" cy="608319"/>
          </a:xfrm>
          <a:prstGeom prst="rect">
            <a:avLst/>
          </a:prstGeom>
          <a:noFill/>
        </p:spPr>
        <p:txBody>
          <a:bodyPr wrap="square" lIns="0" tIns="0" rIns="0" bIns="0" rtlCol="0">
            <a:spAutoFit/>
          </a:bodyPr>
          <a:lstStyle/>
          <a:p>
            <a:pPr algn="ctr" defTabSz="932563">
              <a:defRPr/>
            </a:pPr>
            <a:r>
              <a:rPr lang="en-US" sz="2448" b="1" spc="-150">
                <a:ln w="3175">
                  <a:noFill/>
                </a:ln>
                <a:solidFill>
                  <a:srgbClr val="000000"/>
                </a:solidFill>
                <a:latin typeface="Segoe UI Semibold"/>
                <a:cs typeface="Segoe UI" pitchFamily="34" charset="0"/>
              </a:rPr>
              <a:t>ASP.NET / PHP / Java</a:t>
            </a:r>
          </a:p>
          <a:p>
            <a:pPr algn="ctr" defTabSz="932563">
              <a:defRPr/>
            </a:pPr>
            <a:r>
              <a:rPr lang="en-US" sz="1428">
                <a:gradFill>
                  <a:gsLst>
                    <a:gs pos="2917">
                      <a:srgbClr val="1A1A1A"/>
                    </a:gs>
                    <a:gs pos="30000">
                      <a:srgbClr val="1A1A1A"/>
                    </a:gs>
                  </a:gsLst>
                  <a:lin ang="5400000" scaled="0"/>
                </a:gradFill>
                <a:latin typeface="Segoe UI"/>
              </a:rPr>
              <a:t>Customer facing &amp; internal </a:t>
            </a:r>
            <a:r>
              <a:rPr lang="en-US" sz="1428" err="1">
                <a:gradFill>
                  <a:gsLst>
                    <a:gs pos="2917">
                      <a:srgbClr val="1A1A1A"/>
                    </a:gs>
                    <a:gs pos="30000">
                      <a:srgbClr val="1A1A1A"/>
                    </a:gs>
                  </a:gsLst>
                  <a:lin ang="5400000" scaled="0"/>
                </a:gradFill>
                <a:latin typeface="Segoe UI"/>
              </a:rPr>
              <a:t>LoB</a:t>
            </a:r>
            <a:r>
              <a:rPr lang="en-US" sz="1428">
                <a:gradFill>
                  <a:gsLst>
                    <a:gs pos="2917">
                      <a:srgbClr val="1A1A1A"/>
                    </a:gs>
                    <a:gs pos="30000">
                      <a:srgbClr val="1A1A1A"/>
                    </a:gs>
                  </a:gsLst>
                  <a:lin ang="5400000" scaled="0"/>
                </a:gradFill>
                <a:latin typeface="Segoe UI"/>
              </a:rPr>
              <a:t> apps</a:t>
            </a:r>
            <a:endParaRPr lang="en-US" sz="2040">
              <a:gradFill>
                <a:gsLst>
                  <a:gs pos="2917">
                    <a:srgbClr val="1A1A1A"/>
                  </a:gs>
                  <a:gs pos="30000">
                    <a:srgbClr val="1A1A1A"/>
                  </a:gs>
                </a:gsLst>
                <a:lin ang="5400000" scaled="0"/>
              </a:gradFill>
              <a:latin typeface="Segoe UI"/>
            </a:endParaRPr>
          </a:p>
        </p:txBody>
      </p:sp>
      <p:sp>
        <p:nvSpPr>
          <p:cNvPr id="7" name="TextBox 6">
            <a:extLst>
              <a:ext uri="{FF2B5EF4-FFF2-40B4-BE49-F238E27FC236}">
                <a16:creationId xmlns:a16="http://schemas.microsoft.com/office/drawing/2014/main" id="{34D0237D-66C9-42F6-BA6F-7433EC833405}"/>
              </a:ext>
            </a:extLst>
          </p:cNvPr>
          <p:cNvSpPr txBox="1"/>
          <p:nvPr/>
        </p:nvSpPr>
        <p:spPr>
          <a:xfrm>
            <a:off x="8659243" y="4034041"/>
            <a:ext cx="2779290" cy="608319"/>
          </a:xfrm>
          <a:prstGeom prst="rect">
            <a:avLst/>
          </a:prstGeom>
          <a:noFill/>
        </p:spPr>
        <p:txBody>
          <a:bodyPr wrap="none" lIns="0" tIns="0" rIns="0" bIns="0" rtlCol="0">
            <a:spAutoFit/>
          </a:bodyPr>
          <a:lstStyle/>
          <a:p>
            <a:pPr algn="ctr" defTabSz="932563">
              <a:defRPr/>
            </a:pPr>
            <a:r>
              <a:rPr lang="en-US" sz="2448" b="1" spc="-150">
                <a:ln w="3175">
                  <a:noFill/>
                </a:ln>
                <a:solidFill>
                  <a:srgbClr val="000000"/>
                </a:solidFill>
                <a:latin typeface="Segoe UI Semibold"/>
                <a:cs typeface="Segoe UI" pitchFamily="34" charset="0"/>
              </a:rPr>
              <a:t>Specialized workloads</a:t>
            </a:r>
          </a:p>
          <a:p>
            <a:pPr algn="ctr" defTabSz="932563">
              <a:defRPr/>
            </a:pPr>
            <a:r>
              <a:rPr lang="en-US" sz="1428">
                <a:gradFill>
                  <a:gsLst>
                    <a:gs pos="2917">
                      <a:srgbClr val="1A1A1A"/>
                    </a:gs>
                    <a:gs pos="30000">
                      <a:srgbClr val="1A1A1A"/>
                    </a:gs>
                  </a:gsLst>
                  <a:lin ang="5400000" scaled="0"/>
                </a:gradFill>
                <a:latin typeface="Segoe UI"/>
              </a:rPr>
              <a:t>e.g., HPC, NetApp, VMware</a:t>
            </a:r>
          </a:p>
        </p:txBody>
      </p:sp>
      <p:sp>
        <p:nvSpPr>
          <p:cNvPr id="8" name="TextBox 7">
            <a:extLst>
              <a:ext uri="{FF2B5EF4-FFF2-40B4-BE49-F238E27FC236}">
                <a16:creationId xmlns:a16="http://schemas.microsoft.com/office/drawing/2014/main" id="{BB24D392-289D-43CC-9A69-4AB5818E569D}"/>
              </a:ext>
            </a:extLst>
          </p:cNvPr>
          <p:cNvSpPr txBox="1"/>
          <p:nvPr/>
        </p:nvSpPr>
        <p:spPr>
          <a:xfrm>
            <a:off x="4481945" y="1367667"/>
            <a:ext cx="3623041" cy="608319"/>
          </a:xfrm>
          <a:prstGeom prst="rect">
            <a:avLst/>
          </a:prstGeom>
          <a:noFill/>
        </p:spPr>
        <p:txBody>
          <a:bodyPr wrap="square" lIns="0" tIns="0" rIns="0" bIns="0" rtlCol="0">
            <a:spAutoFit/>
          </a:bodyPr>
          <a:lstStyle/>
          <a:p>
            <a:pPr algn="ctr" defTabSz="932563">
              <a:defRPr/>
            </a:pPr>
            <a:r>
              <a:rPr lang="en-US" sz="2448" b="1" spc="-150">
                <a:ln w="3175">
                  <a:noFill/>
                </a:ln>
                <a:solidFill>
                  <a:srgbClr val="000000"/>
                </a:solidFill>
                <a:latin typeface="Segoe UI Semibold"/>
                <a:cs typeface="Segoe UI" pitchFamily="34" charset="0"/>
              </a:rPr>
              <a:t>SQL Server</a:t>
            </a:r>
          </a:p>
          <a:p>
            <a:pPr algn="ctr" defTabSz="932563">
              <a:defRPr/>
            </a:pPr>
            <a:r>
              <a:rPr lang="en-US" sz="1428">
                <a:gradFill>
                  <a:gsLst>
                    <a:gs pos="2917">
                      <a:srgbClr val="1A1A1A"/>
                    </a:gs>
                    <a:gs pos="30000">
                      <a:srgbClr val="1A1A1A"/>
                    </a:gs>
                  </a:gsLst>
                  <a:lin ang="5400000" scaled="0"/>
                </a:gradFill>
                <a:latin typeface="Segoe UI"/>
              </a:rPr>
              <a:t>Application databases, Analytics (BI, DW)  </a:t>
            </a:r>
          </a:p>
        </p:txBody>
      </p:sp>
      <p:cxnSp>
        <p:nvCxnSpPr>
          <p:cNvPr id="9" name="Straight Connector 8">
            <a:extLst>
              <a:ext uri="{FF2B5EF4-FFF2-40B4-BE49-F238E27FC236}">
                <a16:creationId xmlns:a16="http://schemas.microsoft.com/office/drawing/2014/main" id="{50679ACE-3B1E-407B-8E16-9B079BD2CAD8}"/>
              </a:ext>
            </a:extLst>
          </p:cNvPr>
          <p:cNvCxnSpPr>
            <a:cxnSpLocks/>
          </p:cNvCxnSpPr>
          <p:nvPr/>
        </p:nvCxnSpPr>
        <p:spPr>
          <a:xfrm>
            <a:off x="4385321" y="1446200"/>
            <a:ext cx="0" cy="4926589"/>
          </a:xfrm>
          <a:prstGeom prst="line">
            <a:avLst/>
          </a:prstGeom>
          <a:noFill/>
          <a:ln w="1270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0" name="Straight Connector 9">
            <a:extLst>
              <a:ext uri="{FF2B5EF4-FFF2-40B4-BE49-F238E27FC236}">
                <a16:creationId xmlns:a16="http://schemas.microsoft.com/office/drawing/2014/main" id="{8E40D39F-BB12-4696-9D16-12CC4B260F8E}"/>
              </a:ext>
            </a:extLst>
          </p:cNvPr>
          <p:cNvCxnSpPr>
            <a:cxnSpLocks/>
          </p:cNvCxnSpPr>
          <p:nvPr/>
        </p:nvCxnSpPr>
        <p:spPr>
          <a:xfrm>
            <a:off x="8051152" y="1446200"/>
            <a:ext cx="0" cy="4926589"/>
          </a:xfrm>
          <a:prstGeom prst="line">
            <a:avLst/>
          </a:prstGeom>
          <a:noFill/>
          <a:ln w="1270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 name="Straight Connector 10">
            <a:extLst>
              <a:ext uri="{FF2B5EF4-FFF2-40B4-BE49-F238E27FC236}">
                <a16:creationId xmlns:a16="http://schemas.microsoft.com/office/drawing/2014/main" id="{B9BEF3E7-C784-4B6D-A05F-C391AAB1A61C}"/>
              </a:ext>
            </a:extLst>
          </p:cNvPr>
          <p:cNvCxnSpPr>
            <a:cxnSpLocks/>
          </p:cNvCxnSpPr>
          <p:nvPr/>
        </p:nvCxnSpPr>
        <p:spPr>
          <a:xfrm flipH="1">
            <a:off x="596712" y="3876132"/>
            <a:ext cx="10770274" cy="0"/>
          </a:xfrm>
          <a:prstGeom prst="line">
            <a:avLst/>
          </a:prstGeom>
          <a:noFill/>
          <a:ln w="1270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pic>
        <p:nvPicPr>
          <p:cNvPr id="12" name="Picture 11">
            <a:extLst>
              <a:ext uri="{FF2B5EF4-FFF2-40B4-BE49-F238E27FC236}">
                <a16:creationId xmlns:a16="http://schemas.microsoft.com/office/drawing/2014/main" id="{6E7E550E-16C0-47D9-95F1-5BED9D6B60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42849" y="2311092"/>
            <a:ext cx="713840" cy="999379"/>
          </a:xfrm>
          <a:prstGeom prst="rect">
            <a:avLst/>
          </a:prstGeom>
        </p:spPr>
      </p:pic>
      <p:grpSp>
        <p:nvGrpSpPr>
          <p:cNvPr id="13" name="Group 12">
            <a:extLst>
              <a:ext uri="{FF2B5EF4-FFF2-40B4-BE49-F238E27FC236}">
                <a16:creationId xmlns:a16="http://schemas.microsoft.com/office/drawing/2014/main" id="{58C92E2C-1742-4913-8333-E7F7396BD3C8}"/>
              </a:ext>
            </a:extLst>
          </p:cNvPr>
          <p:cNvGrpSpPr/>
          <p:nvPr/>
        </p:nvGrpSpPr>
        <p:grpSpPr>
          <a:xfrm>
            <a:off x="1954471" y="2240163"/>
            <a:ext cx="803347" cy="1062356"/>
            <a:chOff x="3229244" y="204788"/>
            <a:chExt cx="2528887" cy="3344228"/>
          </a:xfrm>
          <a:solidFill>
            <a:schemeClr val="accent1"/>
          </a:solidFill>
        </p:grpSpPr>
        <p:sp>
          <p:nvSpPr>
            <p:cNvPr id="14" name="Freeform: Shape 13">
              <a:extLst>
                <a:ext uri="{FF2B5EF4-FFF2-40B4-BE49-F238E27FC236}">
                  <a16:creationId xmlns:a16="http://schemas.microsoft.com/office/drawing/2014/main" id="{7BABB4AD-AD4B-4912-BAE4-97305EEBE7CD}"/>
                </a:ext>
              </a:extLst>
            </p:cNvPr>
            <p:cNvSpPr/>
            <p:nvPr/>
          </p:nvSpPr>
          <p:spPr>
            <a:xfrm>
              <a:off x="4453206" y="1948816"/>
              <a:ext cx="1304925" cy="1600200"/>
            </a:xfrm>
            <a:custGeom>
              <a:avLst/>
              <a:gdLst>
                <a:gd name="connsiteX0" fmla="*/ 652463 w 1304925"/>
                <a:gd name="connsiteY0" fmla="*/ 155257 h 1600200"/>
                <a:gd name="connsiteX1" fmla="*/ 0 w 1304925"/>
                <a:gd name="connsiteY1" fmla="*/ 0 h 1600200"/>
                <a:gd name="connsiteX2" fmla="*/ 0 w 1304925"/>
                <a:gd name="connsiteY2" fmla="*/ 1313498 h 1600200"/>
                <a:gd name="connsiteX3" fmla="*/ 652463 w 1304925"/>
                <a:gd name="connsiteY3" fmla="*/ 1606867 h 1600200"/>
                <a:gd name="connsiteX4" fmla="*/ 1304925 w 1304925"/>
                <a:gd name="connsiteY4" fmla="*/ 1313498 h 1600200"/>
                <a:gd name="connsiteX5" fmla="*/ 1304925 w 1304925"/>
                <a:gd name="connsiteY5" fmla="*/ 953 h 1600200"/>
                <a:gd name="connsiteX6" fmla="*/ 652463 w 1304925"/>
                <a:gd name="connsiteY6" fmla="*/ 155257 h 1600200"/>
                <a:gd name="connsiteX7" fmla="*/ 652463 w 1304925"/>
                <a:gd name="connsiteY7" fmla="*/ 155257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4925" h="1600200">
                  <a:moveTo>
                    <a:pt x="652463" y="155257"/>
                  </a:moveTo>
                  <a:cubicBezTo>
                    <a:pt x="400050" y="155257"/>
                    <a:pt x="139065" y="106680"/>
                    <a:pt x="0" y="0"/>
                  </a:cubicBezTo>
                  <a:lnTo>
                    <a:pt x="0" y="1313498"/>
                  </a:lnTo>
                  <a:cubicBezTo>
                    <a:pt x="0" y="1476375"/>
                    <a:pt x="293370" y="1606867"/>
                    <a:pt x="652463" y="1606867"/>
                  </a:cubicBezTo>
                  <a:cubicBezTo>
                    <a:pt x="1011555" y="1606867"/>
                    <a:pt x="1304925" y="1476375"/>
                    <a:pt x="1304925" y="1313498"/>
                  </a:cubicBezTo>
                  <a:lnTo>
                    <a:pt x="1304925" y="953"/>
                  </a:lnTo>
                  <a:cubicBezTo>
                    <a:pt x="1165860" y="98107"/>
                    <a:pt x="904875" y="155257"/>
                    <a:pt x="652463" y="155257"/>
                  </a:cubicBezTo>
                  <a:lnTo>
                    <a:pt x="652463" y="155257"/>
                  </a:lnTo>
                  <a:close/>
                </a:path>
              </a:pathLst>
            </a:custGeom>
            <a:grpFill/>
            <a:ln w="9525" cap="flat">
              <a:noFill/>
              <a:prstDash val="solid"/>
              <a:miter/>
            </a:ln>
          </p:spPr>
          <p:txBody>
            <a:bodyPr rtlCol="0" anchor="ctr"/>
            <a:lstStyle/>
            <a:p>
              <a:pPr defTabSz="932597">
                <a:defRPr/>
              </a:pPr>
              <a:endParaRPr lang="en-US" sz="1836">
                <a:solidFill>
                  <a:srgbClr val="1A1A1A"/>
                </a:solidFill>
                <a:latin typeface="Segoe UI"/>
              </a:endParaRPr>
            </a:p>
          </p:txBody>
        </p:sp>
        <p:sp>
          <p:nvSpPr>
            <p:cNvPr id="15" name="Freeform: Shape 14">
              <a:extLst>
                <a:ext uri="{FF2B5EF4-FFF2-40B4-BE49-F238E27FC236}">
                  <a16:creationId xmlns:a16="http://schemas.microsoft.com/office/drawing/2014/main" id="{0F53B447-B466-488C-8B13-2F546C1FE85C}"/>
                </a:ext>
              </a:extLst>
            </p:cNvPr>
            <p:cNvSpPr/>
            <p:nvPr/>
          </p:nvSpPr>
          <p:spPr>
            <a:xfrm>
              <a:off x="4453206" y="1533526"/>
              <a:ext cx="1304925" cy="466725"/>
            </a:xfrm>
            <a:custGeom>
              <a:avLst/>
              <a:gdLst>
                <a:gd name="connsiteX0" fmla="*/ 1304925 w 1304925"/>
                <a:gd name="connsiteY0" fmla="*/ 236220 h 466725"/>
                <a:gd name="connsiteX1" fmla="*/ 652463 w 1304925"/>
                <a:gd name="connsiteY1" fmla="*/ 0 h 466725"/>
                <a:gd name="connsiteX2" fmla="*/ 0 w 1304925"/>
                <a:gd name="connsiteY2" fmla="*/ 236220 h 466725"/>
                <a:gd name="connsiteX3" fmla="*/ 652463 w 1304925"/>
                <a:gd name="connsiteY3" fmla="*/ 472440 h 466725"/>
                <a:gd name="connsiteX4" fmla="*/ 1304925 w 1304925"/>
                <a:gd name="connsiteY4" fmla="*/ 236220 h 466725"/>
                <a:gd name="connsiteX5" fmla="*/ 1304925 w 1304925"/>
                <a:gd name="connsiteY5" fmla="*/ 236220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925" h="466725">
                  <a:moveTo>
                    <a:pt x="1304925" y="236220"/>
                  </a:moveTo>
                  <a:cubicBezTo>
                    <a:pt x="1304925" y="105728"/>
                    <a:pt x="1011555" y="0"/>
                    <a:pt x="652463" y="0"/>
                  </a:cubicBezTo>
                  <a:cubicBezTo>
                    <a:pt x="293370" y="0"/>
                    <a:pt x="0" y="105728"/>
                    <a:pt x="0" y="236220"/>
                  </a:cubicBezTo>
                  <a:cubicBezTo>
                    <a:pt x="0" y="366713"/>
                    <a:pt x="293370" y="472440"/>
                    <a:pt x="652463" y="472440"/>
                  </a:cubicBezTo>
                  <a:cubicBezTo>
                    <a:pt x="1011555" y="472440"/>
                    <a:pt x="1304925" y="366713"/>
                    <a:pt x="1304925" y="236220"/>
                  </a:cubicBezTo>
                  <a:lnTo>
                    <a:pt x="1304925" y="236220"/>
                  </a:lnTo>
                  <a:close/>
                </a:path>
              </a:pathLst>
            </a:custGeom>
            <a:grpFill/>
            <a:ln w="9525" cap="flat">
              <a:noFill/>
              <a:prstDash val="solid"/>
              <a:miter/>
            </a:ln>
          </p:spPr>
          <p:txBody>
            <a:bodyPr rtlCol="0" anchor="ctr"/>
            <a:lstStyle/>
            <a:p>
              <a:pPr defTabSz="932597">
                <a:defRPr/>
              </a:pPr>
              <a:endParaRPr lang="en-US" sz="1836">
                <a:solidFill>
                  <a:srgbClr val="1A1A1A"/>
                </a:solidFill>
                <a:latin typeface="Segoe UI"/>
              </a:endParaRPr>
            </a:p>
          </p:txBody>
        </p:sp>
        <p:sp>
          <p:nvSpPr>
            <p:cNvPr id="16" name="Freeform: Shape 15">
              <a:extLst>
                <a:ext uri="{FF2B5EF4-FFF2-40B4-BE49-F238E27FC236}">
                  <a16:creationId xmlns:a16="http://schemas.microsoft.com/office/drawing/2014/main" id="{64662F17-ED6A-444A-8069-C6A4B374CC0A}"/>
                </a:ext>
              </a:extLst>
            </p:cNvPr>
            <p:cNvSpPr/>
            <p:nvPr/>
          </p:nvSpPr>
          <p:spPr>
            <a:xfrm>
              <a:off x="3229244" y="204788"/>
              <a:ext cx="1628775" cy="3343275"/>
            </a:xfrm>
            <a:custGeom>
              <a:avLst/>
              <a:gdLst>
                <a:gd name="connsiteX0" fmla="*/ 1060133 w 1628775"/>
                <a:gd name="connsiteY0" fmla="*/ 2535555 h 3343275"/>
                <a:gd name="connsiteX1" fmla="*/ 1060133 w 1628775"/>
                <a:gd name="connsiteY1" fmla="*/ 1736407 h 3343275"/>
                <a:gd name="connsiteX2" fmla="*/ 1060133 w 1628775"/>
                <a:gd name="connsiteY2" fmla="*/ 1589723 h 3343275"/>
                <a:gd name="connsiteX3" fmla="*/ 1060133 w 1628775"/>
                <a:gd name="connsiteY3" fmla="*/ 1564957 h 3343275"/>
                <a:gd name="connsiteX4" fmla="*/ 1630680 w 1628775"/>
                <a:gd name="connsiteY4" fmla="*/ 1182053 h 3343275"/>
                <a:gd name="connsiteX5" fmla="*/ 1630680 w 1628775"/>
                <a:gd name="connsiteY5" fmla="*/ 162878 h 3343275"/>
                <a:gd name="connsiteX6" fmla="*/ 1467803 w 1628775"/>
                <a:gd name="connsiteY6" fmla="*/ 0 h 3343275"/>
                <a:gd name="connsiteX7" fmla="*/ 162878 w 1628775"/>
                <a:gd name="connsiteY7" fmla="*/ 0 h 3343275"/>
                <a:gd name="connsiteX8" fmla="*/ 0 w 1628775"/>
                <a:gd name="connsiteY8" fmla="*/ 162878 h 3343275"/>
                <a:gd name="connsiteX9" fmla="*/ 0 w 1628775"/>
                <a:gd name="connsiteY9" fmla="*/ 3343275 h 3343275"/>
                <a:gd name="connsiteX10" fmla="*/ 1240155 w 1628775"/>
                <a:gd name="connsiteY10" fmla="*/ 3343275 h 3343275"/>
                <a:gd name="connsiteX11" fmla="*/ 1061085 w 1628775"/>
                <a:gd name="connsiteY11" fmla="*/ 3049905 h 3343275"/>
                <a:gd name="connsiteX12" fmla="*/ 1061085 w 1628775"/>
                <a:gd name="connsiteY12" fmla="*/ 3017520 h 3343275"/>
                <a:gd name="connsiteX13" fmla="*/ 245745 w 1628775"/>
                <a:gd name="connsiteY13" fmla="*/ 3017520 h 3343275"/>
                <a:gd name="connsiteX14" fmla="*/ 245745 w 1628775"/>
                <a:gd name="connsiteY14" fmla="*/ 2854643 h 3343275"/>
                <a:gd name="connsiteX15" fmla="*/ 1061085 w 1628775"/>
                <a:gd name="connsiteY15" fmla="*/ 2854643 h 3343275"/>
                <a:gd name="connsiteX16" fmla="*/ 1061085 w 1628775"/>
                <a:gd name="connsiteY16" fmla="*/ 2691765 h 3343275"/>
                <a:gd name="connsiteX17" fmla="*/ 245745 w 1628775"/>
                <a:gd name="connsiteY17" fmla="*/ 2691765 h 3343275"/>
                <a:gd name="connsiteX18" fmla="*/ 245745 w 1628775"/>
                <a:gd name="connsiteY18" fmla="*/ 2528888 h 3343275"/>
                <a:gd name="connsiteX19" fmla="*/ 1061085 w 1628775"/>
                <a:gd name="connsiteY19" fmla="*/ 2528888 h 3343275"/>
                <a:gd name="connsiteX20" fmla="*/ 1061085 w 1628775"/>
                <a:gd name="connsiteY20" fmla="*/ 2535555 h 3343275"/>
                <a:gd name="connsiteX21" fmla="*/ 244793 w 1628775"/>
                <a:gd name="connsiteY21" fmla="*/ 497205 h 3343275"/>
                <a:gd name="connsiteX22" fmla="*/ 1386840 w 1628775"/>
                <a:gd name="connsiteY22" fmla="*/ 497205 h 3343275"/>
                <a:gd name="connsiteX23" fmla="*/ 1386840 w 1628775"/>
                <a:gd name="connsiteY23" fmla="*/ 660083 h 3343275"/>
                <a:gd name="connsiteX24" fmla="*/ 244793 w 1628775"/>
                <a:gd name="connsiteY24" fmla="*/ 660083 h 3343275"/>
                <a:gd name="connsiteX25" fmla="*/ 244793 w 1628775"/>
                <a:gd name="connsiteY25" fmla="*/ 497205 h 334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28775" h="3343275">
                  <a:moveTo>
                    <a:pt x="1060133" y="2535555"/>
                  </a:moveTo>
                  <a:lnTo>
                    <a:pt x="1060133" y="1736407"/>
                  </a:lnTo>
                  <a:lnTo>
                    <a:pt x="1060133" y="1589723"/>
                  </a:lnTo>
                  <a:lnTo>
                    <a:pt x="1060133" y="1564957"/>
                  </a:lnTo>
                  <a:cubicBezTo>
                    <a:pt x="1060133" y="1344930"/>
                    <a:pt x="1321118" y="1222057"/>
                    <a:pt x="1630680" y="1182053"/>
                  </a:cubicBezTo>
                  <a:lnTo>
                    <a:pt x="1630680" y="162878"/>
                  </a:lnTo>
                  <a:cubicBezTo>
                    <a:pt x="1630680" y="73342"/>
                    <a:pt x="1557338" y="0"/>
                    <a:pt x="1467803" y="0"/>
                  </a:cubicBezTo>
                  <a:lnTo>
                    <a:pt x="162878" y="0"/>
                  </a:lnTo>
                  <a:cubicBezTo>
                    <a:pt x="73343" y="0"/>
                    <a:pt x="0" y="73342"/>
                    <a:pt x="0" y="162878"/>
                  </a:cubicBezTo>
                  <a:lnTo>
                    <a:pt x="0" y="3343275"/>
                  </a:lnTo>
                  <a:lnTo>
                    <a:pt x="1240155" y="3343275"/>
                  </a:lnTo>
                  <a:cubicBezTo>
                    <a:pt x="1125855" y="3261360"/>
                    <a:pt x="1061085" y="3164205"/>
                    <a:pt x="1061085" y="3049905"/>
                  </a:cubicBezTo>
                  <a:lnTo>
                    <a:pt x="1061085" y="3017520"/>
                  </a:lnTo>
                  <a:lnTo>
                    <a:pt x="245745" y="3017520"/>
                  </a:lnTo>
                  <a:lnTo>
                    <a:pt x="245745" y="2854643"/>
                  </a:lnTo>
                  <a:lnTo>
                    <a:pt x="1061085" y="2854643"/>
                  </a:lnTo>
                  <a:lnTo>
                    <a:pt x="1061085" y="2691765"/>
                  </a:lnTo>
                  <a:lnTo>
                    <a:pt x="245745" y="2691765"/>
                  </a:lnTo>
                  <a:lnTo>
                    <a:pt x="245745" y="2528888"/>
                  </a:lnTo>
                  <a:lnTo>
                    <a:pt x="1061085" y="2528888"/>
                  </a:lnTo>
                  <a:lnTo>
                    <a:pt x="1061085" y="2535555"/>
                  </a:lnTo>
                  <a:close/>
                  <a:moveTo>
                    <a:pt x="244793" y="497205"/>
                  </a:moveTo>
                  <a:lnTo>
                    <a:pt x="1386840" y="497205"/>
                  </a:lnTo>
                  <a:lnTo>
                    <a:pt x="1386840" y="660083"/>
                  </a:lnTo>
                  <a:lnTo>
                    <a:pt x="244793" y="660083"/>
                  </a:lnTo>
                  <a:lnTo>
                    <a:pt x="244793" y="497205"/>
                  </a:lnTo>
                  <a:close/>
                </a:path>
              </a:pathLst>
            </a:custGeom>
            <a:grpFill/>
            <a:ln w="9525" cap="flat">
              <a:noFill/>
              <a:prstDash val="solid"/>
              <a:miter/>
            </a:ln>
          </p:spPr>
          <p:txBody>
            <a:bodyPr rtlCol="0" anchor="ctr"/>
            <a:lstStyle/>
            <a:p>
              <a:pPr defTabSz="932597">
                <a:defRPr/>
              </a:pPr>
              <a:endParaRPr lang="en-US" sz="1836">
                <a:solidFill>
                  <a:srgbClr val="1A1A1A"/>
                </a:solidFill>
                <a:latin typeface="Segoe UI"/>
              </a:endParaRPr>
            </a:p>
          </p:txBody>
        </p:sp>
      </p:grpSp>
      <p:pic>
        <p:nvPicPr>
          <p:cNvPr id="17" name="Picture 16">
            <a:extLst>
              <a:ext uri="{FF2B5EF4-FFF2-40B4-BE49-F238E27FC236}">
                <a16:creationId xmlns:a16="http://schemas.microsoft.com/office/drawing/2014/main" id="{BD29FB8B-6B5F-4FD9-AB16-88050C1616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10096" y="4964120"/>
            <a:ext cx="1416282" cy="657268"/>
          </a:xfrm>
          <a:prstGeom prst="rect">
            <a:avLst/>
          </a:prstGeom>
        </p:spPr>
      </p:pic>
      <p:pic>
        <p:nvPicPr>
          <p:cNvPr id="18" name="Picture 17">
            <a:extLst>
              <a:ext uri="{FF2B5EF4-FFF2-40B4-BE49-F238E27FC236}">
                <a16:creationId xmlns:a16="http://schemas.microsoft.com/office/drawing/2014/main" id="{25CB7222-3C2D-451B-99AA-D9664F4299C9}"/>
              </a:ext>
            </a:extLst>
          </p:cNvPr>
          <p:cNvPicPr>
            <a:picLocks noChangeAspect="1"/>
          </p:cNvPicPr>
          <p:nvPr/>
        </p:nvPicPr>
        <p:blipFill>
          <a:blip r:embed="rId4"/>
          <a:stretch>
            <a:fillRect/>
          </a:stretch>
        </p:blipFill>
        <p:spPr>
          <a:xfrm>
            <a:off x="1790662" y="4964120"/>
            <a:ext cx="851702" cy="927746"/>
          </a:xfrm>
          <a:prstGeom prst="rect">
            <a:avLst/>
          </a:prstGeom>
        </p:spPr>
      </p:pic>
      <p:sp>
        <p:nvSpPr>
          <p:cNvPr id="19" name="Picture 32">
            <a:extLst>
              <a:ext uri="{FF2B5EF4-FFF2-40B4-BE49-F238E27FC236}">
                <a16:creationId xmlns:a16="http://schemas.microsoft.com/office/drawing/2014/main" id="{6AE39F4F-D790-4B04-9D5D-1105ECCF0B17}"/>
              </a:ext>
            </a:extLst>
          </p:cNvPr>
          <p:cNvSpPr/>
          <p:nvPr/>
        </p:nvSpPr>
        <p:spPr>
          <a:xfrm>
            <a:off x="9266023" y="2203205"/>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accent1"/>
          </a:solidFill>
          <a:ln w="11906" cap="flat">
            <a:noFill/>
            <a:prstDash val="solid"/>
            <a:miter/>
          </a:ln>
        </p:spPr>
        <p:txBody>
          <a:bodyPr rtlCol="0" anchor="ctr"/>
          <a:lstStyle/>
          <a:p>
            <a:pPr defTabSz="932597">
              <a:defRPr/>
            </a:pPr>
            <a:endParaRPr lang="en-US" sz="1836">
              <a:solidFill>
                <a:srgbClr val="1A1A1A"/>
              </a:solidFill>
              <a:latin typeface="Segoe UI"/>
            </a:endParaRPr>
          </a:p>
        </p:txBody>
      </p:sp>
      <p:grpSp>
        <p:nvGrpSpPr>
          <p:cNvPr id="34" name="Group 33">
            <a:extLst>
              <a:ext uri="{FF2B5EF4-FFF2-40B4-BE49-F238E27FC236}">
                <a16:creationId xmlns:a16="http://schemas.microsoft.com/office/drawing/2014/main" id="{86301883-8B80-4CC1-B3DB-1EACE1C98BA0}"/>
              </a:ext>
            </a:extLst>
          </p:cNvPr>
          <p:cNvGrpSpPr/>
          <p:nvPr/>
        </p:nvGrpSpPr>
        <p:grpSpPr>
          <a:xfrm>
            <a:off x="8684518" y="4986585"/>
            <a:ext cx="2339279" cy="967231"/>
            <a:chOff x="8514142" y="4889253"/>
            <a:chExt cx="2293619" cy="948352"/>
          </a:xfrm>
        </p:grpSpPr>
        <p:pic>
          <p:nvPicPr>
            <p:cNvPr id="1026" name="Picture 2" descr="Image result for VMware logo png">
              <a:extLst>
                <a:ext uri="{FF2B5EF4-FFF2-40B4-BE49-F238E27FC236}">
                  <a16:creationId xmlns:a16="http://schemas.microsoft.com/office/drawing/2014/main" id="{5D9F609D-A523-4E1F-9815-D0095FBA0F01}"/>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514142" y="4889253"/>
              <a:ext cx="1713772" cy="6003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94BE5E51-0425-4E86-95BC-154BB3BB6DBF}"/>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0134722" y="5063297"/>
              <a:ext cx="673039" cy="774308"/>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 Placeholder 3">
            <a:extLst>
              <a:ext uri="{FF2B5EF4-FFF2-40B4-BE49-F238E27FC236}">
                <a16:creationId xmlns:a16="http://schemas.microsoft.com/office/drawing/2014/main" id="{9112CB3B-DA74-E249-99C0-EA1DF79BC65C}"/>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Migration</a:t>
            </a:r>
            <a:r>
              <a:rPr lang="en-US" sz="4080">
                <a:solidFill>
                  <a:srgbClr val="3C3C41"/>
                </a:solidFill>
              </a:rPr>
              <a:t> scenarios that we are seeing</a:t>
            </a:r>
            <a:endParaRPr lang="en-US" sz="4080">
              <a:solidFill>
                <a:srgbClr val="0078D3"/>
              </a:solidFill>
            </a:endParaRPr>
          </a:p>
        </p:txBody>
      </p:sp>
    </p:spTree>
    <p:extLst>
      <p:ext uri="{BB962C8B-B14F-4D97-AF65-F5344CB8AC3E}">
        <p14:creationId xmlns:p14="http://schemas.microsoft.com/office/powerpoint/2010/main" val="35129326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62CCDB-BA0C-47C0-A8AA-9C3EF5A5EE5A}"/>
              </a:ext>
            </a:extLst>
          </p:cNvPr>
          <p:cNvSpPr txBox="1">
            <a:spLocks/>
          </p:cNvSpPr>
          <p:nvPr/>
        </p:nvSpPr>
        <p:spPr>
          <a:xfrm>
            <a:off x="882" y="4423759"/>
            <a:ext cx="5677908" cy="1229915"/>
          </a:xfrm>
          <a:prstGeom prst="rect">
            <a:avLst/>
          </a:prstGeom>
          <a:solidFill>
            <a:schemeClr val="accent1">
              <a:alpha val="91000"/>
            </a:schemeClr>
          </a:solidFill>
        </p:spPr>
        <p:txBody>
          <a:bodyPr vert="horz" wrap="square" lIns="186521" tIns="149217" rIns="186521" bIns="149217"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51304"/>
            <a:r>
              <a:rPr lang="en-US" sz="3672" spc="-51">
                <a:solidFill>
                  <a:srgbClr val="FFFFFF"/>
                </a:solidFill>
                <a:latin typeface="Segoe UI Semibold"/>
              </a:rPr>
              <a:t>Azure Migration</a:t>
            </a:r>
            <a:br>
              <a:rPr lang="en-US" sz="3672" spc="-51">
                <a:solidFill>
                  <a:srgbClr val="FFFFFF"/>
                </a:solidFill>
                <a:latin typeface="Segoe UI Semibold"/>
              </a:rPr>
            </a:br>
            <a:r>
              <a:rPr lang="en-US" sz="2244" spc="0">
                <a:solidFill>
                  <a:srgbClr val="FFFFFF"/>
                </a:solidFill>
                <a:latin typeface="Segoe UI"/>
              </a:rPr>
              <a:t>Journey and Tools</a:t>
            </a:r>
          </a:p>
        </p:txBody>
      </p:sp>
    </p:spTree>
    <p:extLst>
      <p:ext uri="{BB962C8B-B14F-4D97-AF65-F5344CB8AC3E}">
        <p14:creationId xmlns:p14="http://schemas.microsoft.com/office/powerpoint/2010/main" val="148074892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E4001D-BC37-4D28-87F9-43CD58B72DD0}"/>
              </a:ext>
            </a:extLst>
          </p:cNvPr>
          <p:cNvGrpSpPr/>
          <p:nvPr/>
        </p:nvGrpSpPr>
        <p:grpSpPr>
          <a:xfrm>
            <a:off x="530018" y="2558335"/>
            <a:ext cx="2406489" cy="533776"/>
            <a:chOff x="584843" y="2032954"/>
            <a:chExt cx="2359517" cy="523357"/>
          </a:xfrm>
        </p:grpSpPr>
        <p:sp>
          <p:nvSpPr>
            <p:cNvPr id="4" name="magnify" title="Icon of a magnifying glass">
              <a:extLst>
                <a:ext uri="{FF2B5EF4-FFF2-40B4-BE49-F238E27FC236}">
                  <a16:creationId xmlns:a16="http://schemas.microsoft.com/office/drawing/2014/main" id="{86E8E341-B103-4E8E-9660-4C5CB76CCC75}"/>
                </a:ext>
              </a:extLst>
            </p:cNvPr>
            <p:cNvSpPr>
              <a:spLocks noChangeAspect="1" noEditPoints="1"/>
            </p:cNvSpPr>
            <p:nvPr/>
          </p:nvSpPr>
          <p:spPr bwMode="auto">
            <a:xfrm flipH="1">
              <a:off x="584843" y="2032954"/>
              <a:ext cx="544110" cy="523357"/>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285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34" tIns="46616" rIns="93234" bIns="46616" numCol="1" anchor="t" anchorCtr="0" compatLnSpc="1">
              <a:prstTxWarp prst="textNoShape">
                <a:avLst/>
              </a:prstTxWarp>
            </a:bodyPr>
            <a:lstStyle/>
            <a:p>
              <a:pPr defTabSz="950938">
                <a:defRPr/>
              </a:pPr>
              <a:endParaRPr lang="en-US" kern="0">
                <a:solidFill>
                  <a:srgbClr val="1A1A1A"/>
                </a:solidFill>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BA94A22C-7CAC-4B69-8CFC-31482E048B73}"/>
                </a:ext>
              </a:extLst>
            </p:cNvPr>
            <p:cNvSpPr txBox="1"/>
            <p:nvPr/>
          </p:nvSpPr>
          <p:spPr>
            <a:xfrm>
              <a:off x="1283648" y="2032954"/>
              <a:ext cx="1660712" cy="439479"/>
            </a:xfrm>
            <a:prstGeom prst="rect">
              <a:avLst/>
            </a:prstGeom>
            <a:noFill/>
          </p:spPr>
          <p:txBody>
            <a:bodyPr wrap="square" lIns="0" tIns="0" rIns="0" bIns="0" rtlCol="0">
              <a:spAutoFit/>
            </a:bodyPr>
            <a:lstStyle/>
            <a:p>
              <a:pPr defTabSz="932563"/>
              <a:r>
                <a:rPr lang="en-US" sz="2856" b="1" spc="-150">
                  <a:ln w="3175">
                    <a:noFill/>
                  </a:ln>
                  <a:solidFill>
                    <a:srgbClr val="1A1A1A"/>
                  </a:solidFill>
                  <a:latin typeface="Segoe UI Semibold"/>
                  <a:cs typeface="Segoe UI" pitchFamily="34" charset="0"/>
                </a:rPr>
                <a:t>Assess</a:t>
              </a:r>
              <a:endParaRPr lang="en-US" sz="2448" b="1" spc="-150">
                <a:ln w="3175">
                  <a:noFill/>
                </a:ln>
                <a:solidFill>
                  <a:srgbClr val="1A1A1A"/>
                </a:solidFill>
                <a:latin typeface="Segoe UI Semibold"/>
                <a:cs typeface="Segoe UI" pitchFamily="34" charset="0"/>
              </a:endParaRPr>
            </a:p>
          </p:txBody>
        </p:sp>
      </p:grpSp>
      <p:grpSp>
        <p:nvGrpSpPr>
          <p:cNvPr id="6" name="Group 5">
            <a:extLst>
              <a:ext uri="{FF2B5EF4-FFF2-40B4-BE49-F238E27FC236}">
                <a16:creationId xmlns:a16="http://schemas.microsoft.com/office/drawing/2014/main" id="{9F8D5016-C6D1-4D4C-AE02-69A971DC4D37}"/>
              </a:ext>
            </a:extLst>
          </p:cNvPr>
          <p:cNvGrpSpPr/>
          <p:nvPr/>
        </p:nvGrpSpPr>
        <p:grpSpPr>
          <a:xfrm>
            <a:off x="6524763" y="2563298"/>
            <a:ext cx="2412517" cy="492914"/>
            <a:chOff x="6578613" y="2032952"/>
            <a:chExt cx="2365427" cy="483293"/>
          </a:xfrm>
        </p:grpSpPr>
        <p:grpSp>
          <p:nvGrpSpPr>
            <p:cNvPr id="7" name="Group 6">
              <a:extLst>
                <a:ext uri="{FF2B5EF4-FFF2-40B4-BE49-F238E27FC236}">
                  <a16:creationId xmlns:a16="http://schemas.microsoft.com/office/drawing/2014/main" id="{E2EFE918-1971-47C0-A3B1-0BD0D22BFE5D}"/>
                </a:ext>
              </a:extLst>
            </p:cNvPr>
            <p:cNvGrpSpPr/>
            <p:nvPr/>
          </p:nvGrpSpPr>
          <p:grpSpPr>
            <a:xfrm>
              <a:off x="6578613" y="2037712"/>
              <a:ext cx="544108" cy="478533"/>
              <a:chOff x="10082121" y="5760490"/>
              <a:chExt cx="536745" cy="442025"/>
            </a:xfrm>
          </p:grpSpPr>
          <p:sp>
            <p:nvSpPr>
              <p:cNvPr id="9" name="Freeform 1403">
                <a:extLst>
                  <a:ext uri="{FF2B5EF4-FFF2-40B4-BE49-F238E27FC236}">
                    <a16:creationId xmlns:a16="http://schemas.microsoft.com/office/drawing/2014/main" id="{0CAEB69A-3C5B-4767-94CF-122E9F3B1A29}"/>
                  </a:ext>
                </a:extLst>
              </p:cNvPr>
              <p:cNvSpPr>
                <a:spLocks/>
              </p:cNvSpPr>
              <p:nvPr/>
            </p:nvSpPr>
            <p:spPr bwMode="auto">
              <a:xfrm>
                <a:off x="10518882" y="6044649"/>
                <a:ext cx="99984" cy="157866"/>
              </a:xfrm>
              <a:custGeom>
                <a:avLst/>
                <a:gdLst>
                  <a:gd name="T0" fmla="*/ 12 w 24"/>
                  <a:gd name="T1" fmla="*/ 0 h 38"/>
                  <a:gd name="T2" fmla="*/ 0 w 24"/>
                  <a:gd name="T3" fmla="*/ 30 h 38"/>
                  <a:gd name="T4" fmla="*/ 8 w 24"/>
                  <a:gd name="T5" fmla="*/ 38 h 38"/>
                  <a:gd name="T6" fmla="*/ 24 w 24"/>
                  <a:gd name="T7" fmla="*/ 0 h 38"/>
                  <a:gd name="T8" fmla="*/ 12 w 24"/>
                  <a:gd name="T9" fmla="*/ 0 h 38"/>
                </a:gdLst>
                <a:ahLst/>
                <a:cxnLst>
                  <a:cxn ang="0">
                    <a:pos x="T0" y="T1"/>
                  </a:cxn>
                  <a:cxn ang="0">
                    <a:pos x="T2" y="T3"/>
                  </a:cxn>
                  <a:cxn ang="0">
                    <a:pos x="T4" y="T5"/>
                  </a:cxn>
                  <a:cxn ang="0">
                    <a:pos x="T6" y="T7"/>
                  </a:cxn>
                  <a:cxn ang="0">
                    <a:pos x="T8" y="T9"/>
                  </a:cxn>
                </a:cxnLst>
                <a:rect l="0" t="0" r="r" b="b"/>
                <a:pathLst>
                  <a:path w="24" h="38">
                    <a:moveTo>
                      <a:pt x="12" y="0"/>
                    </a:moveTo>
                    <a:cubicBezTo>
                      <a:pt x="11" y="11"/>
                      <a:pt x="7" y="22"/>
                      <a:pt x="0" y="30"/>
                    </a:cubicBezTo>
                    <a:cubicBezTo>
                      <a:pt x="8" y="38"/>
                      <a:pt x="8" y="38"/>
                      <a:pt x="8" y="38"/>
                    </a:cubicBezTo>
                    <a:cubicBezTo>
                      <a:pt x="17" y="28"/>
                      <a:pt x="23" y="15"/>
                      <a:pt x="24" y="0"/>
                    </a:cubicBez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0" name="Freeform 1404">
                <a:extLst>
                  <a:ext uri="{FF2B5EF4-FFF2-40B4-BE49-F238E27FC236}">
                    <a16:creationId xmlns:a16="http://schemas.microsoft.com/office/drawing/2014/main" id="{AFFDFE48-E7CF-4383-87EE-B79FF433ADB7}"/>
                  </a:ext>
                </a:extLst>
              </p:cNvPr>
              <p:cNvSpPr>
                <a:spLocks/>
              </p:cNvSpPr>
              <p:nvPr/>
            </p:nvSpPr>
            <p:spPr bwMode="auto">
              <a:xfrm>
                <a:off x="10518882" y="5855210"/>
                <a:ext cx="99984" cy="157866"/>
              </a:xfrm>
              <a:custGeom>
                <a:avLst/>
                <a:gdLst>
                  <a:gd name="T0" fmla="*/ 0 w 24"/>
                  <a:gd name="T1" fmla="*/ 8 h 38"/>
                  <a:gd name="T2" fmla="*/ 12 w 24"/>
                  <a:gd name="T3" fmla="*/ 38 h 38"/>
                  <a:gd name="T4" fmla="*/ 24 w 24"/>
                  <a:gd name="T5" fmla="*/ 38 h 38"/>
                  <a:gd name="T6" fmla="*/ 8 w 24"/>
                  <a:gd name="T7" fmla="*/ 0 h 38"/>
                  <a:gd name="T8" fmla="*/ 0 w 24"/>
                  <a:gd name="T9" fmla="*/ 8 h 38"/>
                </a:gdLst>
                <a:ahLst/>
                <a:cxnLst>
                  <a:cxn ang="0">
                    <a:pos x="T0" y="T1"/>
                  </a:cxn>
                  <a:cxn ang="0">
                    <a:pos x="T2" y="T3"/>
                  </a:cxn>
                  <a:cxn ang="0">
                    <a:pos x="T4" y="T5"/>
                  </a:cxn>
                  <a:cxn ang="0">
                    <a:pos x="T6" y="T7"/>
                  </a:cxn>
                  <a:cxn ang="0">
                    <a:pos x="T8" y="T9"/>
                  </a:cxn>
                </a:cxnLst>
                <a:rect l="0" t="0" r="r" b="b"/>
                <a:pathLst>
                  <a:path w="24" h="38">
                    <a:moveTo>
                      <a:pt x="0" y="8"/>
                    </a:moveTo>
                    <a:cubicBezTo>
                      <a:pt x="7" y="17"/>
                      <a:pt x="11" y="27"/>
                      <a:pt x="12" y="38"/>
                    </a:cubicBezTo>
                    <a:cubicBezTo>
                      <a:pt x="24" y="38"/>
                      <a:pt x="24" y="38"/>
                      <a:pt x="24" y="38"/>
                    </a:cubicBezTo>
                    <a:cubicBezTo>
                      <a:pt x="23" y="24"/>
                      <a:pt x="18" y="11"/>
                      <a:pt x="8" y="0"/>
                    </a:cubicBezTo>
                    <a:lnTo>
                      <a:pt x="0"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1" name="Freeform 1405">
                <a:extLst>
                  <a:ext uri="{FF2B5EF4-FFF2-40B4-BE49-F238E27FC236}">
                    <a16:creationId xmlns:a16="http://schemas.microsoft.com/office/drawing/2014/main" id="{E6E9A0E8-533B-462B-8F01-CAA929C16358}"/>
                  </a:ext>
                </a:extLst>
              </p:cNvPr>
              <p:cNvSpPr>
                <a:spLocks/>
              </p:cNvSpPr>
              <p:nvPr/>
            </p:nvSpPr>
            <p:spPr bwMode="auto">
              <a:xfrm>
                <a:off x="10366280" y="5760490"/>
                <a:ext cx="157866" cy="99984"/>
              </a:xfrm>
              <a:custGeom>
                <a:avLst/>
                <a:gdLst>
                  <a:gd name="T0" fmla="*/ 0 w 38"/>
                  <a:gd name="T1" fmla="*/ 12 h 24"/>
                  <a:gd name="T2" fmla="*/ 30 w 38"/>
                  <a:gd name="T3" fmla="*/ 24 h 24"/>
                  <a:gd name="T4" fmla="*/ 38 w 38"/>
                  <a:gd name="T5" fmla="*/ 16 h 24"/>
                  <a:gd name="T6" fmla="*/ 0 w 38"/>
                  <a:gd name="T7" fmla="*/ 0 h 24"/>
                  <a:gd name="T8" fmla="*/ 0 w 38"/>
                  <a:gd name="T9" fmla="*/ 12 h 24"/>
                </a:gdLst>
                <a:ahLst/>
                <a:cxnLst>
                  <a:cxn ang="0">
                    <a:pos x="T0" y="T1"/>
                  </a:cxn>
                  <a:cxn ang="0">
                    <a:pos x="T2" y="T3"/>
                  </a:cxn>
                  <a:cxn ang="0">
                    <a:pos x="T4" y="T5"/>
                  </a:cxn>
                  <a:cxn ang="0">
                    <a:pos x="T6" y="T7"/>
                  </a:cxn>
                  <a:cxn ang="0">
                    <a:pos x="T8" y="T9"/>
                  </a:cxn>
                </a:cxnLst>
                <a:rect l="0" t="0" r="r" b="b"/>
                <a:pathLst>
                  <a:path w="38" h="24">
                    <a:moveTo>
                      <a:pt x="0" y="12"/>
                    </a:moveTo>
                    <a:cubicBezTo>
                      <a:pt x="11" y="13"/>
                      <a:pt x="22" y="17"/>
                      <a:pt x="30" y="24"/>
                    </a:cubicBezTo>
                    <a:cubicBezTo>
                      <a:pt x="38" y="16"/>
                      <a:pt x="38" y="16"/>
                      <a:pt x="38" y="16"/>
                    </a:cubicBezTo>
                    <a:cubicBezTo>
                      <a:pt x="28" y="7"/>
                      <a:pt x="15" y="1"/>
                      <a:pt x="0" y="0"/>
                    </a:cubicBezTo>
                    <a:lnTo>
                      <a:pt x="0" y="12"/>
                    </a:lnTo>
                    <a:close/>
                  </a:path>
                </a:pathLst>
              </a:custGeom>
              <a:solidFill>
                <a:schemeClr val="bg1"/>
              </a:solidFill>
              <a:ln w="9525">
                <a:solidFill>
                  <a:srgbClr val="0078D4"/>
                </a:solidFill>
                <a:round/>
                <a:headEnd/>
                <a:tailEnd/>
              </a:ln>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2" name="Freeform 1406">
                <a:extLst>
                  <a:ext uri="{FF2B5EF4-FFF2-40B4-BE49-F238E27FC236}">
                    <a16:creationId xmlns:a16="http://schemas.microsoft.com/office/drawing/2014/main" id="{BE493DC8-10DB-4897-964D-2C8EA502EA52}"/>
                  </a:ext>
                </a:extLst>
              </p:cNvPr>
              <p:cNvSpPr>
                <a:spLocks/>
              </p:cNvSpPr>
              <p:nvPr/>
            </p:nvSpPr>
            <p:spPr bwMode="auto">
              <a:xfrm>
                <a:off x="10171577" y="5760490"/>
                <a:ext cx="163130" cy="99984"/>
              </a:xfrm>
              <a:custGeom>
                <a:avLst/>
                <a:gdLst>
                  <a:gd name="T0" fmla="*/ 8 w 38"/>
                  <a:gd name="T1" fmla="*/ 24 h 24"/>
                  <a:gd name="T2" fmla="*/ 38 w 38"/>
                  <a:gd name="T3" fmla="*/ 12 h 24"/>
                  <a:gd name="T4" fmla="*/ 38 w 38"/>
                  <a:gd name="T5" fmla="*/ 0 h 24"/>
                  <a:gd name="T6" fmla="*/ 0 w 38"/>
                  <a:gd name="T7" fmla="*/ 16 h 24"/>
                  <a:gd name="T8" fmla="*/ 8 w 38"/>
                  <a:gd name="T9" fmla="*/ 24 h 24"/>
                </a:gdLst>
                <a:ahLst/>
                <a:cxnLst>
                  <a:cxn ang="0">
                    <a:pos x="T0" y="T1"/>
                  </a:cxn>
                  <a:cxn ang="0">
                    <a:pos x="T2" y="T3"/>
                  </a:cxn>
                  <a:cxn ang="0">
                    <a:pos x="T4" y="T5"/>
                  </a:cxn>
                  <a:cxn ang="0">
                    <a:pos x="T6" y="T7"/>
                  </a:cxn>
                  <a:cxn ang="0">
                    <a:pos x="T8" y="T9"/>
                  </a:cxn>
                </a:cxnLst>
                <a:rect l="0" t="0" r="r" b="b"/>
                <a:pathLst>
                  <a:path w="38" h="24">
                    <a:moveTo>
                      <a:pt x="8" y="24"/>
                    </a:moveTo>
                    <a:cubicBezTo>
                      <a:pt x="17" y="17"/>
                      <a:pt x="27" y="13"/>
                      <a:pt x="38" y="12"/>
                    </a:cubicBezTo>
                    <a:cubicBezTo>
                      <a:pt x="38" y="0"/>
                      <a:pt x="38" y="0"/>
                      <a:pt x="38" y="0"/>
                    </a:cubicBezTo>
                    <a:cubicBezTo>
                      <a:pt x="24" y="1"/>
                      <a:pt x="11" y="6"/>
                      <a:pt x="0" y="16"/>
                    </a:cubicBezTo>
                    <a:lnTo>
                      <a:pt x="8" y="24"/>
                    </a:lnTo>
                    <a:close/>
                  </a:path>
                </a:pathLst>
              </a:custGeom>
              <a:solidFill>
                <a:schemeClr val="bg1"/>
              </a:solidFill>
              <a:ln w="9525">
                <a:solidFill>
                  <a:srgbClr val="0078D4"/>
                </a:solidFill>
                <a:round/>
                <a:headEnd/>
                <a:tailEnd/>
              </a:ln>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3" name="Freeform 1407">
                <a:extLst>
                  <a:ext uri="{FF2B5EF4-FFF2-40B4-BE49-F238E27FC236}">
                    <a16:creationId xmlns:a16="http://schemas.microsoft.com/office/drawing/2014/main" id="{28D5A941-5D7A-4433-ADBB-84BD09C6F553}"/>
                  </a:ext>
                </a:extLst>
              </p:cNvPr>
              <p:cNvSpPr>
                <a:spLocks/>
              </p:cNvSpPr>
              <p:nvPr/>
            </p:nvSpPr>
            <p:spPr bwMode="auto">
              <a:xfrm>
                <a:off x="10082121" y="5855210"/>
                <a:ext cx="99984" cy="157866"/>
              </a:xfrm>
              <a:custGeom>
                <a:avLst/>
                <a:gdLst>
                  <a:gd name="T0" fmla="*/ 12 w 24"/>
                  <a:gd name="T1" fmla="*/ 38 h 38"/>
                  <a:gd name="T2" fmla="*/ 24 w 24"/>
                  <a:gd name="T3" fmla="*/ 8 h 38"/>
                  <a:gd name="T4" fmla="*/ 16 w 24"/>
                  <a:gd name="T5" fmla="*/ 0 h 38"/>
                  <a:gd name="T6" fmla="*/ 0 w 24"/>
                  <a:gd name="T7" fmla="*/ 38 h 38"/>
                  <a:gd name="T8" fmla="*/ 12 w 24"/>
                  <a:gd name="T9" fmla="*/ 38 h 38"/>
                </a:gdLst>
                <a:ahLst/>
                <a:cxnLst>
                  <a:cxn ang="0">
                    <a:pos x="T0" y="T1"/>
                  </a:cxn>
                  <a:cxn ang="0">
                    <a:pos x="T2" y="T3"/>
                  </a:cxn>
                  <a:cxn ang="0">
                    <a:pos x="T4" y="T5"/>
                  </a:cxn>
                  <a:cxn ang="0">
                    <a:pos x="T6" y="T7"/>
                  </a:cxn>
                  <a:cxn ang="0">
                    <a:pos x="T8" y="T9"/>
                  </a:cxn>
                </a:cxnLst>
                <a:rect l="0" t="0" r="r" b="b"/>
                <a:pathLst>
                  <a:path w="24" h="38">
                    <a:moveTo>
                      <a:pt x="12" y="38"/>
                    </a:moveTo>
                    <a:cubicBezTo>
                      <a:pt x="13" y="27"/>
                      <a:pt x="17" y="16"/>
                      <a:pt x="24" y="8"/>
                    </a:cubicBezTo>
                    <a:cubicBezTo>
                      <a:pt x="16" y="0"/>
                      <a:pt x="16" y="0"/>
                      <a:pt x="16" y="0"/>
                    </a:cubicBezTo>
                    <a:cubicBezTo>
                      <a:pt x="7" y="10"/>
                      <a:pt x="1" y="23"/>
                      <a:pt x="0" y="38"/>
                    </a:cubicBezTo>
                    <a:lnTo>
                      <a:pt x="12" y="38"/>
                    </a:lnTo>
                    <a:close/>
                  </a:path>
                </a:pathLst>
              </a:custGeom>
              <a:solidFill>
                <a:schemeClr val="bg1"/>
              </a:solidFill>
              <a:ln w="9525">
                <a:solidFill>
                  <a:srgbClr val="0078D4"/>
                </a:solidFill>
                <a:round/>
                <a:headEnd/>
                <a:tailEnd/>
              </a:ln>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4" name="Freeform 1408">
                <a:extLst>
                  <a:ext uri="{FF2B5EF4-FFF2-40B4-BE49-F238E27FC236}">
                    <a16:creationId xmlns:a16="http://schemas.microsoft.com/office/drawing/2014/main" id="{7303BF38-8D50-48B7-9038-E8B1A0099381}"/>
                  </a:ext>
                </a:extLst>
              </p:cNvPr>
              <p:cNvSpPr>
                <a:spLocks/>
              </p:cNvSpPr>
              <p:nvPr/>
            </p:nvSpPr>
            <p:spPr bwMode="auto">
              <a:xfrm>
                <a:off x="10297870" y="5902571"/>
                <a:ext cx="178915" cy="178915"/>
              </a:xfrm>
              <a:custGeom>
                <a:avLst/>
                <a:gdLst>
                  <a:gd name="T0" fmla="*/ 42 w 42"/>
                  <a:gd name="T1" fmla="*/ 8 h 42"/>
                  <a:gd name="T2" fmla="*/ 34 w 42"/>
                  <a:gd name="T3" fmla="*/ 0 h 42"/>
                  <a:gd name="T4" fmla="*/ 15 w 42"/>
                  <a:gd name="T5" fmla="*/ 18 h 42"/>
                  <a:gd name="T6" fmla="*/ 12 w 42"/>
                  <a:gd name="T7" fmla="*/ 18 h 42"/>
                  <a:gd name="T8" fmla="*/ 0 w 42"/>
                  <a:gd name="T9" fmla="*/ 30 h 42"/>
                  <a:gd name="T10" fmla="*/ 12 w 42"/>
                  <a:gd name="T11" fmla="*/ 42 h 42"/>
                  <a:gd name="T12" fmla="*/ 24 w 42"/>
                  <a:gd name="T13" fmla="*/ 30 h 42"/>
                  <a:gd name="T14" fmla="*/ 23 w 42"/>
                  <a:gd name="T15" fmla="*/ 27 h 42"/>
                  <a:gd name="T16" fmla="*/ 42 w 42"/>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8"/>
                    </a:moveTo>
                    <a:cubicBezTo>
                      <a:pt x="34" y="0"/>
                      <a:pt x="34" y="0"/>
                      <a:pt x="34" y="0"/>
                    </a:cubicBezTo>
                    <a:cubicBezTo>
                      <a:pt x="15" y="18"/>
                      <a:pt x="15" y="18"/>
                      <a:pt x="15" y="18"/>
                    </a:cubicBezTo>
                    <a:cubicBezTo>
                      <a:pt x="14" y="18"/>
                      <a:pt x="13" y="18"/>
                      <a:pt x="12" y="18"/>
                    </a:cubicBezTo>
                    <a:cubicBezTo>
                      <a:pt x="5" y="18"/>
                      <a:pt x="0" y="23"/>
                      <a:pt x="0" y="30"/>
                    </a:cubicBezTo>
                    <a:cubicBezTo>
                      <a:pt x="0" y="37"/>
                      <a:pt x="5" y="42"/>
                      <a:pt x="12" y="42"/>
                    </a:cubicBezTo>
                    <a:cubicBezTo>
                      <a:pt x="19" y="42"/>
                      <a:pt x="24" y="37"/>
                      <a:pt x="24" y="30"/>
                    </a:cubicBezTo>
                    <a:cubicBezTo>
                      <a:pt x="24" y="29"/>
                      <a:pt x="24" y="28"/>
                      <a:pt x="23" y="27"/>
                    </a:cubicBezTo>
                    <a:lnTo>
                      <a:pt x="42"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grpSp>
        <p:sp>
          <p:nvSpPr>
            <p:cNvPr id="8" name="TextBox 7">
              <a:extLst>
                <a:ext uri="{FF2B5EF4-FFF2-40B4-BE49-F238E27FC236}">
                  <a16:creationId xmlns:a16="http://schemas.microsoft.com/office/drawing/2014/main" id="{FA415B71-DB9A-4CCB-97A7-BE60BAC5722A}"/>
                </a:ext>
              </a:extLst>
            </p:cNvPr>
            <p:cNvSpPr txBox="1"/>
            <p:nvPr/>
          </p:nvSpPr>
          <p:spPr>
            <a:xfrm>
              <a:off x="7283328" y="2032952"/>
              <a:ext cx="1660712" cy="439479"/>
            </a:xfrm>
            <a:prstGeom prst="rect">
              <a:avLst/>
            </a:prstGeom>
            <a:noFill/>
          </p:spPr>
          <p:txBody>
            <a:bodyPr wrap="square" lIns="0" tIns="0" rIns="0" bIns="0" rtlCol="0">
              <a:spAutoFit/>
            </a:bodyPr>
            <a:lstStyle/>
            <a:p>
              <a:pPr defTabSz="932563"/>
              <a:r>
                <a:rPr lang="en-US" sz="2856" b="1" spc="-150">
                  <a:ln w="3175">
                    <a:noFill/>
                  </a:ln>
                  <a:solidFill>
                    <a:srgbClr val="1A1A1A"/>
                  </a:solidFill>
                  <a:latin typeface="Segoe UI Semibold"/>
                  <a:cs typeface="Segoe UI" pitchFamily="34" charset="0"/>
                </a:rPr>
                <a:t>Optimize</a:t>
              </a:r>
              <a:endParaRPr lang="en-US" sz="2448" b="1" spc="-150">
                <a:ln w="3175">
                  <a:noFill/>
                </a:ln>
                <a:solidFill>
                  <a:srgbClr val="1A1A1A"/>
                </a:solidFill>
                <a:latin typeface="Segoe UI Semibold"/>
                <a:cs typeface="Segoe UI" pitchFamily="34" charset="0"/>
              </a:endParaRPr>
            </a:p>
          </p:txBody>
        </p:sp>
      </p:grpSp>
      <p:grpSp>
        <p:nvGrpSpPr>
          <p:cNvPr id="15" name="Group 14">
            <a:extLst>
              <a:ext uri="{FF2B5EF4-FFF2-40B4-BE49-F238E27FC236}">
                <a16:creationId xmlns:a16="http://schemas.microsoft.com/office/drawing/2014/main" id="{1476C685-E0B9-46EF-9233-4DA7192B9B86}"/>
              </a:ext>
            </a:extLst>
          </p:cNvPr>
          <p:cNvGrpSpPr/>
          <p:nvPr/>
        </p:nvGrpSpPr>
        <p:grpSpPr>
          <a:xfrm>
            <a:off x="9595147" y="2579773"/>
            <a:ext cx="2401157" cy="896457"/>
            <a:chOff x="9586637" y="2027769"/>
            <a:chExt cx="2354289" cy="878959"/>
          </a:xfrm>
        </p:grpSpPr>
        <p:sp>
          <p:nvSpPr>
            <p:cNvPr id="16" name="Freeform 16">
              <a:extLst>
                <a:ext uri="{FF2B5EF4-FFF2-40B4-BE49-F238E27FC236}">
                  <a16:creationId xmlns:a16="http://schemas.microsoft.com/office/drawing/2014/main" id="{BDC4B91C-A387-4736-9978-F53C11DBAA85}"/>
                </a:ext>
              </a:extLst>
            </p:cNvPr>
            <p:cNvSpPr>
              <a:spLocks noEditPoints="1"/>
            </p:cNvSpPr>
            <p:nvPr/>
          </p:nvSpPr>
          <p:spPr bwMode="auto">
            <a:xfrm>
              <a:off x="9586637" y="2086799"/>
              <a:ext cx="538882" cy="469512"/>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endParaRPr lang="en-US">
                <a:solidFill>
                  <a:srgbClr val="1A1A1A"/>
                </a:solidFill>
                <a:latin typeface="Segoe UI"/>
              </a:endParaRPr>
            </a:p>
          </p:txBody>
        </p:sp>
        <p:sp>
          <p:nvSpPr>
            <p:cNvPr id="17" name="TextBox 16">
              <a:extLst>
                <a:ext uri="{FF2B5EF4-FFF2-40B4-BE49-F238E27FC236}">
                  <a16:creationId xmlns:a16="http://schemas.microsoft.com/office/drawing/2014/main" id="{06F56C78-D312-4FCF-B768-03A621BD284B}"/>
                </a:ext>
              </a:extLst>
            </p:cNvPr>
            <p:cNvSpPr txBox="1"/>
            <p:nvPr/>
          </p:nvSpPr>
          <p:spPr>
            <a:xfrm>
              <a:off x="10280214" y="2027769"/>
              <a:ext cx="1660712" cy="878959"/>
            </a:xfrm>
            <a:prstGeom prst="rect">
              <a:avLst/>
            </a:prstGeom>
            <a:noFill/>
          </p:spPr>
          <p:txBody>
            <a:bodyPr wrap="square" lIns="0" tIns="0" rIns="0" bIns="0" rtlCol="0">
              <a:spAutoFit/>
            </a:bodyPr>
            <a:lstStyle/>
            <a:p>
              <a:pPr defTabSz="932563"/>
              <a:r>
                <a:rPr lang="en-US" sz="2856" b="1" spc="-150">
                  <a:ln w="3175">
                    <a:noFill/>
                  </a:ln>
                  <a:solidFill>
                    <a:srgbClr val="1A1A1A"/>
                  </a:solidFill>
                  <a:latin typeface="Segoe UI Semibold"/>
                  <a:cs typeface="Segoe UI" pitchFamily="34" charset="0"/>
                </a:rPr>
                <a:t>Secure &amp; Manage</a:t>
              </a:r>
            </a:p>
          </p:txBody>
        </p:sp>
      </p:grpSp>
      <p:grpSp>
        <p:nvGrpSpPr>
          <p:cNvPr id="18" name="Group 17">
            <a:extLst>
              <a:ext uri="{FF2B5EF4-FFF2-40B4-BE49-F238E27FC236}">
                <a16:creationId xmlns:a16="http://schemas.microsoft.com/office/drawing/2014/main" id="{29FB9C42-DC6B-4542-A015-118280E39A55}"/>
              </a:ext>
            </a:extLst>
          </p:cNvPr>
          <p:cNvGrpSpPr/>
          <p:nvPr/>
        </p:nvGrpSpPr>
        <p:grpSpPr>
          <a:xfrm>
            <a:off x="3454380" y="2558334"/>
            <a:ext cx="2409502" cy="465545"/>
            <a:chOff x="3581729" y="2032952"/>
            <a:chExt cx="2362471" cy="456458"/>
          </a:xfrm>
        </p:grpSpPr>
        <p:sp>
          <p:nvSpPr>
            <p:cNvPr id="19" name="TextBox 18">
              <a:extLst>
                <a:ext uri="{FF2B5EF4-FFF2-40B4-BE49-F238E27FC236}">
                  <a16:creationId xmlns:a16="http://schemas.microsoft.com/office/drawing/2014/main" id="{D2785B5D-9AA6-4041-B893-3A859D2CBC89}"/>
                </a:ext>
              </a:extLst>
            </p:cNvPr>
            <p:cNvSpPr txBox="1"/>
            <p:nvPr/>
          </p:nvSpPr>
          <p:spPr>
            <a:xfrm>
              <a:off x="4283488" y="2032952"/>
              <a:ext cx="1660712" cy="439479"/>
            </a:xfrm>
            <a:prstGeom prst="rect">
              <a:avLst/>
            </a:prstGeom>
            <a:noFill/>
          </p:spPr>
          <p:txBody>
            <a:bodyPr wrap="square" lIns="0" tIns="0" rIns="0" bIns="0" rtlCol="0">
              <a:spAutoFit/>
            </a:bodyPr>
            <a:lstStyle/>
            <a:p>
              <a:pPr defTabSz="932563"/>
              <a:r>
                <a:rPr lang="en-US" sz="2856" b="1" spc="-150">
                  <a:ln w="3175">
                    <a:noFill/>
                  </a:ln>
                  <a:solidFill>
                    <a:srgbClr val="1A1A1A"/>
                  </a:solidFill>
                  <a:latin typeface="Segoe UI Semibold"/>
                  <a:cs typeface="Segoe UI" pitchFamily="34" charset="0"/>
                </a:rPr>
                <a:t>Migrate</a:t>
              </a:r>
              <a:endParaRPr lang="en-US" sz="2448" b="1" spc="-150">
                <a:ln w="3175">
                  <a:noFill/>
                </a:ln>
                <a:solidFill>
                  <a:srgbClr val="1A1A1A"/>
                </a:solidFill>
                <a:latin typeface="Segoe UI Semibold"/>
                <a:cs typeface="Segoe UI" pitchFamily="34" charset="0"/>
              </a:endParaRPr>
            </a:p>
          </p:txBody>
        </p:sp>
        <p:grpSp>
          <p:nvGrpSpPr>
            <p:cNvPr id="20" name="Group 19">
              <a:extLst>
                <a:ext uri="{FF2B5EF4-FFF2-40B4-BE49-F238E27FC236}">
                  <a16:creationId xmlns:a16="http://schemas.microsoft.com/office/drawing/2014/main" id="{B9E3FAB5-6312-45AD-A22F-D43347044830}"/>
                </a:ext>
              </a:extLst>
            </p:cNvPr>
            <p:cNvGrpSpPr/>
            <p:nvPr/>
          </p:nvGrpSpPr>
          <p:grpSpPr>
            <a:xfrm>
              <a:off x="3581729" y="2032952"/>
              <a:ext cx="544108" cy="456458"/>
              <a:chOff x="5131285" y="3324385"/>
              <a:chExt cx="661942" cy="509185"/>
            </a:xfrm>
          </p:grpSpPr>
          <p:sp>
            <p:nvSpPr>
              <p:cNvPr id="21" name="Freeform 48">
                <a:extLst>
                  <a:ext uri="{FF2B5EF4-FFF2-40B4-BE49-F238E27FC236}">
                    <a16:creationId xmlns:a16="http://schemas.microsoft.com/office/drawing/2014/main" id="{B02E1D36-14ED-423A-B7D7-B0182E5C3A70}"/>
                  </a:ext>
                </a:extLst>
              </p:cNvPr>
              <p:cNvSpPr>
                <a:spLocks/>
              </p:cNvSpPr>
              <p:nvPr/>
            </p:nvSpPr>
            <p:spPr bwMode="auto">
              <a:xfrm>
                <a:off x="5131285" y="3613816"/>
                <a:ext cx="661942" cy="219754"/>
              </a:xfrm>
              <a:custGeom>
                <a:avLst/>
                <a:gdLst>
                  <a:gd name="T0" fmla="*/ 0 w 257"/>
                  <a:gd name="T1" fmla="*/ 85 h 85"/>
                  <a:gd name="T2" fmla="*/ 0 w 257"/>
                  <a:gd name="T3" fmla="*/ 85 h 85"/>
                  <a:gd name="T4" fmla="*/ 257 w 257"/>
                  <a:gd name="T5" fmla="*/ 0 h 85"/>
                  <a:gd name="T6" fmla="*/ 29 w 257"/>
                  <a:gd name="T7" fmla="*/ 0 h 85"/>
                  <a:gd name="T8" fmla="*/ 0 w 257"/>
                  <a:gd name="T9" fmla="*/ 85 h 85"/>
                </a:gdLst>
                <a:ahLst/>
                <a:cxnLst>
                  <a:cxn ang="0">
                    <a:pos x="T0" y="T1"/>
                  </a:cxn>
                  <a:cxn ang="0">
                    <a:pos x="T2" y="T3"/>
                  </a:cxn>
                  <a:cxn ang="0">
                    <a:pos x="T4" y="T5"/>
                  </a:cxn>
                  <a:cxn ang="0">
                    <a:pos x="T6" y="T7"/>
                  </a:cxn>
                  <a:cxn ang="0">
                    <a:pos x="T8" y="T9"/>
                  </a:cxn>
                </a:cxnLst>
                <a:rect l="0" t="0" r="r" b="b"/>
                <a:pathLst>
                  <a:path w="257" h="85">
                    <a:moveTo>
                      <a:pt x="0" y="85"/>
                    </a:moveTo>
                    <a:lnTo>
                      <a:pt x="0" y="85"/>
                    </a:lnTo>
                    <a:lnTo>
                      <a:pt x="257" y="0"/>
                    </a:lnTo>
                    <a:lnTo>
                      <a:pt x="29" y="0"/>
                    </a:lnTo>
                    <a:lnTo>
                      <a:pt x="0" y="85"/>
                    </a:lnTo>
                    <a:close/>
                  </a:path>
                </a:pathLst>
              </a:custGeom>
              <a:solidFill>
                <a:schemeClr val="bg1"/>
              </a:solidFill>
              <a:ln w="19050">
                <a:solidFill>
                  <a:schemeClr val="accent1"/>
                </a:solidFill>
                <a:prstDash val="solid"/>
                <a:round/>
                <a:headEnd/>
                <a:tailEnd/>
              </a:ln>
            </p:spPr>
            <p:txBody>
              <a:bodyPr vert="horz" wrap="square" lIns="95117" tIns="47558" rIns="95117" bIns="47558" numCol="1" anchor="t" anchorCtr="0" compatLnSpc="1">
                <a:prstTxWarp prst="textNoShape">
                  <a:avLst/>
                </a:prstTxWarp>
              </a:bodyPr>
              <a:lstStyle/>
              <a:p>
                <a:pPr defTabSz="932563"/>
                <a:endParaRPr lang="en-US" sz="1873">
                  <a:solidFill>
                    <a:srgbClr val="1A1A1A"/>
                  </a:solidFill>
                  <a:latin typeface="Segoe UI"/>
                </a:endParaRPr>
              </a:p>
            </p:txBody>
          </p:sp>
          <p:sp>
            <p:nvSpPr>
              <p:cNvPr id="22" name="Freeform 49">
                <a:extLst>
                  <a:ext uri="{FF2B5EF4-FFF2-40B4-BE49-F238E27FC236}">
                    <a16:creationId xmlns:a16="http://schemas.microsoft.com/office/drawing/2014/main" id="{4D7948ED-EC42-44A5-8E20-B01EB7F98FF1}"/>
                  </a:ext>
                </a:extLst>
              </p:cNvPr>
              <p:cNvSpPr>
                <a:spLocks/>
              </p:cNvSpPr>
              <p:nvPr/>
            </p:nvSpPr>
            <p:spPr bwMode="auto">
              <a:xfrm>
                <a:off x="5131285" y="3324385"/>
                <a:ext cx="661942" cy="219754"/>
              </a:xfrm>
              <a:custGeom>
                <a:avLst/>
                <a:gdLst>
                  <a:gd name="T0" fmla="*/ 0 w 257"/>
                  <a:gd name="T1" fmla="*/ 0 h 85"/>
                  <a:gd name="T2" fmla="*/ 0 w 257"/>
                  <a:gd name="T3" fmla="*/ 0 h 85"/>
                  <a:gd name="T4" fmla="*/ 29 w 257"/>
                  <a:gd name="T5" fmla="*/ 85 h 85"/>
                  <a:gd name="T6" fmla="*/ 257 w 257"/>
                  <a:gd name="T7" fmla="*/ 85 h 85"/>
                  <a:gd name="T8" fmla="*/ 0 w 257"/>
                  <a:gd name="T9" fmla="*/ 0 h 85"/>
                </a:gdLst>
                <a:ahLst/>
                <a:cxnLst>
                  <a:cxn ang="0">
                    <a:pos x="T0" y="T1"/>
                  </a:cxn>
                  <a:cxn ang="0">
                    <a:pos x="T2" y="T3"/>
                  </a:cxn>
                  <a:cxn ang="0">
                    <a:pos x="T4" y="T5"/>
                  </a:cxn>
                  <a:cxn ang="0">
                    <a:pos x="T6" y="T7"/>
                  </a:cxn>
                  <a:cxn ang="0">
                    <a:pos x="T8" y="T9"/>
                  </a:cxn>
                </a:cxnLst>
                <a:rect l="0" t="0" r="r" b="b"/>
                <a:pathLst>
                  <a:path w="257" h="85">
                    <a:moveTo>
                      <a:pt x="0" y="0"/>
                    </a:moveTo>
                    <a:lnTo>
                      <a:pt x="0" y="0"/>
                    </a:lnTo>
                    <a:lnTo>
                      <a:pt x="29" y="85"/>
                    </a:lnTo>
                    <a:lnTo>
                      <a:pt x="257" y="85"/>
                    </a:lnTo>
                    <a:lnTo>
                      <a:pt x="0" y="0"/>
                    </a:lnTo>
                    <a:close/>
                  </a:path>
                </a:pathLst>
              </a:custGeom>
              <a:solidFill>
                <a:schemeClr val="accent1"/>
              </a:solidFill>
              <a:ln w="0">
                <a:solidFill>
                  <a:schemeClr val="accent1"/>
                </a:solidFill>
                <a:prstDash val="solid"/>
                <a:round/>
                <a:headEnd/>
                <a:tailEnd/>
              </a:ln>
            </p:spPr>
            <p:txBody>
              <a:bodyPr vert="horz" wrap="square" lIns="95117" tIns="47558" rIns="95117" bIns="47558" numCol="1" anchor="t" anchorCtr="0" compatLnSpc="1">
                <a:prstTxWarp prst="textNoShape">
                  <a:avLst/>
                </a:prstTxWarp>
              </a:bodyPr>
              <a:lstStyle/>
              <a:p>
                <a:pPr defTabSz="932563"/>
                <a:endParaRPr lang="en-US" sz="1873">
                  <a:solidFill>
                    <a:srgbClr val="1A1A1A"/>
                  </a:solidFill>
                  <a:latin typeface="Segoe UI"/>
                </a:endParaRPr>
              </a:p>
            </p:txBody>
          </p:sp>
        </p:grpSp>
      </p:grpSp>
      <p:sp>
        <p:nvSpPr>
          <p:cNvPr id="23" name="Rectangle 22">
            <a:extLst>
              <a:ext uri="{FF2B5EF4-FFF2-40B4-BE49-F238E27FC236}">
                <a16:creationId xmlns:a16="http://schemas.microsoft.com/office/drawing/2014/main" id="{8A0A3529-8190-4A9F-B0C2-414A78977CEE}"/>
              </a:ext>
            </a:extLst>
          </p:cNvPr>
          <p:cNvSpPr/>
          <p:nvPr/>
        </p:nvSpPr>
        <p:spPr>
          <a:xfrm>
            <a:off x="348024" y="4173021"/>
            <a:ext cx="11740426" cy="431400"/>
          </a:xfrm>
          <a:prstGeom prst="rect">
            <a:avLst/>
          </a:prstGeom>
        </p:spPr>
        <p:txBody>
          <a:bodyPr wrap="square">
            <a:spAutoFit/>
          </a:bodyPr>
          <a:lstStyle/>
          <a:p>
            <a:pPr algn="ctr" defTabSz="951304" fontAlgn="base">
              <a:lnSpc>
                <a:spcPct val="90000"/>
              </a:lnSpc>
              <a:spcAft>
                <a:spcPts val="1224"/>
              </a:spcAft>
              <a:buSzPct val="90000"/>
              <a:defRPr/>
            </a:pPr>
            <a:r>
              <a:rPr lang="en-US" sz="2040" b="1">
                <a:solidFill>
                  <a:srgbClr val="0078D4"/>
                </a:solidFill>
                <a:latin typeface="Segoe UI Semilight" panose="020B0402040204020203" pitchFamily="34" charset="0"/>
                <a:cs typeface="Segoe UI Semilight" panose="020B0402040204020203" pitchFamily="34" charset="0"/>
              </a:rPr>
              <a:t>Migration tools </a:t>
            </a:r>
            <a:r>
              <a:rPr lang="en-US" sz="2448">
                <a:ln w="3175">
                  <a:noFill/>
                </a:ln>
                <a:gradFill>
                  <a:gsLst>
                    <a:gs pos="1250">
                      <a:srgbClr val="1A1A1A"/>
                    </a:gs>
                    <a:gs pos="100000">
                      <a:srgbClr val="1A1A1A"/>
                    </a:gs>
                  </a:gsLst>
                  <a:lin ang="5400000" scaled="0"/>
                </a:gradFill>
                <a:latin typeface="Segoe UI"/>
                <a:cs typeface="Segoe UI Semilight" panose="020B0402040204020203" pitchFamily="34" charset="0"/>
              </a:rPr>
              <a:t>| </a:t>
            </a:r>
            <a:r>
              <a:rPr lang="en-US" sz="2040" b="1">
                <a:solidFill>
                  <a:srgbClr val="0078D4"/>
                </a:solidFill>
                <a:latin typeface="Segoe UI Semilight" panose="020B0402040204020203" pitchFamily="34" charset="0"/>
                <a:cs typeface="Segoe UI Semilight" panose="020B0402040204020203" pitchFamily="34" charset="0"/>
              </a:rPr>
              <a:t>Azure migration center </a:t>
            </a:r>
            <a:r>
              <a:rPr lang="en-US" sz="2448">
                <a:ln w="3175">
                  <a:noFill/>
                </a:ln>
                <a:gradFill>
                  <a:gsLst>
                    <a:gs pos="1250">
                      <a:srgbClr val="1A1A1A"/>
                    </a:gs>
                    <a:gs pos="100000">
                      <a:srgbClr val="1A1A1A"/>
                    </a:gs>
                  </a:gsLst>
                  <a:lin ang="5400000" scaled="0"/>
                </a:gradFill>
                <a:latin typeface="Segoe UI"/>
                <a:cs typeface="Segoe UI Semilight" panose="020B0402040204020203" pitchFamily="34" charset="0"/>
              </a:rPr>
              <a:t>| </a:t>
            </a:r>
            <a:r>
              <a:rPr lang="en-US" sz="2040" b="1">
                <a:solidFill>
                  <a:srgbClr val="0078D4"/>
                </a:solidFill>
                <a:latin typeface="Segoe UI Semilight" panose="020B0402040204020203" pitchFamily="34" charset="0"/>
                <a:cs typeface="Segoe UI Semilight" panose="020B0402040204020203" pitchFamily="34" charset="0"/>
              </a:rPr>
              <a:t>Scenario guidance </a:t>
            </a:r>
            <a:r>
              <a:rPr lang="en-US" sz="2448">
                <a:ln w="3175">
                  <a:noFill/>
                </a:ln>
                <a:gradFill>
                  <a:gsLst>
                    <a:gs pos="1250">
                      <a:srgbClr val="1A1A1A"/>
                    </a:gs>
                    <a:gs pos="100000">
                      <a:srgbClr val="1A1A1A"/>
                    </a:gs>
                  </a:gsLst>
                  <a:lin ang="5400000" scaled="0"/>
                </a:gradFill>
                <a:latin typeface="Segoe UI"/>
                <a:cs typeface="Segoe UI Semilight" panose="020B0402040204020203" pitchFamily="34" charset="0"/>
              </a:rPr>
              <a:t>| </a:t>
            </a:r>
            <a:r>
              <a:rPr lang="en-US" sz="2040" b="1">
                <a:solidFill>
                  <a:srgbClr val="0078D4"/>
                </a:solidFill>
                <a:latin typeface="Segoe UI Semilight" panose="020B0402040204020203" pitchFamily="34" charset="0"/>
                <a:cs typeface="Segoe UI Semilight" panose="020B0402040204020203" pitchFamily="34" charset="0"/>
              </a:rPr>
              <a:t>FastTrack for Azure </a:t>
            </a:r>
            <a:r>
              <a:rPr lang="en-US" sz="2448">
                <a:ln w="3175">
                  <a:noFill/>
                </a:ln>
                <a:gradFill>
                  <a:gsLst>
                    <a:gs pos="1250">
                      <a:srgbClr val="1A1A1A"/>
                    </a:gs>
                    <a:gs pos="100000">
                      <a:srgbClr val="1A1A1A"/>
                    </a:gs>
                  </a:gsLst>
                  <a:lin ang="5400000" scaled="0"/>
                </a:gradFill>
                <a:latin typeface="Segoe UI"/>
                <a:cs typeface="Segoe UI Semilight" panose="020B0402040204020203" pitchFamily="34" charset="0"/>
              </a:rPr>
              <a:t>| </a:t>
            </a:r>
            <a:r>
              <a:rPr lang="en-US" sz="2040" b="1">
                <a:solidFill>
                  <a:srgbClr val="0078D4"/>
                </a:solidFill>
                <a:latin typeface="Segoe UI Semilight" panose="020B0402040204020203" pitchFamily="34" charset="0"/>
                <a:cs typeface="Segoe UI Semilight" panose="020B0402040204020203" pitchFamily="34" charset="0"/>
              </a:rPr>
              <a:t>Azure Expert MSPs</a:t>
            </a:r>
          </a:p>
        </p:txBody>
      </p:sp>
      <p:sp>
        <p:nvSpPr>
          <p:cNvPr id="24" name="Rectangle 23">
            <a:extLst>
              <a:ext uri="{FF2B5EF4-FFF2-40B4-BE49-F238E27FC236}">
                <a16:creationId xmlns:a16="http://schemas.microsoft.com/office/drawing/2014/main" id="{DD09F9EE-0F62-4ED9-915C-5C307D461608}"/>
              </a:ext>
            </a:extLst>
          </p:cNvPr>
          <p:cNvSpPr/>
          <p:nvPr/>
        </p:nvSpPr>
        <p:spPr bwMode="auto">
          <a:xfrm>
            <a:off x="735507" y="5241306"/>
            <a:ext cx="10965461" cy="6378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304" fontAlgn="base">
              <a:spcAft>
                <a:spcPts val="1224"/>
              </a:spcAft>
              <a:buSzPct val="90000"/>
              <a:defRPr/>
            </a:pPr>
            <a:r>
              <a:rPr lang="en-US" sz="2448" b="1" spc="-150">
                <a:ln w="3175">
                  <a:noFill/>
                </a:ln>
                <a:solidFill>
                  <a:srgbClr val="1A1A1A"/>
                </a:solidFill>
                <a:latin typeface="Segoe UI Semibold"/>
                <a:cs typeface="Segoe UI" pitchFamily="34" charset="0"/>
              </a:rPr>
              <a:t>Azure Fundamentals </a:t>
            </a:r>
          </a:p>
          <a:p>
            <a:pPr algn="ctr" defTabSz="951304" fontAlgn="base">
              <a:spcAft>
                <a:spcPts val="1224"/>
              </a:spcAft>
              <a:buSzPct val="90000"/>
              <a:defRPr/>
            </a:pPr>
            <a:r>
              <a:rPr lang="en-US" sz="2040">
                <a:ln w="3175">
                  <a:noFill/>
                </a:ln>
                <a:gradFill>
                  <a:gsLst>
                    <a:gs pos="1250">
                      <a:srgbClr val="1A1A1A"/>
                    </a:gs>
                    <a:gs pos="100000">
                      <a:srgbClr val="1A1A1A"/>
                    </a:gs>
                  </a:gsLst>
                  <a:lin ang="5400000" scaled="0"/>
                </a:gradFill>
                <a:latin typeface="Segoe UI"/>
                <a:cs typeface="Segoe UI Semilight" panose="020B0402040204020203" pitchFamily="34" charset="0"/>
              </a:rPr>
              <a:t>Target architecture | Governance | Connectivity | Security | Skilling &amp; Readiness</a:t>
            </a:r>
          </a:p>
          <a:p>
            <a:pPr algn="ctr" defTabSz="951304" fontAlgn="base">
              <a:lnSpc>
                <a:spcPct val="90000"/>
              </a:lnSpc>
              <a:spcBef>
                <a:spcPct val="0"/>
              </a:spcBef>
              <a:spcAft>
                <a:spcPts val="1224"/>
              </a:spcAft>
              <a:buSzPct val="90000"/>
              <a:defRPr/>
            </a:pPr>
            <a:endParaRPr lang="en-US" sz="2448" b="1">
              <a:ln w="3175">
                <a:noFill/>
              </a:ln>
              <a:gradFill>
                <a:gsLst>
                  <a:gs pos="1250">
                    <a:srgbClr val="1A1A1A"/>
                  </a:gs>
                  <a:gs pos="100000">
                    <a:srgbClr val="1A1A1A"/>
                  </a:gs>
                </a:gsLst>
                <a:lin ang="5400000" scaled="0"/>
              </a:gradFill>
              <a:latin typeface="Segoe UI"/>
              <a:cs typeface="Segoe UI Semilight" panose="020B0402040204020203" pitchFamily="34" charset="0"/>
            </a:endParaRPr>
          </a:p>
          <a:p>
            <a:pPr algn="ctr" defTabSz="951304" fontAlgn="base">
              <a:lnSpc>
                <a:spcPct val="90000"/>
              </a:lnSpc>
              <a:spcBef>
                <a:spcPct val="0"/>
              </a:spcBef>
              <a:spcAft>
                <a:spcPts val="1224"/>
              </a:spcAft>
              <a:buSzPct val="90000"/>
              <a:defRPr/>
            </a:pPr>
            <a:r>
              <a:rPr lang="en-US" sz="2448" b="1">
                <a:ln w="3175">
                  <a:noFill/>
                </a:ln>
                <a:gradFill>
                  <a:gsLst>
                    <a:gs pos="1250">
                      <a:srgbClr val="1A1A1A"/>
                    </a:gs>
                    <a:gs pos="100000">
                      <a:srgbClr val="1A1A1A"/>
                    </a:gs>
                  </a:gsLst>
                  <a:lin ang="5400000" scaled="0"/>
                </a:gradFill>
                <a:latin typeface="Segoe UI"/>
                <a:cs typeface="Segoe UI Semilight" panose="020B0402040204020203" pitchFamily="34" charset="0"/>
              </a:rPr>
              <a:t> </a:t>
            </a:r>
            <a:endParaRPr lang="en-US" sz="2448">
              <a:ln w="3175">
                <a:noFill/>
              </a:ln>
              <a:gradFill>
                <a:gsLst>
                  <a:gs pos="1250">
                    <a:srgbClr val="1A1A1A"/>
                  </a:gs>
                  <a:gs pos="100000">
                    <a:srgbClr val="1A1A1A"/>
                  </a:gs>
                </a:gsLst>
                <a:lin ang="5400000" scaled="0"/>
              </a:gradFill>
              <a:latin typeface="Segoe UI"/>
              <a:cs typeface="Segoe UI Semilight" panose="020B0402040204020203" pitchFamily="34" charset="0"/>
            </a:endParaRPr>
          </a:p>
        </p:txBody>
      </p:sp>
      <p:sp>
        <p:nvSpPr>
          <p:cNvPr id="25" name="Rectangle 24">
            <a:extLst>
              <a:ext uri="{FF2B5EF4-FFF2-40B4-BE49-F238E27FC236}">
                <a16:creationId xmlns:a16="http://schemas.microsoft.com/office/drawing/2014/main" id="{DCEEECD4-EBC7-4DEC-B029-30758E739FFA}"/>
              </a:ext>
            </a:extLst>
          </p:cNvPr>
          <p:cNvSpPr/>
          <p:nvPr/>
        </p:nvSpPr>
        <p:spPr bwMode="auto">
          <a:xfrm>
            <a:off x="240509" y="1398905"/>
            <a:ext cx="11936027" cy="3652696"/>
          </a:xfrm>
          <a:prstGeom prst="rect">
            <a:avLst/>
          </a:prstGeom>
          <a:noFill/>
          <a:ln w="190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 Placeholder 3">
            <a:extLst>
              <a:ext uri="{FF2B5EF4-FFF2-40B4-BE49-F238E27FC236}">
                <a16:creationId xmlns:a16="http://schemas.microsoft.com/office/drawing/2014/main" id="{E529CC97-97C2-544B-9DD9-35347B3EF09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Migration</a:t>
            </a:r>
            <a:r>
              <a:rPr lang="en-US" sz="4080">
                <a:solidFill>
                  <a:srgbClr val="3C3C41"/>
                </a:solidFill>
              </a:rPr>
              <a:t> journey</a:t>
            </a:r>
            <a:endParaRPr lang="en-US" sz="4080">
              <a:solidFill>
                <a:srgbClr val="0078D3"/>
              </a:solidFill>
            </a:endParaRPr>
          </a:p>
        </p:txBody>
      </p:sp>
    </p:spTree>
    <p:extLst>
      <p:ext uri="{BB962C8B-B14F-4D97-AF65-F5344CB8AC3E}">
        <p14:creationId xmlns:p14="http://schemas.microsoft.com/office/powerpoint/2010/main" val="414094233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57C8D7-3705-48C7-AF42-111D8FF61B58}"/>
              </a:ext>
            </a:extLst>
          </p:cNvPr>
          <p:cNvSpPr txBox="1"/>
          <p:nvPr/>
        </p:nvSpPr>
        <p:spPr>
          <a:xfrm>
            <a:off x="373924" y="1031328"/>
            <a:ext cx="10530189" cy="414353"/>
          </a:xfrm>
          <a:prstGeom prst="rect">
            <a:avLst/>
          </a:prstGeom>
          <a:noFill/>
        </p:spPr>
        <p:txBody>
          <a:bodyPr wrap="square" rtlCol="0">
            <a:spAutoFit/>
          </a:bodyPr>
          <a:lstStyle/>
          <a:p>
            <a:pPr defTabSz="932563">
              <a:defRPr/>
            </a:pPr>
            <a:r>
              <a:rPr lang="en-US" sz="2040" b="1">
                <a:solidFill>
                  <a:srgbClr val="1A1A1A">
                    <a:lumMod val="90000"/>
                    <a:lumOff val="10000"/>
                  </a:srgbClr>
                </a:solidFill>
                <a:latin typeface="Segoe UI Semilight" panose="020B0402040204020203" pitchFamily="34" charset="0"/>
                <a:cs typeface="Segoe UI Semilight" panose="020B0402040204020203" pitchFamily="34" charset="0"/>
              </a:rPr>
              <a:t>Discover, assess, and migrate applications, infrastructure, and data with Azure Migrate</a:t>
            </a:r>
          </a:p>
        </p:txBody>
      </p:sp>
      <p:sp>
        <p:nvSpPr>
          <p:cNvPr id="4" name="TextBox 3">
            <a:extLst>
              <a:ext uri="{FF2B5EF4-FFF2-40B4-BE49-F238E27FC236}">
                <a16:creationId xmlns:a16="http://schemas.microsoft.com/office/drawing/2014/main" id="{54EF7533-B3D6-4E70-AD34-A948E925CC16}"/>
              </a:ext>
            </a:extLst>
          </p:cNvPr>
          <p:cNvSpPr txBox="1"/>
          <p:nvPr/>
        </p:nvSpPr>
        <p:spPr>
          <a:xfrm>
            <a:off x="1171493" y="2872316"/>
            <a:ext cx="11029062" cy="4018536"/>
          </a:xfrm>
          <a:prstGeom prst="rect">
            <a:avLst/>
          </a:prstGeom>
          <a:noFill/>
        </p:spPr>
        <p:txBody>
          <a:bodyPr wrap="square" lIns="0" tIns="0" rIns="0" bIns="0" rtlCol="0">
            <a:spAutoFit/>
          </a:bodyPr>
          <a:lstStyle/>
          <a:p>
            <a:pPr defTabSz="932563">
              <a:defRPr/>
            </a:pP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Server Assessments for large-scale VMware and </a:t>
            </a:r>
            <a:r>
              <a:rPr lang="en-US" sz="1632" b="1" baseline="30000">
                <a:solidFill>
                  <a:srgbClr val="00B050"/>
                </a:solidFill>
                <a:latin typeface="Segoe UI Semilight" panose="020B0402040204020203" pitchFamily="34" charset="0"/>
                <a:cs typeface="Segoe UI Semilight" panose="020B0402040204020203" pitchFamily="34" charset="0"/>
              </a:rPr>
              <a:t>NEW</a:t>
            </a: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 Hyper-V migrations</a:t>
            </a:r>
          </a:p>
          <a:p>
            <a:pPr defTabSz="932563">
              <a:defRPr/>
            </a:pP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Database Assessments across various database targets including Azure SQL Database and Managed Instance </a:t>
            </a: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a:p>
            <a:pPr defTabSz="932563">
              <a:defRPr/>
            </a:pP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Server Migrations for VMware, Hyper-V, or any virtual or physical server</a:t>
            </a:r>
          </a:p>
          <a:p>
            <a:pPr defTabSz="932563">
              <a:defRPr/>
            </a:pPr>
            <a:r>
              <a:rPr lang="en-US" sz="1632" b="1" baseline="30000">
                <a:solidFill>
                  <a:srgbClr val="00B050"/>
                </a:solidFill>
                <a:latin typeface="Segoe UI Semilight" panose="020B0402040204020203" pitchFamily="34" charset="0"/>
                <a:cs typeface="Segoe UI Semilight" panose="020B0402040204020203" pitchFamily="34" charset="0"/>
              </a:rPr>
              <a:t>NEW </a:t>
            </a: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Additional agentless option for VMware</a:t>
            </a: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a:p>
            <a:pPr defTabSz="932563">
              <a:defRPr/>
            </a:pPr>
            <a:r>
              <a:rPr lang="en-US" sz="1632" b="1" baseline="30000">
                <a:solidFill>
                  <a:srgbClr val="00B050"/>
                </a:solidFill>
                <a:latin typeface="Segoe UI Semilight" panose="020B0402040204020203" pitchFamily="34" charset="0"/>
                <a:cs typeface="Segoe UI Semilight" panose="020B0402040204020203" pitchFamily="34" charset="0"/>
              </a:rPr>
              <a:t>NEW </a:t>
            </a: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Integrated experience for discovery, assessment, and migration</a:t>
            </a:r>
          </a:p>
          <a:p>
            <a:pPr defTabSz="932563">
              <a:defRPr/>
            </a:pPr>
            <a:r>
              <a:rPr lang="en-US" sz="1632" b="1" baseline="30000">
                <a:solidFill>
                  <a:srgbClr val="00B050"/>
                </a:solidFill>
                <a:latin typeface="Segoe UI Semilight" panose="020B0402040204020203" pitchFamily="34" charset="0"/>
                <a:cs typeface="Segoe UI Semilight" panose="020B0402040204020203" pitchFamily="34" charset="0"/>
              </a:rPr>
              <a:t>NEW </a:t>
            </a: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End-to-end progress tracking for servers and databases</a:t>
            </a: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a:p>
            <a:pPr defTabSz="932563">
              <a:defRPr/>
            </a:pPr>
            <a:r>
              <a:rPr lang="en-US" sz="1632" b="1" baseline="30000">
                <a:solidFill>
                  <a:srgbClr val="00B050"/>
                </a:solidFill>
                <a:latin typeface="Segoe UI Semilight" panose="020B0402040204020203" pitchFamily="34" charset="0"/>
                <a:cs typeface="Segoe UI Semilight" panose="020B0402040204020203" pitchFamily="34" charset="0"/>
              </a:rPr>
              <a:t>NEW </a:t>
            </a: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Extensible approach with ISV tools such as Carbonite, Cloudamize, Corent Tech, Device42, </a:t>
            </a:r>
            <a:r>
              <a:rPr lang="en-US" sz="1632" err="1">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Turbonomic</a:t>
            </a: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 and UnifyCloud</a:t>
            </a: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a:p>
            <a:pPr defTabSz="932563">
              <a:defRPr/>
            </a:pPr>
            <a:r>
              <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rPr>
              <a:t> </a:t>
            </a:r>
          </a:p>
          <a:p>
            <a:pPr defTabSz="932563">
              <a:defRPr/>
            </a:pPr>
            <a:endParaRPr lang="en-US" sz="1632">
              <a:gradFill>
                <a:gsLst>
                  <a:gs pos="2917">
                    <a:srgbClr val="1A1A1A"/>
                  </a:gs>
                  <a:gs pos="30000">
                    <a:srgbClr val="1A1A1A"/>
                  </a:gs>
                </a:gsLst>
                <a:lin ang="5400000" scaled="0"/>
              </a:gradFill>
              <a:latin typeface="Segoe UI Semilight" panose="020B0402040204020203" pitchFamily="34" charset="0"/>
              <a:cs typeface="Segoe UI Semilight" panose="020B0402040204020203" pitchFamily="34" charset="0"/>
            </a:endParaRPr>
          </a:p>
        </p:txBody>
      </p:sp>
      <p:grpSp>
        <p:nvGrpSpPr>
          <p:cNvPr id="5" name="Group 4">
            <a:extLst>
              <a:ext uri="{FF2B5EF4-FFF2-40B4-BE49-F238E27FC236}">
                <a16:creationId xmlns:a16="http://schemas.microsoft.com/office/drawing/2014/main" id="{C5478B7C-AE55-4A19-B455-40036CA05E9F}"/>
              </a:ext>
            </a:extLst>
          </p:cNvPr>
          <p:cNvGrpSpPr/>
          <p:nvPr/>
        </p:nvGrpSpPr>
        <p:grpSpPr>
          <a:xfrm>
            <a:off x="1033897" y="1813538"/>
            <a:ext cx="2406489" cy="533776"/>
            <a:chOff x="584843" y="2032954"/>
            <a:chExt cx="2359517" cy="523357"/>
          </a:xfrm>
        </p:grpSpPr>
        <p:sp>
          <p:nvSpPr>
            <p:cNvPr id="6" name="magnify" title="Icon of a magnifying glass">
              <a:extLst>
                <a:ext uri="{FF2B5EF4-FFF2-40B4-BE49-F238E27FC236}">
                  <a16:creationId xmlns:a16="http://schemas.microsoft.com/office/drawing/2014/main" id="{8CF16D68-95B9-474B-BD59-D9F8B78F9572}"/>
                </a:ext>
              </a:extLst>
            </p:cNvPr>
            <p:cNvSpPr>
              <a:spLocks noChangeAspect="1" noEditPoints="1"/>
            </p:cNvSpPr>
            <p:nvPr/>
          </p:nvSpPr>
          <p:spPr bwMode="auto">
            <a:xfrm flipH="1">
              <a:off x="584843" y="2032954"/>
              <a:ext cx="544110" cy="523357"/>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285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34" tIns="46616" rIns="93234" bIns="46616" numCol="1" anchor="t" anchorCtr="0" compatLnSpc="1">
              <a:prstTxWarp prst="textNoShape">
                <a:avLst/>
              </a:prstTxWarp>
            </a:bodyPr>
            <a:lstStyle/>
            <a:p>
              <a:pPr defTabSz="950938">
                <a:defRPr/>
              </a:pPr>
              <a:endParaRPr lang="en-US" kern="0">
                <a:solidFill>
                  <a:srgbClr val="1A1A1A"/>
                </a:solidFill>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2F1D99B8-95F1-4C2E-9D27-1CFFA5E42C82}"/>
                </a:ext>
              </a:extLst>
            </p:cNvPr>
            <p:cNvSpPr txBox="1"/>
            <p:nvPr/>
          </p:nvSpPr>
          <p:spPr>
            <a:xfrm>
              <a:off x="1283648" y="2032954"/>
              <a:ext cx="1660712" cy="439479"/>
            </a:xfrm>
            <a:prstGeom prst="rect">
              <a:avLst/>
            </a:prstGeom>
            <a:noFill/>
          </p:spPr>
          <p:txBody>
            <a:bodyPr wrap="square" lIns="0" tIns="0" rIns="0" bIns="0" rtlCol="0">
              <a:spAutoFit/>
            </a:bodyPr>
            <a:lstStyle/>
            <a:p>
              <a:pPr defTabSz="932563">
                <a:defRPr/>
              </a:pPr>
              <a:r>
                <a:rPr lang="en-US" sz="2856" b="1" spc="-150">
                  <a:ln w="3175">
                    <a:noFill/>
                  </a:ln>
                  <a:solidFill>
                    <a:srgbClr val="1A1A1A">
                      <a:lumMod val="90000"/>
                      <a:lumOff val="10000"/>
                    </a:srgbClr>
                  </a:solidFill>
                  <a:latin typeface="Segoe UI Semibold"/>
                  <a:cs typeface="Segoe UI" pitchFamily="34" charset="0"/>
                </a:rPr>
                <a:t>Assess</a:t>
              </a:r>
            </a:p>
          </p:txBody>
        </p:sp>
      </p:grpSp>
      <p:grpSp>
        <p:nvGrpSpPr>
          <p:cNvPr id="8" name="Group 7">
            <a:extLst>
              <a:ext uri="{FF2B5EF4-FFF2-40B4-BE49-F238E27FC236}">
                <a16:creationId xmlns:a16="http://schemas.microsoft.com/office/drawing/2014/main" id="{8E616189-5005-44EC-B9FC-EA03E661FB4D}"/>
              </a:ext>
            </a:extLst>
          </p:cNvPr>
          <p:cNvGrpSpPr/>
          <p:nvPr/>
        </p:nvGrpSpPr>
        <p:grpSpPr>
          <a:xfrm>
            <a:off x="5422492" y="1818501"/>
            <a:ext cx="2412517" cy="492914"/>
            <a:chOff x="6578613" y="2032952"/>
            <a:chExt cx="2365427" cy="483293"/>
          </a:xfrm>
        </p:grpSpPr>
        <p:grpSp>
          <p:nvGrpSpPr>
            <p:cNvPr id="9" name="Group 8">
              <a:extLst>
                <a:ext uri="{FF2B5EF4-FFF2-40B4-BE49-F238E27FC236}">
                  <a16:creationId xmlns:a16="http://schemas.microsoft.com/office/drawing/2014/main" id="{3D219D6A-58AD-4982-AA74-448E07F8C4E3}"/>
                </a:ext>
              </a:extLst>
            </p:cNvPr>
            <p:cNvGrpSpPr/>
            <p:nvPr/>
          </p:nvGrpSpPr>
          <p:grpSpPr>
            <a:xfrm>
              <a:off x="6578613" y="2037712"/>
              <a:ext cx="544108" cy="478533"/>
              <a:chOff x="10082121" y="5760490"/>
              <a:chExt cx="536745" cy="442025"/>
            </a:xfrm>
          </p:grpSpPr>
          <p:sp>
            <p:nvSpPr>
              <p:cNvPr id="11" name="Freeform 1403">
                <a:extLst>
                  <a:ext uri="{FF2B5EF4-FFF2-40B4-BE49-F238E27FC236}">
                    <a16:creationId xmlns:a16="http://schemas.microsoft.com/office/drawing/2014/main" id="{D3FFE631-7B10-42F7-8F29-9DC033472099}"/>
                  </a:ext>
                </a:extLst>
              </p:cNvPr>
              <p:cNvSpPr>
                <a:spLocks/>
              </p:cNvSpPr>
              <p:nvPr/>
            </p:nvSpPr>
            <p:spPr bwMode="auto">
              <a:xfrm>
                <a:off x="10518882" y="6044649"/>
                <a:ext cx="99984" cy="157866"/>
              </a:xfrm>
              <a:custGeom>
                <a:avLst/>
                <a:gdLst>
                  <a:gd name="T0" fmla="*/ 12 w 24"/>
                  <a:gd name="T1" fmla="*/ 0 h 38"/>
                  <a:gd name="T2" fmla="*/ 0 w 24"/>
                  <a:gd name="T3" fmla="*/ 30 h 38"/>
                  <a:gd name="T4" fmla="*/ 8 w 24"/>
                  <a:gd name="T5" fmla="*/ 38 h 38"/>
                  <a:gd name="T6" fmla="*/ 24 w 24"/>
                  <a:gd name="T7" fmla="*/ 0 h 38"/>
                  <a:gd name="T8" fmla="*/ 12 w 24"/>
                  <a:gd name="T9" fmla="*/ 0 h 38"/>
                </a:gdLst>
                <a:ahLst/>
                <a:cxnLst>
                  <a:cxn ang="0">
                    <a:pos x="T0" y="T1"/>
                  </a:cxn>
                  <a:cxn ang="0">
                    <a:pos x="T2" y="T3"/>
                  </a:cxn>
                  <a:cxn ang="0">
                    <a:pos x="T4" y="T5"/>
                  </a:cxn>
                  <a:cxn ang="0">
                    <a:pos x="T6" y="T7"/>
                  </a:cxn>
                  <a:cxn ang="0">
                    <a:pos x="T8" y="T9"/>
                  </a:cxn>
                </a:cxnLst>
                <a:rect l="0" t="0" r="r" b="b"/>
                <a:pathLst>
                  <a:path w="24" h="38">
                    <a:moveTo>
                      <a:pt x="12" y="0"/>
                    </a:moveTo>
                    <a:cubicBezTo>
                      <a:pt x="11" y="11"/>
                      <a:pt x="7" y="22"/>
                      <a:pt x="0" y="30"/>
                    </a:cubicBezTo>
                    <a:cubicBezTo>
                      <a:pt x="8" y="38"/>
                      <a:pt x="8" y="38"/>
                      <a:pt x="8" y="38"/>
                    </a:cubicBezTo>
                    <a:cubicBezTo>
                      <a:pt x="17" y="28"/>
                      <a:pt x="23" y="15"/>
                      <a:pt x="24" y="0"/>
                    </a:cubicBez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2" name="Freeform 1404">
                <a:extLst>
                  <a:ext uri="{FF2B5EF4-FFF2-40B4-BE49-F238E27FC236}">
                    <a16:creationId xmlns:a16="http://schemas.microsoft.com/office/drawing/2014/main" id="{EFAC8E58-FE73-4461-A10C-F15E5B4D9C0B}"/>
                  </a:ext>
                </a:extLst>
              </p:cNvPr>
              <p:cNvSpPr>
                <a:spLocks/>
              </p:cNvSpPr>
              <p:nvPr/>
            </p:nvSpPr>
            <p:spPr bwMode="auto">
              <a:xfrm>
                <a:off x="10518882" y="5855210"/>
                <a:ext cx="99984" cy="157866"/>
              </a:xfrm>
              <a:custGeom>
                <a:avLst/>
                <a:gdLst>
                  <a:gd name="T0" fmla="*/ 0 w 24"/>
                  <a:gd name="T1" fmla="*/ 8 h 38"/>
                  <a:gd name="T2" fmla="*/ 12 w 24"/>
                  <a:gd name="T3" fmla="*/ 38 h 38"/>
                  <a:gd name="T4" fmla="*/ 24 w 24"/>
                  <a:gd name="T5" fmla="*/ 38 h 38"/>
                  <a:gd name="T6" fmla="*/ 8 w 24"/>
                  <a:gd name="T7" fmla="*/ 0 h 38"/>
                  <a:gd name="T8" fmla="*/ 0 w 24"/>
                  <a:gd name="T9" fmla="*/ 8 h 38"/>
                </a:gdLst>
                <a:ahLst/>
                <a:cxnLst>
                  <a:cxn ang="0">
                    <a:pos x="T0" y="T1"/>
                  </a:cxn>
                  <a:cxn ang="0">
                    <a:pos x="T2" y="T3"/>
                  </a:cxn>
                  <a:cxn ang="0">
                    <a:pos x="T4" y="T5"/>
                  </a:cxn>
                  <a:cxn ang="0">
                    <a:pos x="T6" y="T7"/>
                  </a:cxn>
                  <a:cxn ang="0">
                    <a:pos x="T8" y="T9"/>
                  </a:cxn>
                </a:cxnLst>
                <a:rect l="0" t="0" r="r" b="b"/>
                <a:pathLst>
                  <a:path w="24" h="38">
                    <a:moveTo>
                      <a:pt x="0" y="8"/>
                    </a:moveTo>
                    <a:cubicBezTo>
                      <a:pt x="7" y="17"/>
                      <a:pt x="11" y="27"/>
                      <a:pt x="12" y="38"/>
                    </a:cubicBezTo>
                    <a:cubicBezTo>
                      <a:pt x="24" y="38"/>
                      <a:pt x="24" y="38"/>
                      <a:pt x="24" y="38"/>
                    </a:cubicBezTo>
                    <a:cubicBezTo>
                      <a:pt x="23" y="24"/>
                      <a:pt x="18" y="11"/>
                      <a:pt x="8" y="0"/>
                    </a:cubicBezTo>
                    <a:lnTo>
                      <a:pt x="0"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3" name="Freeform 1405">
                <a:extLst>
                  <a:ext uri="{FF2B5EF4-FFF2-40B4-BE49-F238E27FC236}">
                    <a16:creationId xmlns:a16="http://schemas.microsoft.com/office/drawing/2014/main" id="{4E47083A-15EF-4638-990E-159C05DEA780}"/>
                  </a:ext>
                </a:extLst>
              </p:cNvPr>
              <p:cNvSpPr>
                <a:spLocks/>
              </p:cNvSpPr>
              <p:nvPr/>
            </p:nvSpPr>
            <p:spPr bwMode="auto">
              <a:xfrm>
                <a:off x="10366280" y="5760490"/>
                <a:ext cx="157866" cy="99984"/>
              </a:xfrm>
              <a:custGeom>
                <a:avLst/>
                <a:gdLst>
                  <a:gd name="T0" fmla="*/ 0 w 38"/>
                  <a:gd name="T1" fmla="*/ 12 h 24"/>
                  <a:gd name="T2" fmla="*/ 30 w 38"/>
                  <a:gd name="T3" fmla="*/ 24 h 24"/>
                  <a:gd name="T4" fmla="*/ 38 w 38"/>
                  <a:gd name="T5" fmla="*/ 16 h 24"/>
                  <a:gd name="T6" fmla="*/ 0 w 38"/>
                  <a:gd name="T7" fmla="*/ 0 h 24"/>
                  <a:gd name="T8" fmla="*/ 0 w 38"/>
                  <a:gd name="T9" fmla="*/ 12 h 24"/>
                </a:gdLst>
                <a:ahLst/>
                <a:cxnLst>
                  <a:cxn ang="0">
                    <a:pos x="T0" y="T1"/>
                  </a:cxn>
                  <a:cxn ang="0">
                    <a:pos x="T2" y="T3"/>
                  </a:cxn>
                  <a:cxn ang="0">
                    <a:pos x="T4" y="T5"/>
                  </a:cxn>
                  <a:cxn ang="0">
                    <a:pos x="T6" y="T7"/>
                  </a:cxn>
                  <a:cxn ang="0">
                    <a:pos x="T8" y="T9"/>
                  </a:cxn>
                </a:cxnLst>
                <a:rect l="0" t="0" r="r" b="b"/>
                <a:pathLst>
                  <a:path w="38" h="24">
                    <a:moveTo>
                      <a:pt x="0" y="12"/>
                    </a:moveTo>
                    <a:cubicBezTo>
                      <a:pt x="11" y="13"/>
                      <a:pt x="22" y="17"/>
                      <a:pt x="30" y="24"/>
                    </a:cubicBezTo>
                    <a:cubicBezTo>
                      <a:pt x="38" y="16"/>
                      <a:pt x="38" y="16"/>
                      <a:pt x="38" y="16"/>
                    </a:cubicBezTo>
                    <a:cubicBezTo>
                      <a:pt x="28" y="7"/>
                      <a:pt x="15" y="1"/>
                      <a:pt x="0" y="0"/>
                    </a:cubicBezTo>
                    <a:lnTo>
                      <a:pt x="0" y="12"/>
                    </a:lnTo>
                    <a:close/>
                  </a:path>
                </a:pathLst>
              </a:custGeom>
              <a:solidFill>
                <a:schemeClr val="bg1"/>
              </a:solidFill>
              <a:ln w="9525">
                <a:solidFill>
                  <a:srgbClr val="0078D4"/>
                </a:solidFill>
                <a:round/>
                <a:headEnd/>
                <a:tailEnd/>
              </a:ln>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4" name="Freeform 1406">
                <a:extLst>
                  <a:ext uri="{FF2B5EF4-FFF2-40B4-BE49-F238E27FC236}">
                    <a16:creationId xmlns:a16="http://schemas.microsoft.com/office/drawing/2014/main" id="{EF1D0F71-38CC-443B-A3DE-AACAC18EB413}"/>
                  </a:ext>
                </a:extLst>
              </p:cNvPr>
              <p:cNvSpPr>
                <a:spLocks/>
              </p:cNvSpPr>
              <p:nvPr/>
            </p:nvSpPr>
            <p:spPr bwMode="auto">
              <a:xfrm>
                <a:off x="10171577" y="5760490"/>
                <a:ext cx="163130" cy="99984"/>
              </a:xfrm>
              <a:custGeom>
                <a:avLst/>
                <a:gdLst>
                  <a:gd name="T0" fmla="*/ 8 w 38"/>
                  <a:gd name="T1" fmla="*/ 24 h 24"/>
                  <a:gd name="T2" fmla="*/ 38 w 38"/>
                  <a:gd name="T3" fmla="*/ 12 h 24"/>
                  <a:gd name="T4" fmla="*/ 38 w 38"/>
                  <a:gd name="T5" fmla="*/ 0 h 24"/>
                  <a:gd name="T6" fmla="*/ 0 w 38"/>
                  <a:gd name="T7" fmla="*/ 16 h 24"/>
                  <a:gd name="T8" fmla="*/ 8 w 38"/>
                  <a:gd name="T9" fmla="*/ 24 h 24"/>
                </a:gdLst>
                <a:ahLst/>
                <a:cxnLst>
                  <a:cxn ang="0">
                    <a:pos x="T0" y="T1"/>
                  </a:cxn>
                  <a:cxn ang="0">
                    <a:pos x="T2" y="T3"/>
                  </a:cxn>
                  <a:cxn ang="0">
                    <a:pos x="T4" y="T5"/>
                  </a:cxn>
                  <a:cxn ang="0">
                    <a:pos x="T6" y="T7"/>
                  </a:cxn>
                  <a:cxn ang="0">
                    <a:pos x="T8" y="T9"/>
                  </a:cxn>
                </a:cxnLst>
                <a:rect l="0" t="0" r="r" b="b"/>
                <a:pathLst>
                  <a:path w="38" h="24">
                    <a:moveTo>
                      <a:pt x="8" y="24"/>
                    </a:moveTo>
                    <a:cubicBezTo>
                      <a:pt x="17" y="17"/>
                      <a:pt x="27" y="13"/>
                      <a:pt x="38" y="12"/>
                    </a:cubicBezTo>
                    <a:cubicBezTo>
                      <a:pt x="38" y="0"/>
                      <a:pt x="38" y="0"/>
                      <a:pt x="38" y="0"/>
                    </a:cubicBezTo>
                    <a:cubicBezTo>
                      <a:pt x="24" y="1"/>
                      <a:pt x="11" y="6"/>
                      <a:pt x="0" y="16"/>
                    </a:cubicBezTo>
                    <a:lnTo>
                      <a:pt x="8" y="24"/>
                    </a:lnTo>
                    <a:close/>
                  </a:path>
                </a:pathLst>
              </a:custGeom>
              <a:solidFill>
                <a:schemeClr val="bg1"/>
              </a:solidFill>
              <a:ln w="9525">
                <a:solidFill>
                  <a:srgbClr val="0078D4"/>
                </a:solidFill>
                <a:round/>
                <a:headEnd/>
                <a:tailEnd/>
              </a:ln>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5" name="Freeform 1407">
                <a:extLst>
                  <a:ext uri="{FF2B5EF4-FFF2-40B4-BE49-F238E27FC236}">
                    <a16:creationId xmlns:a16="http://schemas.microsoft.com/office/drawing/2014/main" id="{513DB38A-55CD-4C7F-93E1-EF1F80B59A3D}"/>
                  </a:ext>
                </a:extLst>
              </p:cNvPr>
              <p:cNvSpPr>
                <a:spLocks/>
              </p:cNvSpPr>
              <p:nvPr/>
            </p:nvSpPr>
            <p:spPr bwMode="auto">
              <a:xfrm>
                <a:off x="10082121" y="5855210"/>
                <a:ext cx="99984" cy="157866"/>
              </a:xfrm>
              <a:custGeom>
                <a:avLst/>
                <a:gdLst>
                  <a:gd name="T0" fmla="*/ 12 w 24"/>
                  <a:gd name="T1" fmla="*/ 38 h 38"/>
                  <a:gd name="T2" fmla="*/ 24 w 24"/>
                  <a:gd name="T3" fmla="*/ 8 h 38"/>
                  <a:gd name="T4" fmla="*/ 16 w 24"/>
                  <a:gd name="T5" fmla="*/ 0 h 38"/>
                  <a:gd name="T6" fmla="*/ 0 w 24"/>
                  <a:gd name="T7" fmla="*/ 38 h 38"/>
                  <a:gd name="T8" fmla="*/ 12 w 24"/>
                  <a:gd name="T9" fmla="*/ 38 h 38"/>
                </a:gdLst>
                <a:ahLst/>
                <a:cxnLst>
                  <a:cxn ang="0">
                    <a:pos x="T0" y="T1"/>
                  </a:cxn>
                  <a:cxn ang="0">
                    <a:pos x="T2" y="T3"/>
                  </a:cxn>
                  <a:cxn ang="0">
                    <a:pos x="T4" y="T5"/>
                  </a:cxn>
                  <a:cxn ang="0">
                    <a:pos x="T6" y="T7"/>
                  </a:cxn>
                  <a:cxn ang="0">
                    <a:pos x="T8" y="T9"/>
                  </a:cxn>
                </a:cxnLst>
                <a:rect l="0" t="0" r="r" b="b"/>
                <a:pathLst>
                  <a:path w="24" h="38">
                    <a:moveTo>
                      <a:pt x="12" y="38"/>
                    </a:moveTo>
                    <a:cubicBezTo>
                      <a:pt x="13" y="27"/>
                      <a:pt x="17" y="16"/>
                      <a:pt x="24" y="8"/>
                    </a:cubicBezTo>
                    <a:cubicBezTo>
                      <a:pt x="16" y="0"/>
                      <a:pt x="16" y="0"/>
                      <a:pt x="16" y="0"/>
                    </a:cubicBezTo>
                    <a:cubicBezTo>
                      <a:pt x="7" y="10"/>
                      <a:pt x="1" y="23"/>
                      <a:pt x="0" y="38"/>
                    </a:cubicBezTo>
                    <a:lnTo>
                      <a:pt x="12" y="38"/>
                    </a:lnTo>
                    <a:close/>
                  </a:path>
                </a:pathLst>
              </a:custGeom>
              <a:solidFill>
                <a:schemeClr val="bg1"/>
              </a:solidFill>
              <a:ln w="9525">
                <a:solidFill>
                  <a:srgbClr val="0078D4"/>
                </a:solidFill>
                <a:round/>
                <a:headEnd/>
                <a:tailEnd/>
              </a:ln>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sp>
            <p:nvSpPr>
              <p:cNvPr id="16" name="Freeform 1408">
                <a:extLst>
                  <a:ext uri="{FF2B5EF4-FFF2-40B4-BE49-F238E27FC236}">
                    <a16:creationId xmlns:a16="http://schemas.microsoft.com/office/drawing/2014/main" id="{747B46A8-EDDA-4CCC-A075-EFB2C02BD12C}"/>
                  </a:ext>
                </a:extLst>
              </p:cNvPr>
              <p:cNvSpPr>
                <a:spLocks/>
              </p:cNvSpPr>
              <p:nvPr/>
            </p:nvSpPr>
            <p:spPr bwMode="auto">
              <a:xfrm>
                <a:off x="10297870" y="5902571"/>
                <a:ext cx="178915" cy="178915"/>
              </a:xfrm>
              <a:custGeom>
                <a:avLst/>
                <a:gdLst>
                  <a:gd name="T0" fmla="*/ 42 w 42"/>
                  <a:gd name="T1" fmla="*/ 8 h 42"/>
                  <a:gd name="T2" fmla="*/ 34 w 42"/>
                  <a:gd name="T3" fmla="*/ 0 h 42"/>
                  <a:gd name="T4" fmla="*/ 15 w 42"/>
                  <a:gd name="T5" fmla="*/ 18 h 42"/>
                  <a:gd name="T6" fmla="*/ 12 w 42"/>
                  <a:gd name="T7" fmla="*/ 18 h 42"/>
                  <a:gd name="T8" fmla="*/ 0 w 42"/>
                  <a:gd name="T9" fmla="*/ 30 h 42"/>
                  <a:gd name="T10" fmla="*/ 12 w 42"/>
                  <a:gd name="T11" fmla="*/ 42 h 42"/>
                  <a:gd name="T12" fmla="*/ 24 w 42"/>
                  <a:gd name="T13" fmla="*/ 30 h 42"/>
                  <a:gd name="T14" fmla="*/ 23 w 42"/>
                  <a:gd name="T15" fmla="*/ 27 h 42"/>
                  <a:gd name="T16" fmla="*/ 42 w 42"/>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8"/>
                    </a:moveTo>
                    <a:cubicBezTo>
                      <a:pt x="34" y="0"/>
                      <a:pt x="34" y="0"/>
                      <a:pt x="34" y="0"/>
                    </a:cubicBezTo>
                    <a:cubicBezTo>
                      <a:pt x="15" y="18"/>
                      <a:pt x="15" y="18"/>
                      <a:pt x="15" y="18"/>
                    </a:cubicBezTo>
                    <a:cubicBezTo>
                      <a:pt x="14" y="18"/>
                      <a:pt x="13" y="18"/>
                      <a:pt x="12" y="18"/>
                    </a:cubicBezTo>
                    <a:cubicBezTo>
                      <a:pt x="5" y="18"/>
                      <a:pt x="0" y="23"/>
                      <a:pt x="0" y="30"/>
                    </a:cubicBezTo>
                    <a:cubicBezTo>
                      <a:pt x="0" y="37"/>
                      <a:pt x="5" y="42"/>
                      <a:pt x="12" y="42"/>
                    </a:cubicBezTo>
                    <a:cubicBezTo>
                      <a:pt x="19" y="42"/>
                      <a:pt x="24" y="37"/>
                      <a:pt x="24" y="30"/>
                    </a:cubicBezTo>
                    <a:cubicBezTo>
                      <a:pt x="24" y="29"/>
                      <a:pt x="24" y="28"/>
                      <a:pt x="23" y="27"/>
                    </a:cubicBezTo>
                    <a:lnTo>
                      <a:pt x="42"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1A1A1A"/>
                  </a:solidFill>
                  <a:latin typeface="Segoe UI"/>
                </a:endParaRPr>
              </a:p>
            </p:txBody>
          </p:sp>
        </p:grpSp>
        <p:sp>
          <p:nvSpPr>
            <p:cNvPr id="10" name="TextBox 9">
              <a:extLst>
                <a:ext uri="{FF2B5EF4-FFF2-40B4-BE49-F238E27FC236}">
                  <a16:creationId xmlns:a16="http://schemas.microsoft.com/office/drawing/2014/main" id="{54634FF2-7CCA-47FA-A38A-564762FC1EA5}"/>
                </a:ext>
              </a:extLst>
            </p:cNvPr>
            <p:cNvSpPr txBox="1"/>
            <p:nvPr/>
          </p:nvSpPr>
          <p:spPr>
            <a:xfrm>
              <a:off x="7283328" y="2032952"/>
              <a:ext cx="1660712" cy="439479"/>
            </a:xfrm>
            <a:prstGeom prst="rect">
              <a:avLst/>
            </a:prstGeom>
            <a:noFill/>
          </p:spPr>
          <p:txBody>
            <a:bodyPr wrap="square" lIns="0" tIns="0" rIns="0" bIns="0" rtlCol="0">
              <a:spAutoFit/>
            </a:bodyPr>
            <a:lstStyle/>
            <a:p>
              <a:pPr defTabSz="932563">
                <a:defRPr/>
              </a:pPr>
              <a:r>
                <a:rPr lang="en-US" sz="2856" b="1" spc="-150">
                  <a:ln w="3175">
                    <a:noFill/>
                  </a:ln>
                  <a:solidFill>
                    <a:srgbClr val="1A1A1A">
                      <a:lumMod val="90000"/>
                      <a:lumOff val="10000"/>
                    </a:srgbClr>
                  </a:solidFill>
                  <a:latin typeface="Segoe UI Semibold"/>
                  <a:cs typeface="Segoe UI" pitchFamily="34" charset="0"/>
                </a:rPr>
                <a:t>Optimize</a:t>
              </a:r>
            </a:p>
          </p:txBody>
        </p:sp>
      </p:grpSp>
      <p:grpSp>
        <p:nvGrpSpPr>
          <p:cNvPr id="17" name="Group 16">
            <a:extLst>
              <a:ext uri="{FF2B5EF4-FFF2-40B4-BE49-F238E27FC236}">
                <a16:creationId xmlns:a16="http://schemas.microsoft.com/office/drawing/2014/main" id="{F02C590D-7E54-43C2-B768-B71D6C3D01E6}"/>
              </a:ext>
            </a:extLst>
          </p:cNvPr>
          <p:cNvGrpSpPr/>
          <p:nvPr/>
        </p:nvGrpSpPr>
        <p:grpSpPr>
          <a:xfrm>
            <a:off x="8071909" y="1834976"/>
            <a:ext cx="3623781" cy="539064"/>
            <a:chOff x="9586637" y="2027769"/>
            <a:chExt cx="3553049" cy="528542"/>
          </a:xfrm>
        </p:grpSpPr>
        <p:sp>
          <p:nvSpPr>
            <p:cNvPr id="18" name="Freeform 16">
              <a:extLst>
                <a:ext uri="{FF2B5EF4-FFF2-40B4-BE49-F238E27FC236}">
                  <a16:creationId xmlns:a16="http://schemas.microsoft.com/office/drawing/2014/main" id="{95BF7AD2-887E-4685-B096-423824B390D5}"/>
                </a:ext>
              </a:extLst>
            </p:cNvPr>
            <p:cNvSpPr>
              <a:spLocks noEditPoints="1"/>
            </p:cNvSpPr>
            <p:nvPr/>
          </p:nvSpPr>
          <p:spPr bwMode="auto">
            <a:xfrm>
              <a:off x="9586637" y="2086799"/>
              <a:ext cx="538882" cy="469512"/>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9" name="TextBox 18">
              <a:extLst>
                <a:ext uri="{FF2B5EF4-FFF2-40B4-BE49-F238E27FC236}">
                  <a16:creationId xmlns:a16="http://schemas.microsoft.com/office/drawing/2014/main" id="{62DB66EE-BA47-4581-A8B8-042B0CFF691E}"/>
                </a:ext>
              </a:extLst>
            </p:cNvPr>
            <p:cNvSpPr txBox="1"/>
            <p:nvPr/>
          </p:nvSpPr>
          <p:spPr>
            <a:xfrm>
              <a:off x="10280213" y="2027769"/>
              <a:ext cx="2859473" cy="439479"/>
            </a:xfrm>
            <a:prstGeom prst="rect">
              <a:avLst/>
            </a:prstGeom>
            <a:noFill/>
          </p:spPr>
          <p:txBody>
            <a:bodyPr wrap="square" lIns="0" tIns="0" rIns="0" bIns="0" rtlCol="0">
              <a:spAutoFit/>
            </a:bodyPr>
            <a:lstStyle/>
            <a:p>
              <a:pPr defTabSz="932563">
                <a:defRPr/>
              </a:pPr>
              <a:r>
                <a:rPr lang="en-US" sz="2856" b="1" spc="-150">
                  <a:ln w="3175">
                    <a:noFill/>
                  </a:ln>
                  <a:solidFill>
                    <a:srgbClr val="1A1A1A">
                      <a:lumMod val="90000"/>
                      <a:lumOff val="10000"/>
                    </a:srgbClr>
                  </a:solidFill>
                  <a:latin typeface="Segoe UI Semibold"/>
                  <a:cs typeface="Segoe UI" pitchFamily="34" charset="0"/>
                </a:rPr>
                <a:t>Secure &amp; Manage</a:t>
              </a:r>
            </a:p>
          </p:txBody>
        </p:sp>
      </p:grpSp>
      <p:grpSp>
        <p:nvGrpSpPr>
          <p:cNvPr id="20" name="Group 19">
            <a:extLst>
              <a:ext uri="{FF2B5EF4-FFF2-40B4-BE49-F238E27FC236}">
                <a16:creationId xmlns:a16="http://schemas.microsoft.com/office/drawing/2014/main" id="{42C25673-F0E4-48AE-B695-6E857FCD8C19}"/>
              </a:ext>
            </a:extLst>
          </p:cNvPr>
          <p:cNvGrpSpPr/>
          <p:nvPr/>
        </p:nvGrpSpPr>
        <p:grpSpPr>
          <a:xfrm>
            <a:off x="3174613" y="1813538"/>
            <a:ext cx="2409502" cy="465545"/>
            <a:chOff x="3581729" y="2032952"/>
            <a:chExt cx="2362471" cy="456458"/>
          </a:xfrm>
        </p:grpSpPr>
        <p:sp>
          <p:nvSpPr>
            <p:cNvPr id="21" name="TextBox 20">
              <a:extLst>
                <a:ext uri="{FF2B5EF4-FFF2-40B4-BE49-F238E27FC236}">
                  <a16:creationId xmlns:a16="http://schemas.microsoft.com/office/drawing/2014/main" id="{6A37415F-D2E9-40AF-ABF2-3173D56C63E8}"/>
                </a:ext>
              </a:extLst>
            </p:cNvPr>
            <p:cNvSpPr txBox="1"/>
            <p:nvPr/>
          </p:nvSpPr>
          <p:spPr>
            <a:xfrm>
              <a:off x="4283488" y="2032952"/>
              <a:ext cx="1660712" cy="439479"/>
            </a:xfrm>
            <a:prstGeom prst="rect">
              <a:avLst/>
            </a:prstGeom>
            <a:noFill/>
          </p:spPr>
          <p:txBody>
            <a:bodyPr wrap="square" lIns="0" tIns="0" rIns="0" bIns="0" rtlCol="0">
              <a:spAutoFit/>
            </a:bodyPr>
            <a:lstStyle/>
            <a:p>
              <a:pPr defTabSz="932563">
                <a:defRPr/>
              </a:pPr>
              <a:r>
                <a:rPr lang="en-US" sz="2856" b="1" spc="-150">
                  <a:ln w="3175">
                    <a:noFill/>
                  </a:ln>
                  <a:solidFill>
                    <a:srgbClr val="1A1A1A">
                      <a:lumMod val="90000"/>
                      <a:lumOff val="10000"/>
                    </a:srgbClr>
                  </a:solidFill>
                  <a:latin typeface="Segoe UI Semibold"/>
                  <a:cs typeface="Segoe UI" pitchFamily="34" charset="0"/>
                </a:rPr>
                <a:t>Migrate</a:t>
              </a:r>
            </a:p>
          </p:txBody>
        </p:sp>
        <p:grpSp>
          <p:nvGrpSpPr>
            <p:cNvPr id="22" name="Group 21">
              <a:extLst>
                <a:ext uri="{FF2B5EF4-FFF2-40B4-BE49-F238E27FC236}">
                  <a16:creationId xmlns:a16="http://schemas.microsoft.com/office/drawing/2014/main" id="{6205800B-38D3-4539-B5D3-9AB1516E86BC}"/>
                </a:ext>
              </a:extLst>
            </p:cNvPr>
            <p:cNvGrpSpPr/>
            <p:nvPr/>
          </p:nvGrpSpPr>
          <p:grpSpPr>
            <a:xfrm>
              <a:off x="3581729" y="2032952"/>
              <a:ext cx="544108" cy="456458"/>
              <a:chOff x="5131285" y="3324385"/>
              <a:chExt cx="661942" cy="509185"/>
            </a:xfrm>
          </p:grpSpPr>
          <p:sp>
            <p:nvSpPr>
              <p:cNvPr id="23" name="Freeform 48">
                <a:extLst>
                  <a:ext uri="{FF2B5EF4-FFF2-40B4-BE49-F238E27FC236}">
                    <a16:creationId xmlns:a16="http://schemas.microsoft.com/office/drawing/2014/main" id="{75F42347-57C8-4E37-ADCE-F3F25384A189}"/>
                  </a:ext>
                </a:extLst>
              </p:cNvPr>
              <p:cNvSpPr>
                <a:spLocks/>
              </p:cNvSpPr>
              <p:nvPr/>
            </p:nvSpPr>
            <p:spPr bwMode="auto">
              <a:xfrm>
                <a:off x="5131285" y="3613816"/>
                <a:ext cx="661942" cy="219754"/>
              </a:xfrm>
              <a:custGeom>
                <a:avLst/>
                <a:gdLst>
                  <a:gd name="T0" fmla="*/ 0 w 257"/>
                  <a:gd name="T1" fmla="*/ 85 h 85"/>
                  <a:gd name="T2" fmla="*/ 0 w 257"/>
                  <a:gd name="T3" fmla="*/ 85 h 85"/>
                  <a:gd name="T4" fmla="*/ 257 w 257"/>
                  <a:gd name="T5" fmla="*/ 0 h 85"/>
                  <a:gd name="T6" fmla="*/ 29 w 257"/>
                  <a:gd name="T7" fmla="*/ 0 h 85"/>
                  <a:gd name="T8" fmla="*/ 0 w 257"/>
                  <a:gd name="T9" fmla="*/ 85 h 85"/>
                </a:gdLst>
                <a:ahLst/>
                <a:cxnLst>
                  <a:cxn ang="0">
                    <a:pos x="T0" y="T1"/>
                  </a:cxn>
                  <a:cxn ang="0">
                    <a:pos x="T2" y="T3"/>
                  </a:cxn>
                  <a:cxn ang="0">
                    <a:pos x="T4" y="T5"/>
                  </a:cxn>
                  <a:cxn ang="0">
                    <a:pos x="T6" y="T7"/>
                  </a:cxn>
                  <a:cxn ang="0">
                    <a:pos x="T8" y="T9"/>
                  </a:cxn>
                </a:cxnLst>
                <a:rect l="0" t="0" r="r" b="b"/>
                <a:pathLst>
                  <a:path w="257" h="85">
                    <a:moveTo>
                      <a:pt x="0" y="85"/>
                    </a:moveTo>
                    <a:lnTo>
                      <a:pt x="0" y="85"/>
                    </a:lnTo>
                    <a:lnTo>
                      <a:pt x="257" y="0"/>
                    </a:lnTo>
                    <a:lnTo>
                      <a:pt x="29" y="0"/>
                    </a:lnTo>
                    <a:lnTo>
                      <a:pt x="0" y="85"/>
                    </a:lnTo>
                    <a:close/>
                  </a:path>
                </a:pathLst>
              </a:custGeom>
              <a:solidFill>
                <a:schemeClr val="bg1"/>
              </a:solidFill>
              <a:ln w="19050">
                <a:solidFill>
                  <a:schemeClr val="accent1"/>
                </a:solidFill>
                <a:prstDash val="solid"/>
                <a:round/>
                <a:headEnd/>
                <a:tailEnd/>
              </a:ln>
            </p:spPr>
            <p:txBody>
              <a:bodyPr vert="horz" wrap="square" lIns="95117" tIns="47558" rIns="95117" bIns="47558" numCol="1" anchor="t" anchorCtr="0" compatLnSpc="1">
                <a:prstTxWarp prst="textNoShape">
                  <a:avLst/>
                </a:prstTxWarp>
              </a:bodyPr>
              <a:lstStyle/>
              <a:p>
                <a:pPr defTabSz="932563">
                  <a:defRPr/>
                </a:pPr>
                <a:endParaRPr lang="en-US" sz="1873">
                  <a:solidFill>
                    <a:srgbClr val="1A1A1A"/>
                  </a:solidFill>
                  <a:latin typeface="Segoe UI"/>
                </a:endParaRPr>
              </a:p>
            </p:txBody>
          </p:sp>
          <p:sp>
            <p:nvSpPr>
              <p:cNvPr id="24" name="Freeform 49">
                <a:extLst>
                  <a:ext uri="{FF2B5EF4-FFF2-40B4-BE49-F238E27FC236}">
                    <a16:creationId xmlns:a16="http://schemas.microsoft.com/office/drawing/2014/main" id="{75C030CF-BDE4-4767-82CC-40456EE47B39}"/>
                  </a:ext>
                </a:extLst>
              </p:cNvPr>
              <p:cNvSpPr>
                <a:spLocks/>
              </p:cNvSpPr>
              <p:nvPr/>
            </p:nvSpPr>
            <p:spPr bwMode="auto">
              <a:xfrm>
                <a:off x="5131285" y="3324385"/>
                <a:ext cx="661942" cy="219754"/>
              </a:xfrm>
              <a:custGeom>
                <a:avLst/>
                <a:gdLst>
                  <a:gd name="T0" fmla="*/ 0 w 257"/>
                  <a:gd name="T1" fmla="*/ 0 h 85"/>
                  <a:gd name="T2" fmla="*/ 0 w 257"/>
                  <a:gd name="T3" fmla="*/ 0 h 85"/>
                  <a:gd name="T4" fmla="*/ 29 w 257"/>
                  <a:gd name="T5" fmla="*/ 85 h 85"/>
                  <a:gd name="T6" fmla="*/ 257 w 257"/>
                  <a:gd name="T7" fmla="*/ 85 h 85"/>
                  <a:gd name="T8" fmla="*/ 0 w 257"/>
                  <a:gd name="T9" fmla="*/ 0 h 85"/>
                </a:gdLst>
                <a:ahLst/>
                <a:cxnLst>
                  <a:cxn ang="0">
                    <a:pos x="T0" y="T1"/>
                  </a:cxn>
                  <a:cxn ang="0">
                    <a:pos x="T2" y="T3"/>
                  </a:cxn>
                  <a:cxn ang="0">
                    <a:pos x="T4" y="T5"/>
                  </a:cxn>
                  <a:cxn ang="0">
                    <a:pos x="T6" y="T7"/>
                  </a:cxn>
                  <a:cxn ang="0">
                    <a:pos x="T8" y="T9"/>
                  </a:cxn>
                </a:cxnLst>
                <a:rect l="0" t="0" r="r" b="b"/>
                <a:pathLst>
                  <a:path w="257" h="85">
                    <a:moveTo>
                      <a:pt x="0" y="0"/>
                    </a:moveTo>
                    <a:lnTo>
                      <a:pt x="0" y="0"/>
                    </a:lnTo>
                    <a:lnTo>
                      <a:pt x="29" y="85"/>
                    </a:lnTo>
                    <a:lnTo>
                      <a:pt x="257" y="85"/>
                    </a:lnTo>
                    <a:lnTo>
                      <a:pt x="0" y="0"/>
                    </a:lnTo>
                    <a:close/>
                  </a:path>
                </a:pathLst>
              </a:custGeom>
              <a:solidFill>
                <a:schemeClr val="accent1"/>
              </a:solidFill>
              <a:ln w="0">
                <a:solidFill>
                  <a:schemeClr val="accent1"/>
                </a:solidFill>
                <a:prstDash val="solid"/>
                <a:round/>
                <a:headEnd/>
                <a:tailEnd/>
              </a:ln>
            </p:spPr>
            <p:txBody>
              <a:bodyPr vert="horz" wrap="square" lIns="95117" tIns="47558" rIns="95117" bIns="47558" numCol="1" anchor="t" anchorCtr="0" compatLnSpc="1">
                <a:prstTxWarp prst="textNoShape">
                  <a:avLst/>
                </a:prstTxWarp>
              </a:bodyPr>
              <a:lstStyle/>
              <a:p>
                <a:pPr defTabSz="932563">
                  <a:defRPr/>
                </a:pPr>
                <a:endParaRPr lang="en-US" sz="1873">
                  <a:solidFill>
                    <a:srgbClr val="1A1A1A"/>
                  </a:solidFill>
                  <a:latin typeface="Segoe UI"/>
                </a:endParaRPr>
              </a:p>
            </p:txBody>
          </p:sp>
        </p:grpSp>
      </p:grpSp>
      <p:sp>
        <p:nvSpPr>
          <p:cNvPr id="25" name="AutoShape 53">
            <a:extLst>
              <a:ext uri="{FF2B5EF4-FFF2-40B4-BE49-F238E27FC236}">
                <a16:creationId xmlns:a16="http://schemas.microsoft.com/office/drawing/2014/main" id="{D30AF98E-C32B-44B3-BDD7-6D543606CDE6}"/>
              </a:ext>
            </a:extLst>
          </p:cNvPr>
          <p:cNvSpPr>
            <a:spLocks noChangeAspect="1" noChangeArrowheads="1" noTextEdit="1"/>
          </p:cNvSpPr>
          <p:nvPr/>
        </p:nvSpPr>
        <p:spPr bwMode="auto">
          <a:xfrm>
            <a:off x="483374" y="3702592"/>
            <a:ext cx="414490" cy="41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nvGrpSpPr>
          <p:cNvPr id="26" name="Group 25">
            <a:extLst>
              <a:ext uri="{FF2B5EF4-FFF2-40B4-BE49-F238E27FC236}">
                <a16:creationId xmlns:a16="http://schemas.microsoft.com/office/drawing/2014/main" id="{8B421A47-E010-406E-87E7-81A55E1578D6}"/>
              </a:ext>
            </a:extLst>
          </p:cNvPr>
          <p:cNvGrpSpPr/>
          <p:nvPr/>
        </p:nvGrpSpPr>
        <p:grpSpPr>
          <a:xfrm>
            <a:off x="638809" y="5823997"/>
            <a:ext cx="386965" cy="386966"/>
            <a:chOff x="274638" y="5915025"/>
            <a:chExt cx="379412" cy="379413"/>
          </a:xfrm>
        </p:grpSpPr>
        <p:sp>
          <p:nvSpPr>
            <p:cNvPr id="27" name="AutoShape 32">
              <a:extLst>
                <a:ext uri="{FF2B5EF4-FFF2-40B4-BE49-F238E27FC236}">
                  <a16:creationId xmlns:a16="http://schemas.microsoft.com/office/drawing/2014/main" id="{1FD36917-89F4-491C-B45C-68B6784668EE}"/>
                </a:ext>
              </a:extLst>
            </p:cNvPr>
            <p:cNvSpPr>
              <a:spLocks noChangeAspect="1" noChangeArrowheads="1" noTextEdit="1"/>
            </p:cNvSpPr>
            <p:nvPr/>
          </p:nvSpPr>
          <p:spPr bwMode="auto">
            <a:xfrm>
              <a:off x="274638" y="5915025"/>
              <a:ext cx="3794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28" name="Freeform 34">
              <a:extLst>
                <a:ext uri="{FF2B5EF4-FFF2-40B4-BE49-F238E27FC236}">
                  <a16:creationId xmlns:a16="http://schemas.microsoft.com/office/drawing/2014/main" id="{E2528E6C-96E3-4A72-82D2-E48F7524CDDD}"/>
                </a:ext>
              </a:extLst>
            </p:cNvPr>
            <p:cNvSpPr>
              <a:spLocks/>
            </p:cNvSpPr>
            <p:nvPr/>
          </p:nvSpPr>
          <p:spPr bwMode="auto">
            <a:xfrm>
              <a:off x="531813" y="6040438"/>
              <a:ext cx="122237" cy="136525"/>
            </a:xfrm>
            <a:custGeom>
              <a:avLst/>
              <a:gdLst>
                <a:gd name="T0" fmla="*/ 0 w 134"/>
                <a:gd name="T1" fmla="*/ 61 h 148"/>
                <a:gd name="T2" fmla="*/ 0 w 134"/>
                <a:gd name="T3" fmla="*/ 61 h 148"/>
                <a:gd name="T4" fmla="*/ 0 w 134"/>
                <a:gd name="T5" fmla="*/ 88 h 148"/>
                <a:gd name="T6" fmla="*/ 83 w 134"/>
                <a:gd name="T7" fmla="*/ 88 h 148"/>
                <a:gd name="T8" fmla="*/ 41 w 134"/>
                <a:gd name="T9" fmla="*/ 130 h 148"/>
                <a:gd name="T10" fmla="*/ 60 w 134"/>
                <a:gd name="T11" fmla="*/ 148 h 148"/>
                <a:gd name="T12" fmla="*/ 134 w 134"/>
                <a:gd name="T13" fmla="*/ 75 h 148"/>
                <a:gd name="T14" fmla="*/ 59 w 134"/>
                <a:gd name="T15" fmla="*/ 0 h 148"/>
                <a:gd name="T16" fmla="*/ 40 w 134"/>
                <a:gd name="T17" fmla="*/ 18 h 148"/>
                <a:gd name="T18" fmla="*/ 83 w 134"/>
                <a:gd name="T19" fmla="*/ 61 h 148"/>
                <a:gd name="T20" fmla="*/ 0 w 134"/>
                <a:gd name="T21"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8">
                  <a:moveTo>
                    <a:pt x="0" y="61"/>
                  </a:moveTo>
                  <a:lnTo>
                    <a:pt x="0" y="61"/>
                  </a:lnTo>
                  <a:lnTo>
                    <a:pt x="0" y="88"/>
                  </a:lnTo>
                  <a:lnTo>
                    <a:pt x="83" y="88"/>
                  </a:lnTo>
                  <a:lnTo>
                    <a:pt x="41" y="130"/>
                  </a:lnTo>
                  <a:lnTo>
                    <a:pt x="60" y="148"/>
                  </a:lnTo>
                  <a:lnTo>
                    <a:pt x="134" y="75"/>
                  </a:lnTo>
                  <a:lnTo>
                    <a:pt x="59" y="0"/>
                  </a:lnTo>
                  <a:lnTo>
                    <a:pt x="40" y="18"/>
                  </a:lnTo>
                  <a:lnTo>
                    <a:pt x="83" y="61"/>
                  </a:lnTo>
                  <a:lnTo>
                    <a:pt x="0" y="61"/>
                  </a:lnTo>
                  <a:close/>
                </a:path>
              </a:pathLst>
            </a:custGeom>
            <a:solidFill>
              <a:schemeClr val="tx1"/>
            </a:solidFill>
            <a:ln w="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29" name="Freeform 35">
              <a:extLst>
                <a:ext uri="{FF2B5EF4-FFF2-40B4-BE49-F238E27FC236}">
                  <a16:creationId xmlns:a16="http://schemas.microsoft.com/office/drawing/2014/main" id="{E0C9B46F-774F-4203-A5A1-574C23C8065E}"/>
                </a:ext>
              </a:extLst>
            </p:cNvPr>
            <p:cNvSpPr>
              <a:spLocks/>
            </p:cNvSpPr>
            <p:nvPr/>
          </p:nvSpPr>
          <p:spPr bwMode="auto">
            <a:xfrm>
              <a:off x="401638" y="6170613"/>
              <a:ext cx="138112" cy="123825"/>
            </a:xfrm>
            <a:custGeom>
              <a:avLst/>
              <a:gdLst>
                <a:gd name="T0" fmla="*/ 62 w 150"/>
                <a:gd name="T1" fmla="*/ 0 h 134"/>
                <a:gd name="T2" fmla="*/ 62 w 150"/>
                <a:gd name="T3" fmla="*/ 0 h 134"/>
                <a:gd name="T4" fmla="*/ 62 w 150"/>
                <a:gd name="T5" fmla="*/ 82 h 134"/>
                <a:gd name="T6" fmla="*/ 19 w 150"/>
                <a:gd name="T7" fmla="*/ 40 h 134"/>
                <a:gd name="T8" fmla="*/ 0 w 150"/>
                <a:gd name="T9" fmla="*/ 59 h 134"/>
                <a:gd name="T10" fmla="*/ 75 w 150"/>
                <a:gd name="T11" fmla="*/ 134 h 134"/>
                <a:gd name="T12" fmla="*/ 150 w 150"/>
                <a:gd name="T13" fmla="*/ 59 h 134"/>
                <a:gd name="T14" fmla="*/ 131 w 150"/>
                <a:gd name="T15" fmla="*/ 40 h 134"/>
                <a:gd name="T16" fmla="*/ 88 w 150"/>
                <a:gd name="T17" fmla="*/ 82 h 134"/>
                <a:gd name="T18" fmla="*/ 88 w 150"/>
                <a:gd name="T19" fmla="*/ 0 h 134"/>
                <a:gd name="T20" fmla="*/ 62 w 150"/>
                <a:gd name="T2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34">
                  <a:moveTo>
                    <a:pt x="62" y="0"/>
                  </a:moveTo>
                  <a:lnTo>
                    <a:pt x="62" y="0"/>
                  </a:lnTo>
                  <a:lnTo>
                    <a:pt x="62" y="82"/>
                  </a:lnTo>
                  <a:lnTo>
                    <a:pt x="19" y="40"/>
                  </a:lnTo>
                  <a:lnTo>
                    <a:pt x="0" y="59"/>
                  </a:lnTo>
                  <a:lnTo>
                    <a:pt x="75" y="134"/>
                  </a:lnTo>
                  <a:lnTo>
                    <a:pt x="150" y="59"/>
                  </a:lnTo>
                  <a:lnTo>
                    <a:pt x="131" y="40"/>
                  </a:lnTo>
                  <a:lnTo>
                    <a:pt x="88" y="82"/>
                  </a:lnTo>
                  <a:lnTo>
                    <a:pt x="88" y="0"/>
                  </a:lnTo>
                  <a:lnTo>
                    <a:pt x="62" y="0"/>
                  </a:lnTo>
                  <a:close/>
                </a:path>
              </a:pathLst>
            </a:custGeom>
            <a:solidFill>
              <a:schemeClr val="tx1"/>
            </a:solidFill>
            <a:ln w="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0" name="Freeform 36">
              <a:extLst>
                <a:ext uri="{FF2B5EF4-FFF2-40B4-BE49-F238E27FC236}">
                  <a16:creationId xmlns:a16="http://schemas.microsoft.com/office/drawing/2014/main" id="{D00E1D38-9728-4CB3-91DD-1F24BB65372A}"/>
                </a:ext>
              </a:extLst>
            </p:cNvPr>
            <p:cNvSpPr>
              <a:spLocks/>
            </p:cNvSpPr>
            <p:nvPr/>
          </p:nvSpPr>
          <p:spPr bwMode="auto">
            <a:xfrm>
              <a:off x="287338" y="6040438"/>
              <a:ext cx="122237" cy="138113"/>
            </a:xfrm>
            <a:custGeom>
              <a:avLst/>
              <a:gdLst>
                <a:gd name="T0" fmla="*/ 94 w 133"/>
                <a:gd name="T1" fmla="*/ 131 h 150"/>
                <a:gd name="T2" fmla="*/ 94 w 133"/>
                <a:gd name="T3" fmla="*/ 131 h 150"/>
                <a:gd name="T4" fmla="*/ 51 w 133"/>
                <a:gd name="T5" fmla="*/ 88 h 150"/>
                <a:gd name="T6" fmla="*/ 133 w 133"/>
                <a:gd name="T7" fmla="*/ 88 h 150"/>
                <a:gd name="T8" fmla="*/ 133 w 133"/>
                <a:gd name="T9" fmla="*/ 61 h 150"/>
                <a:gd name="T10" fmla="*/ 51 w 133"/>
                <a:gd name="T11" fmla="*/ 61 h 150"/>
                <a:gd name="T12" fmla="*/ 94 w 133"/>
                <a:gd name="T13" fmla="*/ 19 h 150"/>
                <a:gd name="T14" fmla="*/ 75 w 133"/>
                <a:gd name="T15" fmla="*/ 0 h 150"/>
                <a:gd name="T16" fmla="*/ 0 w 133"/>
                <a:gd name="T17" fmla="*/ 75 h 150"/>
                <a:gd name="T18" fmla="*/ 75 w 133"/>
                <a:gd name="T19" fmla="*/ 150 h 150"/>
                <a:gd name="T20" fmla="*/ 94 w 133"/>
                <a:gd name="T21" fmla="*/ 1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50">
                  <a:moveTo>
                    <a:pt x="94" y="131"/>
                  </a:moveTo>
                  <a:lnTo>
                    <a:pt x="94" y="131"/>
                  </a:lnTo>
                  <a:lnTo>
                    <a:pt x="51" y="88"/>
                  </a:lnTo>
                  <a:lnTo>
                    <a:pt x="133" y="88"/>
                  </a:lnTo>
                  <a:lnTo>
                    <a:pt x="133" y="61"/>
                  </a:lnTo>
                  <a:lnTo>
                    <a:pt x="51" y="61"/>
                  </a:lnTo>
                  <a:lnTo>
                    <a:pt x="94" y="19"/>
                  </a:lnTo>
                  <a:lnTo>
                    <a:pt x="75" y="0"/>
                  </a:lnTo>
                  <a:lnTo>
                    <a:pt x="0" y="75"/>
                  </a:lnTo>
                  <a:lnTo>
                    <a:pt x="75" y="150"/>
                  </a:lnTo>
                  <a:lnTo>
                    <a:pt x="94" y="131"/>
                  </a:lnTo>
                  <a:close/>
                </a:path>
              </a:pathLst>
            </a:custGeom>
            <a:solidFill>
              <a:schemeClr val="tx1"/>
            </a:solidFill>
            <a:ln w="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1" name="Freeform 37">
              <a:extLst>
                <a:ext uri="{FF2B5EF4-FFF2-40B4-BE49-F238E27FC236}">
                  <a16:creationId xmlns:a16="http://schemas.microsoft.com/office/drawing/2014/main" id="{1FA6A718-4325-45E0-9253-D0A200501BC3}"/>
                </a:ext>
              </a:extLst>
            </p:cNvPr>
            <p:cNvSpPr>
              <a:spLocks/>
            </p:cNvSpPr>
            <p:nvPr/>
          </p:nvSpPr>
          <p:spPr bwMode="auto">
            <a:xfrm>
              <a:off x="403225" y="5926138"/>
              <a:ext cx="136525" cy="122238"/>
            </a:xfrm>
            <a:custGeom>
              <a:avLst/>
              <a:gdLst>
                <a:gd name="T0" fmla="*/ 60 w 149"/>
                <a:gd name="T1" fmla="*/ 51 h 133"/>
                <a:gd name="T2" fmla="*/ 60 w 149"/>
                <a:gd name="T3" fmla="*/ 51 h 133"/>
                <a:gd name="T4" fmla="*/ 60 w 149"/>
                <a:gd name="T5" fmla="*/ 133 h 133"/>
                <a:gd name="T6" fmla="*/ 87 w 149"/>
                <a:gd name="T7" fmla="*/ 133 h 133"/>
                <a:gd name="T8" fmla="*/ 87 w 149"/>
                <a:gd name="T9" fmla="*/ 51 h 133"/>
                <a:gd name="T10" fmla="*/ 130 w 149"/>
                <a:gd name="T11" fmla="*/ 93 h 133"/>
                <a:gd name="T12" fmla="*/ 149 w 149"/>
                <a:gd name="T13" fmla="*/ 75 h 133"/>
                <a:gd name="T14" fmla="*/ 74 w 149"/>
                <a:gd name="T15" fmla="*/ 0 h 133"/>
                <a:gd name="T16" fmla="*/ 0 w 149"/>
                <a:gd name="T17" fmla="*/ 74 h 133"/>
                <a:gd name="T18" fmla="*/ 19 w 149"/>
                <a:gd name="T19" fmla="*/ 92 h 133"/>
                <a:gd name="T20" fmla="*/ 60 w 149"/>
                <a:gd name="T21" fmla="*/ 5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133">
                  <a:moveTo>
                    <a:pt x="60" y="51"/>
                  </a:moveTo>
                  <a:lnTo>
                    <a:pt x="60" y="51"/>
                  </a:lnTo>
                  <a:lnTo>
                    <a:pt x="60" y="133"/>
                  </a:lnTo>
                  <a:lnTo>
                    <a:pt x="87" y="133"/>
                  </a:lnTo>
                  <a:lnTo>
                    <a:pt x="87" y="51"/>
                  </a:lnTo>
                  <a:lnTo>
                    <a:pt x="130" y="93"/>
                  </a:lnTo>
                  <a:lnTo>
                    <a:pt x="149" y="75"/>
                  </a:lnTo>
                  <a:lnTo>
                    <a:pt x="74" y="0"/>
                  </a:lnTo>
                  <a:lnTo>
                    <a:pt x="0" y="74"/>
                  </a:lnTo>
                  <a:lnTo>
                    <a:pt x="19" y="92"/>
                  </a:lnTo>
                  <a:lnTo>
                    <a:pt x="60" y="51"/>
                  </a:lnTo>
                  <a:close/>
                </a:path>
              </a:pathLst>
            </a:custGeom>
            <a:solidFill>
              <a:schemeClr val="accent1"/>
            </a:solidFill>
            <a:ln w="0">
              <a:solidFill>
                <a:schemeClr val="accent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32" name="Group 31">
            <a:extLst>
              <a:ext uri="{FF2B5EF4-FFF2-40B4-BE49-F238E27FC236}">
                <a16:creationId xmlns:a16="http://schemas.microsoft.com/office/drawing/2014/main" id="{64891334-2CF9-41A0-938B-6A6A11828FEF}"/>
              </a:ext>
            </a:extLst>
          </p:cNvPr>
          <p:cNvGrpSpPr/>
          <p:nvPr/>
        </p:nvGrpSpPr>
        <p:grpSpPr>
          <a:xfrm>
            <a:off x="624236" y="4881299"/>
            <a:ext cx="401538" cy="399918"/>
            <a:chOff x="268288" y="5218113"/>
            <a:chExt cx="393700" cy="392112"/>
          </a:xfrm>
        </p:grpSpPr>
        <p:sp>
          <p:nvSpPr>
            <p:cNvPr id="33" name="AutoShape 39">
              <a:extLst>
                <a:ext uri="{FF2B5EF4-FFF2-40B4-BE49-F238E27FC236}">
                  <a16:creationId xmlns:a16="http://schemas.microsoft.com/office/drawing/2014/main" id="{9B6A4BF9-8A25-4FB8-973F-03CBBCC5C3E0}"/>
                </a:ext>
              </a:extLst>
            </p:cNvPr>
            <p:cNvSpPr>
              <a:spLocks noChangeAspect="1" noChangeArrowheads="1" noTextEdit="1"/>
            </p:cNvSpPr>
            <p:nvPr/>
          </p:nvSpPr>
          <p:spPr bwMode="auto">
            <a:xfrm>
              <a:off x="268288" y="5221288"/>
              <a:ext cx="3810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4" name="Freeform 41">
              <a:extLst>
                <a:ext uri="{FF2B5EF4-FFF2-40B4-BE49-F238E27FC236}">
                  <a16:creationId xmlns:a16="http://schemas.microsoft.com/office/drawing/2014/main" id="{E8374073-2A6F-487D-BFA7-FC772A022719}"/>
                </a:ext>
              </a:extLst>
            </p:cNvPr>
            <p:cNvSpPr>
              <a:spLocks/>
            </p:cNvSpPr>
            <p:nvPr/>
          </p:nvSpPr>
          <p:spPr bwMode="auto">
            <a:xfrm>
              <a:off x="419101" y="5232400"/>
              <a:ext cx="227013" cy="227012"/>
            </a:xfrm>
            <a:custGeom>
              <a:avLst/>
              <a:gdLst>
                <a:gd name="T0" fmla="*/ 246 w 246"/>
                <a:gd name="T1" fmla="*/ 123 h 246"/>
                <a:gd name="T2" fmla="*/ 246 w 246"/>
                <a:gd name="T3" fmla="*/ 123 h 246"/>
                <a:gd name="T4" fmla="*/ 243 w 246"/>
                <a:gd name="T5" fmla="*/ 132 h 246"/>
                <a:gd name="T6" fmla="*/ 234 w 246"/>
                <a:gd name="T7" fmla="*/ 136 h 246"/>
                <a:gd name="T8" fmla="*/ 220 w 246"/>
                <a:gd name="T9" fmla="*/ 139 h 246"/>
                <a:gd name="T10" fmla="*/ 205 w 246"/>
                <a:gd name="T11" fmla="*/ 142 h 246"/>
                <a:gd name="T12" fmla="*/ 180 w 246"/>
                <a:gd name="T13" fmla="*/ 152 h 246"/>
                <a:gd name="T14" fmla="*/ 162 w 246"/>
                <a:gd name="T15" fmla="*/ 166 h 246"/>
                <a:gd name="T16" fmla="*/ 149 w 246"/>
                <a:gd name="T17" fmla="*/ 185 h 246"/>
                <a:gd name="T18" fmla="*/ 141 w 246"/>
                <a:gd name="T19" fmla="*/ 210 h 246"/>
                <a:gd name="T20" fmla="*/ 139 w 246"/>
                <a:gd name="T21" fmla="*/ 222 h 246"/>
                <a:gd name="T22" fmla="*/ 137 w 246"/>
                <a:gd name="T23" fmla="*/ 234 h 246"/>
                <a:gd name="T24" fmla="*/ 132 w 246"/>
                <a:gd name="T25" fmla="*/ 242 h 246"/>
                <a:gd name="T26" fmla="*/ 123 w 246"/>
                <a:gd name="T27" fmla="*/ 246 h 246"/>
                <a:gd name="T28" fmla="*/ 114 w 246"/>
                <a:gd name="T29" fmla="*/ 242 h 246"/>
                <a:gd name="T30" fmla="*/ 110 w 246"/>
                <a:gd name="T31" fmla="*/ 234 h 246"/>
                <a:gd name="T32" fmla="*/ 107 w 246"/>
                <a:gd name="T33" fmla="*/ 219 h 246"/>
                <a:gd name="T34" fmla="*/ 104 w 246"/>
                <a:gd name="T35" fmla="*/ 205 h 246"/>
                <a:gd name="T36" fmla="*/ 94 w 246"/>
                <a:gd name="T37" fmla="*/ 180 h 246"/>
                <a:gd name="T38" fmla="*/ 80 w 246"/>
                <a:gd name="T39" fmla="*/ 162 h 246"/>
                <a:gd name="T40" fmla="*/ 61 w 246"/>
                <a:gd name="T41" fmla="*/ 149 h 246"/>
                <a:gd name="T42" fmla="*/ 36 w 246"/>
                <a:gd name="T43" fmla="*/ 140 h 246"/>
                <a:gd name="T44" fmla="*/ 24 w 246"/>
                <a:gd name="T45" fmla="*/ 138 h 246"/>
                <a:gd name="T46" fmla="*/ 12 w 246"/>
                <a:gd name="T47" fmla="*/ 136 h 246"/>
                <a:gd name="T48" fmla="*/ 4 w 246"/>
                <a:gd name="T49" fmla="*/ 132 h 246"/>
                <a:gd name="T50" fmla="*/ 0 w 246"/>
                <a:gd name="T51" fmla="*/ 123 h 246"/>
                <a:gd name="T52" fmla="*/ 4 w 246"/>
                <a:gd name="T53" fmla="*/ 114 h 246"/>
                <a:gd name="T54" fmla="*/ 12 w 246"/>
                <a:gd name="T55" fmla="*/ 109 h 246"/>
                <a:gd name="T56" fmla="*/ 27 w 246"/>
                <a:gd name="T57" fmla="*/ 107 h 246"/>
                <a:gd name="T58" fmla="*/ 41 w 246"/>
                <a:gd name="T59" fmla="*/ 104 h 246"/>
                <a:gd name="T60" fmla="*/ 66 w 246"/>
                <a:gd name="T61" fmla="*/ 94 h 246"/>
                <a:gd name="T62" fmla="*/ 84 w 246"/>
                <a:gd name="T63" fmla="*/ 80 h 246"/>
                <a:gd name="T64" fmla="*/ 97 w 246"/>
                <a:gd name="T65" fmla="*/ 61 h 246"/>
                <a:gd name="T66" fmla="*/ 106 w 246"/>
                <a:gd name="T67" fmla="*/ 35 h 246"/>
                <a:gd name="T68" fmla="*/ 108 w 246"/>
                <a:gd name="T69" fmla="*/ 23 h 246"/>
                <a:gd name="T70" fmla="*/ 110 w 246"/>
                <a:gd name="T71" fmla="*/ 12 h 246"/>
                <a:gd name="T72" fmla="*/ 114 w 246"/>
                <a:gd name="T73" fmla="*/ 3 h 246"/>
                <a:gd name="T74" fmla="*/ 123 w 246"/>
                <a:gd name="T75" fmla="*/ 0 h 246"/>
                <a:gd name="T76" fmla="*/ 132 w 246"/>
                <a:gd name="T77" fmla="*/ 3 h 246"/>
                <a:gd name="T78" fmla="*/ 137 w 246"/>
                <a:gd name="T79" fmla="*/ 12 h 246"/>
                <a:gd name="T80" fmla="*/ 139 w 246"/>
                <a:gd name="T81" fmla="*/ 23 h 246"/>
                <a:gd name="T82" fmla="*/ 141 w 246"/>
                <a:gd name="T83" fmla="*/ 35 h 246"/>
                <a:gd name="T84" fmla="*/ 149 w 246"/>
                <a:gd name="T85" fmla="*/ 61 h 246"/>
                <a:gd name="T86" fmla="*/ 162 w 246"/>
                <a:gd name="T87" fmla="*/ 80 h 246"/>
                <a:gd name="T88" fmla="*/ 180 w 246"/>
                <a:gd name="T89" fmla="*/ 94 h 246"/>
                <a:gd name="T90" fmla="*/ 205 w 246"/>
                <a:gd name="T91" fmla="*/ 104 h 246"/>
                <a:gd name="T92" fmla="*/ 220 w 246"/>
                <a:gd name="T93" fmla="*/ 107 h 246"/>
                <a:gd name="T94" fmla="*/ 234 w 246"/>
                <a:gd name="T95" fmla="*/ 109 h 246"/>
                <a:gd name="T96" fmla="*/ 243 w 246"/>
                <a:gd name="T97" fmla="*/ 114 h 246"/>
                <a:gd name="T98" fmla="*/ 246 w 246"/>
                <a:gd name="T99" fmla="*/ 12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246">
                  <a:moveTo>
                    <a:pt x="246" y="123"/>
                  </a:moveTo>
                  <a:lnTo>
                    <a:pt x="246" y="123"/>
                  </a:lnTo>
                  <a:cubicBezTo>
                    <a:pt x="246" y="126"/>
                    <a:pt x="245" y="129"/>
                    <a:pt x="243" y="132"/>
                  </a:cubicBezTo>
                  <a:cubicBezTo>
                    <a:pt x="241" y="134"/>
                    <a:pt x="238" y="136"/>
                    <a:pt x="234" y="136"/>
                  </a:cubicBezTo>
                  <a:cubicBezTo>
                    <a:pt x="230" y="137"/>
                    <a:pt x="225" y="138"/>
                    <a:pt x="220" y="139"/>
                  </a:cubicBezTo>
                  <a:cubicBezTo>
                    <a:pt x="215" y="140"/>
                    <a:pt x="210" y="141"/>
                    <a:pt x="205" y="142"/>
                  </a:cubicBezTo>
                  <a:cubicBezTo>
                    <a:pt x="196" y="145"/>
                    <a:pt x="187" y="148"/>
                    <a:pt x="180" y="152"/>
                  </a:cubicBezTo>
                  <a:cubicBezTo>
                    <a:pt x="173" y="155"/>
                    <a:pt x="167" y="160"/>
                    <a:pt x="162" y="166"/>
                  </a:cubicBezTo>
                  <a:cubicBezTo>
                    <a:pt x="157" y="171"/>
                    <a:pt x="153" y="177"/>
                    <a:pt x="149" y="185"/>
                  </a:cubicBezTo>
                  <a:cubicBezTo>
                    <a:pt x="146" y="192"/>
                    <a:pt x="143" y="201"/>
                    <a:pt x="141" y="210"/>
                  </a:cubicBezTo>
                  <a:cubicBezTo>
                    <a:pt x="140" y="214"/>
                    <a:pt x="139" y="218"/>
                    <a:pt x="139" y="222"/>
                  </a:cubicBezTo>
                  <a:cubicBezTo>
                    <a:pt x="138" y="226"/>
                    <a:pt x="138" y="230"/>
                    <a:pt x="137" y="234"/>
                  </a:cubicBezTo>
                  <a:cubicBezTo>
                    <a:pt x="136" y="237"/>
                    <a:pt x="134" y="240"/>
                    <a:pt x="132" y="242"/>
                  </a:cubicBezTo>
                  <a:cubicBezTo>
                    <a:pt x="130" y="245"/>
                    <a:pt x="127" y="246"/>
                    <a:pt x="123" y="246"/>
                  </a:cubicBezTo>
                  <a:cubicBezTo>
                    <a:pt x="120" y="246"/>
                    <a:pt x="117" y="245"/>
                    <a:pt x="114" y="242"/>
                  </a:cubicBezTo>
                  <a:cubicBezTo>
                    <a:pt x="112" y="240"/>
                    <a:pt x="110" y="237"/>
                    <a:pt x="110" y="234"/>
                  </a:cubicBezTo>
                  <a:cubicBezTo>
                    <a:pt x="109" y="229"/>
                    <a:pt x="108" y="224"/>
                    <a:pt x="107" y="219"/>
                  </a:cubicBezTo>
                  <a:cubicBezTo>
                    <a:pt x="106" y="215"/>
                    <a:pt x="105" y="210"/>
                    <a:pt x="104" y="205"/>
                  </a:cubicBezTo>
                  <a:cubicBezTo>
                    <a:pt x="101" y="195"/>
                    <a:pt x="98" y="187"/>
                    <a:pt x="94" y="180"/>
                  </a:cubicBezTo>
                  <a:cubicBezTo>
                    <a:pt x="91" y="173"/>
                    <a:pt x="86" y="167"/>
                    <a:pt x="80" y="162"/>
                  </a:cubicBezTo>
                  <a:cubicBezTo>
                    <a:pt x="75" y="157"/>
                    <a:pt x="69" y="152"/>
                    <a:pt x="61" y="149"/>
                  </a:cubicBezTo>
                  <a:cubicBezTo>
                    <a:pt x="54" y="146"/>
                    <a:pt x="45" y="143"/>
                    <a:pt x="36" y="140"/>
                  </a:cubicBezTo>
                  <a:cubicBezTo>
                    <a:pt x="32" y="140"/>
                    <a:pt x="28" y="139"/>
                    <a:pt x="24" y="138"/>
                  </a:cubicBezTo>
                  <a:cubicBezTo>
                    <a:pt x="20" y="138"/>
                    <a:pt x="16" y="137"/>
                    <a:pt x="12" y="136"/>
                  </a:cubicBezTo>
                  <a:cubicBezTo>
                    <a:pt x="9" y="136"/>
                    <a:pt x="6" y="134"/>
                    <a:pt x="4" y="132"/>
                  </a:cubicBezTo>
                  <a:cubicBezTo>
                    <a:pt x="1" y="129"/>
                    <a:pt x="0" y="126"/>
                    <a:pt x="0" y="123"/>
                  </a:cubicBezTo>
                  <a:cubicBezTo>
                    <a:pt x="0" y="119"/>
                    <a:pt x="1" y="116"/>
                    <a:pt x="4" y="114"/>
                  </a:cubicBezTo>
                  <a:cubicBezTo>
                    <a:pt x="6" y="112"/>
                    <a:pt x="9" y="110"/>
                    <a:pt x="12" y="109"/>
                  </a:cubicBezTo>
                  <a:cubicBezTo>
                    <a:pt x="17" y="108"/>
                    <a:pt x="22" y="107"/>
                    <a:pt x="27" y="107"/>
                  </a:cubicBezTo>
                  <a:cubicBezTo>
                    <a:pt x="31" y="106"/>
                    <a:pt x="36" y="105"/>
                    <a:pt x="41" y="104"/>
                  </a:cubicBezTo>
                  <a:cubicBezTo>
                    <a:pt x="51" y="101"/>
                    <a:pt x="59" y="98"/>
                    <a:pt x="66" y="94"/>
                  </a:cubicBezTo>
                  <a:cubicBezTo>
                    <a:pt x="73" y="90"/>
                    <a:pt x="79" y="85"/>
                    <a:pt x="84" y="80"/>
                  </a:cubicBezTo>
                  <a:cubicBezTo>
                    <a:pt x="89" y="75"/>
                    <a:pt x="94" y="68"/>
                    <a:pt x="97" y="61"/>
                  </a:cubicBezTo>
                  <a:cubicBezTo>
                    <a:pt x="100" y="53"/>
                    <a:pt x="103" y="45"/>
                    <a:pt x="106" y="35"/>
                  </a:cubicBezTo>
                  <a:cubicBezTo>
                    <a:pt x="106" y="31"/>
                    <a:pt x="107" y="27"/>
                    <a:pt x="108" y="23"/>
                  </a:cubicBezTo>
                  <a:cubicBezTo>
                    <a:pt x="108" y="20"/>
                    <a:pt x="109" y="16"/>
                    <a:pt x="110" y="12"/>
                  </a:cubicBezTo>
                  <a:cubicBezTo>
                    <a:pt x="110" y="8"/>
                    <a:pt x="112" y="5"/>
                    <a:pt x="114" y="3"/>
                  </a:cubicBezTo>
                  <a:cubicBezTo>
                    <a:pt x="117" y="1"/>
                    <a:pt x="120" y="0"/>
                    <a:pt x="123" y="0"/>
                  </a:cubicBezTo>
                  <a:cubicBezTo>
                    <a:pt x="127" y="0"/>
                    <a:pt x="130" y="1"/>
                    <a:pt x="132" y="3"/>
                  </a:cubicBezTo>
                  <a:cubicBezTo>
                    <a:pt x="134" y="5"/>
                    <a:pt x="136" y="8"/>
                    <a:pt x="137" y="12"/>
                  </a:cubicBezTo>
                  <a:cubicBezTo>
                    <a:pt x="138" y="16"/>
                    <a:pt x="138" y="20"/>
                    <a:pt x="139" y="23"/>
                  </a:cubicBezTo>
                  <a:cubicBezTo>
                    <a:pt x="139" y="27"/>
                    <a:pt x="140" y="31"/>
                    <a:pt x="141" y="35"/>
                  </a:cubicBezTo>
                  <a:cubicBezTo>
                    <a:pt x="143" y="45"/>
                    <a:pt x="146" y="53"/>
                    <a:pt x="149" y="61"/>
                  </a:cubicBezTo>
                  <a:cubicBezTo>
                    <a:pt x="153" y="68"/>
                    <a:pt x="157" y="75"/>
                    <a:pt x="162" y="80"/>
                  </a:cubicBezTo>
                  <a:cubicBezTo>
                    <a:pt x="167" y="85"/>
                    <a:pt x="173" y="90"/>
                    <a:pt x="180" y="94"/>
                  </a:cubicBezTo>
                  <a:cubicBezTo>
                    <a:pt x="187" y="98"/>
                    <a:pt x="196" y="101"/>
                    <a:pt x="205" y="104"/>
                  </a:cubicBezTo>
                  <a:cubicBezTo>
                    <a:pt x="210" y="105"/>
                    <a:pt x="215" y="106"/>
                    <a:pt x="220" y="107"/>
                  </a:cubicBezTo>
                  <a:cubicBezTo>
                    <a:pt x="225" y="107"/>
                    <a:pt x="230" y="108"/>
                    <a:pt x="234" y="109"/>
                  </a:cubicBezTo>
                  <a:cubicBezTo>
                    <a:pt x="238" y="110"/>
                    <a:pt x="241" y="112"/>
                    <a:pt x="243" y="114"/>
                  </a:cubicBezTo>
                  <a:cubicBezTo>
                    <a:pt x="245" y="116"/>
                    <a:pt x="246" y="119"/>
                    <a:pt x="246" y="123"/>
                  </a:cubicBezTo>
                  <a:close/>
                </a:path>
              </a:pathLst>
            </a:custGeom>
            <a:solidFill>
              <a:schemeClr val="accent1"/>
            </a:solidFill>
            <a:ln w="0">
              <a:solidFill>
                <a:schemeClr val="accent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5" name="Freeform 42">
              <a:extLst>
                <a:ext uri="{FF2B5EF4-FFF2-40B4-BE49-F238E27FC236}">
                  <a16:creationId xmlns:a16="http://schemas.microsoft.com/office/drawing/2014/main" id="{174991A1-D61B-4190-9206-14C2B6F4D100}"/>
                </a:ext>
              </a:extLst>
            </p:cNvPr>
            <p:cNvSpPr>
              <a:spLocks/>
            </p:cNvSpPr>
            <p:nvPr/>
          </p:nvSpPr>
          <p:spPr bwMode="auto">
            <a:xfrm>
              <a:off x="268288" y="5395913"/>
              <a:ext cx="214313" cy="214312"/>
            </a:xfrm>
            <a:custGeom>
              <a:avLst/>
              <a:gdLst>
                <a:gd name="T0" fmla="*/ 0 w 232"/>
                <a:gd name="T1" fmla="*/ 219 h 233"/>
                <a:gd name="T2" fmla="*/ 0 w 232"/>
                <a:gd name="T3" fmla="*/ 219 h 233"/>
                <a:gd name="T4" fmla="*/ 4 w 232"/>
                <a:gd name="T5" fmla="*/ 209 h 233"/>
                <a:gd name="T6" fmla="*/ 208 w 232"/>
                <a:gd name="T7" fmla="*/ 4 h 233"/>
                <a:gd name="T8" fmla="*/ 218 w 232"/>
                <a:gd name="T9" fmla="*/ 0 h 233"/>
                <a:gd name="T10" fmla="*/ 228 w 232"/>
                <a:gd name="T11" fmla="*/ 4 h 233"/>
                <a:gd name="T12" fmla="*/ 232 w 232"/>
                <a:gd name="T13" fmla="*/ 14 h 233"/>
                <a:gd name="T14" fmla="*/ 228 w 232"/>
                <a:gd name="T15" fmla="*/ 24 h 233"/>
                <a:gd name="T16" fmla="*/ 23 w 232"/>
                <a:gd name="T17" fmla="*/ 228 h 233"/>
                <a:gd name="T18" fmla="*/ 13 w 232"/>
                <a:gd name="T19" fmla="*/ 233 h 233"/>
                <a:gd name="T20" fmla="*/ 4 w 232"/>
                <a:gd name="T21" fmla="*/ 228 h 233"/>
                <a:gd name="T22" fmla="*/ 0 w 232"/>
                <a:gd name="T23" fmla="*/ 21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233">
                  <a:moveTo>
                    <a:pt x="0" y="219"/>
                  </a:moveTo>
                  <a:lnTo>
                    <a:pt x="0" y="219"/>
                  </a:lnTo>
                  <a:cubicBezTo>
                    <a:pt x="0" y="215"/>
                    <a:pt x="1" y="212"/>
                    <a:pt x="4" y="209"/>
                  </a:cubicBezTo>
                  <a:lnTo>
                    <a:pt x="208" y="4"/>
                  </a:lnTo>
                  <a:cubicBezTo>
                    <a:pt x="211" y="2"/>
                    <a:pt x="214" y="0"/>
                    <a:pt x="218" y="0"/>
                  </a:cubicBezTo>
                  <a:cubicBezTo>
                    <a:pt x="222" y="0"/>
                    <a:pt x="225" y="2"/>
                    <a:pt x="228" y="4"/>
                  </a:cubicBezTo>
                  <a:cubicBezTo>
                    <a:pt x="230" y="7"/>
                    <a:pt x="232" y="10"/>
                    <a:pt x="232" y="14"/>
                  </a:cubicBezTo>
                  <a:cubicBezTo>
                    <a:pt x="232" y="18"/>
                    <a:pt x="230" y="21"/>
                    <a:pt x="228" y="24"/>
                  </a:cubicBezTo>
                  <a:lnTo>
                    <a:pt x="23" y="228"/>
                  </a:lnTo>
                  <a:cubicBezTo>
                    <a:pt x="20" y="231"/>
                    <a:pt x="17" y="233"/>
                    <a:pt x="13" y="233"/>
                  </a:cubicBezTo>
                  <a:cubicBezTo>
                    <a:pt x="9" y="233"/>
                    <a:pt x="6" y="231"/>
                    <a:pt x="4" y="228"/>
                  </a:cubicBezTo>
                  <a:cubicBezTo>
                    <a:pt x="1" y="226"/>
                    <a:pt x="0" y="223"/>
                    <a:pt x="0" y="219"/>
                  </a:cubicBezTo>
                  <a:close/>
                </a:path>
              </a:pathLst>
            </a:custGeom>
            <a:solidFill>
              <a:schemeClr val="accent1"/>
            </a:solidFill>
            <a:ln w="0">
              <a:solidFill>
                <a:schemeClr val="accent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6" name="Freeform 43">
              <a:extLst>
                <a:ext uri="{FF2B5EF4-FFF2-40B4-BE49-F238E27FC236}">
                  <a16:creationId xmlns:a16="http://schemas.microsoft.com/office/drawing/2014/main" id="{ADF1C07B-1085-4CBE-BC44-A86FB3145859}"/>
                </a:ext>
              </a:extLst>
            </p:cNvPr>
            <p:cNvSpPr>
              <a:spLocks/>
            </p:cNvSpPr>
            <p:nvPr/>
          </p:nvSpPr>
          <p:spPr bwMode="auto">
            <a:xfrm>
              <a:off x="508001" y="5318125"/>
              <a:ext cx="49213" cy="49212"/>
            </a:xfrm>
            <a:custGeom>
              <a:avLst/>
              <a:gdLst>
                <a:gd name="T0" fmla="*/ 27 w 53"/>
                <a:gd name="T1" fmla="*/ 53 h 53"/>
                <a:gd name="T2" fmla="*/ 27 w 53"/>
                <a:gd name="T3" fmla="*/ 53 h 53"/>
                <a:gd name="T4" fmla="*/ 45 w 53"/>
                <a:gd name="T5" fmla="*/ 45 h 53"/>
                <a:gd name="T6" fmla="*/ 53 w 53"/>
                <a:gd name="T7" fmla="*/ 26 h 53"/>
                <a:gd name="T8" fmla="*/ 45 w 53"/>
                <a:gd name="T9" fmla="*/ 7 h 53"/>
                <a:gd name="T10" fmla="*/ 27 w 53"/>
                <a:gd name="T11" fmla="*/ 0 h 53"/>
                <a:gd name="T12" fmla="*/ 8 w 53"/>
                <a:gd name="T13" fmla="*/ 7 h 53"/>
                <a:gd name="T14" fmla="*/ 0 w 53"/>
                <a:gd name="T15" fmla="*/ 26 h 53"/>
                <a:gd name="T16" fmla="*/ 8 w 53"/>
                <a:gd name="T17" fmla="*/ 45 h 53"/>
                <a:gd name="T18" fmla="*/ 27 w 53"/>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27" y="53"/>
                  </a:moveTo>
                  <a:lnTo>
                    <a:pt x="27" y="53"/>
                  </a:lnTo>
                  <a:cubicBezTo>
                    <a:pt x="34" y="53"/>
                    <a:pt x="40" y="50"/>
                    <a:pt x="45" y="45"/>
                  </a:cubicBezTo>
                  <a:cubicBezTo>
                    <a:pt x="51" y="40"/>
                    <a:pt x="53" y="33"/>
                    <a:pt x="53" y="26"/>
                  </a:cubicBezTo>
                  <a:cubicBezTo>
                    <a:pt x="53" y="19"/>
                    <a:pt x="51" y="13"/>
                    <a:pt x="45" y="7"/>
                  </a:cubicBezTo>
                  <a:cubicBezTo>
                    <a:pt x="40" y="2"/>
                    <a:pt x="34" y="0"/>
                    <a:pt x="27" y="0"/>
                  </a:cubicBezTo>
                  <a:cubicBezTo>
                    <a:pt x="19" y="0"/>
                    <a:pt x="13" y="2"/>
                    <a:pt x="8" y="7"/>
                  </a:cubicBezTo>
                  <a:cubicBezTo>
                    <a:pt x="3" y="13"/>
                    <a:pt x="0" y="19"/>
                    <a:pt x="0" y="26"/>
                  </a:cubicBezTo>
                  <a:cubicBezTo>
                    <a:pt x="0" y="33"/>
                    <a:pt x="3" y="40"/>
                    <a:pt x="8" y="45"/>
                  </a:cubicBezTo>
                  <a:cubicBezTo>
                    <a:pt x="13" y="50"/>
                    <a:pt x="19" y="53"/>
                    <a:pt x="27" y="53"/>
                  </a:cubicBezTo>
                  <a:close/>
                </a:path>
              </a:pathLst>
            </a:custGeom>
            <a:solidFill>
              <a:srgbClr val="FFFFFF"/>
            </a:solidFill>
            <a:ln w="0">
              <a:solidFill>
                <a:schemeClr val="accent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7" name="Freeform 44">
              <a:extLst>
                <a:ext uri="{FF2B5EF4-FFF2-40B4-BE49-F238E27FC236}">
                  <a16:creationId xmlns:a16="http://schemas.microsoft.com/office/drawing/2014/main" id="{890FFF65-2071-433F-BC8F-0025914B4A64}"/>
                </a:ext>
              </a:extLst>
            </p:cNvPr>
            <p:cNvSpPr>
              <a:spLocks/>
            </p:cNvSpPr>
            <p:nvPr/>
          </p:nvSpPr>
          <p:spPr bwMode="auto">
            <a:xfrm>
              <a:off x="403226" y="5218113"/>
              <a:ext cx="57150" cy="53975"/>
            </a:xfrm>
            <a:custGeom>
              <a:avLst/>
              <a:gdLst>
                <a:gd name="T0" fmla="*/ 31 w 62"/>
                <a:gd name="T1" fmla="*/ 60 h 60"/>
                <a:gd name="T2" fmla="*/ 31 w 62"/>
                <a:gd name="T3" fmla="*/ 60 h 60"/>
                <a:gd name="T4" fmla="*/ 28 w 62"/>
                <a:gd name="T5" fmla="*/ 57 h 60"/>
                <a:gd name="T6" fmla="*/ 25 w 62"/>
                <a:gd name="T7" fmla="*/ 46 h 60"/>
                <a:gd name="T8" fmla="*/ 21 w 62"/>
                <a:gd name="T9" fmla="*/ 40 h 60"/>
                <a:gd name="T10" fmla="*/ 14 w 62"/>
                <a:gd name="T11" fmla="*/ 36 h 60"/>
                <a:gd name="T12" fmla="*/ 3 w 62"/>
                <a:gd name="T13" fmla="*/ 33 h 60"/>
                <a:gd name="T14" fmla="*/ 0 w 62"/>
                <a:gd name="T15" fmla="*/ 30 h 60"/>
                <a:gd name="T16" fmla="*/ 3 w 62"/>
                <a:gd name="T17" fmla="*/ 26 h 60"/>
                <a:gd name="T18" fmla="*/ 14 w 62"/>
                <a:gd name="T19" fmla="*/ 23 h 60"/>
                <a:gd name="T20" fmla="*/ 21 w 62"/>
                <a:gd name="T21" fmla="*/ 19 h 60"/>
                <a:gd name="T22" fmla="*/ 25 w 62"/>
                <a:gd name="T23" fmla="*/ 13 h 60"/>
                <a:gd name="T24" fmla="*/ 28 w 62"/>
                <a:gd name="T25" fmla="*/ 3 h 60"/>
                <a:gd name="T26" fmla="*/ 31 w 62"/>
                <a:gd name="T27" fmla="*/ 0 h 60"/>
                <a:gd name="T28" fmla="*/ 34 w 62"/>
                <a:gd name="T29" fmla="*/ 3 h 60"/>
                <a:gd name="T30" fmla="*/ 37 w 62"/>
                <a:gd name="T31" fmla="*/ 13 h 60"/>
                <a:gd name="T32" fmla="*/ 41 w 62"/>
                <a:gd name="T33" fmla="*/ 19 h 60"/>
                <a:gd name="T34" fmla="*/ 48 w 62"/>
                <a:gd name="T35" fmla="*/ 23 h 60"/>
                <a:gd name="T36" fmla="*/ 59 w 62"/>
                <a:gd name="T37" fmla="*/ 26 h 60"/>
                <a:gd name="T38" fmla="*/ 62 w 62"/>
                <a:gd name="T39" fmla="*/ 30 h 60"/>
                <a:gd name="T40" fmla="*/ 59 w 62"/>
                <a:gd name="T41" fmla="*/ 33 h 60"/>
                <a:gd name="T42" fmla="*/ 48 w 62"/>
                <a:gd name="T43" fmla="*/ 36 h 60"/>
                <a:gd name="T44" fmla="*/ 41 w 62"/>
                <a:gd name="T45" fmla="*/ 40 h 60"/>
                <a:gd name="T46" fmla="*/ 37 w 62"/>
                <a:gd name="T47" fmla="*/ 46 h 60"/>
                <a:gd name="T48" fmla="*/ 34 w 62"/>
                <a:gd name="T49" fmla="*/ 57 h 60"/>
                <a:gd name="T50" fmla="*/ 31 w 62"/>
                <a:gd name="T5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0">
                  <a:moveTo>
                    <a:pt x="31" y="60"/>
                  </a:moveTo>
                  <a:lnTo>
                    <a:pt x="31" y="60"/>
                  </a:lnTo>
                  <a:cubicBezTo>
                    <a:pt x="29" y="60"/>
                    <a:pt x="28" y="59"/>
                    <a:pt x="28" y="57"/>
                  </a:cubicBezTo>
                  <a:cubicBezTo>
                    <a:pt x="27" y="53"/>
                    <a:pt x="26" y="49"/>
                    <a:pt x="25" y="46"/>
                  </a:cubicBezTo>
                  <a:cubicBezTo>
                    <a:pt x="24" y="44"/>
                    <a:pt x="22" y="41"/>
                    <a:pt x="21" y="40"/>
                  </a:cubicBezTo>
                  <a:cubicBezTo>
                    <a:pt x="19" y="38"/>
                    <a:pt x="17" y="37"/>
                    <a:pt x="14" y="36"/>
                  </a:cubicBezTo>
                  <a:cubicBezTo>
                    <a:pt x="11" y="35"/>
                    <a:pt x="8" y="34"/>
                    <a:pt x="3" y="33"/>
                  </a:cubicBezTo>
                  <a:cubicBezTo>
                    <a:pt x="1" y="33"/>
                    <a:pt x="0" y="31"/>
                    <a:pt x="0" y="30"/>
                  </a:cubicBezTo>
                  <a:cubicBezTo>
                    <a:pt x="0" y="28"/>
                    <a:pt x="1" y="27"/>
                    <a:pt x="3" y="26"/>
                  </a:cubicBezTo>
                  <a:cubicBezTo>
                    <a:pt x="8" y="25"/>
                    <a:pt x="11" y="24"/>
                    <a:pt x="14" y="23"/>
                  </a:cubicBezTo>
                  <a:cubicBezTo>
                    <a:pt x="17" y="22"/>
                    <a:pt x="19" y="21"/>
                    <a:pt x="21" y="19"/>
                  </a:cubicBezTo>
                  <a:cubicBezTo>
                    <a:pt x="22" y="18"/>
                    <a:pt x="24" y="16"/>
                    <a:pt x="25" y="13"/>
                  </a:cubicBezTo>
                  <a:cubicBezTo>
                    <a:pt x="26" y="10"/>
                    <a:pt x="27" y="6"/>
                    <a:pt x="28" y="3"/>
                  </a:cubicBezTo>
                  <a:cubicBezTo>
                    <a:pt x="28" y="1"/>
                    <a:pt x="29" y="0"/>
                    <a:pt x="31" y="0"/>
                  </a:cubicBezTo>
                  <a:cubicBezTo>
                    <a:pt x="33" y="0"/>
                    <a:pt x="34" y="1"/>
                    <a:pt x="34" y="3"/>
                  </a:cubicBezTo>
                  <a:cubicBezTo>
                    <a:pt x="35" y="6"/>
                    <a:pt x="36" y="10"/>
                    <a:pt x="37" y="13"/>
                  </a:cubicBezTo>
                  <a:cubicBezTo>
                    <a:pt x="38" y="16"/>
                    <a:pt x="39" y="18"/>
                    <a:pt x="41" y="19"/>
                  </a:cubicBezTo>
                  <a:cubicBezTo>
                    <a:pt x="43" y="21"/>
                    <a:pt x="45" y="22"/>
                    <a:pt x="48" y="23"/>
                  </a:cubicBezTo>
                  <a:cubicBezTo>
                    <a:pt x="51" y="24"/>
                    <a:pt x="54" y="25"/>
                    <a:pt x="59" y="26"/>
                  </a:cubicBezTo>
                  <a:cubicBezTo>
                    <a:pt x="61" y="27"/>
                    <a:pt x="62" y="28"/>
                    <a:pt x="62" y="30"/>
                  </a:cubicBezTo>
                  <a:cubicBezTo>
                    <a:pt x="62" y="31"/>
                    <a:pt x="61" y="33"/>
                    <a:pt x="59" y="33"/>
                  </a:cubicBezTo>
                  <a:cubicBezTo>
                    <a:pt x="54" y="34"/>
                    <a:pt x="51" y="35"/>
                    <a:pt x="48" y="36"/>
                  </a:cubicBezTo>
                  <a:cubicBezTo>
                    <a:pt x="45" y="37"/>
                    <a:pt x="43" y="38"/>
                    <a:pt x="41" y="40"/>
                  </a:cubicBezTo>
                  <a:cubicBezTo>
                    <a:pt x="39" y="41"/>
                    <a:pt x="38" y="44"/>
                    <a:pt x="37" y="46"/>
                  </a:cubicBezTo>
                  <a:cubicBezTo>
                    <a:pt x="36" y="49"/>
                    <a:pt x="35" y="53"/>
                    <a:pt x="34" y="57"/>
                  </a:cubicBezTo>
                  <a:cubicBezTo>
                    <a:pt x="34" y="59"/>
                    <a:pt x="33" y="60"/>
                    <a:pt x="31" y="60"/>
                  </a:cubicBezTo>
                  <a:close/>
                </a:path>
              </a:pathLst>
            </a:custGeom>
            <a:solidFill>
              <a:srgbClr val="00B050"/>
            </a:solidFill>
            <a:ln w="0">
              <a:solidFill>
                <a:srgbClr val="00B05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8" name="Freeform 45">
              <a:extLst>
                <a:ext uri="{FF2B5EF4-FFF2-40B4-BE49-F238E27FC236}">
                  <a16:creationId xmlns:a16="http://schemas.microsoft.com/office/drawing/2014/main" id="{065E0F33-7AC4-4BFF-A78B-0F6EF24B17F0}"/>
                </a:ext>
              </a:extLst>
            </p:cNvPr>
            <p:cNvSpPr>
              <a:spLocks/>
            </p:cNvSpPr>
            <p:nvPr/>
          </p:nvSpPr>
          <p:spPr bwMode="auto">
            <a:xfrm>
              <a:off x="604838" y="5218113"/>
              <a:ext cx="57150" cy="53975"/>
            </a:xfrm>
            <a:custGeom>
              <a:avLst/>
              <a:gdLst>
                <a:gd name="T0" fmla="*/ 30 w 61"/>
                <a:gd name="T1" fmla="*/ 60 h 60"/>
                <a:gd name="T2" fmla="*/ 30 w 61"/>
                <a:gd name="T3" fmla="*/ 60 h 60"/>
                <a:gd name="T4" fmla="*/ 27 w 61"/>
                <a:gd name="T5" fmla="*/ 57 h 60"/>
                <a:gd name="T6" fmla="*/ 24 w 61"/>
                <a:gd name="T7" fmla="*/ 46 h 60"/>
                <a:gd name="T8" fmla="*/ 20 w 61"/>
                <a:gd name="T9" fmla="*/ 40 h 60"/>
                <a:gd name="T10" fmla="*/ 14 w 61"/>
                <a:gd name="T11" fmla="*/ 36 h 60"/>
                <a:gd name="T12" fmla="*/ 3 w 61"/>
                <a:gd name="T13" fmla="*/ 33 h 60"/>
                <a:gd name="T14" fmla="*/ 0 w 61"/>
                <a:gd name="T15" fmla="*/ 30 h 60"/>
                <a:gd name="T16" fmla="*/ 3 w 61"/>
                <a:gd name="T17" fmla="*/ 26 h 60"/>
                <a:gd name="T18" fmla="*/ 14 w 61"/>
                <a:gd name="T19" fmla="*/ 23 h 60"/>
                <a:gd name="T20" fmla="*/ 20 w 61"/>
                <a:gd name="T21" fmla="*/ 19 h 60"/>
                <a:gd name="T22" fmla="*/ 24 w 61"/>
                <a:gd name="T23" fmla="*/ 13 h 60"/>
                <a:gd name="T24" fmla="*/ 27 w 61"/>
                <a:gd name="T25" fmla="*/ 3 h 60"/>
                <a:gd name="T26" fmla="*/ 30 w 61"/>
                <a:gd name="T27" fmla="*/ 0 h 60"/>
                <a:gd name="T28" fmla="*/ 34 w 61"/>
                <a:gd name="T29" fmla="*/ 3 h 60"/>
                <a:gd name="T30" fmla="*/ 37 w 61"/>
                <a:gd name="T31" fmla="*/ 13 h 60"/>
                <a:gd name="T32" fmla="*/ 41 w 61"/>
                <a:gd name="T33" fmla="*/ 19 h 60"/>
                <a:gd name="T34" fmla="*/ 47 w 61"/>
                <a:gd name="T35" fmla="*/ 23 h 60"/>
                <a:gd name="T36" fmla="*/ 58 w 61"/>
                <a:gd name="T37" fmla="*/ 26 h 60"/>
                <a:gd name="T38" fmla="*/ 61 w 61"/>
                <a:gd name="T39" fmla="*/ 30 h 60"/>
                <a:gd name="T40" fmla="*/ 58 w 61"/>
                <a:gd name="T41" fmla="*/ 33 h 60"/>
                <a:gd name="T42" fmla="*/ 47 w 61"/>
                <a:gd name="T43" fmla="*/ 36 h 60"/>
                <a:gd name="T44" fmla="*/ 41 w 61"/>
                <a:gd name="T45" fmla="*/ 40 h 60"/>
                <a:gd name="T46" fmla="*/ 37 w 61"/>
                <a:gd name="T47" fmla="*/ 46 h 60"/>
                <a:gd name="T48" fmla="*/ 34 w 61"/>
                <a:gd name="T49" fmla="*/ 57 h 60"/>
                <a:gd name="T50" fmla="*/ 30 w 61"/>
                <a:gd name="T5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0">
                  <a:moveTo>
                    <a:pt x="30" y="60"/>
                  </a:moveTo>
                  <a:lnTo>
                    <a:pt x="30" y="60"/>
                  </a:lnTo>
                  <a:cubicBezTo>
                    <a:pt x="29" y="60"/>
                    <a:pt x="27" y="59"/>
                    <a:pt x="27" y="57"/>
                  </a:cubicBezTo>
                  <a:cubicBezTo>
                    <a:pt x="26" y="53"/>
                    <a:pt x="25" y="49"/>
                    <a:pt x="24" y="46"/>
                  </a:cubicBezTo>
                  <a:cubicBezTo>
                    <a:pt x="23" y="44"/>
                    <a:pt x="22" y="41"/>
                    <a:pt x="20" y="40"/>
                  </a:cubicBezTo>
                  <a:cubicBezTo>
                    <a:pt x="19" y="38"/>
                    <a:pt x="16" y="37"/>
                    <a:pt x="14" y="36"/>
                  </a:cubicBezTo>
                  <a:cubicBezTo>
                    <a:pt x="11" y="35"/>
                    <a:pt x="7" y="34"/>
                    <a:pt x="3" y="33"/>
                  </a:cubicBezTo>
                  <a:cubicBezTo>
                    <a:pt x="1" y="33"/>
                    <a:pt x="0" y="31"/>
                    <a:pt x="0" y="30"/>
                  </a:cubicBezTo>
                  <a:cubicBezTo>
                    <a:pt x="0" y="28"/>
                    <a:pt x="1" y="27"/>
                    <a:pt x="3" y="26"/>
                  </a:cubicBezTo>
                  <a:cubicBezTo>
                    <a:pt x="7" y="25"/>
                    <a:pt x="11" y="24"/>
                    <a:pt x="14" y="23"/>
                  </a:cubicBezTo>
                  <a:cubicBezTo>
                    <a:pt x="16" y="22"/>
                    <a:pt x="19" y="21"/>
                    <a:pt x="20" y="19"/>
                  </a:cubicBezTo>
                  <a:cubicBezTo>
                    <a:pt x="22" y="18"/>
                    <a:pt x="23" y="16"/>
                    <a:pt x="24" y="13"/>
                  </a:cubicBezTo>
                  <a:cubicBezTo>
                    <a:pt x="25" y="10"/>
                    <a:pt x="26" y="6"/>
                    <a:pt x="27" y="3"/>
                  </a:cubicBezTo>
                  <a:cubicBezTo>
                    <a:pt x="27" y="1"/>
                    <a:pt x="29" y="0"/>
                    <a:pt x="30" y="0"/>
                  </a:cubicBezTo>
                  <a:cubicBezTo>
                    <a:pt x="32" y="0"/>
                    <a:pt x="33" y="1"/>
                    <a:pt x="34" y="3"/>
                  </a:cubicBezTo>
                  <a:cubicBezTo>
                    <a:pt x="35" y="6"/>
                    <a:pt x="36" y="10"/>
                    <a:pt x="37" y="13"/>
                  </a:cubicBezTo>
                  <a:cubicBezTo>
                    <a:pt x="38" y="16"/>
                    <a:pt x="39" y="18"/>
                    <a:pt x="41" y="19"/>
                  </a:cubicBezTo>
                  <a:cubicBezTo>
                    <a:pt x="42" y="21"/>
                    <a:pt x="44" y="22"/>
                    <a:pt x="47" y="23"/>
                  </a:cubicBezTo>
                  <a:cubicBezTo>
                    <a:pt x="50" y="24"/>
                    <a:pt x="54" y="25"/>
                    <a:pt x="58" y="26"/>
                  </a:cubicBezTo>
                  <a:cubicBezTo>
                    <a:pt x="60" y="27"/>
                    <a:pt x="61" y="28"/>
                    <a:pt x="61" y="30"/>
                  </a:cubicBezTo>
                  <a:cubicBezTo>
                    <a:pt x="61" y="31"/>
                    <a:pt x="60" y="33"/>
                    <a:pt x="58" y="33"/>
                  </a:cubicBezTo>
                  <a:cubicBezTo>
                    <a:pt x="54" y="34"/>
                    <a:pt x="50" y="35"/>
                    <a:pt x="47" y="36"/>
                  </a:cubicBezTo>
                  <a:cubicBezTo>
                    <a:pt x="44" y="37"/>
                    <a:pt x="42" y="38"/>
                    <a:pt x="41" y="40"/>
                  </a:cubicBezTo>
                  <a:cubicBezTo>
                    <a:pt x="39" y="41"/>
                    <a:pt x="38" y="44"/>
                    <a:pt x="37" y="46"/>
                  </a:cubicBezTo>
                  <a:cubicBezTo>
                    <a:pt x="36" y="49"/>
                    <a:pt x="35" y="53"/>
                    <a:pt x="34" y="57"/>
                  </a:cubicBezTo>
                  <a:cubicBezTo>
                    <a:pt x="33" y="59"/>
                    <a:pt x="32" y="60"/>
                    <a:pt x="30" y="60"/>
                  </a:cubicBezTo>
                  <a:close/>
                </a:path>
              </a:pathLst>
            </a:custGeom>
            <a:solidFill>
              <a:srgbClr val="00B050"/>
            </a:solidFill>
            <a:ln w="0">
              <a:solidFill>
                <a:srgbClr val="00B05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9" name="Freeform 46">
              <a:extLst>
                <a:ext uri="{FF2B5EF4-FFF2-40B4-BE49-F238E27FC236}">
                  <a16:creationId xmlns:a16="http://schemas.microsoft.com/office/drawing/2014/main" id="{5C6FE843-6349-45CD-B741-2B43991E0CB8}"/>
                </a:ext>
              </a:extLst>
            </p:cNvPr>
            <p:cNvSpPr>
              <a:spLocks/>
            </p:cNvSpPr>
            <p:nvPr/>
          </p:nvSpPr>
          <p:spPr bwMode="auto">
            <a:xfrm>
              <a:off x="604838" y="5416550"/>
              <a:ext cx="57150" cy="57150"/>
            </a:xfrm>
            <a:custGeom>
              <a:avLst/>
              <a:gdLst>
                <a:gd name="T0" fmla="*/ 30 w 61"/>
                <a:gd name="T1" fmla="*/ 0 h 62"/>
                <a:gd name="T2" fmla="*/ 30 w 61"/>
                <a:gd name="T3" fmla="*/ 0 h 62"/>
                <a:gd name="T4" fmla="*/ 34 w 61"/>
                <a:gd name="T5" fmla="*/ 3 h 62"/>
                <a:gd name="T6" fmla="*/ 37 w 61"/>
                <a:gd name="T7" fmla="*/ 14 h 62"/>
                <a:gd name="T8" fmla="*/ 41 w 61"/>
                <a:gd name="T9" fmla="*/ 21 h 62"/>
                <a:gd name="T10" fmla="*/ 47 w 61"/>
                <a:gd name="T11" fmla="*/ 25 h 62"/>
                <a:gd name="T12" fmla="*/ 58 w 61"/>
                <a:gd name="T13" fmla="*/ 28 h 62"/>
                <a:gd name="T14" fmla="*/ 61 w 61"/>
                <a:gd name="T15" fmla="*/ 31 h 62"/>
                <a:gd name="T16" fmla="*/ 58 w 61"/>
                <a:gd name="T17" fmla="*/ 34 h 62"/>
                <a:gd name="T18" fmla="*/ 47 w 61"/>
                <a:gd name="T19" fmla="*/ 37 h 62"/>
                <a:gd name="T20" fmla="*/ 41 w 61"/>
                <a:gd name="T21" fmla="*/ 41 h 62"/>
                <a:gd name="T22" fmla="*/ 37 w 61"/>
                <a:gd name="T23" fmla="*/ 48 h 62"/>
                <a:gd name="T24" fmla="*/ 34 w 61"/>
                <a:gd name="T25" fmla="*/ 59 h 62"/>
                <a:gd name="T26" fmla="*/ 30 w 61"/>
                <a:gd name="T27" fmla="*/ 62 h 62"/>
                <a:gd name="T28" fmla="*/ 27 w 61"/>
                <a:gd name="T29" fmla="*/ 59 h 62"/>
                <a:gd name="T30" fmla="*/ 24 w 61"/>
                <a:gd name="T31" fmla="*/ 48 h 62"/>
                <a:gd name="T32" fmla="*/ 20 w 61"/>
                <a:gd name="T33" fmla="*/ 41 h 62"/>
                <a:gd name="T34" fmla="*/ 14 w 61"/>
                <a:gd name="T35" fmla="*/ 37 h 62"/>
                <a:gd name="T36" fmla="*/ 3 w 61"/>
                <a:gd name="T37" fmla="*/ 34 h 62"/>
                <a:gd name="T38" fmla="*/ 0 w 61"/>
                <a:gd name="T39" fmla="*/ 31 h 62"/>
                <a:gd name="T40" fmla="*/ 3 w 61"/>
                <a:gd name="T41" fmla="*/ 28 h 62"/>
                <a:gd name="T42" fmla="*/ 14 w 61"/>
                <a:gd name="T43" fmla="*/ 25 h 62"/>
                <a:gd name="T44" fmla="*/ 20 w 61"/>
                <a:gd name="T45" fmla="*/ 21 h 62"/>
                <a:gd name="T46" fmla="*/ 24 w 61"/>
                <a:gd name="T47" fmla="*/ 14 h 62"/>
                <a:gd name="T48" fmla="*/ 27 w 61"/>
                <a:gd name="T49" fmla="*/ 3 h 62"/>
                <a:gd name="T50" fmla="*/ 30 w 61"/>
                <a:gd name="T5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0" y="0"/>
                  </a:moveTo>
                  <a:lnTo>
                    <a:pt x="30" y="0"/>
                  </a:lnTo>
                  <a:cubicBezTo>
                    <a:pt x="32" y="0"/>
                    <a:pt x="33" y="1"/>
                    <a:pt x="34" y="3"/>
                  </a:cubicBezTo>
                  <a:cubicBezTo>
                    <a:pt x="35" y="8"/>
                    <a:pt x="36" y="11"/>
                    <a:pt x="37" y="14"/>
                  </a:cubicBezTo>
                  <a:cubicBezTo>
                    <a:pt x="38" y="17"/>
                    <a:pt x="39" y="19"/>
                    <a:pt x="41" y="21"/>
                  </a:cubicBezTo>
                  <a:cubicBezTo>
                    <a:pt x="42" y="23"/>
                    <a:pt x="44" y="24"/>
                    <a:pt x="47" y="25"/>
                  </a:cubicBezTo>
                  <a:cubicBezTo>
                    <a:pt x="50" y="26"/>
                    <a:pt x="54" y="27"/>
                    <a:pt x="58" y="28"/>
                  </a:cubicBezTo>
                  <a:cubicBezTo>
                    <a:pt x="60" y="28"/>
                    <a:pt x="61" y="29"/>
                    <a:pt x="61" y="31"/>
                  </a:cubicBezTo>
                  <a:cubicBezTo>
                    <a:pt x="61" y="33"/>
                    <a:pt x="60" y="34"/>
                    <a:pt x="58" y="34"/>
                  </a:cubicBezTo>
                  <a:cubicBezTo>
                    <a:pt x="54" y="35"/>
                    <a:pt x="50" y="36"/>
                    <a:pt x="47" y="37"/>
                  </a:cubicBezTo>
                  <a:cubicBezTo>
                    <a:pt x="44" y="38"/>
                    <a:pt x="42" y="39"/>
                    <a:pt x="41" y="41"/>
                  </a:cubicBezTo>
                  <a:cubicBezTo>
                    <a:pt x="39" y="43"/>
                    <a:pt x="38" y="45"/>
                    <a:pt x="37" y="48"/>
                  </a:cubicBezTo>
                  <a:cubicBezTo>
                    <a:pt x="36" y="51"/>
                    <a:pt x="35" y="54"/>
                    <a:pt x="34" y="59"/>
                  </a:cubicBezTo>
                  <a:cubicBezTo>
                    <a:pt x="33" y="61"/>
                    <a:pt x="32" y="62"/>
                    <a:pt x="30" y="62"/>
                  </a:cubicBezTo>
                  <a:cubicBezTo>
                    <a:pt x="29" y="62"/>
                    <a:pt x="27" y="61"/>
                    <a:pt x="27" y="59"/>
                  </a:cubicBezTo>
                  <a:cubicBezTo>
                    <a:pt x="26" y="54"/>
                    <a:pt x="25" y="51"/>
                    <a:pt x="24" y="48"/>
                  </a:cubicBezTo>
                  <a:cubicBezTo>
                    <a:pt x="23" y="45"/>
                    <a:pt x="22" y="43"/>
                    <a:pt x="20" y="41"/>
                  </a:cubicBezTo>
                  <a:cubicBezTo>
                    <a:pt x="19" y="39"/>
                    <a:pt x="16" y="38"/>
                    <a:pt x="14" y="37"/>
                  </a:cubicBezTo>
                  <a:cubicBezTo>
                    <a:pt x="11" y="36"/>
                    <a:pt x="7" y="35"/>
                    <a:pt x="3" y="34"/>
                  </a:cubicBezTo>
                  <a:cubicBezTo>
                    <a:pt x="1" y="34"/>
                    <a:pt x="0" y="33"/>
                    <a:pt x="0" y="31"/>
                  </a:cubicBezTo>
                  <a:cubicBezTo>
                    <a:pt x="0" y="29"/>
                    <a:pt x="1" y="28"/>
                    <a:pt x="3" y="28"/>
                  </a:cubicBezTo>
                  <a:cubicBezTo>
                    <a:pt x="7" y="27"/>
                    <a:pt x="11" y="26"/>
                    <a:pt x="14" y="25"/>
                  </a:cubicBezTo>
                  <a:cubicBezTo>
                    <a:pt x="16" y="24"/>
                    <a:pt x="19" y="23"/>
                    <a:pt x="20" y="21"/>
                  </a:cubicBezTo>
                  <a:cubicBezTo>
                    <a:pt x="22" y="19"/>
                    <a:pt x="23" y="17"/>
                    <a:pt x="24" y="14"/>
                  </a:cubicBezTo>
                  <a:cubicBezTo>
                    <a:pt x="25" y="11"/>
                    <a:pt x="26" y="8"/>
                    <a:pt x="27" y="3"/>
                  </a:cubicBezTo>
                  <a:cubicBezTo>
                    <a:pt x="27" y="1"/>
                    <a:pt x="29" y="0"/>
                    <a:pt x="30" y="0"/>
                  </a:cubicBezTo>
                  <a:close/>
                </a:path>
              </a:pathLst>
            </a:custGeom>
            <a:solidFill>
              <a:srgbClr val="00B050"/>
            </a:solidFill>
            <a:ln w="0">
              <a:solidFill>
                <a:srgbClr val="00B05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40" name="Group 39">
            <a:extLst>
              <a:ext uri="{FF2B5EF4-FFF2-40B4-BE49-F238E27FC236}">
                <a16:creationId xmlns:a16="http://schemas.microsoft.com/office/drawing/2014/main" id="{711D8A04-1D62-4CF2-9576-785B73D660FB}"/>
              </a:ext>
            </a:extLst>
          </p:cNvPr>
          <p:cNvGrpSpPr/>
          <p:nvPr/>
        </p:nvGrpSpPr>
        <p:grpSpPr>
          <a:xfrm>
            <a:off x="642269" y="2920689"/>
            <a:ext cx="417285" cy="412535"/>
            <a:chOff x="469900" y="3548063"/>
            <a:chExt cx="419100" cy="419100"/>
          </a:xfrm>
        </p:grpSpPr>
        <p:sp>
          <p:nvSpPr>
            <p:cNvPr id="41" name="AutoShape 48">
              <a:extLst>
                <a:ext uri="{FF2B5EF4-FFF2-40B4-BE49-F238E27FC236}">
                  <a16:creationId xmlns:a16="http://schemas.microsoft.com/office/drawing/2014/main" id="{0871B066-0FFB-4ED9-8E3E-EB708C279806}"/>
                </a:ext>
              </a:extLst>
            </p:cNvPr>
            <p:cNvSpPr>
              <a:spLocks noChangeAspect="1" noChangeArrowheads="1" noTextEdit="1"/>
            </p:cNvSpPr>
            <p:nvPr/>
          </p:nvSpPr>
          <p:spPr bwMode="auto">
            <a:xfrm>
              <a:off x="469900" y="3551238"/>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42" name="Freeform 50">
              <a:extLst>
                <a:ext uri="{FF2B5EF4-FFF2-40B4-BE49-F238E27FC236}">
                  <a16:creationId xmlns:a16="http://schemas.microsoft.com/office/drawing/2014/main" id="{E6FAEBC5-B4DB-4513-A831-6C2E9A6A8029}"/>
                </a:ext>
              </a:extLst>
            </p:cNvPr>
            <p:cNvSpPr>
              <a:spLocks noEditPoints="1"/>
            </p:cNvSpPr>
            <p:nvPr/>
          </p:nvSpPr>
          <p:spPr bwMode="auto">
            <a:xfrm>
              <a:off x="469900" y="3548063"/>
              <a:ext cx="419100" cy="419100"/>
            </a:xfrm>
            <a:custGeom>
              <a:avLst/>
              <a:gdLst>
                <a:gd name="T0" fmla="*/ 173 w 426"/>
                <a:gd name="T1" fmla="*/ 298 h 426"/>
                <a:gd name="T2" fmla="*/ 173 w 426"/>
                <a:gd name="T3" fmla="*/ 298 h 426"/>
                <a:gd name="T4" fmla="*/ 97 w 426"/>
                <a:gd name="T5" fmla="*/ 222 h 426"/>
                <a:gd name="T6" fmla="*/ 116 w 426"/>
                <a:gd name="T7" fmla="*/ 203 h 426"/>
                <a:gd name="T8" fmla="*/ 173 w 426"/>
                <a:gd name="T9" fmla="*/ 260 h 426"/>
                <a:gd name="T10" fmla="*/ 310 w 426"/>
                <a:gd name="T11" fmla="*/ 123 h 426"/>
                <a:gd name="T12" fmla="*/ 329 w 426"/>
                <a:gd name="T13" fmla="*/ 142 h 426"/>
                <a:gd name="T14" fmla="*/ 173 w 426"/>
                <a:gd name="T15" fmla="*/ 298 h 426"/>
                <a:gd name="T16" fmla="*/ 397 w 426"/>
                <a:gd name="T17" fmla="*/ 104 h 426"/>
                <a:gd name="T18" fmla="*/ 397 w 426"/>
                <a:gd name="T19" fmla="*/ 104 h 426"/>
                <a:gd name="T20" fmla="*/ 364 w 426"/>
                <a:gd name="T21" fmla="*/ 61 h 426"/>
                <a:gd name="T22" fmla="*/ 321 w 426"/>
                <a:gd name="T23" fmla="*/ 28 h 426"/>
                <a:gd name="T24" fmla="*/ 269 w 426"/>
                <a:gd name="T25" fmla="*/ 6 h 426"/>
                <a:gd name="T26" fmla="*/ 213 w 426"/>
                <a:gd name="T27" fmla="*/ 0 h 426"/>
                <a:gd name="T28" fmla="*/ 156 w 426"/>
                <a:gd name="T29" fmla="*/ 6 h 426"/>
                <a:gd name="T30" fmla="*/ 105 w 426"/>
                <a:gd name="T31" fmla="*/ 28 h 426"/>
                <a:gd name="T32" fmla="*/ 62 w 426"/>
                <a:gd name="T33" fmla="*/ 61 h 426"/>
                <a:gd name="T34" fmla="*/ 29 w 426"/>
                <a:gd name="T35" fmla="*/ 104 h 426"/>
                <a:gd name="T36" fmla="*/ 7 w 426"/>
                <a:gd name="T37" fmla="*/ 156 h 426"/>
                <a:gd name="T38" fmla="*/ 0 w 426"/>
                <a:gd name="T39" fmla="*/ 212 h 426"/>
                <a:gd name="T40" fmla="*/ 7 w 426"/>
                <a:gd name="T41" fmla="*/ 269 h 426"/>
                <a:gd name="T42" fmla="*/ 29 w 426"/>
                <a:gd name="T43" fmla="*/ 320 h 426"/>
                <a:gd name="T44" fmla="*/ 62 w 426"/>
                <a:gd name="T45" fmla="*/ 363 h 426"/>
                <a:gd name="T46" fmla="*/ 105 w 426"/>
                <a:gd name="T47" fmla="*/ 396 h 426"/>
                <a:gd name="T48" fmla="*/ 156 w 426"/>
                <a:gd name="T49" fmla="*/ 418 h 426"/>
                <a:gd name="T50" fmla="*/ 213 w 426"/>
                <a:gd name="T51" fmla="*/ 426 h 426"/>
                <a:gd name="T52" fmla="*/ 269 w 426"/>
                <a:gd name="T53" fmla="*/ 418 h 426"/>
                <a:gd name="T54" fmla="*/ 321 w 426"/>
                <a:gd name="T55" fmla="*/ 396 h 426"/>
                <a:gd name="T56" fmla="*/ 364 w 426"/>
                <a:gd name="T57" fmla="*/ 363 h 426"/>
                <a:gd name="T58" fmla="*/ 397 w 426"/>
                <a:gd name="T59" fmla="*/ 320 h 426"/>
                <a:gd name="T60" fmla="*/ 419 w 426"/>
                <a:gd name="T61" fmla="*/ 269 h 426"/>
                <a:gd name="T62" fmla="*/ 426 w 426"/>
                <a:gd name="T63" fmla="*/ 212 h 426"/>
                <a:gd name="T64" fmla="*/ 419 w 426"/>
                <a:gd name="T65" fmla="*/ 156 h 426"/>
                <a:gd name="T66" fmla="*/ 397 w 426"/>
                <a:gd name="T67" fmla="*/ 10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6" h="426">
                  <a:moveTo>
                    <a:pt x="173" y="298"/>
                  </a:moveTo>
                  <a:lnTo>
                    <a:pt x="173" y="298"/>
                  </a:lnTo>
                  <a:lnTo>
                    <a:pt x="97" y="222"/>
                  </a:lnTo>
                  <a:lnTo>
                    <a:pt x="116" y="203"/>
                  </a:lnTo>
                  <a:lnTo>
                    <a:pt x="173" y="260"/>
                  </a:lnTo>
                  <a:lnTo>
                    <a:pt x="310" y="123"/>
                  </a:lnTo>
                  <a:lnTo>
                    <a:pt x="329" y="142"/>
                  </a:lnTo>
                  <a:lnTo>
                    <a:pt x="173" y="298"/>
                  </a:lnTo>
                  <a:close/>
                  <a:moveTo>
                    <a:pt x="397" y="104"/>
                  </a:moveTo>
                  <a:lnTo>
                    <a:pt x="397" y="104"/>
                  </a:lnTo>
                  <a:cubicBezTo>
                    <a:pt x="388" y="89"/>
                    <a:pt x="377" y="74"/>
                    <a:pt x="364" y="61"/>
                  </a:cubicBezTo>
                  <a:cubicBezTo>
                    <a:pt x="351" y="48"/>
                    <a:pt x="336" y="37"/>
                    <a:pt x="321" y="28"/>
                  </a:cubicBezTo>
                  <a:cubicBezTo>
                    <a:pt x="305" y="19"/>
                    <a:pt x="288" y="12"/>
                    <a:pt x="269" y="6"/>
                  </a:cubicBezTo>
                  <a:cubicBezTo>
                    <a:pt x="251" y="2"/>
                    <a:pt x="232" y="0"/>
                    <a:pt x="213" y="0"/>
                  </a:cubicBezTo>
                  <a:cubicBezTo>
                    <a:pt x="193" y="0"/>
                    <a:pt x="174" y="2"/>
                    <a:pt x="156" y="6"/>
                  </a:cubicBezTo>
                  <a:cubicBezTo>
                    <a:pt x="138" y="12"/>
                    <a:pt x="121" y="19"/>
                    <a:pt x="105" y="28"/>
                  </a:cubicBezTo>
                  <a:cubicBezTo>
                    <a:pt x="89" y="37"/>
                    <a:pt x="75" y="48"/>
                    <a:pt x="62" y="61"/>
                  </a:cubicBezTo>
                  <a:cubicBezTo>
                    <a:pt x="49" y="74"/>
                    <a:pt x="38" y="89"/>
                    <a:pt x="29" y="104"/>
                  </a:cubicBezTo>
                  <a:cubicBezTo>
                    <a:pt x="19" y="120"/>
                    <a:pt x="12" y="137"/>
                    <a:pt x="7" y="156"/>
                  </a:cubicBezTo>
                  <a:cubicBezTo>
                    <a:pt x="2" y="174"/>
                    <a:pt x="0" y="193"/>
                    <a:pt x="0" y="212"/>
                  </a:cubicBezTo>
                  <a:cubicBezTo>
                    <a:pt x="0" y="232"/>
                    <a:pt x="2" y="251"/>
                    <a:pt x="7" y="269"/>
                  </a:cubicBezTo>
                  <a:cubicBezTo>
                    <a:pt x="12" y="287"/>
                    <a:pt x="19" y="304"/>
                    <a:pt x="29" y="320"/>
                  </a:cubicBezTo>
                  <a:cubicBezTo>
                    <a:pt x="38" y="336"/>
                    <a:pt x="49" y="350"/>
                    <a:pt x="62" y="363"/>
                  </a:cubicBezTo>
                  <a:cubicBezTo>
                    <a:pt x="75" y="376"/>
                    <a:pt x="89" y="387"/>
                    <a:pt x="105" y="396"/>
                  </a:cubicBezTo>
                  <a:cubicBezTo>
                    <a:pt x="121" y="406"/>
                    <a:pt x="138" y="413"/>
                    <a:pt x="156" y="418"/>
                  </a:cubicBezTo>
                  <a:cubicBezTo>
                    <a:pt x="174" y="423"/>
                    <a:pt x="193" y="426"/>
                    <a:pt x="213" y="426"/>
                  </a:cubicBezTo>
                  <a:cubicBezTo>
                    <a:pt x="232" y="426"/>
                    <a:pt x="251" y="423"/>
                    <a:pt x="269" y="418"/>
                  </a:cubicBezTo>
                  <a:cubicBezTo>
                    <a:pt x="288" y="413"/>
                    <a:pt x="305" y="406"/>
                    <a:pt x="321" y="396"/>
                  </a:cubicBezTo>
                  <a:cubicBezTo>
                    <a:pt x="336" y="387"/>
                    <a:pt x="351" y="376"/>
                    <a:pt x="364" y="363"/>
                  </a:cubicBezTo>
                  <a:cubicBezTo>
                    <a:pt x="377" y="350"/>
                    <a:pt x="388" y="336"/>
                    <a:pt x="397" y="320"/>
                  </a:cubicBezTo>
                  <a:cubicBezTo>
                    <a:pt x="406" y="304"/>
                    <a:pt x="413" y="287"/>
                    <a:pt x="419" y="269"/>
                  </a:cubicBezTo>
                  <a:cubicBezTo>
                    <a:pt x="424" y="251"/>
                    <a:pt x="426" y="232"/>
                    <a:pt x="426" y="212"/>
                  </a:cubicBezTo>
                  <a:cubicBezTo>
                    <a:pt x="426" y="193"/>
                    <a:pt x="424" y="174"/>
                    <a:pt x="419" y="156"/>
                  </a:cubicBezTo>
                  <a:cubicBezTo>
                    <a:pt x="413" y="137"/>
                    <a:pt x="406" y="120"/>
                    <a:pt x="397" y="104"/>
                  </a:cubicBezTo>
                  <a:close/>
                </a:path>
              </a:pathLst>
            </a:custGeom>
            <a:solidFill>
              <a:schemeClr val="bg1"/>
            </a:solidFill>
            <a:ln w="19050">
              <a:solidFill>
                <a:schemeClr val="accent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43" name="Freeform 51">
              <a:extLst>
                <a:ext uri="{FF2B5EF4-FFF2-40B4-BE49-F238E27FC236}">
                  <a16:creationId xmlns:a16="http://schemas.microsoft.com/office/drawing/2014/main" id="{63517138-47F6-4D2D-AE1E-9D536A9658C7}"/>
                </a:ext>
              </a:extLst>
            </p:cNvPr>
            <p:cNvSpPr>
              <a:spLocks/>
            </p:cNvSpPr>
            <p:nvPr/>
          </p:nvSpPr>
          <p:spPr bwMode="auto">
            <a:xfrm>
              <a:off x="565150" y="3668713"/>
              <a:ext cx="228600" cy="173038"/>
            </a:xfrm>
            <a:custGeom>
              <a:avLst/>
              <a:gdLst>
                <a:gd name="T0" fmla="*/ 76 w 232"/>
                <a:gd name="T1" fmla="*/ 137 h 175"/>
                <a:gd name="T2" fmla="*/ 76 w 232"/>
                <a:gd name="T3" fmla="*/ 137 h 175"/>
                <a:gd name="T4" fmla="*/ 19 w 232"/>
                <a:gd name="T5" fmla="*/ 80 h 175"/>
                <a:gd name="T6" fmla="*/ 0 w 232"/>
                <a:gd name="T7" fmla="*/ 99 h 175"/>
                <a:gd name="T8" fmla="*/ 76 w 232"/>
                <a:gd name="T9" fmla="*/ 175 h 175"/>
                <a:gd name="T10" fmla="*/ 232 w 232"/>
                <a:gd name="T11" fmla="*/ 19 h 175"/>
                <a:gd name="T12" fmla="*/ 213 w 232"/>
                <a:gd name="T13" fmla="*/ 0 h 175"/>
                <a:gd name="T14" fmla="*/ 76 w 232"/>
                <a:gd name="T15" fmla="*/ 137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75">
                  <a:moveTo>
                    <a:pt x="76" y="137"/>
                  </a:moveTo>
                  <a:lnTo>
                    <a:pt x="76" y="137"/>
                  </a:lnTo>
                  <a:lnTo>
                    <a:pt x="19" y="80"/>
                  </a:lnTo>
                  <a:lnTo>
                    <a:pt x="0" y="99"/>
                  </a:lnTo>
                  <a:lnTo>
                    <a:pt x="76" y="175"/>
                  </a:lnTo>
                  <a:lnTo>
                    <a:pt x="232" y="19"/>
                  </a:lnTo>
                  <a:lnTo>
                    <a:pt x="213" y="0"/>
                  </a:lnTo>
                  <a:lnTo>
                    <a:pt x="76" y="137"/>
                  </a:lnTo>
                  <a:close/>
                </a:path>
              </a:pathLst>
            </a:custGeom>
            <a:solidFill>
              <a:srgbClr val="00B050"/>
            </a:solidFill>
            <a:ln w="0">
              <a:solidFill>
                <a:srgbClr val="00B05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44" name="Group 43">
            <a:extLst>
              <a:ext uri="{FF2B5EF4-FFF2-40B4-BE49-F238E27FC236}">
                <a16:creationId xmlns:a16="http://schemas.microsoft.com/office/drawing/2014/main" id="{CF90E8C4-EE00-4EC0-A0D4-166317152729}"/>
              </a:ext>
            </a:extLst>
          </p:cNvPr>
          <p:cNvGrpSpPr/>
          <p:nvPr/>
        </p:nvGrpSpPr>
        <p:grpSpPr>
          <a:xfrm>
            <a:off x="651761" y="3921218"/>
            <a:ext cx="401538" cy="315678"/>
            <a:chOff x="638175" y="4189453"/>
            <a:chExt cx="393700" cy="309516"/>
          </a:xfrm>
        </p:grpSpPr>
        <p:sp>
          <p:nvSpPr>
            <p:cNvPr id="45" name="Freeform 55">
              <a:extLst>
                <a:ext uri="{FF2B5EF4-FFF2-40B4-BE49-F238E27FC236}">
                  <a16:creationId xmlns:a16="http://schemas.microsoft.com/office/drawing/2014/main" id="{3E1C1DF7-F8D0-4E02-BD6A-582917B5A469}"/>
                </a:ext>
              </a:extLst>
            </p:cNvPr>
            <p:cNvSpPr>
              <a:spLocks/>
            </p:cNvSpPr>
            <p:nvPr/>
          </p:nvSpPr>
          <p:spPr bwMode="auto">
            <a:xfrm>
              <a:off x="638175" y="4189453"/>
              <a:ext cx="393700" cy="24606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chemeClr val="accent1"/>
            </a:solidFill>
            <a:ln w="0">
              <a:solidFill>
                <a:schemeClr val="accent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46" name="Freeform 56">
              <a:extLst>
                <a:ext uri="{FF2B5EF4-FFF2-40B4-BE49-F238E27FC236}">
                  <a16:creationId xmlns:a16="http://schemas.microsoft.com/office/drawing/2014/main" id="{C93A0FBF-2B5E-46A1-A39F-55E6EFF9B32B}"/>
                </a:ext>
              </a:extLst>
            </p:cNvPr>
            <p:cNvSpPr>
              <a:spLocks/>
            </p:cNvSpPr>
            <p:nvPr/>
          </p:nvSpPr>
          <p:spPr bwMode="auto">
            <a:xfrm>
              <a:off x="773113" y="4362444"/>
              <a:ext cx="123825" cy="136525"/>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48" name="Text Placeholder 3">
            <a:extLst>
              <a:ext uri="{FF2B5EF4-FFF2-40B4-BE49-F238E27FC236}">
                <a16:creationId xmlns:a16="http://schemas.microsoft.com/office/drawing/2014/main" id="{B90236F6-F49E-E747-886B-277437CE4EC2}"/>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a:t>
            </a:r>
            <a:r>
              <a:rPr lang="en-US" sz="4080">
                <a:solidFill>
                  <a:srgbClr val="3C3C41"/>
                </a:solidFill>
              </a:rPr>
              <a:t> – Hub for all migration tools</a:t>
            </a:r>
            <a:endParaRPr lang="en-US" sz="4080">
              <a:solidFill>
                <a:srgbClr val="0078D3"/>
              </a:solidFill>
            </a:endParaRPr>
          </a:p>
        </p:txBody>
      </p:sp>
    </p:spTree>
    <p:extLst>
      <p:ext uri="{BB962C8B-B14F-4D97-AF65-F5344CB8AC3E}">
        <p14:creationId xmlns:p14="http://schemas.microsoft.com/office/powerpoint/2010/main" val="1877443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1000"/>
                                        <p:tgtEl>
                                          <p:spTgt spid="4">
                                            <p:txEl>
                                              <p:pRg st="5" end="5"/>
                                            </p:txEl>
                                          </p:spTgt>
                                        </p:tgtEl>
                                      </p:cBhvr>
                                    </p:animEffect>
                                    <p:anim calcmode="lin" valueType="num">
                                      <p:cBhvr>
                                        <p:cTn id="2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1000"/>
                                        <p:tgtEl>
                                          <p:spTgt spid="44"/>
                                        </p:tgtEl>
                                      </p:cBhvr>
                                    </p:animEffect>
                                    <p:anim calcmode="lin" valueType="num">
                                      <p:cBhvr>
                                        <p:cTn id="35" dur="1000" fill="hold"/>
                                        <p:tgtEl>
                                          <p:spTgt spid="44"/>
                                        </p:tgtEl>
                                        <p:attrNameLst>
                                          <p:attrName>ppt_x</p:attrName>
                                        </p:attrNameLst>
                                      </p:cBhvr>
                                      <p:tavLst>
                                        <p:tav tm="0">
                                          <p:val>
                                            <p:strVal val="#ppt_x"/>
                                          </p:val>
                                        </p:tav>
                                        <p:tav tm="100000">
                                          <p:val>
                                            <p:strVal val="#ppt_x"/>
                                          </p:val>
                                        </p:tav>
                                      </p:tavLst>
                                    </p:anim>
                                    <p:anim calcmode="lin" valueType="num">
                                      <p:cBhvr>
                                        <p:cTn id="3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1000"/>
                                        <p:tgtEl>
                                          <p:spTgt spid="4">
                                            <p:txEl>
                                              <p:pRg st="8" end="8"/>
                                            </p:txEl>
                                          </p:spTgt>
                                        </p:tgtEl>
                                      </p:cBhvr>
                                    </p:animEffect>
                                    <p:anim calcmode="lin" valueType="num">
                                      <p:cBhvr>
                                        <p:cTn id="4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1000"/>
                                        <p:tgtEl>
                                          <p:spTgt spid="4">
                                            <p:txEl>
                                              <p:pRg st="9" end="9"/>
                                            </p:txEl>
                                          </p:spTgt>
                                        </p:tgtEl>
                                      </p:cBhvr>
                                    </p:animEffect>
                                    <p:anim calcmode="lin" valueType="num">
                                      <p:cBhvr>
                                        <p:cTn id="4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Effect transition="in" filter="fade">
                                      <p:cBhvr>
                                        <p:cTn id="58" dur="1000"/>
                                        <p:tgtEl>
                                          <p:spTgt spid="4">
                                            <p:txEl>
                                              <p:pRg st="12" end="12"/>
                                            </p:txEl>
                                          </p:spTgt>
                                        </p:tgtEl>
                                      </p:cBhvr>
                                    </p:animEffect>
                                    <p:anim calcmode="lin" valueType="num">
                                      <p:cBhvr>
                                        <p:cTn id="59"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Introducing the MS Cloud Adoption Framework for Azure
Getting to know the Strategy-Plan-Ready Workshop Format
First look at Azure Migrate as a possible tool for assessment and migration
</a:t>
            </a:r>
            <a:r>
              <a:rPr lang="en-US" dirty="0" err="1"/>
              <a:t>HandsOn</a:t>
            </a:r>
            <a:r>
              <a:rPr lang="en-US" dirty="0"/>
              <a:t> - Assessments and Migration of a First Application</a:t>
            </a:r>
          </a:p>
        </p:txBody>
      </p:sp>
    </p:spTree>
    <p:extLst>
      <p:ext uri="{BB962C8B-B14F-4D97-AF65-F5344CB8AC3E}">
        <p14:creationId xmlns:p14="http://schemas.microsoft.com/office/powerpoint/2010/main" val="11969288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2AAADCD0-FBB7-4BA6-A02A-81C04679CC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67248" y="1134931"/>
            <a:ext cx="7373381" cy="509679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C3D02D8B-36A2-4014-AA35-48B5EACA86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58575" y="1660537"/>
            <a:ext cx="6390832" cy="4084286"/>
          </a:xfrm>
          <a:prstGeom prst="rect">
            <a:avLst/>
          </a:prstGeom>
        </p:spPr>
      </p:pic>
      <p:sp>
        <p:nvSpPr>
          <p:cNvPr id="6" name="Rectangle 5">
            <a:extLst>
              <a:ext uri="{FF2B5EF4-FFF2-40B4-BE49-F238E27FC236}">
                <a16:creationId xmlns:a16="http://schemas.microsoft.com/office/drawing/2014/main" id="{D30A6B3C-C9A8-409C-A05C-2EDF93AA41CE}"/>
              </a:ext>
            </a:extLst>
          </p:cNvPr>
          <p:cNvSpPr/>
          <p:nvPr/>
        </p:nvSpPr>
        <p:spPr>
          <a:xfrm>
            <a:off x="493688" y="1848181"/>
            <a:ext cx="4897093" cy="5063265"/>
          </a:xfrm>
          <a:prstGeom prst="rect">
            <a:avLst/>
          </a:prstGeom>
        </p:spPr>
        <p:txBody>
          <a:bodyPr wrap="square">
            <a:spAutoFit/>
          </a:bodyPr>
          <a:lstStyle/>
          <a:p>
            <a:pPr defTabSz="951121">
              <a:lnSpc>
                <a:spcPct val="90000"/>
              </a:lnSpc>
              <a:spcBef>
                <a:spcPts val="612"/>
              </a:spcBef>
              <a:spcAft>
                <a:spcPts val="612"/>
              </a:spcAft>
              <a:buClr>
                <a:srgbClr val="000000">
                  <a:lumMod val="75000"/>
                  <a:lumOff val="25000"/>
                </a:srgbClr>
              </a:buClr>
              <a:buSzPct val="90000"/>
              <a:defRPr/>
            </a:pPr>
            <a:r>
              <a:rPr lang="en-US" sz="2040" b="1" baseline="30000">
                <a:solidFill>
                  <a:srgbClr val="00B050"/>
                </a:solidFill>
                <a:latin typeface="Segoe UI Semilight" panose="020B0402040204020203" pitchFamily="34" charset="0"/>
                <a:cs typeface="Segoe UI Semilight" panose="020B0402040204020203" pitchFamily="34" charset="0"/>
              </a:rPr>
              <a:t>NEW</a:t>
            </a:r>
            <a:r>
              <a:rPr lang="en-US" sz="1836" b="1">
                <a:solidFill>
                  <a:srgbClr val="0078D4"/>
                </a:solidFill>
                <a:latin typeface="Segoe UI Semilight" panose="020B0402040204020203" pitchFamily="34" charset="0"/>
                <a:cs typeface="Segoe UI Semilight" panose="020B0402040204020203" pitchFamily="34" charset="0"/>
              </a:rPr>
              <a:t> Guided</a:t>
            </a:r>
            <a:r>
              <a:rPr lang="en-US" sz="1836">
                <a:solidFill>
                  <a:srgbClr val="0078D4"/>
                </a:solidFill>
                <a:latin typeface="Segoe UI Semilight" panose="020B0402040204020203" pitchFamily="34" charset="0"/>
                <a:cs typeface="Segoe UI Semilight" panose="020B0402040204020203" pitchFamily="34" charset="0"/>
              </a:rPr>
              <a:t> </a:t>
            </a:r>
            <a:r>
              <a:rPr lang="en-US" sz="1836" b="1">
                <a:solidFill>
                  <a:srgbClr val="0078D4"/>
                </a:solidFill>
                <a:latin typeface="Segoe UI Semilight" panose="020B0402040204020203" pitchFamily="34" charset="0"/>
                <a:cs typeface="Segoe UI Semilight" panose="020B0402040204020203" pitchFamily="34" charset="0"/>
              </a:rPr>
              <a:t>migration scenarios </a:t>
            </a:r>
            <a:r>
              <a:rPr lang="en-US" sz="1836">
                <a:solidFill>
                  <a:srgbClr val="1A1A1A"/>
                </a:solidFill>
                <a:latin typeface="Segoe UI Semilight" panose="020B0402040204020203" pitchFamily="34" charset="0"/>
                <a:cs typeface="Segoe UI Semilight" panose="020B0402040204020203" pitchFamily="34" charset="0"/>
              </a:rPr>
              <a:t>with end-to-end progress tracking</a:t>
            </a:r>
          </a:p>
          <a:p>
            <a:pPr defTabSz="951121">
              <a:lnSpc>
                <a:spcPct val="90000"/>
              </a:lnSpc>
              <a:spcBef>
                <a:spcPts val="612"/>
              </a:spcBef>
              <a:spcAft>
                <a:spcPts val="612"/>
              </a:spcAft>
              <a:buClr>
                <a:srgbClr val="000000">
                  <a:lumMod val="75000"/>
                  <a:lumOff val="25000"/>
                </a:srgbClr>
              </a:buClr>
              <a:buSzPct val="90000"/>
              <a:defRPr/>
            </a:pPr>
            <a:r>
              <a:rPr lang="en-US" sz="2040" b="1" baseline="30000">
                <a:solidFill>
                  <a:srgbClr val="00B050"/>
                </a:solidFill>
                <a:latin typeface="Segoe UI Semilight" panose="020B0402040204020203" pitchFamily="34" charset="0"/>
                <a:cs typeface="Segoe UI Semilight" panose="020B0402040204020203" pitchFamily="34" charset="0"/>
              </a:rPr>
              <a:t>NEW</a:t>
            </a:r>
            <a:r>
              <a:rPr lang="en-US" sz="1836" b="1" baseline="30000">
                <a:solidFill>
                  <a:srgbClr val="00B050"/>
                </a:solidFill>
                <a:latin typeface="Segoe UI Semilight" panose="020B0402040204020203" pitchFamily="34" charset="0"/>
                <a:cs typeface="Segoe UI Semilight" panose="020B0402040204020203" pitchFamily="34" charset="0"/>
              </a:rPr>
              <a:t> </a:t>
            </a:r>
            <a:r>
              <a:rPr lang="en-US" sz="1836" b="1">
                <a:solidFill>
                  <a:srgbClr val="0078D4"/>
                </a:solidFill>
                <a:latin typeface="Segoe UI Semilight" panose="020B0402040204020203" pitchFamily="34" charset="0"/>
                <a:cs typeface="Segoe UI Semilight" panose="020B0402040204020203" pitchFamily="34" charset="0"/>
              </a:rPr>
              <a:t>Feature-based choice </a:t>
            </a:r>
            <a:r>
              <a:rPr lang="en-US" sz="1836">
                <a:solidFill>
                  <a:srgbClr val="1A1A1A"/>
                </a:solidFill>
                <a:latin typeface="Segoe UI Semilight" panose="020B0402040204020203" pitchFamily="34" charset="0"/>
                <a:cs typeface="Segoe UI Semilight" panose="020B0402040204020203" pitchFamily="34" charset="0"/>
              </a:rPr>
              <a:t>between Microsoft and ISV partner tools</a:t>
            </a:r>
            <a:endParaRPr lang="en-US" sz="2448" b="1" baseline="30000">
              <a:solidFill>
                <a:srgbClr val="00B050"/>
              </a:solidFill>
              <a:latin typeface="Segoe UI Semilight" panose="020B0402040204020203" pitchFamily="34" charset="0"/>
              <a:cs typeface="Segoe UI Semilight" panose="020B0402040204020203" pitchFamily="34" charset="0"/>
            </a:endParaRPr>
          </a:p>
          <a:p>
            <a:pPr defTabSz="951121">
              <a:lnSpc>
                <a:spcPct val="90000"/>
              </a:lnSpc>
              <a:spcBef>
                <a:spcPts val="612"/>
              </a:spcBef>
              <a:spcAft>
                <a:spcPts val="612"/>
              </a:spcAft>
              <a:buClr>
                <a:srgbClr val="000000">
                  <a:lumMod val="75000"/>
                  <a:lumOff val="25000"/>
                </a:srgbClr>
              </a:buClr>
              <a:buSzPct val="90000"/>
              <a:defRPr/>
            </a:pPr>
            <a:r>
              <a:rPr lang="en-US" sz="2040" b="1" baseline="30000">
                <a:solidFill>
                  <a:srgbClr val="00B050"/>
                </a:solidFill>
                <a:latin typeface="Segoe UI Semilight" panose="020B0402040204020203" pitchFamily="34" charset="0"/>
                <a:cs typeface="Segoe UI Semilight" panose="020B0402040204020203" pitchFamily="34" charset="0"/>
              </a:rPr>
              <a:t>ENHANCED</a:t>
            </a:r>
            <a:r>
              <a:rPr lang="en-US" sz="1836" b="1" baseline="30000">
                <a:solidFill>
                  <a:srgbClr val="00B050"/>
                </a:solidFill>
                <a:latin typeface="Segoe UI Semilight" panose="020B0402040204020203" pitchFamily="34" charset="0"/>
                <a:cs typeface="Segoe UI Semilight" panose="020B0402040204020203" pitchFamily="34" charset="0"/>
              </a:rPr>
              <a:t> </a:t>
            </a:r>
            <a:r>
              <a:rPr lang="en-US" sz="1836" b="1">
                <a:solidFill>
                  <a:srgbClr val="0078D4"/>
                </a:solidFill>
                <a:latin typeface="Segoe UI Semilight" panose="020B0402040204020203" pitchFamily="34" charset="0"/>
                <a:cs typeface="Segoe UI Semilight" panose="020B0402040204020203" pitchFamily="34" charset="0"/>
              </a:rPr>
              <a:t>Large-scale</a:t>
            </a:r>
            <a:r>
              <a:rPr lang="en-US" sz="1836">
                <a:solidFill>
                  <a:srgbClr val="1A1A1A"/>
                </a:solidFill>
                <a:latin typeface="Segoe UI Semilight" panose="020B0402040204020203" pitchFamily="34" charset="0"/>
                <a:cs typeface="Segoe UI Semilight" panose="020B0402040204020203" pitchFamily="34" charset="0"/>
              </a:rPr>
              <a:t> VMware and Hyper-V </a:t>
            </a:r>
            <a:r>
              <a:rPr lang="en-US" sz="1836" b="1">
                <a:solidFill>
                  <a:srgbClr val="0078D4"/>
                </a:solidFill>
                <a:latin typeface="Segoe UI Semilight" panose="020B0402040204020203" pitchFamily="34" charset="0"/>
                <a:cs typeface="Segoe UI Semilight" panose="020B0402040204020203" pitchFamily="34" charset="0"/>
              </a:rPr>
              <a:t>assessments</a:t>
            </a:r>
            <a:r>
              <a:rPr lang="en-US" sz="1836">
                <a:solidFill>
                  <a:srgbClr val="1A1A1A"/>
                </a:solidFill>
                <a:latin typeface="Segoe UI Semilight" panose="020B0402040204020203" pitchFamily="34" charset="0"/>
                <a:cs typeface="Segoe UI Semilight" panose="020B0402040204020203" pitchFamily="34" charset="0"/>
              </a:rPr>
              <a:t> with Server Assessment</a:t>
            </a:r>
            <a:endParaRPr lang="en-US" sz="2448" b="1" baseline="30000">
              <a:solidFill>
                <a:srgbClr val="00B050"/>
              </a:solidFill>
              <a:latin typeface="Segoe UI Semilight" panose="020B0402040204020203" pitchFamily="34" charset="0"/>
              <a:cs typeface="Segoe UI Semilight" panose="020B0402040204020203" pitchFamily="34" charset="0"/>
            </a:endParaRPr>
          </a:p>
          <a:p>
            <a:pPr defTabSz="951121">
              <a:lnSpc>
                <a:spcPct val="90000"/>
              </a:lnSpc>
              <a:spcBef>
                <a:spcPts val="612"/>
              </a:spcBef>
              <a:spcAft>
                <a:spcPts val="612"/>
              </a:spcAft>
              <a:buClr>
                <a:srgbClr val="000000">
                  <a:lumMod val="75000"/>
                  <a:lumOff val="25000"/>
                </a:srgbClr>
              </a:buClr>
              <a:buSzPct val="90000"/>
              <a:defRPr/>
            </a:pPr>
            <a:r>
              <a:rPr lang="en-US" sz="2040" b="1" baseline="30000">
                <a:solidFill>
                  <a:srgbClr val="00B050"/>
                </a:solidFill>
                <a:latin typeface="Segoe UI Semilight" panose="020B0402040204020203" pitchFamily="34" charset="0"/>
                <a:cs typeface="Segoe UI Semilight" panose="020B0402040204020203" pitchFamily="34" charset="0"/>
              </a:rPr>
              <a:t>NEW</a:t>
            </a:r>
            <a:r>
              <a:rPr lang="en-US" sz="1836" b="1" baseline="30000">
                <a:solidFill>
                  <a:srgbClr val="00B050"/>
                </a:solidFill>
                <a:latin typeface="Segoe UI Semilight" panose="020B0402040204020203" pitchFamily="34" charset="0"/>
                <a:cs typeface="Segoe UI Semilight" panose="020B0402040204020203" pitchFamily="34" charset="0"/>
              </a:rPr>
              <a:t> </a:t>
            </a:r>
            <a:r>
              <a:rPr lang="en-US" sz="1836" b="1">
                <a:solidFill>
                  <a:srgbClr val="0078D4"/>
                </a:solidFill>
                <a:latin typeface="Segoe UI Semilight" panose="020B0402040204020203" pitchFamily="34" charset="0"/>
                <a:cs typeface="Segoe UI Semilight" panose="020B0402040204020203" pitchFamily="34" charset="0"/>
              </a:rPr>
              <a:t>Agentless migrations </a:t>
            </a:r>
            <a:r>
              <a:rPr lang="en-US" sz="1836">
                <a:solidFill>
                  <a:srgbClr val="1A1A1A"/>
                </a:solidFill>
                <a:latin typeface="Segoe UI Semilight" panose="020B0402040204020203" pitchFamily="34" charset="0"/>
                <a:cs typeface="Segoe UI Semilight" panose="020B0402040204020203" pitchFamily="34" charset="0"/>
              </a:rPr>
              <a:t>for VMware and Hyper-V with Server Migration</a:t>
            </a:r>
            <a:endParaRPr lang="en-US" sz="2448" b="1" baseline="30000">
              <a:solidFill>
                <a:srgbClr val="00B050"/>
              </a:solidFill>
              <a:latin typeface="Segoe UI Semilight" panose="020B0402040204020203" pitchFamily="34" charset="0"/>
              <a:cs typeface="Segoe UI Semilight" panose="020B0402040204020203" pitchFamily="34" charset="0"/>
            </a:endParaRPr>
          </a:p>
          <a:p>
            <a:pPr defTabSz="951121">
              <a:lnSpc>
                <a:spcPct val="90000"/>
              </a:lnSpc>
              <a:spcBef>
                <a:spcPts val="612"/>
              </a:spcBef>
              <a:spcAft>
                <a:spcPts val="612"/>
              </a:spcAft>
              <a:buClr>
                <a:srgbClr val="000000">
                  <a:lumMod val="75000"/>
                  <a:lumOff val="25000"/>
                </a:srgbClr>
              </a:buClr>
              <a:buSzPct val="90000"/>
              <a:defRPr/>
            </a:pPr>
            <a:r>
              <a:rPr lang="en-US" sz="2040" b="1" baseline="30000">
                <a:solidFill>
                  <a:srgbClr val="00B050"/>
                </a:solidFill>
                <a:latin typeface="Segoe UI Semilight" panose="020B0402040204020203" pitchFamily="34" charset="0"/>
                <a:cs typeface="Segoe UI Semilight" panose="020B0402040204020203" pitchFamily="34" charset="0"/>
              </a:rPr>
              <a:t>INTEGRATED</a:t>
            </a:r>
            <a:r>
              <a:rPr lang="en-US" sz="1836" b="1" baseline="30000">
                <a:solidFill>
                  <a:srgbClr val="00B050"/>
                </a:solidFill>
                <a:latin typeface="Segoe UI Semilight" panose="020B0402040204020203" pitchFamily="34" charset="0"/>
                <a:cs typeface="Segoe UI Semilight" panose="020B0402040204020203" pitchFamily="34" charset="0"/>
              </a:rPr>
              <a:t> </a:t>
            </a:r>
            <a:r>
              <a:rPr lang="en-US" sz="1836" b="1">
                <a:solidFill>
                  <a:srgbClr val="0078D4"/>
                </a:solidFill>
                <a:latin typeface="Segoe UI Semilight" panose="020B0402040204020203" pitchFamily="34" charset="0"/>
                <a:cs typeface="Segoe UI Semilight" panose="020B0402040204020203" pitchFamily="34" charset="0"/>
              </a:rPr>
              <a:t>SQL Server assessments </a:t>
            </a:r>
            <a:r>
              <a:rPr lang="en-US" sz="1836">
                <a:solidFill>
                  <a:srgbClr val="1A1A1A"/>
                </a:solidFill>
                <a:latin typeface="Segoe UI Semilight" panose="020B0402040204020203" pitchFamily="34" charset="0"/>
                <a:cs typeface="Segoe UI Semilight" panose="020B0402040204020203" pitchFamily="34" charset="0"/>
              </a:rPr>
              <a:t>with Database Assessment</a:t>
            </a:r>
            <a:endParaRPr lang="en-US" sz="2448" b="1" baseline="30000">
              <a:solidFill>
                <a:srgbClr val="00B050"/>
              </a:solidFill>
              <a:latin typeface="Segoe UI Semilight" panose="020B0402040204020203" pitchFamily="34" charset="0"/>
              <a:cs typeface="Segoe UI Semilight" panose="020B0402040204020203" pitchFamily="34" charset="0"/>
            </a:endParaRPr>
          </a:p>
          <a:p>
            <a:pPr defTabSz="951121">
              <a:lnSpc>
                <a:spcPct val="90000"/>
              </a:lnSpc>
              <a:spcBef>
                <a:spcPts val="612"/>
              </a:spcBef>
              <a:spcAft>
                <a:spcPts val="612"/>
              </a:spcAft>
              <a:buClr>
                <a:srgbClr val="000000">
                  <a:lumMod val="75000"/>
                  <a:lumOff val="25000"/>
                </a:srgbClr>
              </a:buClr>
              <a:buSzPct val="90000"/>
              <a:defRPr/>
            </a:pPr>
            <a:r>
              <a:rPr lang="en-US" sz="2040" b="1" baseline="30000">
                <a:solidFill>
                  <a:srgbClr val="00B050"/>
                </a:solidFill>
                <a:latin typeface="Segoe UI Semilight" panose="020B0402040204020203" pitchFamily="34" charset="0"/>
                <a:cs typeface="Segoe UI Semilight" panose="020B0402040204020203" pitchFamily="34" charset="0"/>
              </a:rPr>
              <a:t>INTEGRATED</a:t>
            </a:r>
            <a:r>
              <a:rPr lang="en-US" sz="1836" b="1" baseline="30000">
                <a:solidFill>
                  <a:srgbClr val="00B050"/>
                </a:solidFill>
                <a:latin typeface="Segoe UI Semilight" panose="020B0402040204020203" pitchFamily="34" charset="0"/>
                <a:cs typeface="Segoe UI Semilight" panose="020B0402040204020203" pitchFamily="34" charset="0"/>
              </a:rPr>
              <a:t> </a:t>
            </a:r>
            <a:r>
              <a:rPr lang="en-US" sz="1836" b="1">
                <a:solidFill>
                  <a:srgbClr val="0078D4"/>
                </a:solidFill>
                <a:latin typeface="Segoe UI Semilight" panose="020B0402040204020203" pitchFamily="34" charset="0"/>
                <a:cs typeface="Segoe UI Semilight" panose="020B0402040204020203" pitchFamily="34" charset="0"/>
              </a:rPr>
              <a:t>Integrated ISVs </a:t>
            </a:r>
            <a:r>
              <a:rPr lang="en-US" sz="1836">
                <a:solidFill>
                  <a:srgbClr val="1A1A1A"/>
                </a:solidFill>
                <a:latin typeface="Segoe UI Semilight" panose="020B0402040204020203" pitchFamily="34" charset="0"/>
                <a:cs typeface="Segoe UI Semilight" panose="020B0402040204020203" pitchFamily="34" charset="0"/>
              </a:rPr>
              <a:t>include Carbonite, Corent, Cloudamize, Device42, Turbonomic, </a:t>
            </a:r>
            <a:r>
              <a:rPr lang="en-US" sz="1836" err="1">
                <a:solidFill>
                  <a:srgbClr val="1A1A1A"/>
                </a:solidFill>
                <a:latin typeface="Segoe UI Semilight" panose="020B0402040204020203" pitchFamily="34" charset="0"/>
                <a:cs typeface="Segoe UI Semilight" panose="020B0402040204020203" pitchFamily="34" charset="0"/>
              </a:rPr>
              <a:t>UnifyCloud</a:t>
            </a:r>
            <a:endParaRPr lang="en-US" sz="1836">
              <a:solidFill>
                <a:srgbClr val="1A1A1A"/>
              </a:solidFill>
              <a:latin typeface="Segoe UI Semilight" panose="020B0402040204020203" pitchFamily="34" charset="0"/>
              <a:cs typeface="Segoe UI Semilight" panose="020B0402040204020203" pitchFamily="34" charset="0"/>
            </a:endParaRPr>
          </a:p>
          <a:p>
            <a:pPr defTabSz="951121">
              <a:lnSpc>
                <a:spcPct val="90000"/>
              </a:lnSpc>
              <a:spcBef>
                <a:spcPts val="612"/>
              </a:spcBef>
              <a:spcAft>
                <a:spcPts val="612"/>
              </a:spcAft>
              <a:buClr>
                <a:srgbClr val="000000">
                  <a:lumMod val="75000"/>
                  <a:lumOff val="25000"/>
                </a:srgbClr>
              </a:buClr>
              <a:buSzPct val="90000"/>
              <a:defRPr/>
            </a:pPr>
            <a:endParaRPr lang="en-US" sz="1836">
              <a:solidFill>
                <a:srgbClr val="1A1A1A"/>
              </a:solidFill>
              <a:latin typeface="Segoe UI"/>
            </a:endParaRPr>
          </a:p>
          <a:p>
            <a:pPr defTabSz="951121">
              <a:lnSpc>
                <a:spcPct val="90000"/>
              </a:lnSpc>
              <a:spcBef>
                <a:spcPts val="612"/>
              </a:spcBef>
              <a:spcAft>
                <a:spcPts val="612"/>
              </a:spcAft>
              <a:buClr>
                <a:srgbClr val="000000">
                  <a:lumMod val="75000"/>
                  <a:lumOff val="25000"/>
                </a:srgbClr>
              </a:buClr>
              <a:buSzPct val="90000"/>
              <a:defRPr/>
            </a:pPr>
            <a:endParaRPr lang="en-US" sz="1836">
              <a:solidFill>
                <a:srgbClr val="1A1A1A"/>
              </a:solidFill>
              <a:latin typeface="Segoe UI"/>
            </a:endParaRPr>
          </a:p>
        </p:txBody>
      </p:sp>
      <p:sp>
        <p:nvSpPr>
          <p:cNvPr id="9" name="Text Placeholder 3">
            <a:extLst>
              <a:ext uri="{FF2B5EF4-FFF2-40B4-BE49-F238E27FC236}">
                <a16:creationId xmlns:a16="http://schemas.microsoft.com/office/drawing/2014/main" id="{0FE8134F-266B-104F-9949-382381A2853F}"/>
              </a:ext>
            </a:extLst>
          </p:cNvPr>
          <p:cNvSpPr txBox="1">
            <a:spLocks/>
          </p:cNvSpPr>
          <p:nvPr/>
        </p:nvSpPr>
        <p:spPr>
          <a:xfrm>
            <a:off x="373923" y="417449"/>
            <a:ext cx="5635370" cy="1005130"/>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3672">
                <a:solidFill>
                  <a:srgbClr val="3C3C41"/>
                </a:solidFill>
              </a:rPr>
              <a:t>The evolution of </a:t>
            </a:r>
            <a:r>
              <a:rPr lang="en-US" sz="3672">
                <a:solidFill>
                  <a:srgbClr val="0078D3"/>
                </a:solidFill>
              </a:rPr>
              <a:t>Azure Migrate </a:t>
            </a:r>
            <a:r>
              <a:rPr lang="en-US" sz="3672">
                <a:solidFill>
                  <a:srgbClr val="3C3C41"/>
                </a:solidFill>
              </a:rPr>
              <a:t>is now GA</a:t>
            </a:r>
            <a:r>
              <a:rPr lang="en-US" sz="3672">
                <a:solidFill>
                  <a:srgbClr val="0078D3"/>
                </a:solidFill>
              </a:rPr>
              <a:t> </a:t>
            </a:r>
            <a:r>
              <a:rPr lang="en-US" sz="3672">
                <a:solidFill>
                  <a:srgbClr val="3C3C41"/>
                </a:solidFill>
              </a:rPr>
              <a:t> </a:t>
            </a:r>
            <a:endParaRPr lang="en-US" sz="3672">
              <a:solidFill>
                <a:srgbClr val="0078D3"/>
              </a:solidFill>
            </a:endParaRPr>
          </a:p>
        </p:txBody>
      </p:sp>
    </p:spTree>
    <p:extLst>
      <p:ext uri="{BB962C8B-B14F-4D97-AF65-F5344CB8AC3E}">
        <p14:creationId xmlns:p14="http://schemas.microsoft.com/office/powerpoint/2010/main" val="178294495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p>
        </p:txBody>
      </p:sp>
    </p:spTree>
    <p:extLst>
      <p:ext uri="{BB962C8B-B14F-4D97-AF65-F5344CB8AC3E}">
        <p14:creationId xmlns:p14="http://schemas.microsoft.com/office/powerpoint/2010/main" val="932473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1</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2</a:t>
            </a:r>
          </a:p>
        </p:txBody>
      </p:sp>
    </p:spTree>
    <p:extLst>
      <p:ext uri="{BB962C8B-B14F-4D97-AF65-F5344CB8AC3E}">
        <p14:creationId xmlns:p14="http://schemas.microsoft.com/office/powerpoint/2010/main" val="12207240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a:xfrm>
            <a:off x="437276" y="2582862"/>
            <a:ext cx="11505803" cy="1828800"/>
          </a:xfrm>
        </p:spPr>
        <p:txBody>
          <a:bodyPr/>
          <a:lstStyle/>
          <a:p>
            <a:r>
              <a:rPr lang="en-US" dirty="0"/>
              <a:t>Cloud Adoption Framework and Azure Migration</a:t>
            </a:r>
            <a:endParaRPr lang="en-US" b="1" dirty="0"/>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
        <p:nvSpPr>
          <p:cNvPr id="7" name="Textfeld 6">
            <a:extLst>
              <a:ext uri="{FF2B5EF4-FFF2-40B4-BE49-F238E27FC236}">
                <a16:creationId xmlns:a16="http://schemas.microsoft.com/office/drawing/2014/main" id="{3E86B8D3-80F5-4195-8820-ADC5E772D3FF}"/>
              </a:ext>
            </a:extLst>
          </p:cNvPr>
          <p:cNvSpPr txBox="1"/>
          <p:nvPr/>
        </p:nvSpPr>
        <p:spPr>
          <a:xfrm>
            <a:off x="378460" y="1362194"/>
            <a:ext cx="6852920" cy="646331"/>
          </a:xfrm>
          <a:prstGeom prst="rect">
            <a:avLst/>
          </a:prstGeom>
          <a:noFill/>
        </p:spPr>
        <p:txBody>
          <a:bodyPr wrap="square">
            <a:spAutoFit/>
          </a:bodyPr>
          <a:lstStyle/>
          <a:p>
            <a:r>
              <a:rPr lang="en-US" sz="3600" b="1" dirty="0">
                <a:solidFill>
                  <a:schemeClr val="tx2"/>
                </a:solidFill>
              </a:rPr>
              <a:t>Day 2</a:t>
            </a:r>
            <a:endParaRPr lang="en-US" sz="3600" dirty="0">
              <a:solidFill>
                <a:schemeClr val="tx2"/>
              </a:solidFill>
            </a:endParaRPr>
          </a:p>
        </p:txBody>
      </p:sp>
    </p:spTree>
    <p:extLst>
      <p:ext uri="{BB962C8B-B14F-4D97-AF65-F5344CB8AC3E}">
        <p14:creationId xmlns:p14="http://schemas.microsoft.com/office/powerpoint/2010/main" val="21915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1A50777-B616-4D55-ADFC-739F3485F7DC}"/>
              </a:ext>
            </a:extLst>
          </p:cNvPr>
          <p:cNvSpPr>
            <a:spLocks noGrp="1"/>
          </p:cNvSpPr>
          <p:nvPr>
            <p:ph type="title"/>
          </p:nvPr>
        </p:nvSpPr>
        <p:spPr/>
        <p:txBody>
          <a:bodyPr/>
          <a:lstStyle/>
          <a:p>
            <a:r>
              <a:rPr lang="en-US" dirty="0"/>
              <a:t>Review Day 1
</a:t>
            </a:r>
          </a:p>
        </p:txBody>
      </p:sp>
    </p:spTree>
    <p:extLst>
      <p:ext uri="{BB962C8B-B14F-4D97-AF65-F5344CB8AC3E}">
        <p14:creationId xmlns:p14="http://schemas.microsoft.com/office/powerpoint/2010/main" val="38798617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9C798-06CC-4342-B667-9A07E8A9CEB5}"/>
              </a:ext>
            </a:extLst>
          </p:cNvPr>
          <p:cNvSpPr/>
          <p:nvPr/>
        </p:nvSpPr>
        <p:spPr bwMode="auto">
          <a:xfrm>
            <a:off x="7660457"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025623F5-7553-4C44-8520-D8E29B5EEE66}"/>
              </a:ext>
            </a:extLst>
          </p:cNvPr>
          <p:cNvSpPr txBox="1"/>
          <p:nvPr/>
        </p:nvSpPr>
        <p:spPr>
          <a:xfrm>
            <a:off x="7587342"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sp>
        <p:nvSpPr>
          <p:cNvPr id="5" name="Rectangle 4">
            <a:extLst>
              <a:ext uri="{FF2B5EF4-FFF2-40B4-BE49-F238E27FC236}">
                <a16:creationId xmlns:a16="http://schemas.microsoft.com/office/drawing/2014/main" id="{508DF655-DCD5-46F5-9BBC-66443DE90E6D}"/>
              </a:ext>
            </a:extLst>
          </p:cNvPr>
          <p:cNvSpPr/>
          <p:nvPr/>
        </p:nvSpPr>
        <p:spPr bwMode="auto">
          <a:xfrm>
            <a:off x="1974933"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E3DCBB8-BDA8-41AF-B96E-B1FF4D16F708}"/>
              </a:ext>
            </a:extLst>
          </p:cNvPr>
          <p:cNvSpPr/>
          <p:nvPr/>
        </p:nvSpPr>
        <p:spPr bwMode="auto">
          <a:xfrm>
            <a:off x="2084777"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C280DED1-43FF-40D8-BD59-00333D0FFF96}"/>
              </a:ext>
            </a:extLst>
          </p:cNvPr>
          <p:cNvSpPr/>
          <p:nvPr/>
        </p:nvSpPr>
        <p:spPr bwMode="auto">
          <a:xfrm>
            <a:off x="2084777"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CD15D59-0553-4B0D-8F1A-F49F50FBB4B0}"/>
              </a:ext>
            </a:extLst>
          </p:cNvPr>
          <p:cNvGrpSpPr/>
          <p:nvPr/>
        </p:nvGrpSpPr>
        <p:grpSpPr>
          <a:xfrm>
            <a:off x="621108" y="4746405"/>
            <a:ext cx="1403763" cy="1403762"/>
            <a:chOff x="3679825" y="5024438"/>
            <a:chExt cx="1376363" cy="1376362"/>
          </a:xfrm>
        </p:grpSpPr>
        <p:sp>
          <p:nvSpPr>
            <p:cNvPr id="9" name="AutoShape 3">
              <a:extLst>
                <a:ext uri="{FF2B5EF4-FFF2-40B4-BE49-F238E27FC236}">
                  <a16:creationId xmlns:a16="http://schemas.microsoft.com/office/drawing/2014/main" id="{944FCA46-0237-46DD-BD5C-75C3F5371E30}"/>
                </a:ext>
              </a:extLst>
            </p:cNvPr>
            <p:cNvSpPr>
              <a:spLocks noChangeAspect="1" noChangeArrowheads="1" noTextEdit="1"/>
            </p:cNvSpPr>
            <p:nvPr/>
          </p:nvSpPr>
          <p:spPr bwMode="auto">
            <a:xfrm>
              <a:off x="3679825" y="5024438"/>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5">
              <a:extLst>
                <a:ext uri="{FF2B5EF4-FFF2-40B4-BE49-F238E27FC236}">
                  <a16:creationId xmlns:a16="http://schemas.microsoft.com/office/drawing/2014/main" id="{07E04F43-56E3-4462-9DF1-90FC804EA3B2}"/>
                </a:ext>
              </a:extLst>
            </p:cNvPr>
            <p:cNvSpPr>
              <a:spLocks noEditPoints="1"/>
            </p:cNvSpPr>
            <p:nvPr/>
          </p:nvSpPr>
          <p:spPr bwMode="auto">
            <a:xfrm>
              <a:off x="3846513" y="5348288"/>
              <a:ext cx="544513" cy="950912"/>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6">
              <a:extLst>
                <a:ext uri="{FF2B5EF4-FFF2-40B4-BE49-F238E27FC236}">
                  <a16:creationId xmlns:a16="http://schemas.microsoft.com/office/drawing/2014/main" id="{BE480D19-615F-4358-B1E5-B63B262DEA4D}"/>
                </a:ext>
              </a:extLst>
            </p:cNvPr>
            <p:cNvSpPr>
              <a:spLocks noEditPoints="1"/>
            </p:cNvSpPr>
            <p:nvPr/>
          </p:nvSpPr>
          <p:spPr bwMode="auto">
            <a:xfrm>
              <a:off x="4206875" y="5527675"/>
              <a:ext cx="454025" cy="7715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7">
              <a:extLst>
                <a:ext uri="{FF2B5EF4-FFF2-40B4-BE49-F238E27FC236}">
                  <a16:creationId xmlns:a16="http://schemas.microsoft.com/office/drawing/2014/main" id="{BBC735D4-D477-441D-B59F-E81303346017}"/>
                </a:ext>
              </a:extLst>
            </p:cNvPr>
            <p:cNvSpPr>
              <a:spLocks/>
            </p:cNvSpPr>
            <p:nvPr/>
          </p:nvSpPr>
          <p:spPr bwMode="auto">
            <a:xfrm>
              <a:off x="4391025" y="6072188"/>
              <a:ext cx="90488" cy="227012"/>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8">
              <a:extLst>
                <a:ext uri="{FF2B5EF4-FFF2-40B4-BE49-F238E27FC236}">
                  <a16:creationId xmlns:a16="http://schemas.microsoft.com/office/drawing/2014/main" id="{684DD548-E8F6-47D0-B3EB-C747F0D8611E}"/>
                </a:ext>
              </a:extLst>
            </p:cNvPr>
            <p:cNvSpPr>
              <a:spLocks/>
            </p:cNvSpPr>
            <p:nvPr/>
          </p:nvSpPr>
          <p:spPr bwMode="auto">
            <a:xfrm>
              <a:off x="4660900" y="5137150"/>
              <a:ext cx="274638" cy="1162050"/>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9">
              <a:extLst>
                <a:ext uri="{FF2B5EF4-FFF2-40B4-BE49-F238E27FC236}">
                  <a16:creationId xmlns:a16="http://schemas.microsoft.com/office/drawing/2014/main" id="{ACDB3FEC-7AC0-4086-BFD4-FF3E9170BE1F}"/>
                </a:ext>
              </a:extLst>
            </p:cNvPr>
            <p:cNvSpPr>
              <a:spLocks/>
            </p:cNvSpPr>
            <p:nvPr/>
          </p:nvSpPr>
          <p:spPr bwMode="auto">
            <a:xfrm>
              <a:off x="3937000" y="5618163"/>
              <a:ext cx="90488" cy="90487"/>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5" name="Freeform 10">
              <a:extLst>
                <a:ext uri="{FF2B5EF4-FFF2-40B4-BE49-F238E27FC236}">
                  <a16:creationId xmlns:a16="http://schemas.microsoft.com/office/drawing/2014/main" id="{7EC753A4-675C-4C04-A8E6-50C5FD931F35}"/>
                </a:ext>
              </a:extLst>
            </p:cNvPr>
            <p:cNvSpPr>
              <a:spLocks/>
            </p:cNvSpPr>
            <p:nvPr/>
          </p:nvSpPr>
          <p:spPr bwMode="auto">
            <a:xfrm>
              <a:off x="4300538" y="5799138"/>
              <a:ext cx="90488" cy="93662"/>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6" name="Freeform 11">
              <a:extLst>
                <a:ext uri="{FF2B5EF4-FFF2-40B4-BE49-F238E27FC236}">
                  <a16:creationId xmlns:a16="http://schemas.microsoft.com/office/drawing/2014/main" id="{E96B34C6-EACF-476E-A498-24B45DFD4E06}"/>
                </a:ext>
              </a:extLst>
            </p:cNvPr>
            <p:cNvSpPr>
              <a:spLocks/>
            </p:cNvSpPr>
            <p:nvPr/>
          </p:nvSpPr>
          <p:spPr bwMode="auto">
            <a:xfrm>
              <a:off x="4481513" y="5618163"/>
              <a:ext cx="88900" cy="90487"/>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17" name="Picture 32">
            <a:extLst>
              <a:ext uri="{FF2B5EF4-FFF2-40B4-BE49-F238E27FC236}">
                <a16:creationId xmlns:a16="http://schemas.microsoft.com/office/drawing/2014/main" id="{E87F647F-7F9B-440C-9B2C-72E47837746C}"/>
              </a:ext>
            </a:extLst>
          </p:cNvPr>
          <p:cNvSpPr/>
          <p:nvPr/>
        </p:nvSpPr>
        <p:spPr>
          <a:xfrm>
            <a:off x="2393014" y="2436346"/>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tx1"/>
          </a:solidFill>
          <a:ln w="11906" cap="flat">
            <a:noFill/>
            <a:prstDash val="solid"/>
            <a:miter/>
          </a:ln>
        </p:spPr>
        <p:txBody>
          <a:bodyPr rtlCol="0" anchor="ctr"/>
          <a:lstStyle/>
          <a:p>
            <a:pPr defTabSz="932597">
              <a:defRPr/>
            </a:pPr>
            <a:endParaRPr lang="en-US" sz="1836">
              <a:ln>
                <a:solidFill>
                  <a:sysClr val="windowText" lastClr="000000"/>
                </a:solidFill>
              </a:ln>
              <a:solidFill>
                <a:sysClr val="windowText" lastClr="000000"/>
              </a:solidFill>
              <a:latin typeface="Segoe UI"/>
            </a:endParaRPr>
          </a:p>
        </p:txBody>
      </p:sp>
      <p:pic>
        <p:nvPicPr>
          <p:cNvPr id="18" name="Picture 8" descr="Image result for SQL Database logo">
            <a:extLst>
              <a:ext uri="{FF2B5EF4-FFF2-40B4-BE49-F238E27FC236}">
                <a16:creationId xmlns:a16="http://schemas.microsoft.com/office/drawing/2014/main" id="{B869E918-1E93-4620-9208-F62341D8EAD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669148" y="4467765"/>
            <a:ext cx="655876" cy="9110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1A0FD84-9126-4F33-9307-67969608069F}"/>
              </a:ext>
            </a:extLst>
          </p:cNvPr>
          <p:cNvSpPr txBox="1"/>
          <p:nvPr/>
        </p:nvSpPr>
        <p:spPr>
          <a:xfrm>
            <a:off x="2007060" y="5351949"/>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Data layer</a:t>
            </a:r>
          </a:p>
        </p:txBody>
      </p:sp>
      <p:sp>
        <p:nvSpPr>
          <p:cNvPr id="20" name="TextBox 19">
            <a:extLst>
              <a:ext uri="{FF2B5EF4-FFF2-40B4-BE49-F238E27FC236}">
                <a16:creationId xmlns:a16="http://schemas.microsoft.com/office/drawing/2014/main" id="{286281A5-92D4-4BAA-9CAC-BB38C6EFBD6C}"/>
              </a:ext>
            </a:extLst>
          </p:cNvPr>
          <p:cNvSpPr txBox="1"/>
          <p:nvPr/>
        </p:nvSpPr>
        <p:spPr>
          <a:xfrm>
            <a:off x="2007060" y="3395257"/>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Web and app</a:t>
            </a:r>
          </a:p>
        </p:txBody>
      </p:sp>
      <p:pic>
        <p:nvPicPr>
          <p:cNvPr id="21" name="Graphic 20">
            <a:extLst>
              <a:ext uri="{FF2B5EF4-FFF2-40B4-BE49-F238E27FC236}">
                <a16:creationId xmlns:a16="http://schemas.microsoft.com/office/drawing/2014/main" id="{CD590DEA-2F4B-4DE4-8DC2-0B6CDC4B151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06488" y="6139912"/>
            <a:ext cx="1262700" cy="357370"/>
          </a:xfrm>
          <a:prstGeom prst="rect">
            <a:avLst/>
          </a:prstGeom>
        </p:spPr>
      </p:pic>
      <p:sp>
        <p:nvSpPr>
          <p:cNvPr id="22" name="Rectangle 21">
            <a:extLst>
              <a:ext uri="{FF2B5EF4-FFF2-40B4-BE49-F238E27FC236}">
                <a16:creationId xmlns:a16="http://schemas.microsoft.com/office/drawing/2014/main" id="{ABA20A80-28D4-4496-8951-413AC6E19C95}"/>
              </a:ext>
            </a:extLst>
          </p:cNvPr>
          <p:cNvSpPr/>
          <p:nvPr/>
        </p:nvSpPr>
        <p:spPr bwMode="auto">
          <a:xfrm>
            <a:off x="7742553"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83968940-AD7A-4CDD-9BFA-995F8DBBDFA6}"/>
              </a:ext>
            </a:extLst>
          </p:cNvPr>
          <p:cNvSpPr/>
          <p:nvPr/>
        </p:nvSpPr>
        <p:spPr bwMode="auto">
          <a:xfrm>
            <a:off x="7742553"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412036BD-A03F-40BD-9A86-025725521286}"/>
              </a:ext>
            </a:extLst>
          </p:cNvPr>
          <p:cNvGrpSpPr/>
          <p:nvPr/>
        </p:nvGrpSpPr>
        <p:grpSpPr>
          <a:xfrm>
            <a:off x="8018108" y="2679932"/>
            <a:ext cx="1282865" cy="778524"/>
            <a:chOff x="7869238" y="2696017"/>
            <a:chExt cx="1257825" cy="763328"/>
          </a:xfrm>
        </p:grpSpPr>
        <p:pic>
          <p:nvPicPr>
            <p:cNvPr id="25" name="Graphic 24">
              <a:extLst>
                <a:ext uri="{FF2B5EF4-FFF2-40B4-BE49-F238E27FC236}">
                  <a16:creationId xmlns:a16="http://schemas.microsoft.com/office/drawing/2014/main" id="{21E60FCE-1F7A-42C3-A489-98C5C92514AA}"/>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57189" y="2696017"/>
              <a:ext cx="455750" cy="457200"/>
            </a:xfrm>
            <a:prstGeom prst="rect">
              <a:avLst/>
            </a:prstGeom>
          </p:spPr>
        </p:pic>
        <p:pic>
          <p:nvPicPr>
            <p:cNvPr id="26" name="Graphic 25">
              <a:extLst>
                <a:ext uri="{FF2B5EF4-FFF2-40B4-BE49-F238E27FC236}">
                  <a16:creationId xmlns:a16="http://schemas.microsoft.com/office/drawing/2014/main" id="{2BFD6763-DBFE-4A4C-A268-718325EDD55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671313" y="3002145"/>
              <a:ext cx="455750" cy="457200"/>
            </a:xfrm>
            <a:prstGeom prst="rect">
              <a:avLst/>
            </a:prstGeom>
          </p:spPr>
        </p:pic>
        <p:pic>
          <p:nvPicPr>
            <p:cNvPr id="27" name="Graphic 26">
              <a:extLst>
                <a:ext uri="{FF2B5EF4-FFF2-40B4-BE49-F238E27FC236}">
                  <a16:creationId xmlns:a16="http://schemas.microsoft.com/office/drawing/2014/main" id="{81E794E4-CC90-4CC9-B616-D78AE63D542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69238" y="3002145"/>
              <a:ext cx="455750" cy="457200"/>
            </a:xfrm>
            <a:prstGeom prst="rect">
              <a:avLst/>
            </a:prstGeom>
          </p:spPr>
        </p:pic>
      </p:grpSp>
      <p:pic>
        <p:nvPicPr>
          <p:cNvPr id="28" name="Graphic 27">
            <a:extLst>
              <a:ext uri="{FF2B5EF4-FFF2-40B4-BE49-F238E27FC236}">
                <a16:creationId xmlns:a16="http://schemas.microsoft.com/office/drawing/2014/main" id="{EF57B45D-D45B-4B01-9AE7-562C68AF879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276217" y="4543439"/>
            <a:ext cx="757288" cy="759697"/>
          </a:xfrm>
          <a:prstGeom prst="rect">
            <a:avLst/>
          </a:prstGeom>
        </p:spPr>
      </p:pic>
      <p:pic>
        <p:nvPicPr>
          <p:cNvPr id="29" name="Picture 8" descr="Image result for SQL Database logo">
            <a:extLst>
              <a:ext uri="{FF2B5EF4-FFF2-40B4-BE49-F238E27FC236}">
                <a16:creationId xmlns:a16="http://schemas.microsoft.com/office/drawing/2014/main" id="{B0B1D511-997D-4C7D-932F-B5F365BB43B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747797" y="4433779"/>
            <a:ext cx="405140" cy="5627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21DE720-8FC9-43C5-8C7C-F4E18EDB5F1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82930" y="2203915"/>
            <a:ext cx="464823" cy="503177"/>
          </a:xfrm>
          <a:prstGeom prst="rect">
            <a:avLst/>
          </a:prstGeom>
        </p:spPr>
      </p:pic>
      <p:pic>
        <p:nvPicPr>
          <p:cNvPr id="31" name="Picture 30">
            <a:extLst>
              <a:ext uri="{FF2B5EF4-FFF2-40B4-BE49-F238E27FC236}">
                <a16:creationId xmlns:a16="http://schemas.microsoft.com/office/drawing/2014/main" id="{BE0F74AC-5B74-482D-827B-6632248441B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033505" y="2220836"/>
            <a:ext cx="456726" cy="491857"/>
          </a:xfrm>
          <a:prstGeom prst="rect">
            <a:avLst/>
          </a:prstGeom>
        </p:spPr>
      </p:pic>
      <p:sp>
        <p:nvSpPr>
          <p:cNvPr id="32" name="Freeform 9">
            <a:extLst>
              <a:ext uri="{FF2B5EF4-FFF2-40B4-BE49-F238E27FC236}">
                <a16:creationId xmlns:a16="http://schemas.microsoft.com/office/drawing/2014/main" id="{EA859154-E14A-46A9-BDB2-FCFC06F14C5F}"/>
              </a:ext>
            </a:extLst>
          </p:cNvPr>
          <p:cNvSpPr>
            <a:spLocks/>
          </p:cNvSpPr>
          <p:nvPr/>
        </p:nvSpPr>
        <p:spPr bwMode="auto">
          <a:xfrm rot="5400000">
            <a:off x="5569757" y="3309124"/>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3" name="TextBox 32">
            <a:extLst>
              <a:ext uri="{FF2B5EF4-FFF2-40B4-BE49-F238E27FC236}">
                <a16:creationId xmlns:a16="http://schemas.microsoft.com/office/drawing/2014/main" id="{A1793BA1-EBD0-4F61-BFB6-0FCD4F9191CB}"/>
              </a:ext>
            </a:extLst>
          </p:cNvPr>
          <p:cNvSpPr txBox="1"/>
          <p:nvPr/>
        </p:nvSpPr>
        <p:spPr>
          <a:xfrm>
            <a:off x="4170762" y="4309252"/>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Migration</a:t>
            </a:r>
          </a:p>
        </p:txBody>
      </p:sp>
      <p:sp>
        <p:nvSpPr>
          <p:cNvPr id="34" name="TextBox 33">
            <a:extLst>
              <a:ext uri="{FF2B5EF4-FFF2-40B4-BE49-F238E27FC236}">
                <a16:creationId xmlns:a16="http://schemas.microsoft.com/office/drawing/2014/main" id="{F5692708-A02B-4397-9DA9-BF6F476E6A1C}"/>
              </a:ext>
            </a:extLst>
          </p:cNvPr>
          <p:cNvSpPr txBox="1"/>
          <p:nvPr/>
        </p:nvSpPr>
        <p:spPr>
          <a:xfrm>
            <a:off x="1901818"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grpSp>
        <p:nvGrpSpPr>
          <p:cNvPr id="35" name="Group 34">
            <a:extLst>
              <a:ext uri="{FF2B5EF4-FFF2-40B4-BE49-F238E27FC236}">
                <a16:creationId xmlns:a16="http://schemas.microsoft.com/office/drawing/2014/main" id="{51B2CF39-7EF1-460B-8FC2-9D66A9487427}"/>
              </a:ext>
            </a:extLst>
          </p:cNvPr>
          <p:cNvGrpSpPr/>
          <p:nvPr/>
        </p:nvGrpSpPr>
        <p:grpSpPr>
          <a:xfrm>
            <a:off x="1529425" y="6183345"/>
            <a:ext cx="4318553" cy="340033"/>
            <a:chOff x="571255" y="5583292"/>
            <a:chExt cx="4234260" cy="333396"/>
          </a:xfrm>
        </p:grpSpPr>
        <p:pic>
          <p:nvPicPr>
            <p:cNvPr id="36" name="Picture 4" descr="Image result for vmware icon transparent">
              <a:extLst>
                <a:ext uri="{FF2B5EF4-FFF2-40B4-BE49-F238E27FC236}">
                  <a16:creationId xmlns:a16="http://schemas.microsoft.com/office/drawing/2014/main" id="{095805BD-4CAD-4E2B-B9B8-7F26818FBF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aws transparent icon">
              <a:extLst>
                <a:ext uri="{FF2B5EF4-FFF2-40B4-BE49-F238E27FC236}">
                  <a16:creationId xmlns:a16="http://schemas.microsoft.com/office/drawing/2014/main" id="{BAC94D55-042C-43D2-B096-8EB5DFC3C2B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google cloud logo png">
              <a:extLst>
                <a:ext uri="{FF2B5EF4-FFF2-40B4-BE49-F238E27FC236}">
                  <a16:creationId xmlns:a16="http://schemas.microsoft.com/office/drawing/2014/main" id="{6807F65F-83FB-4C43-AD2C-137CB70D757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4" descr="Image result for hyper-v logo transparent">
            <a:extLst>
              <a:ext uri="{FF2B5EF4-FFF2-40B4-BE49-F238E27FC236}">
                <a16:creationId xmlns:a16="http://schemas.microsoft.com/office/drawing/2014/main" id="{15A61E5A-29DB-4830-9EC1-586C7051D4DE}"/>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59575" y="6139911"/>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051FEF5-A7AE-4CEB-845A-88470A5F6913}"/>
              </a:ext>
            </a:extLst>
          </p:cNvPr>
          <p:cNvSpPr txBox="1"/>
          <p:nvPr/>
        </p:nvSpPr>
        <p:spPr>
          <a:xfrm>
            <a:off x="7660456" y="533601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1" name="TextBox 40">
            <a:extLst>
              <a:ext uri="{FF2B5EF4-FFF2-40B4-BE49-F238E27FC236}">
                <a16:creationId xmlns:a16="http://schemas.microsoft.com/office/drawing/2014/main" id="{DA787AAF-5A7F-46B1-A072-306D59B9CB18}"/>
              </a:ext>
            </a:extLst>
          </p:cNvPr>
          <p:cNvSpPr txBox="1"/>
          <p:nvPr/>
        </p:nvSpPr>
        <p:spPr>
          <a:xfrm>
            <a:off x="7639138" y="3425068"/>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3" name="Text Placeholder 3">
            <a:extLst>
              <a:ext uri="{FF2B5EF4-FFF2-40B4-BE49-F238E27FC236}">
                <a16:creationId xmlns:a16="http://schemas.microsoft.com/office/drawing/2014/main" id="{D667A6C6-C896-3C45-A51C-9E76E22858FA}"/>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Application migration – </a:t>
            </a:r>
            <a:r>
              <a:rPr lang="en-US" sz="4080">
                <a:solidFill>
                  <a:srgbClr val="0078D3"/>
                </a:solidFill>
              </a:rPr>
              <a:t>Azure IaaS</a:t>
            </a:r>
            <a:r>
              <a:rPr lang="en-US" sz="4080">
                <a:solidFill>
                  <a:srgbClr val="3C3C41"/>
                </a:solidFill>
              </a:rPr>
              <a:t>  </a:t>
            </a:r>
            <a:endParaRPr lang="en-US" sz="4080">
              <a:solidFill>
                <a:srgbClr val="0078D3"/>
              </a:solidFill>
            </a:endParaRPr>
          </a:p>
        </p:txBody>
      </p:sp>
      <p:sp>
        <p:nvSpPr>
          <p:cNvPr id="42" name="TextBox 41">
            <a:extLst>
              <a:ext uri="{FF2B5EF4-FFF2-40B4-BE49-F238E27FC236}">
                <a16:creationId xmlns:a16="http://schemas.microsoft.com/office/drawing/2014/main" id="{D7E7503E-B23A-4E38-B439-BE5CEEA3B953}"/>
              </a:ext>
            </a:extLst>
          </p:cNvPr>
          <p:cNvSpPr txBox="1"/>
          <p:nvPr/>
        </p:nvSpPr>
        <p:spPr>
          <a:xfrm>
            <a:off x="4192142" y="3950470"/>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Assessment</a:t>
            </a:r>
          </a:p>
        </p:txBody>
      </p:sp>
    </p:spTree>
    <p:extLst>
      <p:ext uri="{BB962C8B-B14F-4D97-AF65-F5344CB8AC3E}">
        <p14:creationId xmlns:p14="http://schemas.microsoft.com/office/powerpoint/2010/main" val="3126230778"/>
      </p:ext>
    </p:extLst>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10E26-CC57-4084-97EB-786455397908}"/>
              </a:ext>
            </a:extLst>
          </p:cNvPr>
          <p:cNvGrpSpPr/>
          <p:nvPr/>
        </p:nvGrpSpPr>
        <p:grpSpPr>
          <a:xfrm>
            <a:off x="1655605" y="1360046"/>
            <a:ext cx="2112930" cy="2111310"/>
            <a:chOff x="1622425" y="1333500"/>
            <a:chExt cx="2071688" cy="2070100"/>
          </a:xfrm>
        </p:grpSpPr>
        <p:grpSp>
          <p:nvGrpSpPr>
            <p:cNvPr id="4" name="Group 3">
              <a:extLst>
                <a:ext uri="{FF2B5EF4-FFF2-40B4-BE49-F238E27FC236}">
                  <a16:creationId xmlns:a16="http://schemas.microsoft.com/office/drawing/2014/main" id="{CAF55DEF-CBF5-4EF2-945A-BA536168FB3E}"/>
                </a:ext>
              </a:extLst>
            </p:cNvPr>
            <p:cNvGrpSpPr/>
            <p:nvPr/>
          </p:nvGrpSpPr>
          <p:grpSpPr>
            <a:xfrm>
              <a:off x="1622425" y="1333500"/>
              <a:ext cx="2071688" cy="2070100"/>
              <a:chOff x="1622425" y="1333500"/>
              <a:chExt cx="2071688" cy="2070100"/>
            </a:xfrm>
          </p:grpSpPr>
          <p:sp>
            <p:nvSpPr>
              <p:cNvPr id="6" name="AutoShape 6">
                <a:extLst>
                  <a:ext uri="{FF2B5EF4-FFF2-40B4-BE49-F238E27FC236}">
                    <a16:creationId xmlns:a16="http://schemas.microsoft.com/office/drawing/2014/main" id="{F48D4E88-1098-4490-A16B-CD8E92F956A0}"/>
                  </a:ext>
                </a:extLst>
              </p:cNvPr>
              <p:cNvSpPr>
                <a:spLocks noChangeAspect="1" noChangeArrowheads="1" noTextEdit="1"/>
              </p:cNvSpPr>
              <p:nvPr/>
            </p:nvSpPr>
            <p:spPr bwMode="auto">
              <a:xfrm>
                <a:off x="1622425" y="1333500"/>
                <a:ext cx="20685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7" name="Freeform 8">
                <a:extLst>
                  <a:ext uri="{FF2B5EF4-FFF2-40B4-BE49-F238E27FC236}">
                    <a16:creationId xmlns:a16="http://schemas.microsoft.com/office/drawing/2014/main" id="{BCAC3336-1A9D-4E56-8E6E-C0376A25D424}"/>
                  </a:ext>
                </a:extLst>
              </p:cNvPr>
              <p:cNvSpPr>
                <a:spLocks/>
              </p:cNvSpPr>
              <p:nvPr/>
            </p:nvSpPr>
            <p:spPr bwMode="auto">
              <a:xfrm>
                <a:off x="1687513" y="1528763"/>
                <a:ext cx="2006600" cy="125571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5" name="Freeform 9">
              <a:extLst>
                <a:ext uri="{FF2B5EF4-FFF2-40B4-BE49-F238E27FC236}">
                  <a16:creationId xmlns:a16="http://schemas.microsoft.com/office/drawing/2014/main" id="{C3E40DF2-EB64-4CE3-8CEF-307E4085C56E}"/>
                </a:ext>
              </a:extLst>
            </p:cNvPr>
            <p:cNvSpPr>
              <a:spLocks/>
            </p:cNvSpPr>
            <p:nvPr/>
          </p:nvSpPr>
          <p:spPr bwMode="auto">
            <a:xfrm>
              <a:off x="2374900" y="2533650"/>
              <a:ext cx="631825" cy="692150"/>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no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8" name="Group 12">
            <a:extLst>
              <a:ext uri="{FF2B5EF4-FFF2-40B4-BE49-F238E27FC236}">
                <a16:creationId xmlns:a16="http://schemas.microsoft.com/office/drawing/2014/main" id="{7FBA43F5-D7EE-46E4-AB63-7FAADF2359FF}"/>
              </a:ext>
            </a:extLst>
          </p:cNvPr>
          <p:cNvGrpSpPr>
            <a:grpSpLocks noChangeAspect="1"/>
          </p:cNvGrpSpPr>
          <p:nvPr/>
        </p:nvGrpSpPr>
        <p:grpSpPr bwMode="auto">
          <a:xfrm>
            <a:off x="2453770" y="4415028"/>
            <a:ext cx="559562" cy="559563"/>
            <a:chOff x="1297" y="2234"/>
            <a:chExt cx="613" cy="613"/>
          </a:xfrm>
        </p:grpSpPr>
        <p:sp>
          <p:nvSpPr>
            <p:cNvPr id="9" name="AutoShape 11">
              <a:extLst>
                <a:ext uri="{FF2B5EF4-FFF2-40B4-BE49-F238E27FC236}">
                  <a16:creationId xmlns:a16="http://schemas.microsoft.com/office/drawing/2014/main" id="{3A375AF7-CB9E-4E49-B818-139235BDD84A}"/>
                </a:ext>
              </a:extLst>
            </p:cNvPr>
            <p:cNvSpPr>
              <a:spLocks noChangeAspect="1" noChangeArrowheads="1" noTextEdit="1"/>
            </p:cNvSpPr>
            <p:nvPr/>
          </p:nvSpPr>
          <p:spPr bwMode="auto">
            <a:xfrm>
              <a:off x="1297" y="2234"/>
              <a:ext cx="613"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13">
              <a:extLst>
                <a:ext uri="{FF2B5EF4-FFF2-40B4-BE49-F238E27FC236}">
                  <a16:creationId xmlns:a16="http://schemas.microsoft.com/office/drawing/2014/main" id="{A3993772-395D-493B-936F-79B6D51A3A49}"/>
                </a:ext>
              </a:extLst>
            </p:cNvPr>
            <p:cNvSpPr>
              <a:spLocks/>
            </p:cNvSpPr>
            <p:nvPr/>
          </p:nvSpPr>
          <p:spPr bwMode="auto">
            <a:xfrm>
              <a:off x="1297" y="2230"/>
              <a:ext cx="633" cy="474"/>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14">
              <a:extLst>
                <a:ext uri="{FF2B5EF4-FFF2-40B4-BE49-F238E27FC236}">
                  <a16:creationId xmlns:a16="http://schemas.microsoft.com/office/drawing/2014/main" id="{0812266A-306E-44BD-95D1-F7C10CB6F11F}"/>
                </a:ext>
              </a:extLst>
            </p:cNvPr>
            <p:cNvSpPr>
              <a:spLocks/>
            </p:cNvSpPr>
            <p:nvPr/>
          </p:nvSpPr>
          <p:spPr bwMode="auto">
            <a:xfrm>
              <a:off x="1533" y="2585"/>
              <a:ext cx="73" cy="38"/>
            </a:xfrm>
            <a:custGeom>
              <a:avLst/>
              <a:gdLst>
                <a:gd name="T0" fmla="*/ 0 w 49"/>
                <a:gd name="T1" fmla="*/ 0 h 26"/>
                <a:gd name="T2" fmla="*/ 0 w 49"/>
                <a:gd name="T3" fmla="*/ 0 h 26"/>
                <a:gd name="T4" fmla="*/ 0 w 49"/>
                <a:gd name="T5" fmla="*/ 26 h 26"/>
                <a:gd name="T6" fmla="*/ 27 w 49"/>
                <a:gd name="T7" fmla="*/ 26 h 26"/>
                <a:gd name="T8" fmla="*/ 38 w 49"/>
                <a:gd name="T9" fmla="*/ 26 h 26"/>
                <a:gd name="T10" fmla="*/ 49 w 49"/>
                <a:gd name="T11" fmla="*/ 0 h 26"/>
                <a:gd name="T12" fmla="*/ 27 w 49"/>
                <a:gd name="T13" fmla="*/ 0 h 26"/>
                <a:gd name="T14" fmla="*/ 0 w 49"/>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6">
                  <a:moveTo>
                    <a:pt x="0" y="0"/>
                  </a:moveTo>
                  <a:lnTo>
                    <a:pt x="0" y="0"/>
                  </a:lnTo>
                  <a:lnTo>
                    <a:pt x="0" y="26"/>
                  </a:lnTo>
                  <a:lnTo>
                    <a:pt x="27" y="26"/>
                  </a:lnTo>
                  <a:lnTo>
                    <a:pt x="38" y="26"/>
                  </a:lnTo>
                  <a:lnTo>
                    <a:pt x="49" y="0"/>
                  </a:lnTo>
                  <a:lnTo>
                    <a:pt x="27" y="0"/>
                  </a:lnTo>
                  <a:lnTo>
                    <a:pt x="0" y="0"/>
                  </a:ln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15">
              <a:extLst>
                <a:ext uri="{FF2B5EF4-FFF2-40B4-BE49-F238E27FC236}">
                  <a16:creationId xmlns:a16="http://schemas.microsoft.com/office/drawing/2014/main" id="{BF9482E0-A15F-4E1E-B16E-2C6D08CDEBB2}"/>
                </a:ext>
              </a:extLst>
            </p:cNvPr>
            <p:cNvSpPr>
              <a:spLocks/>
            </p:cNvSpPr>
            <p:nvPr/>
          </p:nvSpPr>
          <p:spPr bwMode="auto">
            <a:xfrm>
              <a:off x="1927" y="2667"/>
              <a:ext cx="3" cy="6"/>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16">
              <a:extLst>
                <a:ext uri="{FF2B5EF4-FFF2-40B4-BE49-F238E27FC236}">
                  <a16:creationId xmlns:a16="http://schemas.microsoft.com/office/drawing/2014/main" id="{F4F34730-B1D9-4DB0-8B67-89C17785BDAF}"/>
                </a:ext>
              </a:extLst>
            </p:cNvPr>
            <p:cNvSpPr>
              <a:spLocks noEditPoints="1"/>
            </p:cNvSpPr>
            <p:nvPr/>
          </p:nvSpPr>
          <p:spPr bwMode="auto">
            <a:xfrm>
              <a:off x="1614" y="2543"/>
              <a:ext cx="316" cy="317"/>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107C10"/>
            </a:solidFill>
            <a:ln w="0">
              <a:solidFill>
                <a:srgbClr val="107C1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17">
              <a:extLst>
                <a:ext uri="{FF2B5EF4-FFF2-40B4-BE49-F238E27FC236}">
                  <a16:creationId xmlns:a16="http://schemas.microsoft.com/office/drawing/2014/main" id="{66995017-4FD8-457B-AB91-2E63BB186F9A}"/>
                </a:ext>
              </a:extLst>
            </p:cNvPr>
            <p:cNvSpPr>
              <a:spLocks/>
            </p:cNvSpPr>
            <p:nvPr/>
          </p:nvSpPr>
          <p:spPr bwMode="auto">
            <a:xfrm>
              <a:off x="1753" y="2681"/>
              <a:ext cx="38" cy="39"/>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2BDB9E26-52AA-4AB7-85AC-37980FF088AE}"/>
              </a:ext>
            </a:extLst>
          </p:cNvPr>
          <p:cNvGrpSpPr/>
          <p:nvPr/>
        </p:nvGrpSpPr>
        <p:grpSpPr>
          <a:xfrm>
            <a:off x="1705762" y="4996391"/>
            <a:ext cx="2059535" cy="591816"/>
            <a:chOff x="1671603" y="4898868"/>
            <a:chExt cx="2019335" cy="580264"/>
          </a:xfrm>
        </p:grpSpPr>
        <p:grpSp>
          <p:nvGrpSpPr>
            <p:cNvPr id="16" name="Group 15">
              <a:extLst>
                <a:ext uri="{FF2B5EF4-FFF2-40B4-BE49-F238E27FC236}">
                  <a16:creationId xmlns:a16="http://schemas.microsoft.com/office/drawing/2014/main" id="{ED56EB3B-E090-4C8D-8A85-A8ACF53C7799}"/>
                </a:ext>
              </a:extLst>
            </p:cNvPr>
            <p:cNvGrpSpPr/>
            <p:nvPr/>
          </p:nvGrpSpPr>
          <p:grpSpPr>
            <a:xfrm>
              <a:off x="1671603" y="4900917"/>
              <a:ext cx="627183" cy="578215"/>
              <a:chOff x="2501959" y="5037105"/>
              <a:chExt cx="627183" cy="578215"/>
            </a:xfrm>
          </p:grpSpPr>
          <p:sp>
            <p:nvSpPr>
              <p:cNvPr id="23" name="Freeform 5">
                <a:extLst>
                  <a:ext uri="{FF2B5EF4-FFF2-40B4-BE49-F238E27FC236}">
                    <a16:creationId xmlns:a16="http://schemas.microsoft.com/office/drawing/2014/main" id="{480B675F-D0B2-45E1-A09A-40EDE957B068}"/>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4" name="Picture 23">
                <a:extLst>
                  <a:ext uri="{FF2B5EF4-FFF2-40B4-BE49-F238E27FC236}">
                    <a16:creationId xmlns:a16="http://schemas.microsoft.com/office/drawing/2014/main" id="{57FAFCC0-003F-4EE1-A145-3C801E91FB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8769" y="5123777"/>
                <a:ext cx="339360" cy="367362"/>
              </a:xfrm>
              <a:prstGeom prst="rect">
                <a:avLst/>
              </a:prstGeom>
            </p:spPr>
          </p:pic>
        </p:grpSp>
        <p:grpSp>
          <p:nvGrpSpPr>
            <p:cNvPr id="17" name="Group 16">
              <a:extLst>
                <a:ext uri="{FF2B5EF4-FFF2-40B4-BE49-F238E27FC236}">
                  <a16:creationId xmlns:a16="http://schemas.microsoft.com/office/drawing/2014/main" id="{DCAFA751-8CD2-43DA-BA66-42D4F08C6277}"/>
                </a:ext>
              </a:extLst>
            </p:cNvPr>
            <p:cNvGrpSpPr/>
            <p:nvPr/>
          </p:nvGrpSpPr>
          <p:grpSpPr>
            <a:xfrm>
              <a:off x="3063755" y="4898868"/>
              <a:ext cx="627183" cy="578215"/>
              <a:chOff x="2501959" y="5037105"/>
              <a:chExt cx="627183" cy="578215"/>
            </a:xfrm>
          </p:grpSpPr>
          <p:sp>
            <p:nvSpPr>
              <p:cNvPr id="21" name="Freeform 5">
                <a:extLst>
                  <a:ext uri="{FF2B5EF4-FFF2-40B4-BE49-F238E27FC236}">
                    <a16:creationId xmlns:a16="http://schemas.microsoft.com/office/drawing/2014/main" id="{5F4F4EFC-9857-4871-B249-825EE1C4BE15}"/>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2" name="Picture 21">
                <a:extLst>
                  <a:ext uri="{FF2B5EF4-FFF2-40B4-BE49-F238E27FC236}">
                    <a16:creationId xmlns:a16="http://schemas.microsoft.com/office/drawing/2014/main" id="{B4667599-4B0D-40CB-A5A6-FD6876DA4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8769" y="5152861"/>
                <a:ext cx="339360" cy="309194"/>
              </a:xfrm>
              <a:prstGeom prst="rect">
                <a:avLst/>
              </a:prstGeom>
            </p:spPr>
          </p:pic>
        </p:grpSp>
        <p:grpSp>
          <p:nvGrpSpPr>
            <p:cNvPr id="18" name="Group 17">
              <a:extLst>
                <a:ext uri="{FF2B5EF4-FFF2-40B4-BE49-F238E27FC236}">
                  <a16:creationId xmlns:a16="http://schemas.microsoft.com/office/drawing/2014/main" id="{C3DF3383-C88D-4526-B9D3-BA02F81DE3B1}"/>
                </a:ext>
              </a:extLst>
            </p:cNvPr>
            <p:cNvGrpSpPr/>
            <p:nvPr/>
          </p:nvGrpSpPr>
          <p:grpSpPr>
            <a:xfrm>
              <a:off x="2367679" y="4900917"/>
              <a:ext cx="627183" cy="578215"/>
              <a:chOff x="2501959" y="5037105"/>
              <a:chExt cx="627183" cy="578215"/>
            </a:xfrm>
          </p:grpSpPr>
          <p:sp>
            <p:nvSpPr>
              <p:cNvPr id="19" name="Freeform 5">
                <a:extLst>
                  <a:ext uri="{FF2B5EF4-FFF2-40B4-BE49-F238E27FC236}">
                    <a16:creationId xmlns:a16="http://schemas.microsoft.com/office/drawing/2014/main" id="{603293D2-00C1-4710-A221-8B88B4F6A5FC}"/>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0" name="Picture 19">
                <a:extLst>
                  <a:ext uri="{FF2B5EF4-FFF2-40B4-BE49-F238E27FC236}">
                    <a16:creationId xmlns:a16="http://schemas.microsoft.com/office/drawing/2014/main" id="{76CA2692-6163-4B57-AE3C-799ECEFE51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69" y="5124726"/>
                <a:ext cx="339360" cy="365464"/>
              </a:xfrm>
              <a:prstGeom prst="rect">
                <a:avLst/>
              </a:prstGeom>
            </p:spPr>
          </p:pic>
        </p:grpSp>
      </p:grpSp>
      <p:grpSp>
        <p:nvGrpSpPr>
          <p:cNvPr id="25" name="Group 24">
            <a:extLst>
              <a:ext uri="{FF2B5EF4-FFF2-40B4-BE49-F238E27FC236}">
                <a16:creationId xmlns:a16="http://schemas.microsoft.com/office/drawing/2014/main" id="{8CEC4119-2204-43F5-B354-580C177D84C2}"/>
              </a:ext>
            </a:extLst>
          </p:cNvPr>
          <p:cNvGrpSpPr/>
          <p:nvPr/>
        </p:nvGrpSpPr>
        <p:grpSpPr>
          <a:xfrm>
            <a:off x="3562264" y="1324458"/>
            <a:ext cx="1929744" cy="944361"/>
            <a:chOff x="9817541" y="1272057"/>
            <a:chExt cx="2195966" cy="1111220"/>
          </a:xfrm>
        </p:grpSpPr>
        <p:grpSp>
          <p:nvGrpSpPr>
            <p:cNvPr id="26" name="Group 25">
              <a:extLst>
                <a:ext uri="{FF2B5EF4-FFF2-40B4-BE49-F238E27FC236}">
                  <a16:creationId xmlns:a16="http://schemas.microsoft.com/office/drawing/2014/main" id="{DB8D473F-155B-46FF-9C92-D6F8F8ABB493}"/>
                </a:ext>
              </a:extLst>
            </p:cNvPr>
            <p:cNvGrpSpPr/>
            <p:nvPr/>
          </p:nvGrpSpPr>
          <p:grpSpPr>
            <a:xfrm>
              <a:off x="9817541" y="1272057"/>
              <a:ext cx="1831429" cy="1111220"/>
              <a:chOff x="9735671" y="2061587"/>
              <a:chExt cx="1475343" cy="832560"/>
            </a:xfrm>
          </p:grpSpPr>
          <p:grpSp>
            <p:nvGrpSpPr>
              <p:cNvPr id="28" name="Group 27">
                <a:extLst>
                  <a:ext uri="{FF2B5EF4-FFF2-40B4-BE49-F238E27FC236}">
                    <a16:creationId xmlns:a16="http://schemas.microsoft.com/office/drawing/2014/main" id="{D7844B9F-1577-4563-B2C5-662A0970FA09}"/>
                  </a:ext>
                </a:extLst>
              </p:cNvPr>
              <p:cNvGrpSpPr/>
              <p:nvPr/>
            </p:nvGrpSpPr>
            <p:grpSpPr>
              <a:xfrm>
                <a:off x="9735671" y="2114289"/>
                <a:ext cx="508286" cy="462777"/>
                <a:chOff x="9647246" y="3078168"/>
                <a:chExt cx="400051" cy="365126"/>
              </a:xfrm>
            </p:grpSpPr>
            <p:sp>
              <p:nvSpPr>
                <p:cNvPr id="36" name="Rectangle 26">
                  <a:extLst>
                    <a:ext uri="{FF2B5EF4-FFF2-40B4-BE49-F238E27FC236}">
                      <a16:creationId xmlns:a16="http://schemas.microsoft.com/office/drawing/2014/main" id="{B8BC778D-7975-49BF-9ECC-1300C345B2D0}"/>
                    </a:ext>
                  </a:extLst>
                </p:cNvPr>
                <p:cNvSpPr>
                  <a:spLocks noChangeArrowheads="1"/>
                </p:cNvSpPr>
                <p:nvPr/>
              </p:nvSpPr>
              <p:spPr bwMode="auto">
                <a:xfrm>
                  <a:off x="9647246" y="3276606"/>
                  <a:ext cx="74613" cy="1666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7" name="Rectangle 27">
                  <a:extLst>
                    <a:ext uri="{FF2B5EF4-FFF2-40B4-BE49-F238E27FC236}">
                      <a16:creationId xmlns:a16="http://schemas.microsoft.com/office/drawing/2014/main" id="{259E9C30-77AB-4329-A3F0-A49107F5FC2D}"/>
                    </a:ext>
                  </a:extLst>
                </p:cNvPr>
                <p:cNvSpPr>
                  <a:spLocks noChangeArrowheads="1"/>
                </p:cNvSpPr>
                <p:nvPr/>
              </p:nvSpPr>
              <p:spPr bwMode="auto">
                <a:xfrm>
                  <a:off x="9863146" y="3224218"/>
                  <a:ext cx="74613" cy="21907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8" name="Rectangle 28">
                  <a:extLst>
                    <a:ext uri="{FF2B5EF4-FFF2-40B4-BE49-F238E27FC236}">
                      <a16:creationId xmlns:a16="http://schemas.microsoft.com/office/drawing/2014/main" id="{B58CED71-D047-4489-ACE5-7645D8D3EA88}"/>
                    </a:ext>
                  </a:extLst>
                </p:cNvPr>
                <p:cNvSpPr>
                  <a:spLocks noChangeArrowheads="1"/>
                </p:cNvSpPr>
                <p:nvPr/>
              </p:nvSpPr>
              <p:spPr bwMode="auto">
                <a:xfrm>
                  <a:off x="9972684" y="3078168"/>
                  <a:ext cx="74613" cy="36512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9" name="Rectangle 29">
                  <a:extLst>
                    <a:ext uri="{FF2B5EF4-FFF2-40B4-BE49-F238E27FC236}">
                      <a16:creationId xmlns:a16="http://schemas.microsoft.com/office/drawing/2014/main" id="{20DF2B38-63B0-4B62-A61E-92C6F4A41356}"/>
                    </a:ext>
                  </a:extLst>
                </p:cNvPr>
                <p:cNvSpPr>
                  <a:spLocks noChangeArrowheads="1"/>
                </p:cNvSpPr>
                <p:nvPr/>
              </p:nvSpPr>
              <p:spPr bwMode="auto">
                <a:xfrm>
                  <a:off x="9756784" y="3197230"/>
                  <a:ext cx="74613" cy="24606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grpSp>
            <p:nvGrpSpPr>
              <p:cNvPr id="29" name="Group 28">
                <a:extLst>
                  <a:ext uri="{FF2B5EF4-FFF2-40B4-BE49-F238E27FC236}">
                    <a16:creationId xmlns:a16="http://schemas.microsoft.com/office/drawing/2014/main" id="{7008AB58-599E-40FF-B591-FAE0D980D5D3}"/>
                  </a:ext>
                </a:extLst>
              </p:cNvPr>
              <p:cNvGrpSpPr/>
              <p:nvPr/>
            </p:nvGrpSpPr>
            <p:grpSpPr>
              <a:xfrm>
                <a:off x="10300207" y="2061587"/>
                <a:ext cx="622866" cy="566734"/>
                <a:chOff x="5451693" y="3667502"/>
                <a:chExt cx="793750" cy="701675"/>
              </a:xfrm>
            </p:grpSpPr>
            <p:sp>
              <p:nvSpPr>
                <p:cNvPr id="31" name="Freeform 70">
                  <a:extLst>
                    <a:ext uri="{FF2B5EF4-FFF2-40B4-BE49-F238E27FC236}">
                      <a16:creationId xmlns:a16="http://schemas.microsoft.com/office/drawing/2014/main" id="{8C0337FB-44FF-494A-8830-896FD86BF371}"/>
                    </a:ext>
                  </a:extLst>
                </p:cNvPr>
                <p:cNvSpPr>
                  <a:spLocks/>
                </p:cNvSpPr>
                <p:nvPr/>
              </p:nvSpPr>
              <p:spPr bwMode="auto">
                <a:xfrm>
                  <a:off x="5666005" y="3667502"/>
                  <a:ext cx="454025" cy="350838"/>
                </a:xfrm>
                <a:custGeom>
                  <a:avLst/>
                  <a:gdLst>
                    <a:gd name="T0" fmla="*/ 212 w 424"/>
                    <a:gd name="T1" fmla="*/ 330 h 330"/>
                    <a:gd name="T2" fmla="*/ 0 w 424"/>
                    <a:gd name="T3" fmla="*/ 118 h 330"/>
                    <a:gd name="T4" fmla="*/ 424 w 424"/>
                    <a:gd name="T5" fmla="*/ 118 h 330"/>
                    <a:gd name="T6" fmla="*/ 212 w 424"/>
                    <a:gd name="T7" fmla="*/ 330 h 330"/>
                  </a:gdLst>
                  <a:ahLst/>
                  <a:cxnLst>
                    <a:cxn ang="0">
                      <a:pos x="T0" y="T1"/>
                    </a:cxn>
                    <a:cxn ang="0">
                      <a:pos x="T2" y="T3"/>
                    </a:cxn>
                    <a:cxn ang="0">
                      <a:pos x="T4" y="T5"/>
                    </a:cxn>
                    <a:cxn ang="0">
                      <a:pos x="T6" y="T7"/>
                    </a:cxn>
                  </a:cxnLst>
                  <a:rect l="0" t="0" r="r" b="b"/>
                  <a:pathLst>
                    <a:path w="424" h="330">
                      <a:moveTo>
                        <a:pt x="212" y="330"/>
                      </a:moveTo>
                      <a:cubicBezTo>
                        <a:pt x="0" y="118"/>
                        <a:pt x="0" y="118"/>
                        <a:pt x="0" y="118"/>
                      </a:cubicBezTo>
                      <a:cubicBezTo>
                        <a:pt x="117" y="0"/>
                        <a:pt x="307" y="0"/>
                        <a:pt x="424" y="118"/>
                      </a:cubicBezTo>
                      <a:lnTo>
                        <a:pt x="212" y="33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2" name="Freeform 71">
                  <a:extLst>
                    <a:ext uri="{FF2B5EF4-FFF2-40B4-BE49-F238E27FC236}">
                      <a16:creationId xmlns:a16="http://schemas.microsoft.com/office/drawing/2014/main" id="{E8030004-2AE5-4BE6-A3D0-B118A0270F53}"/>
                    </a:ext>
                  </a:extLst>
                </p:cNvPr>
                <p:cNvSpPr>
                  <a:spLocks/>
                </p:cNvSpPr>
                <p:nvPr/>
              </p:nvSpPr>
              <p:spPr bwMode="auto">
                <a:xfrm>
                  <a:off x="5666005" y="4018339"/>
                  <a:ext cx="454025" cy="350838"/>
                </a:xfrm>
                <a:custGeom>
                  <a:avLst/>
                  <a:gdLst>
                    <a:gd name="T0" fmla="*/ 212 w 424"/>
                    <a:gd name="T1" fmla="*/ 0 h 329"/>
                    <a:gd name="T2" fmla="*/ 424 w 424"/>
                    <a:gd name="T3" fmla="*/ 212 h 329"/>
                    <a:gd name="T4" fmla="*/ 0 w 424"/>
                    <a:gd name="T5" fmla="*/ 212 h 329"/>
                    <a:gd name="T6" fmla="*/ 212 w 424"/>
                    <a:gd name="T7" fmla="*/ 0 h 329"/>
                  </a:gdLst>
                  <a:ahLst/>
                  <a:cxnLst>
                    <a:cxn ang="0">
                      <a:pos x="T0" y="T1"/>
                    </a:cxn>
                    <a:cxn ang="0">
                      <a:pos x="T2" y="T3"/>
                    </a:cxn>
                    <a:cxn ang="0">
                      <a:pos x="T4" y="T5"/>
                    </a:cxn>
                    <a:cxn ang="0">
                      <a:pos x="T6" y="T7"/>
                    </a:cxn>
                  </a:cxnLst>
                  <a:rect l="0" t="0" r="r" b="b"/>
                  <a:pathLst>
                    <a:path w="424" h="329">
                      <a:moveTo>
                        <a:pt x="212" y="0"/>
                      </a:moveTo>
                      <a:cubicBezTo>
                        <a:pt x="424" y="212"/>
                        <a:pt x="424" y="212"/>
                        <a:pt x="424" y="212"/>
                      </a:cubicBezTo>
                      <a:cubicBezTo>
                        <a:pt x="307" y="329"/>
                        <a:pt x="117" y="329"/>
                        <a:pt x="0" y="212"/>
                      </a:cubicBezTo>
                      <a:lnTo>
                        <a:pt x="2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3" name="Freeform 72">
                  <a:extLst>
                    <a:ext uri="{FF2B5EF4-FFF2-40B4-BE49-F238E27FC236}">
                      <a16:creationId xmlns:a16="http://schemas.microsoft.com/office/drawing/2014/main" id="{5F51869C-2394-41BB-9096-50CC617F3A4D}"/>
                    </a:ext>
                  </a:extLst>
                </p:cNvPr>
                <p:cNvSpPr>
                  <a:spLocks/>
                </p:cNvSpPr>
                <p:nvPr/>
              </p:nvSpPr>
              <p:spPr bwMode="auto">
                <a:xfrm>
                  <a:off x="5893018" y="3716714"/>
                  <a:ext cx="227013" cy="301625"/>
                </a:xfrm>
                <a:custGeom>
                  <a:avLst/>
                  <a:gdLst>
                    <a:gd name="T0" fmla="*/ 0 w 212"/>
                    <a:gd name="T1" fmla="*/ 284 h 284"/>
                    <a:gd name="T2" fmla="*/ 212 w 212"/>
                    <a:gd name="T3" fmla="*/ 72 h 284"/>
                    <a:gd name="T4" fmla="*/ 99 w 212"/>
                    <a:gd name="T5" fmla="*/ 0 h 284"/>
                    <a:gd name="T6" fmla="*/ 0 w 212"/>
                    <a:gd name="T7" fmla="*/ 284 h 284"/>
                  </a:gdLst>
                  <a:ahLst/>
                  <a:cxnLst>
                    <a:cxn ang="0">
                      <a:pos x="T0" y="T1"/>
                    </a:cxn>
                    <a:cxn ang="0">
                      <a:pos x="T2" y="T3"/>
                    </a:cxn>
                    <a:cxn ang="0">
                      <a:pos x="T4" y="T5"/>
                    </a:cxn>
                    <a:cxn ang="0">
                      <a:pos x="T6" y="T7"/>
                    </a:cxn>
                  </a:cxnLst>
                  <a:rect l="0" t="0" r="r" b="b"/>
                  <a:pathLst>
                    <a:path w="212" h="284">
                      <a:moveTo>
                        <a:pt x="0" y="284"/>
                      </a:moveTo>
                      <a:cubicBezTo>
                        <a:pt x="212" y="72"/>
                        <a:pt x="212" y="72"/>
                        <a:pt x="212" y="72"/>
                      </a:cubicBezTo>
                      <a:cubicBezTo>
                        <a:pt x="179" y="39"/>
                        <a:pt x="140" y="15"/>
                        <a:pt x="99" y="0"/>
                      </a:cubicBezTo>
                      <a:lnTo>
                        <a:pt x="0" y="28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4" name="Freeform 82">
                  <a:extLst>
                    <a:ext uri="{FF2B5EF4-FFF2-40B4-BE49-F238E27FC236}">
                      <a16:creationId xmlns:a16="http://schemas.microsoft.com/office/drawing/2014/main" id="{B41CA5CE-A8A6-4F07-A610-E016E75F336D}"/>
                    </a:ext>
                  </a:extLst>
                </p:cNvPr>
                <p:cNvSpPr>
                  <a:spLocks/>
                </p:cNvSpPr>
                <p:nvPr/>
              </p:nvSpPr>
              <p:spPr bwMode="auto">
                <a:xfrm>
                  <a:off x="5451693" y="3792914"/>
                  <a:ext cx="352425" cy="452438"/>
                </a:xfrm>
                <a:custGeom>
                  <a:avLst/>
                  <a:gdLst>
                    <a:gd name="T0" fmla="*/ 329 w 329"/>
                    <a:gd name="T1" fmla="*/ 212 h 424"/>
                    <a:gd name="T2" fmla="*/ 117 w 329"/>
                    <a:gd name="T3" fmla="*/ 424 h 424"/>
                    <a:gd name="T4" fmla="*/ 117 w 329"/>
                    <a:gd name="T5" fmla="*/ 0 h 424"/>
                    <a:gd name="T6" fmla="*/ 329 w 329"/>
                    <a:gd name="T7" fmla="*/ 212 h 424"/>
                  </a:gdLst>
                  <a:ahLst/>
                  <a:cxnLst>
                    <a:cxn ang="0">
                      <a:pos x="T0" y="T1"/>
                    </a:cxn>
                    <a:cxn ang="0">
                      <a:pos x="T2" y="T3"/>
                    </a:cxn>
                    <a:cxn ang="0">
                      <a:pos x="T4" y="T5"/>
                    </a:cxn>
                    <a:cxn ang="0">
                      <a:pos x="T6" y="T7"/>
                    </a:cxn>
                  </a:cxnLst>
                  <a:rect l="0" t="0" r="r" b="b"/>
                  <a:pathLst>
                    <a:path w="329" h="424">
                      <a:moveTo>
                        <a:pt x="329" y="212"/>
                      </a:moveTo>
                      <a:cubicBezTo>
                        <a:pt x="117" y="424"/>
                        <a:pt x="117" y="424"/>
                        <a:pt x="117" y="424"/>
                      </a:cubicBezTo>
                      <a:cubicBezTo>
                        <a:pt x="0" y="306"/>
                        <a:pt x="0" y="117"/>
                        <a:pt x="117" y="0"/>
                      </a:cubicBezTo>
                      <a:cubicBezTo>
                        <a:pt x="329" y="212"/>
                        <a:pt x="329" y="212"/>
                        <a:pt x="329" y="212"/>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5" name="Freeform 86">
                  <a:extLst>
                    <a:ext uri="{FF2B5EF4-FFF2-40B4-BE49-F238E27FC236}">
                      <a16:creationId xmlns:a16="http://schemas.microsoft.com/office/drawing/2014/main" id="{A30BA03B-0196-4B43-9CF8-AF322CE90895}"/>
                    </a:ext>
                  </a:extLst>
                </p:cNvPr>
                <p:cNvSpPr>
                  <a:spLocks/>
                </p:cNvSpPr>
                <p:nvPr/>
              </p:nvSpPr>
              <p:spPr bwMode="auto">
                <a:xfrm>
                  <a:off x="5893018" y="3792914"/>
                  <a:ext cx="352425" cy="452438"/>
                </a:xfrm>
                <a:custGeom>
                  <a:avLst/>
                  <a:gdLst>
                    <a:gd name="T0" fmla="*/ 0 w 329"/>
                    <a:gd name="T1" fmla="*/ 212 h 424"/>
                    <a:gd name="T2" fmla="*/ 212 w 329"/>
                    <a:gd name="T3" fmla="*/ 0 h 424"/>
                    <a:gd name="T4" fmla="*/ 212 w 329"/>
                    <a:gd name="T5" fmla="*/ 424 h 424"/>
                    <a:gd name="T6" fmla="*/ 0 w 329"/>
                    <a:gd name="T7" fmla="*/ 212 h 424"/>
                  </a:gdLst>
                  <a:ahLst/>
                  <a:cxnLst>
                    <a:cxn ang="0">
                      <a:pos x="T0" y="T1"/>
                    </a:cxn>
                    <a:cxn ang="0">
                      <a:pos x="T2" y="T3"/>
                    </a:cxn>
                    <a:cxn ang="0">
                      <a:pos x="T4" y="T5"/>
                    </a:cxn>
                    <a:cxn ang="0">
                      <a:pos x="T6" y="T7"/>
                    </a:cxn>
                  </a:cxnLst>
                  <a:rect l="0" t="0" r="r" b="b"/>
                  <a:pathLst>
                    <a:path w="329" h="424">
                      <a:moveTo>
                        <a:pt x="0" y="212"/>
                      </a:moveTo>
                      <a:cubicBezTo>
                        <a:pt x="212" y="0"/>
                        <a:pt x="212" y="0"/>
                        <a:pt x="212" y="0"/>
                      </a:cubicBezTo>
                      <a:cubicBezTo>
                        <a:pt x="329" y="117"/>
                        <a:pt x="329" y="306"/>
                        <a:pt x="212" y="424"/>
                      </a:cubicBezTo>
                      <a:lnTo>
                        <a:pt x="0" y="212"/>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sp>
            <p:nvSpPr>
              <p:cNvPr id="30" name="TextBox 29">
                <a:extLst>
                  <a:ext uri="{FF2B5EF4-FFF2-40B4-BE49-F238E27FC236}">
                    <a16:creationId xmlns:a16="http://schemas.microsoft.com/office/drawing/2014/main" id="{4E2E63FE-990A-4411-866C-6821A9B38A0C}"/>
                  </a:ext>
                </a:extLst>
              </p:cNvPr>
              <p:cNvSpPr txBox="1"/>
              <p:nvPr/>
            </p:nvSpPr>
            <p:spPr>
              <a:xfrm>
                <a:off x="9887093" y="2613543"/>
                <a:ext cx="1323921" cy="280604"/>
              </a:xfrm>
              <a:prstGeom prst="rect">
                <a:avLst/>
              </a:prstGeom>
              <a:noFill/>
            </p:spPr>
            <p:txBody>
              <a:bodyPr wrap="square" rtlCol="0">
                <a:spAutoFit/>
              </a:bodyPr>
              <a:lstStyle/>
              <a:p>
                <a:pPr algn="ctr" defTabSz="951093">
                  <a:defRPr/>
                </a:pPr>
                <a:endParaRPr lang="en-US" sz="1428" b="1" kern="0">
                  <a:solidFill>
                    <a:prstClr val="black"/>
                  </a:solidFill>
                  <a:latin typeface="Segoe UI Semilight" panose="020B0402040204020203" pitchFamily="34" charset="0"/>
                  <a:cs typeface="Segoe UI Semilight" panose="020B0402040204020203" pitchFamily="34" charset="0"/>
                </a:endParaRPr>
              </a:p>
            </p:txBody>
          </p:sp>
        </p:grpSp>
        <p:sp>
          <p:nvSpPr>
            <p:cNvPr id="27" name="money_2" title="Icon of a dollar sign with an arrow around it pointing clockwise">
              <a:extLst>
                <a:ext uri="{FF2B5EF4-FFF2-40B4-BE49-F238E27FC236}">
                  <a16:creationId xmlns:a16="http://schemas.microsoft.com/office/drawing/2014/main" id="{FC0AF389-EC30-4394-BD5D-167D218DA01A}"/>
                </a:ext>
              </a:extLst>
            </p:cNvPr>
            <p:cNvSpPr>
              <a:spLocks noChangeAspect="1" noEditPoints="1"/>
            </p:cNvSpPr>
            <p:nvPr/>
          </p:nvSpPr>
          <p:spPr bwMode="auto">
            <a:xfrm>
              <a:off x="11312988" y="1299755"/>
              <a:ext cx="700519" cy="738612"/>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28575" cap="flat">
              <a:solidFill>
                <a:srgbClr val="00B050"/>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gradFill>
                  <a:gsLst>
                    <a:gs pos="0">
                      <a:srgbClr val="505050"/>
                    </a:gs>
                    <a:gs pos="100000">
                      <a:srgbClr val="505050"/>
                    </a:gs>
                  </a:gsLst>
                  <a:lin ang="5400000" scaled="1"/>
                </a:gradFill>
                <a:latin typeface="Segoe UI"/>
              </a:endParaRPr>
            </a:p>
          </p:txBody>
        </p:sp>
      </p:grpSp>
      <p:sp>
        <p:nvSpPr>
          <p:cNvPr id="41" name="Text Placeholder 4">
            <a:extLst>
              <a:ext uri="{FF2B5EF4-FFF2-40B4-BE49-F238E27FC236}">
                <a16:creationId xmlns:a16="http://schemas.microsoft.com/office/drawing/2014/main" id="{3AD71D64-E085-40C8-BE7D-F483F73E49FE}"/>
              </a:ext>
            </a:extLst>
          </p:cNvPr>
          <p:cNvSpPr txBox="1">
            <a:spLocks/>
          </p:cNvSpPr>
          <p:nvPr/>
        </p:nvSpPr>
        <p:spPr>
          <a:xfrm>
            <a:off x="6082287" y="1419529"/>
            <a:ext cx="5992247" cy="524846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1. </a:t>
            </a:r>
            <a:r>
              <a:rPr lang="en-US" altLang="en-US" sz="2244" b="1" dirty="0">
                <a:solidFill>
                  <a:srgbClr val="0078D4"/>
                </a:solidFill>
              </a:rPr>
              <a:t>Deploy</a:t>
            </a:r>
            <a:r>
              <a:rPr lang="en-US" altLang="en-US" sz="2244" dirty="0">
                <a:gradFill>
                  <a:gsLst>
                    <a:gs pos="1250">
                      <a:srgbClr val="1A1A1A"/>
                    </a:gs>
                    <a:gs pos="100000">
                      <a:srgbClr val="1A1A1A"/>
                    </a:gs>
                  </a:gsLst>
                  <a:lin ang="5400000" scaled="0"/>
                </a:gradFill>
              </a:rPr>
              <a:t> the Azure Migrate </a:t>
            </a:r>
            <a:r>
              <a:rPr lang="en-US" altLang="en-US" sz="2244" b="1" dirty="0">
                <a:solidFill>
                  <a:srgbClr val="0078D4"/>
                </a:solidFill>
              </a:rPr>
              <a:t>appliance</a:t>
            </a:r>
            <a:r>
              <a:rPr lang="en-US" altLang="en-US" sz="2244" dirty="0">
                <a:gradFill>
                  <a:gsLst>
                    <a:gs pos="1250">
                      <a:srgbClr val="1A1A1A"/>
                    </a:gs>
                    <a:gs pos="100000">
                      <a:srgbClr val="1A1A1A"/>
                    </a:gs>
                  </a:gsLst>
                  <a:lin ang="5400000" scaled="0"/>
                </a:gradFill>
              </a:rPr>
              <a:t> </a:t>
            </a:r>
          </a:p>
          <a:p>
            <a:pPr marL="0" indent="0" defTabSz="932597" eaLnBrk="0" fontAlgn="base" hangingPunct="0">
              <a:spcBef>
                <a:spcPct val="0"/>
              </a:spcBef>
              <a:spcAft>
                <a:spcPct val="0"/>
              </a:spcAft>
              <a:buSzTx/>
              <a:buFontTx/>
              <a:buChar char="•"/>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2. </a:t>
            </a:r>
            <a:r>
              <a:rPr lang="en-US" altLang="en-US" sz="2244" b="1" dirty="0">
                <a:solidFill>
                  <a:srgbClr val="0078D4"/>
                </a:solidFill>
              </a:rPr>
              <a:t>Appliance starts discovery and analyzing performance </a:t>
            </a:r>
            <a:r>
              <a:rPr lang="en-US" altLang="en-US" sz="2244" dirty="0">
                <a:gradFill>
                  <a:gsLst>
                    <a:gs pos="1250">
                      <a:srgbClr val="1A1A1A"/>
                    </a:gs>
                    <a:gs pos="100000">
                      <a:srgbClr val="1A1A1A"/>
                    </a:gs>
                  </a:gsLst>
                  <a:lin ang="5400000" scaled="0"/>
                </a:gradFill>
              </a:rPr>
              <a:t>of the on-premises Windows or Linux servers</a:t>
            </a:r>
          </a:p>
          <a:p>
            <a:pPr marL="0" indent="0" defTabSz="932597" eaLnBrk="0" fontAlgn="base" hangingPunct="0">
              <a:spcBef>
                <a:spcPct val="0"/>
              </a:spcBef>
              <a:spcAft>
                <a:spcPct val="0"/>
              </a:spcAft>
              <a:buSzTx/>
              <a:buNone/>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3. Group servers and perform assessments to determine Azure </a:t>
            </a:r>
            <a:r>
              <a:rPr lang="en-US" altLang="en-US" sz="2244" b="1" dirty="0">
                <a:solidFill>
                  <a:srgbClr val="0078D4"/>
                </a:solidFill>
              </a:rPr>
              <a:t>suitability</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right-sizing</a:t>
            </a:r>
            <a:r>
              <a:rPr lang="en-US" altLang="en-US" sz="2244" b="1" dirty="0">
                <a:solidFill>
                  <a:srgbClr val="8E0000"/>
                </a:solidFill>
              </a:rPr>
              <a:t> </a:t>
            </a:r>
            <a:r>
              <a:rPr lang="en-US" altLang="en-US" sz="2244" b="1" dirty="0">
                <a:solidFill>
                  <a:srgbClr val="0078D4"/>
                </a:solidFill>
              </a:rPr>
              <a:t>information</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dependency</a:t>
            </a:r>
            <a:r>
              <a:rPr lang="en-US" altLang="en-US" sz="2244" b="1" dirty="0">
                <a:solidFill>
                  <a:srgbClr val="8E0000"/>
                </a:solidFill>
              </a:rPr>
              <a:t> </a:t>
            </a:r>
            <a:r>
              <a:rPr lang="en-US" altLang="en-US" sz="2244" b="1" dirty="0">
                <a:solidFill>
                  <a:srgbClr val="0078D4"/>
                </a:solidFill>
              </a:rPr>
              <a:t>mapping</a:t>
            </a:r>
            <a:r>
              <a:rPr lang="en-US" altLang="en-US" sz="2244" dirty="0">
                <a:gradFill>
                  <a:gsLst>
                    <a:gs pos="1250">
                      <a:srgbClr val="1A1A1A"/>
                    </a:gs>
                    <a:gs pos="100000">
                      <a:srgbClr val="1A1A1A"/>
                    </a:gs>
                  </a:gsLst>
                  <a:lin ang="5400000" scaled="0"/>
                </a:gradFill>
              </a:rPr>
              <a:t>, and </a:t>
            </a:r>
            <a:r>
              <a:rPr lang="en-US" altLang="en-US" sz="2244" b="1" dirty="0">
                <a:solidFill>
                  <a:srgbClr val="0078D4"/>
                </a:solidFill>
              </a:rPr>
              <a:t>cost</a:t>
            </a:r>
            <a:r>
              <a:rPr lang="en-US" altLang="en-US" sz="2244" b="1" dirty="0">
                <a:solidFill>
                  <a:srgbClr val="8E0000"/>
                </a:solidFill>
              </a:rPr>
              <a:t> </a:t>
            </a:r>
            <a:r>
              <a:rPr lang="en-US" altLang="en-US" sz="2244" b="1" dirty="0">
                <a:solidFill>
                  <a:srgbClr val="0078D4"/>
                </a:solidFill>
              </a:rPr>
              <a:t>planning</a:t>
            </a:r>
            <a:r>
              <a:rPr lang="en-US" altLang="en-US" sz="2244" b="1" dirty="0">
                <a:solidFill>
                  <a:srgbClr val="8E0000"/>
                </a:solidFill>
              </a:rPr>
              <a:t> </a:t>
            </a:r>
          </a:p>
          <a:p>
            <a:pPr marL="0" indent="0" defTabSz="932597" eaLnBrk="0" fontAlgn="base" hangingPunct="0">
              <a:spcBef>
                <a:spcPct val="0"/>
              </a:spcBef>
              <a:spcAft>
                <a:spcPct val="0"/>
              </a:spcAft>
              <a:buSzTx/>
              <a:buNone/>
            </a:pPr>
            <a:endParaRPr lang="en-US" altLang="en-US" sz="2244" b="1" dirty="0">
              <a:solidFill>
                <a:srgbClr val="8E0000"/>
              </a:soli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4. </a:t>
            </a:r>
            <a:r>
              <a:rPr lang="en-US" altLang="en-US" sz="2244" b="1" dirty="0">
                <a:solidFill>
                  <a:srgbClr val="0078D4"/>
                </a:solidFill>
              </a:rPr>
              <a:t>Start migrating </a:t>
            </a:r>
            <a:r>
              <a:rPr lang="en-US" altLang="en-US" sz="2244" dirty="0">
                <a:gradFill>
                  <a:gsLst>
                    <a:gs pos="1250">
                      <a:srgbClr val="1A1A1A"/>
                    </a:gs>
                    <a:gs pos="100000">
                      <a:srgbClr val="1A1A1A"/>
                    </a:gs>
                  </a:gsLst>
                  <a:lin ang="5400000" scaled="0"/>
                </a:gradFill>
              </a:rPr>
              <a:t>servers to Azure </a:t>
            </a:r>
            <a:r>
              <a:rPr lang="en-US" altLang="en-US" sz="2244" b="1" dirty="0">
                <a:solidFill>
                  <a:srgbClr val="0078D4"/>
                </a:solidFill>
              </a:rPr>
              <a:t>with the combined appliance</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Test migration </a:t>
            </a:r>
            <a:r>
              <a:rPr lang="en-US" altLang="en-US" sz="2244" dirty="0">
                <a:gradFill>
                  <a:gsLst>
                    <a:gs pos="1250">
                      <a:srgbClr val="1A1A1A"/>
                    </a:gs>
                    <a:gs pos="100000">
                      <a:srgbClr val="1A1A1A"/>
                    </a:gs>
                  </a:gsLst>
                  <a:lin ang="5400000" scaled="0"/>
                </a:gradFill>
              </a:rPr>
              <a:t>and perform </a:t>
            </a:r>
            <a:r>
              <a:rPr lang="en-US" altLang="en-US" sz="2244" b="1" dirty="0">
                <a:solidFill>
                  <a:srgbClr val="0078D4"/>
                </a:solidFill>
              </a:rPr>
              <a:t>zero data loss </a:t>
            </a:r>
            <a:r>
              <a:rPr lang="en-US" altLang="en-US" sz="2244" dirty="0">
                <a:gradFill>
                  <a:gsLst>
                    <a:gs pos="1250">
                      <a:srgbClr val="1A1A1A"/>
                    </a:gs>
                    <a:gs pos="100000">
                      <a:srgbClr val="1A1A1A"/>
                    </a:gs>
                  </a:gsLst>
                  <a:lin ang="5400000" scaled="0"/>
                </a:gradFill>
              </a:rPr>
              <a:t>cutover to Azure</a:t>
            </a:r>
          </a:p>
          <a:p>
            <a:pPr marL="233149" indent="-233149" defTabSz="951304"/>
            <a:endParaRPr lang="en-US" sz="2244" dirty="0">
              <a:gradFill>
                <a:gsLst>
                  <a:gs pos="1250">
                    <a:srgbClr val="1A1A1A"/>
                  </a:gs>
                  <a:gs pos="100000">
                    <a:srgbClr val="1A1A1A"/>
                  </a:gs>
                </a:gsLst>
                <a:lin ang="5400000" scaled="0"/>
              </a:gradFill>
            </a:endParaRPr>
          </a:p>
        </p:txBody>
      </p:sp>
      <p:grpSp>
        <p:nvGrpSpPr>
          <p:cNvPr id="43" name="Group 42">
            <a:extLst>
              <a:ext uri="{FF2B5EF4-FFF2-40B4-BE49-F238E27FC236}">
                <a16:creationId xmlns:a16="http://schemas.microsoft.com/office/drawing/2014/main" id="{7CE1EA5A-F72A-4CBC-A8FA-196FEE0F9689}"/>
              </a:ext>
            </a:extLst>
          </p:cNvPr>
          <p:cNvGrpSpPr/>
          <p:nvPr/>
        </p:nvGrpSpPr>
        <p:grpSpPr>
          <a:xfrm>
            <a:off x="1438969" y="5743252"/>
            <a:ext cx="4318553" cy="340033"/>
            <a:chOff x="571255" y="5583292"/>
            <a:chExt cx="4234260" cy="333396"/>
          </a:xfrm>
        </p:grpSpPr>
        <p:pic>
          <p:nvPicPr>
            <p:cNvPr id="44" name="Picture 4" descr="Image result for vmware icon transparent">
              <a:extLst>
                <a:ext uri="{FF2B5EF4-FFF2-40B4-BE49-F238E27FC236}">
                  <a16:creationId xmlns:a16="http://schemas.microsoft.com/office/drawing/2014/main" id="{49339FFF-9406-441B-B298-7BF2DCBF83C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aws transparent icon">
              <a:extLst>
                <a:ext uri="{FF2B5EF4-FFF2-40B4-BE49-F238E27FC236}">
                  <a16:creationId xmlns:a16="http://schemas.microsoft.com/office/drawing/2014/main" id="{1B51E843-FD01-498B-B2D7-ACD24696A7DC}"/>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google cloud logo png">
              <a:extLst>
                <a:ext uri="{FF2B5EF4-FFF2-40B4-BE49-F238E27FC236}">
                  <a16:creationId xmlns:a16="http://schemas.microsoft.com/office/drawing/2014/main" id="{0E1E7DC1-5069-448A-A298-407B62DA2EB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Image result for hyper-v logo transparent">
            <a:extLst>
              <a:ext uri="{FF2B5EF4-FFF2-40B4-BE49-F238E27FC236}">
                <a16:creationId xmlns:a16="http://schemas.microsoft.com/office/drawing/2014/main" id="{01C8545E-DD49-49E0-B0D9-A7561357B1C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9119" y="5699818"/>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3">
            <a:extLst>
              <a:ext uri="{FF2B5EF4-FFF2-40B4-BE49-F238E27FC236}">
                <a16:creationId xmlns:a16="http://schemas.microsoft.com/office/drawing/2014/main" id="{60AE360B-50D5-B54D-BCAB-6CBDB59C910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 </a:t>
            </a:r>
            <a:r>
              <a:rPr lang="en-US" sz="4080">
                <a:solidFill>
                  <a:srgbClr val="3C3C41"/>
                </a:solidFill>
              </a:rPr>
              <a:t>– Assess and migrate servers </a:t>
            </a:r>
            <a:endParaRPr lang="en-US" sz="4080">
              <a:solidFill>
                <a:srgbClr val="0078D3"/>
              </a:solidFill>
            </a:endParaRPr>
          </a:p>
        </p:txBody>
      </p:sp>
    </p:spTree>
    <p:extLst>
      <p:ext uri="{BB962C8B-B14F-4D97-AF65-F5344CB8AC3E}">
        <p14:creationId xmlns:p14="http://schemas.microsoft.com/office/powerpoint/2010/main" val="45735981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 calcmode="lin" valueType="num">
                                      <p:cBhvr additive="base">
                                        <p:cTn id="1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 calcmode="lin" valueType="num">
                                      <p:cBhvr additive="base">
                                        <p:cTn id="21"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xEl>
                                              <p:pRg st="4" end="4"/>
                                            </p:txEl>
                                          </p:spTgt>
                                        </p:tgtEl>
                                        <p:attrNameLst>
                                          <p:attrName>style.visibility</p:attrName>
                                        </p:attrNameLst>
                                      </p:cBhvr>
                                      <p:to>
                                        <p:strVal val="visible"/>
                                      </p:to>
                                    </p:set>
                                    <p:anim calcmode="lin" valueType="num">
                                      <p:cBhvr additive="base">
                                        <p:cTn id="31"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 calcmode="lin" valueType="num">
                                      <p:cBhvr additive="base">
                                        <p:cTn id="3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6" end="6"/>
                                            </p:txEl>
                                          </p:spTgt>
                                        </p:tgtEl>
                                        <p:attrNameLst>
                                          <p:attrName>ppt_y</p:attrName>
                                        </p:attrNameLst>
                                      </p:cBhvr>
                                      <p:tavLst>
                                        <p:tav tm="0">
                                          <p:val>
                                            <p:strVal val="1+#ppt_h/2"/>
                                          </p:val>
                                        </p:tav>
                                        <p:tav tm="100000">
                                          <p:val>
                                            <p:strVal val="#ppt_y"/>
                                          </p:val>
                                        </p:tav>
                                      </p:tavLst>
                                    </p:anim>
                                  </p:childTnLst>
                                </p:cTn>
                              </p:par>
                              <p:par>
                                <p:cTn id="39" presetID="42" presetClass="path" presetSubtype="0" accel="50000" decel="50000" fill="hold" nodeType="withEffect">
                                  <p:stCondLst>
                                    <p:cond delay="0"/>
                                  </p:stCondLst>
                                  <p:childTnLst>
                                    <p:animMotion origin="layout" path="M -1.875E-6 -1.48148E-6 L 0.16966 -0.42338 " pathEditMode="relative" rAng="0" ptsTypes="AA">
                                      <p:cBhvr>
                                        <p:cTn id="40" dur="2000" fill="hold"/>
                                        <p:tgtEl>
                                          <p:spTgt spid="15"/>
                                        </p:tgtEl>
                                        <p:attrNameLst>
                                          <p:attrName>ppt_x</p:attrName>
                                          <p:attrName>ppt_y</p:attrName>
                                        </p:attrNameLst>
                                      </p:cBhvr>
                                      <p:rCtr x="8477" y="-2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Introduction to Governance and Management
Set up an initial Governance and </a:t>
            </a:r>
            <a:r>
              <a:rPr lang="en-US" dirty="0" err="1"/>
              <a:t>LandingZone</a:t>
            </a:r>
            <a:r>
              <a:rPr lang="en-US" dirty="0"/>
              <a:t> in Azure before a migration (</a:t>
            </a:r>
            <a:r>
              <a:rPr lang="en-US" dirty="0" err="1"/>
              <a:t>HandsOn</a:t>
            </a:r>
            <a:r>
              <a:rPr lang="en-US" dirty="0"/>
              <a:t>)
Azure Migrate and the 5R-Strategy aspect (rehost, refactor, </a:t>
            </a:r>
            <a:r>
              <a:rPr lang="en-US" dirty="0" err="1"/>
              <a:t>rearchitecture</a:t>
            </a:r>
            <a:r>
              <a:rPr lang="en-US" dirty="0"/>
              <a:t>, rebuild, replace)
</a:t>
            </a:r>
            <a:r>
              <a:rPr lang="en-US" dirty="0" err="1"/>
              <a:t>HandsOn</a:t>
            </a:r>
            <a:r>
              <a:rPr lang="en-US" dirty="0"/>
              <a:t> - Azure Migrate and Data Migration
</a:t>
            </a:r>
          </a:p>
        </p:txBody>
      </p:sp>
    </p:spTree>
    <p:extLst>
      <p:ext uri="{BB962C8B-B14F-4D97-AF65-F5344CB8AC3E}">
        <p14:creationId xmlns:p14="http://schemas.microsoft.com/office/powerpoint/2010/main" val="18481327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00AC78F-2AFF-49F1-9E57-AAA22CB8BD4C}"/>
              </a:ext>
            </a:extLst>
          </p:cNvPr>
          <p:cNvSpPr>
            <a:spLocks noGrp="1"/>
          </p:cNvSpPr>
          <p:nvPr>
            <p:ph type="title"/>
          </p:nvPr>
        </p:nvSpPr>
        <p:spPr/>
        <p:txBody>
          <a:bodyPr/>
          <a:lstStyle/>
          <a:p>
            <a:r>
              <a:rPr lang="de-DE" dirty="0" err="1"/>
              <a:t>Governance</a:t>
            </a:r>
            <a:r>
              <a:rPr lang="de-DE" dirty="0"/>
              <a:t> and Management</a:t>
            </a:r>
            <a:endParaRPr lang="en-US" dirty="0"/>
          </a:p>
        </p:txBody>
      </p:sp>
      <p:sp>
        <p:nvSpPr>
          <p:cNvPr id="6" name="Textplatzhalter 5">
            <a:extLst>
              <a:ext uri="{FF2B5EF4-FFF2-40B4-BE49-F238E27FC236}">
                <a16:creationId xmlns:a16="http://schemas.microsoft.com/office/drawing/2014/main" id="{530E30B2-F66C-477E-9BE9-3E5D420024C7}"/>
              </a:ext>
            </a:extLst>
          </p:cNvPr>
          <p:cNvSpPr>
            <a:spLocks noGrp="1"/>
          </p:cNvSpPr>
          <p:nvPr>
            <p:ph type="body" sz="quarter" idx="15"/>
          </p:nvPr>
        </p:nvSpPr>
        <p:spPr/>
        <p:txBody>
          <a:bodyPr/>
          <a:lstStyle/>
          <a:p>
            <a:endParaRPr lang="en-US"/>
          </a:p>
        </p:txBody>
      </p:sp>
      <p:sp>
        <p:nvSpPr>
          <p:cNvPr id="2" name="Textfeld 1">
            <a:extLst>
              <a:ext uri="{FF2B5EF4-FFF2-40B4-BE49-F238E27FC236}">
                <a16:creationId xmlns:a16="http://schemas.microsoft.com/office/drawing/2014/main" id="{019DE058-AF38-4518-9647-A724970B3266}"/>
              </a:ext>
            </a:extLst>
          </p:cNvPr>
          <p:cNvSpPr txBox="1"/>
          <p:nvPr/>
        </p:nvSpPr>
        <p:spPr>
          <a:xfrm>
            <a:off x="427038" y="5917399"/>
            <a:ext cx="222003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3"/>
              </a:rPr>
              <a:t>Slides</a:t>
            </a:r>
            <a:r>
              <a:rPr lang="en-US" sz="2400" dirty="0">
                <a:gradFill>
                  <a:gsLst>
                    <a:gs pos="2917">
                      <a:schemeClr val="tx1"/>
                    </a:gs>
                    <a:gs pos="30000">
                      <a:schemeClr val="tx1"/>
                    </a:gs>
                  </a:gsLst>
                  <a:lin ang="5400000" scaled="0"/>
                </a:gradFill>
              </a:rPr>
              <a:t> Govern</a:t>
            </a:r>
          </a:p>
        </p:txBody>
      </p:sp>
    </p:spTree>
    <p:extLst>
      <p:ext uri="{BB962C8B-B14F-4D97-AF65-F5344CB8AC3E}">
        <p14:creationId xmlns:p14="http://schemas.microsoft.com/office/powerpoint/2010/main" val="15544421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4AA1EE0-92B9-4064-921B-82A0554988FF}"/>
              </a:ext>
            </a:extLst>
          </p:cNvPr>
          <p:cNvSpPr>
            <a:spLocks noGrp="1"/>
          </p:cNvSpPr>
          <p:nvPr>
            <p:ph type="title"/>
          </p:nvPr>
        </p:nvSpPr>
        <p:spPr/>
        <p:txBody>
          <a:bodyPr/>
          <a:lstStyle/>
          <a:p>
            <a:r>
              <a:rPr lang="en-US" dirty="0"/>
              <a:t>Introducing the MS Cloud Adoption Framework for Azure</a:t>
            </a:r>
          </a:p>
        </p:txBody>
      </p:sp>
      <p:sp>
        <p:nvSpPr>
          <p:cNvPr id="2" name="Textfeld 1">
            <a:extLst>
              <a:ext uri="{FF2B5EF4-FFF2-40B4-BE49-F238E27FC236}">
                <a16:creationId xmlns:a16="http://schemas.microsoft.com/office/drawing/2014/main" id="{E61A66E8-AC29-4DC4-A56A-87148255D70F}"/>
              </a:ext>
            </a:extLst>
          </p:cNvPr>
          <p:cNvSpPr txBox="1"/>
          <p:nvPr/>
        </p:nvSpPr>
        <p:spPr>
          <a:xfrm>
            <a:off x="261257" y="6124349"/>
            <a:ext cx="11548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3"/>
              </a:rPr>
              <a:t>Slides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7662666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Introduction to Governance and Management
</a:t>
            </a:r>
            <a:r>
              <a:rPr lang="en-US" dirty="0">
                <a:solidFill>
                  <a:schemeClr val="tx1"/>
                </a:solidFill>
              </a:rPr>
              <a:t>Set up an initial Governance and </a:t>
            </a:r>
            <a:r>
              <a:rPr lang="en-US" dirty="0" err="1">
                <a:solidFill>
                  <a:schemeClr val="tx1"/>
                </a:solidFill>
              </a:rPr>
              <a:t>LandingZone</a:t>
            </a:r>
            <a:r>
              <a:rPr lang="en-US" dirty="0">
                <a:solidFill>
                  <a:schemeClr val="tx1"/>
                </a:solidFill>
              </a:rPr>
              <a:t> in Azure before a migration (</a:t>
            </a:r>
            <a:r>
              <a:rPr lang="en-US" dirty="0" err="1">
                <a:solidFill>
                  <a:schemeClr val="tx1"/>
                </a:solidFill>
              </a:rPr>
              <a:t>HandsOn</a:t>
            </a:r>
            <a:r>
              <a:rPr lang="en-US" dirty="0">
                <a:solidFill>
                  <a:schemeClr val="tx1"/>
                </a:solidFill>
              </a:rPr>
              <a:t>)
Azure Migrate and the 5R-Strategy aspect (rehost, refactor, </a:t>
            </a:r>
            <a:r>
              <a:rPr lang="en-US" dirty="0" err="1">
                <a:solidFill>
                  <a:schemeClr val="tx1"/>
                </a:solidFill>
              </a:rPr>
              <a:t>rearchitecture</a:t>
            </a:r>
            <a:r>
              <a:rPr lang="en-US" dirty="0">
                <a:solidFill>
                  <a:schemeClr val="tx1"/>
                </a:solidFill>
              </a:rPr>
              <a:t>, rebuild, replace)
</a:t>
            </a:r>
            <a:r>
              <a:rPr lang="en-US" dirty="0" err="1">
                <a:solidFill>
                  <a:schemeClr val="tx1"/>
                </a:solidFill>
              </a:rPr>
              <a:t>HandsOn</a:t>
            </a:r>
            <a:r>
              <a:rPr lang="en-US" dirty="0">
                <a:solidFill>
                  <a:schemeClr val="tx1"/>
                </a:solidFill>
              </a:rPr>
              <a:t> - Azure Migrate and Data Migration</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847868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err="1"/>
              <a:t>LandingZone</a:t>
            </a:r>
            <a:endParaRPr lang="en-US" dirty="0"/>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a:t>Challenge 3</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743D41-D623-4CE5-A8F2-D76B84ED1869}"/>
              </a:ext>
            </a:extLst>
          </p:cNvPr>
          <p:cNvSpPr>
            <a:spLocks noGrp="1"/>
          </p:cNvSpPr>
          <p:nvPr>
            <p:ph type="title"/>
          </p:nvPr>
        </p:nvSpPr>
        <p:spPr/>
        <p:txBody>
          <a:bodyPr/>
          <a:lstStyle/>
          <a:p>
            <a:r>
              <a:rPr lang="en-US" dirty="0" err="1"/>
              <a:t>Outview</a:t>
            </a:r>
            <a:r>
              <a:rPr lang="en-US" dirty="0"/>
              <a:t> – </a:t>
            </a:r>
            <a:br>
              <a:rPr lang="en-US" dirty="0"/>
            </a:br>
            <a:r>
              <a:rPr lang="en-US" dirty="0" err="1"/>
              <a:t>Northstar</a:t>
            </a:r>
            <a:endParaRPr lang="en-US" dirty="0"/>
          </a:p>
        </p:txBody>
      </p:sp>
      <p:sp>
        <p:nvSpPr>
          <p:cNvPr id="5" name="Textplatzhalter 4">
            <a:extLst>
              <a:ext uri="{FF2B5EF4-FFF2-40B4-BE49-F238E27FC236}">
                <a16:creationId xmlns:a16="http://schemas.microsoft.com/office/drawing/2014/main" id="{2B84CC5F-525C-4CB0-8461-7F50890D8E2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14175930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Migrate the </a:t>
            </a:r>
            <a:r>
              <a:rPr lang="en-US" dirty="0" err="1"/>
              <a:t>Applikation</a:t>
            </a:r>
            <a:r>
              <a:rPr lang="en-US" dirty="0"/>
              <a:t> Server</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0BD276C-3475-4DD7-9F23-34A977680631}"/>
              </a:ext>
            </a:extLst>
          </p:cNvPr>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325853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a:t>
            </a:r>
            <a:r>
              <a:rPr lang="en-US" dirty="0">
                <a:solidFill>
                  <a:schemeClr val="tx1"/>
                </a:solidFill>
              </a:rPr>
              <a:t>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0446196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5F0A81-783A-43E5-A218-D8C131520949}"/>
              </a:ext>
            </a:extLst>
          </p:cNvPr>
          <p:cNvSpPr>
            <a:spLocks noGrp="1"/>
          </p:cNvSpPr>
          <p:nvPr>
            <p:ph type="title"/>
          </p:nvPr>
        </p:nvSpPr>
        <p:spPr/>
        <p:txBody>
          <a:bodyPr/>
          <a:lstStyle/>
          <a:p>
            <a:r>
              <a:rPr lang="en-US" dirty="0"/>
              <a:t>Strategy-Plan-Ready Workshop Format</a:t>
            </a:r>
          </a:p>
        </p:txBody>
      </p:sp>
      <p:sp>
        <p:nvSpPr>
          <p:cNvPr id="2" name="Textfeld 1">
            <a:extLst>
              <a:ext uri="{FF2B5EF4-FFF2-40B4-BE49-F238E27FC236}">
                <a16:creationId xmlns:a16="http://schemas.microsoft.com/office/drawing/2014/main" id="{491B631B-117A-4014-8698-8A2DF9F7BBCC}"/>
              </a:ext>
            </a:extLst>
          </p:cNvPr>
          <p:cNvSpPr txBox="1"/>
          <p:nvPr/>
        </p:nvSpPr>
        <p:spPr>
          <a:xfrm>
            <a:off x="437277" y="5973763"/>
            <a:ext cx="11548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2"/>
              </a:rPr>
              <a:t>Slides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889410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a:t>
            </a:r>
            <a:r>
              <a:rPr lang="en-US" dirty="0">
                <a:solidFill>
                  <a:schemeClr val="tx1"/>
                </a:solidFill>
              </a:rPr>
              <a:t>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940966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
        <p:nvSpPr>
          <p:cNvPr id="4" name="Textplatzhalter 3">
            <a:extLst>
              <a:ext uri="{FF2B5EF4-FFF2-40B4-BE49-F238E27FC236}">
                <a16:creationId xmlns:a16="http://schemas.microsoft.com/office/drawing/2014/main" id="{4978E9A0-11D5-4EAB-9AC8-119554B6F9D2}"/>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786090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633CE6-4631-45B9-99AB-3EE9F809FB87}"/>
              </a:ext>
            </a:extLst>
          </p:cNvPr>
          <p:cNvGrpSpPr/>
          <p:nvPr/>
        </p:nvGrpSpPr>
        <p:grpSpPr>
          <a:xfrm>
            <a:off x="510275" y="1954882"/>
            <a:ext cx="3498844" cy="2610116"/>
            <a:chOff x="1007513" y="2691211"/>
            <a:chExt cx="3431038" cy="2559532"/>
          </a:xfrm>
        </p:grpSpPr>
        <p:sp>
          <p:nvSpPr>
            <p:cNvPr id="4" name="Rectangle 3">
              <a:extLst>
                <a:ext uri="{FF2B5EF4-FFF2-40B4-BE49-F238E27FC236}">
                  <a16:creationId xmlns:a16="http://schemas.microsoft.com/office/drawing/2014/main" id="{ABC3D654-59E6-47A1-B8BB-345F4F16EBAF}"/>
                </a:ext>
              </a:extLst>
            </p:cNvPr>
            <p:cNvSpPr/>
            <p:nvPr/>
          </p:nvSpPr>
          <p:spPr>
            <a:xfrm>
              <a:off x="1007513" y="3825599"/>
              <a:ext cx="3431038" cy="1425144"/>
            </a:xfrm>
            <a:prstGeom prst="rect">
              <a:avLst/>
            </a:prstGeom>
          </p:spPr>
          <p:txBody>
            <a:bodyPr wrap="square" anchor="t">
              <a:spAutoFit/>
            </a:bodyPr>
            <a:lstStyle/>
            <a:p>
              <a:pPr algn="ctr" defTabSz="932384">
                <a:lnSpc>
                  <a:spcPct val="90000"/>
                </a:lnSpc>
                <a:spcBef>
                  <a:spcPts val="612"/>
                </a:spcBef>
                <a:defRPr/>
              </a:pPr>
              <a:r>
                <a:rPr lang="en-US" sz="2448" spc="-51">
                  <a:ln w="3175">
                    <a:noFill/>
                  </a:ln>
                  <a:solidFill>
                    <a:srgbClr val="737373">
                      <a:lumMod val="50000"/>
                    </a:srgbClr>
                  </a:solidFill>
                  <a:latin typeface="Segoe UI Semibold"/>
                  <a:cs typeface="Segoe UI" pitchFamily="34" charset="0"/>
                </a:rPr>
                <a:t>Unparalleled Innovation</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Azure</a:t>
              </a:r>
              <a:r>
                <a:rPr lang="en-US" sz="1071">
                  <a:solidFill>
                    <a:srgbClr val="737373">
                      <a:lumMod val="50000"/>
                    </a:srgbClr>
                  </a:solidFill>
                  <a:latin typeface="Segoe UI Semibold"/>
                </a:rPr>
                <a:t> </a:t>
              </a:r>
              <a:r>
                <a:rPr lang="en-US" sz="1836">
                  <a:solidFill>
                    <a:srgbClr val="737373">
                      <a:lumMod val="50000"/>
                    </a:srgbClr>
                  </a:solidFill>
                  <a:latin typeface="Segoe UI"/>
                  <a:cs typeface="Segoe UI" panose="020B0502040204020203" pitchFamily="34" charset="0"/>
                </a:rPr>
                <a:t>SQL Database  </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Azure IaaS</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Azure Migrate</a:t>
              </a:r>
            </a:p>
          </p:txBody>
        </p:sp>
        <p:grpSp>
          <p:nvGrpSpPr>
            <p:cNvPr id="5" name="Group 4">
              <a:extLst>
                <a:ext uri="{FF2B5EF4-FFF2-40B4-BE49-F238E27FC236}">
                  <a16:creationId xmlns:a16="http://schemas.microsoft.com/office/drawing/2014/main" id="{9F52A0F0-9E99-4C71-AA10-6A18BEB9E3F1}"/>
                </a:ext>
              </a:extLst>
            </p:cNvPr>
            <p:cNvGrpSpPr/>
            <p:nvPr/>
          </p:nvGrpSpPr>
          <p:grpSpPr>
            <a:xfrm>
              <a:off x="2357318" y="2691211"/>
              <a:ext cx="653675" cy="874994"/>
              <a:chOff x="2435988" y="2657423"/>
              <a:chExt cx="592799" cy="793505"/>
            </a:xfrm>
          </p:grpSpPr>
          <p:grpSp>
            <p:nvGrpSpPr>
              <p:cNvPr id="6" name="Group 5">
                <a:extLst>
                  <a:ext uri="{FF2B5EF4-FFF2-40B4-BE49-F238E27FC236}">
                    <a16:creationId xmlns:a16="http://schemas.microsoft.com/office/drawing/2014/main" id="{1DC64C69-1FD1-423E-87E9-34F65D0C0D11}"/>
                  </a:ext>
                </a:extLst>
              </p:cNvPr>
              <p:cNvGrpSpPr/>
              <p:nvPr/>
            </p:nvGrpSpPr>
            <p:grpSpPr>
              <a:xfrm>
                <a:off x="2654323" y="2657423"/>
                <a:ext cx="280496" cy="433018"/>
                <a:chOff x="4618192" y="3619501"/>
                <a:chExt cx="411846" cy="635792"/>
              </a:xfrm>
            </p:grpSpPr>
            <p:sp>
              <p:nvSpPr>
                <p:cNvPr id="13" name="Freeform 5">
                  <a:extLst>
                    <a:ext uri="{FF2B5EF4-FFF2-40B4-BE49-F238E27FC236}">
                      <a16:creationId xmlns:a16="http://schemas.microsoft.com/office/drawing/2014/main" id="{06E1AAB7-8BED-4C0C-BB61-9C4C2B4EAD31}"/>
                    </a:ext>
                  </a:extLst>
                </p:cNvPr>
                <p:cNvSpPr>
                  <a:spLocks/>
                </p:cNvSpPr>
                <p:nvPr/>
              </p:nvSpPr>
              <p:spPr bwMode="auto">
                <a:xfrm>
                  <a:off x="4618192" y="3619501"/>
                  <a:ext cx="411846" cy="460197"/>
                </a:xfrm>
                <a:custGeom>
                  <a:avLst/>
                  <a:gdLst>
                    <a:gd name="T0" fmla="*/ 483 w 666"/>
                    <a:gd name="T1" fmla="*/ 745 h 745"/>
                    <a:gd name="T2" fmla="*/ 180 w 666"/>
                    <a:gd name="T3" fmla="*/ 745 h 745"/>
                    <a:gd name="T4" fmla="*/ 165 w 666"/>
                    <a:gd name="T5" fmla="*/ 693 h 745"/>
                    <a:gd name="T6" fmla="*/ 112 w 666"/>
                    <a:gd name="T7" fmla="*/ 602 h 745"/>
                    <a:gd name="T8" fmla="*/ 42 w 666"/>
                    <a:gd name="T9" fmla="*/ 493 h 745"/>
                    <a:gd name="T10" fmla="*/ 2 w 666"/>
                    <a:gd name="T11" fmla="*/ 333 h 745"/>
                    <a:gd name="T12" fmla="*/ 35 w 666"/>
                    <a:gd name="T13" fmla="*/ 180 h 745"/>
                    <a:gd name="T14" fmla="*/ 134 w 666"/>
                    <a:gd name="T15" fmla="*/ 69 h 745"/>
                    <a:gd name="T16" fmla="*/ 280 w 666"/>
                    <a:gd name="T17" fmla="*/ 9 h 745"/>
                    <a:gd name="T18" fmla="*/ 455 w 666"/>
                    <a:gd name="T19" fmla="*/ 29 h 745"/>
                    <a:gd name="T20" fmla="*/ 576 w 666"/>
                    <a:gd name="T21" fmla="*/ 111 h 745"/>
                    <a:gd name="T22" fmla="*/ 656 w 666"/>
                    <a:gd name="T23" fmla="*/ 275 h 745"/>
                    <a:gd name="T24" fmla="*/ 622 w 666"/>
                    <a:gd name="T25" fmla="*/ 488 h 745"/>
                    <a:gd name="T26" fmla="*/ 560 w 666"/>
                    <a:gd name="T27" fmla="*/ 587 h 745"/>
                    <a:gd name="T28" fmla="*/ 509 w 666"/>
                    <a:gd name="T29" fmla="*/ 667 h 745"/>
                    <a:gd name="T30" fmla="*/ 483 w 666"/>
                    <a:gd name="T31" fmla="*/ 745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6" h="745">
                      <a:moveTo>
                        <a:pt x="483" y="745"/>
                      </a:moveTo>
                      <a:cubicBezTo>
                        <a:pt x="381" y="745"/>
                        <a:pt x="280" y="745"/>
                        <a:pt x="180" y="745"/>
                      </a:cubicBezTo>
                      <a:cubicBezTo>
                        <a:pt x="175" y="727"/>
                        <a:pt x="171" y="710"/>
                        <a:pt x="165" y="693"/>
                      </a:cubicBezTo>
                      <a:cubicBezTo>
                        <a:pt x="152" y="660"/>
                        <a:pt x="132" y="630"/>
                        <a:pt x="112" y="602"/>
                      </a:cubicBezTo>
                      <a:cubicBezTo>
                        <a:pt x="87" y="567"/>
                        <a:pt x="61" y="532"/>
                        <a:pt x="42" y="493"/>
                      </a:cubicBezTo>
                      <a:cubicBezTo>
                        <a:pt x="16" y="443"/>
                        <a:pt x="4" y="389"/>
                        <a:pt x="2" y="333"/>
                      </a:cubicBezTo>
                      <a:cubicBezTo>
                        <a:pt x="0" y="279"/>
                        <a:pt x="10" y="228"/>
                        <a:pt x="35" y="180"/>
                      </a:cubicBezTo>
                      <a:cubicBezTo>
                        <a:pt x="59" y="135"/>
                        <a:pt x="92" y="98"/>
                        <a:pt x="134" y="69"/>
                      </a:cubicBezTo>
                      <a:cubicBezTo>
                        <a:pt x="178" y="38"/>
                        <a:pt x="226" y="17"/>
                        <a:pt x="280" y="9"/>
                      </a:cubicBezTo>
                      <a:cubicBezTo>
                        <a:pt x="340" y="0"/>
                        <a:pt x="399" y="7"/>
                        <a:pt x="455" y="29"/>
                      </a:cubicBezTo>
                      <a:cubicBezTo>
                        <a:pt x="501" y="48"/>
                        <a:pt x="542" y="75"/>
                        <a:pt x="576" y="111"/>
                      </a:cubicBezTo>
                      <a:cubicBezTo>
                        <a:pt x="620" y="157"/>
                        <a:pt x="648" y="212"/>
                        <a:pt x="656" y="275"/>
                      </a:cubicBezTo>
                      <a:cubicBezTo>
                        <a:pt x="666" y="350"/>
                        <a:pt x="654" y="421"/>
                        <a:pt x="622" y="488"/>
                      </a:cubicBezTo>
                      <a:cubicBezTo>
                        <a:pt x="605" y="523"/>
                        <a:pt x="582" y="555"/>
                        <a:pt x="560" y="587"/>
                      </a:cubicBezTo>
                      <a:cubicBezTo>
                        <a:pt x="542" y="613"/>
                        <a:pt x="524" y="639"/>
                        <a:pt x="509" y="667"/>
                      </a:cubicBezTo>
                      <a:cubicBezTo>
                        <a:pt x="495" y="690"/>
                        <a:pt x="486" y="717"/>
                        <a:pt x="483" y="7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nvGrpSpPr>
                <p:cNvPr id="14" name="Group 21">
                  <a:extLst>
                    <a:ext uri="{FF2B5EF4-FFF2-40B4-BE49-F238E27FC236}">
                      <a16:creationId xmlns:a16="http://schemas.microsoft.com/office/drawing/2014/main" id="{BC61A7CD-105C-43C7-8843-B86154511AD7}"/>
                    </a:ext>
                  </a:extLst>
                </p:cNvPr>
                <p:cNvGrpSpPr>
                  <a:grpSpLocks noChangeAspect="1"/>
                </p:cNvGrpSpPr>
                <p:nvPr/>
              </p:nvGrpSpPr>
              <p:grpSpPr bwMode="auto">
                <a:xfrm>
                  <a:off x="4729973" y="4093368"/>
                  <a:ext cx="183352" cy="161925"/>
                  <a:chOff x="2987" y="2673"/>
                  <a:chExt cx="97" cy="138"/>
                </a:xfrm>
              </p:grpSpPr>
              <p:sp>
                <p:nvSpPr>
                  <p:cNvPr id="16" name="Rectangle 22">
                    <a:extLst>
                      <a:ext uri="{FF2B5EF4-FFF2-40B4-BE49-F238E27FC236}">
                        <a16:creationId xmlns:a16="http://schemas.microsoft.com/office/drawing/2014/main" id="{733692AB-3443-46EF-B2A9-0A7560169149}"/>
                      </a:ext>
                    </a:extLst>
                  </p:cNvPr>
                  <p:cNvSpPr>
                    <a:spLocks noChangeArrowheads="1"/>
                  </p:cNvSpPr>
                  <p:nvPr/>
                </p:nvSpPr>
                <p:spPr bwMode="auto">
                  <a:xfrm>
                    <a:off x="2987" y="2673"/>
                    <a:ext cx="97" cy="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17" name="Freeform 23">
                    <a:extLst>
                      <a:ext uri="{FF2B5EF4-FFF2-40B4-BE49-F238E27FC236}">
                        <a16:creationId xmlns:a16="http://schemas.microsoft.com/office/drawing/2014/main" id="{CFE075D6-69CE-4678-8BEB-A1B731C4625F}"/>
                      </a:ext>
                    </a:extLst>
                  </p:cNvPr>
                  <p:cNvSpPr>
                    <a:spLocks/>
                  </p:cNvSpPr>
                  <p:nvPr/>
                </p:nvSpPr>
                <p:spPr bwMode="auto">
                  <a:xfrm>
                    <a:off x="2987" y="2770"/>
                    <a:ext cx="97" cy="41"/>
                  </a:xfrm>
                  <a:custGeom>
                    <a:avLst/>
                    <a:gdLst>
                      <a:gd name="T0" fmla="*/ 97 w 97"/>
                      <a:gd name="T1" fmla="*/ 0 h 41"/>
                      <a:gd name="T2" fmla="*/ 69 w 97"/>
                      <a:gd name="T3" fmla="*/ 41 h 41"/>
                      <a:gd name="T4" fmla="*/ 33 w 97"/>
                      <a:gd name="T5" fmla="*/ 41 h 41"/>
                      <a:gd name="T6" fmla="*/ 0 w 97"/>
                      <a:gd name="T7" fmla="*/ 0 h 41"/>
                      <a:gd name="T8" fmla="*/ 97 w 97"/>
                      <a:gd name="T9" fmla="*/ 0 h 41"/>
                    </a:gdLst>
                    <a:ahLst/>
                    <a:cxnLst>
                      <a:cxn ang="0">
                        <a:pos x="T0" y="T1"/>
                      </a:cxn>
                      <a:cxn ang="0">
                        <a:pos x="T2" y="T3"/>
                      </a:cxn>
                      <a:cxn ang="0">
                        <a:pos x="T4" y="T5"/>
                      </a:cxn>
                      <a:cxn ang="0">
                        <a:pos x="T6" y="T7"/>
                      </a:cxn>
                      <a:cxn ang="0">
                        <a:pos x="T8" y="T9"/>
                      </a:cxn>
                    </a:cxnLst>
                    <a:rect l="0" t="0" r="r" b="b"/>
                    <a:pathLst>
                      <a:path w="97" h="41">
                        <a:moveTo>
                          <a:pt x="97" y="0"/>
                        </a:moveTo>
                        <a:lnTo>
                          <a:pt x="69" y="41"/>
                        </a:lnTo>
                        <a:lnTo>
                          <a:pt x="33" y="41"/>
                        </a:lnTo>
                        <a:lnTo>
                          <a:pt x="0" y="0"/>
                        </a:lnTo>
                        <a:lnTo>
                          <a:pt x="97"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18" name="Freeform 24">
                    <a:extLst>
                      <a:ext uri="{FF2B5EF4-FFF2-40B4-BE49-F238E27FC236}">
                        <a16:creationId xmlns:a16="http://schemas.microsoft.com/office/drawing/2014/main" id="{00F66889-1C7F-45F8-B1F6-EDFCE09EAADF}"/>
                      </a:ext>
                    </a:extLst>
                  </p:cNvPr>
                  <p:cNvSpPr>
                    <a:spLocks/>
                  </p:cNvSpPr>
                  <p:nvPr/>
                </p:nvSpPr>
                <p:spPr bwMode="auto">
                  <a:xfrm>
                    <a:off x="2987" y="2770"/>
                    <a:ext cx="97" cy="41"/>
                  </a:xfrm>
                  <a:custGeom>
                    <a:avLst/>
                    <a:gdLst>
                      <a:gd name="T0" fmla="*/ 97 w 97"/>
                      <a:gd name="T1" fmla="*/ 0 h 41"/>
                      <a:gd name="T2" fmla="*/ 69 w 97"/>
                      <a:gd name="T3" fmla="*/ 41 h 41"/>
                      <a:gd name="T4" fmla="*/ 33 w 97"/>
                      <a:gd name="T5" fmla="*/ 41 h 41"/>
                      <a:gd name="T6" fmla="*/ 0 w 97"/>
                      <a:gd name="T7" fmla="*/ 0 h 41"/>
                    </a:gdLst>
                    <a:ahLst/>
                    <a:cxnLst>
                      <a:cxn ang="0">
                        <a:pos x="T0" y="T1"/>
                      </a:cxn>
                      <a:cxn ang="0">
                        <a:pos x="T2" y="T3"/>
                      </a:cxn>
                      <a:cxn ang="0">
                        <a:pos x="T4" y="T5"/>
                      </a:cxn>
                      <a:cxn ang="0">
                        <a:pos x="T6" y="T7"/>
                      </a:cxn>
                    </a:cxnLst>
                    <a:rect l="0" t="0" r="r" b="b"/>
                    <a:pathLst>
                      <a:path w="97" h="41">
                        <a:moveTo>
                          <a:pt x="97" y="0"/>
                        </a:moveTo>
                        <a:lnTo>
                          <a:pt x="69" y="41"/>
                        </a:lnTo>
                        <a:lnTo>
                          <a:pt x="33"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sp>
              <p:nvSpPr>
                <p:cNvPr id="15" name="Rectangle 22">
                  <a:extLst>
                    <a:ext uri="{FF2B5EF4-FFF2-40B4-BE49-F238E27FC236}">
                      <a16:creationId xmlns:a16="http://schemas.microsoft.com/office/drawing/2014/main" id="{5F6CA7A9-B72E-4BF9-BB11-1CD9258D7E9E}"/>
                    </a:ext>
                  </a:extLst>
                </p:cNvPr>
                <p:cNvSpPr>
                  <a:spLocks noChangeArrowheads="1"/>
                </p:cNvSpPr>
                <p:nvPr/>
              </p:nvSpPr>
              <p:spPr bwMode="auto">
                <a:xfrm>
                  <a:off x="4729973" y="4136227"/>
                  <a:ext cx="183352" cy="18288"/>
                </a:xfrm>
                <a:prstGeom prst="rect">
                  <a:avLst/>
                </a:prstGeom>
                <a:solidFill>
                  <a:srgbClr val="50E6FF"/>
                </a:solidFill>
                <a:ln>
                  <a:noFill/>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grpSp>
            <p:nvGrpSpPr>
              <p:cNvPr id="7" name="Group 6">
                <a:extLst>
                  <a:ext uri="{FF2B5EF4-FFF2-40B4-BE49-F238E27FC236}">
                    <a16:creationId xmlns:a16="http://schemas.microsoft.com/office/drawing/2014/main" id="{2CEFD460-C3A1-49BE-9BD8-06E7D58CE8A0}"/>
                  </a:ext>
                </a:extLst>
              </p:cNvPr>
              <p:cNvGrpSpPr/>
              <p:nvPr/>
            </p:nvGrpSpPr>
            <p:grpSpPr>
              <a:xfrm>
                <a:off x="2435988" y="3134405"/>
                <a:ext cx="592799" cy="316523"/>
                <a:chOff x="4134971" y="2887860"/>
                <a:chExt cx="793376" cy="423623"/>
              </a:xfrm>
            </p:grpSpPr>
            <p:sp>
              <p:nvSpPr>
                <p:cNvPr id="8" name="Freeform 5">
                  <a:extLst>
                    <a:ext uri="{FF2B5EF4-FFF2-40B4-BE49-F238E27FC236}">
                      <a16:creationId xmlns:a16="http://schemas.microsoft.com/office/drawing/2014/main" id="{0054718D-5D53-4113-AAE7-0372650B8E01}"/>
                    </a:ext>
                  </a:extLst>
                </p:cNvPr>
                <p:cNvSpPr>
                  <a:spLocks/>
                </p:cNvSpPr>
                <p:nvPr/>
              </p:nvSpPr>
              <p:spPr bwMode="auto">
                <a:xfrm>
                  <a:off x="4245536" y="2989746"/>
                  <a:ext cx="682811" cy="243546"/>
                </a:xfrm>
                <a:custGeom>
                  <a:avLst/>
                  <a:gdLst>
                    <a:gd name="T0" fmla="*/ 477 w 964"/>
                    <a:gd name="T1" fmla="*/ 315 h 342"/>
                    <a:gd name="T2" fmla="*/ 490 w 964"/>
                    <a:gd name="T3" fmla="*/ 314 h 342"/>
                    <a:gd name="T4" fmla="*/ 681 w 964"/>
                    <a:gd name="T5" fmla="*/ 313 h 342"/>
                    <a:gd name="T6" fmla="*/ 790 w 964"/>
                    <a:gd name="T7" fmla="*/ 275 h 342"/>
                    <a:gd name="T8" fmla="*/ 928 w 964"/>
                    <a:gd name="T9" fmla="*/ 161 h 342"/>
                    <a:gd name="T10" fmla="*/ 961 w 964"/>
                    <a:gd name="T11" fmla="*/ 111 h 342"/>
                    <a:gd name="T12" fmla="*/ 950 w 964"/>
                    <a:gd name="T13" fmla="*/ 62 h 342"/>
                    <a:gd name="T14" fmla="*/ 875 w 964"/>
                    <a:gd name="T15" fmla="*/ 54 h 342"/>
                    <a:gd name="T16" fmla="*/ 827 w 964"/>
                    <a:gd name="T17" fmla="*/ 95 h 342"/>
                    <a:gd name="T18" fmla="*/ 763 w 964"/>
                    <a:gd name="T19" fmla="*/ 150 h 342"/>
                    <a:gd name="T20" fmla="*/ 626 w 964"/>
                    <a:gd name="T21" fmla="*/ 190 h 342"/>
                    <a:gd name="T22" fmla="*/ 532 w 964"/>
                    <a:gd name="T23" fmla="*/ 177 h 342"/>
                    <a:gd name="T24" fmla="*/ 476 w 964"/>
                    <a:gd name="T25" fmla="*/ 159 h 342"/>
                    <a:gd name="T26" fmla="*/ 473 w 964"/>
                    <a:gd name="T27" fmla="*/ 143 h 342"/>
                    <a:gd name="T28" fmla="*/ 481 w 964"/>
                    <a:gd name="T29" fmla="*/ 140 h 342"/>
                    <a:gd name="T30" fmla="*/ 557 w 964"/>
                    <a:gd name="T31" fmla="*/ 148 h 342"/>
                    <a:gd name="T32" fmla="*/ 652 w 964"/>
                    <a:gd name="T33" fmla="*/ 155 h 342"/>
                    <a:gd name="T34" fmla="*/ 710 w 964"/>
                    <a:gd name="T35" fmla="*/ 109 h 342"/>
                    <a:gd name="T36" fmla="*/ 681 w 964"/>
                    <a:gd name="T37" fmla="*/ 49 h 342"/>
                    <a:gd name="T38" fmla="*/ 616 w 964"/>
                    <a:gd name="T39" fmla="*/ 35 h 342"/>
                    <a:gd name="T40" fmla="*/ 298 w 964"/>
                    <a:gd name="T41" fmla="*/ 2 h 342"/>
                    <a:gd name="T42" fmla="*/ 232 w 964"/>
                    <a:gd name="T43" fmla="*/ 11 h 342"/>
                    <a:gd name="T44" fmla="*/ 160 w 964"/>
                    <a:gd name="T45" fmla="*/ 51 h 342"/>
                    <a:gd name="T46" fmla="*/ 4 w 964"/>
                    <a:gd name="T47" fmla="*/ 141 h 342"/>
                    <a:gd name="T48" fmla="*/ 2 w 964"/>
                    <a:gd name="T49" fmla="*/ 150 h 342"/>
                    <a:gd name="T50" fmla="*/ 23 w 964"/>
                    <a:gd name="T51" fmla="*/ 189 h 342"/>
                    <a:gd name="T52" fmla="*/ 148 w 964"/>
                    <a:gd name="T53" fmla="*/ 339 h 342"/>
                    <a:gd name="T54" fmla="*/ 157 w 964"/>
                    <a:gd name="T55" fmla="*/ 341 h 342"/>
                    <a:gd name="T56" fmla="*/ 184 w 964"/>
                    <a:gd name="T57" fmla="*/ 330 h 342"/>
                    <a:gd name="T58" fmla="*/ 289 w 964"/>
                    <a:gd name="T59" fmla="*/ 311 h 342"/>
                    <a:gd name="T60" fmla="*/ 477 w 964"/>
                    <a:gd name="T61" fmla="*/ 315 h 342"/>
                    <a:gd name="T62" fmla="*/ 477 w 964"/>
                    <a:gd name="T63" fmla="*/ 31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4" h="342">
                      <a:moveTo>
                        <a:pt x="477" y="315"/>
                      </a:moveTo>
                      <a:cubicBezTo>
                        <a:pt x="490" y="314"/>
                        <a:pt x="490" y="314"/>
                        <a:pt x="490" y="314"/>
                      </a:cubicBezTo>
                      <a:cubicBezTo>
                        <a:pt x="554" y="314"/>
                        <a:pt x="618" y="314"/>
                        <a:pt x="681" y="313"/>
                      </a:cubicBezTo>
                      <a:cubicBezTo>
                        <a:pt x="722" y="313"/>
                        <a:pt x="759" y="302"/>
                        <a:pt x="790" y="275"/>
                      </a:cubicBezTo>
                      <a:cubicBezTo>
                        <a:pt x="836" y="237"/>
                        <a:pt x="882" y="199"/>
                        <a:pt x="928" y="161"/>
                      </a:cubicBezTo>
                      <a:cubicBezTo>
                        <a:pt x="944" y="147"/>
                        <a:pt x="957" y="132"/>
                        <a:pt x="961" y="111"/>
                      </a:cubicBezTo>
                      <a:cubicBezTo>
                        <a:pt x="964" y="93"/>
                        <a:pt x="963" y="76"/>
                        <a:pt x="950" y="62"/>
                      </a:cubicBezTo>
                      <a:cubicBezTo>
                        <a:pt x="933" y="44"/>
                        <a:pt x="899" y="39"/>
                        <a:pt x="875" y="54"/>
                      </a:cubicBezTo>
                      <a:cubicBezTo>
                        <a:pt x="858" y="66"/>
                        <a:pt x="843" y="81"/>
                        <a:pt x="827" y="95"/>
                      </a:cubicBezTo>
                      <a:cubicBezTo>
                        <a:pt x="805" y="113"/>
                        <a:pt x="785" y="134"/>
                        <a:pt x="763" y="150"/>
                      </a:cubicBezTo>
                      <a:cubicBezTo>
                        <a:pt x="722" y="180"/>
                        <a:pt x="676" y="195"/>
                        <a:pt x="626" y="190"/>
                      </a:cubicBezTo>
                      <a:cubicBezTo>
                        <a:pt x="594" y="188"/>
                        <a:pt x="563" y="183"/>
                        <a:pt x="532" y="177"/>
                      </a:cubicBezTo>
                      <a:cubicBezTo>
                        <a:pt x="513" y="173"/>
                        <a:pt x="494" y="166"/>
                        <a:pt x="476" y="159"/>
                      </a:cubicBezTo>
                      <a:cubicBezTo>
                        <a:pt x="468" y="156"/>
                        <a:pt x="474" y="149"/>
                        <a:pt x="473" y="143"/>
                      </a:cubicBezTo>
                      <a:cubicBezTo>
                        <a:pt x="473" y="142"/>
                        <a:pt x="478" y="140"/>
                        <a:pt x="481" y="140"/>
                      </a:cubicBezTo>
                      <a:cubicBezTo>
                        <a:pt x="506" y="143"/>
                        <a:pt x="532" y="146"/>
                        <a:pt x="557" y="148"/>
                      </a:cubicBezTo>
                      <a:cubicBezTo>
                        <a:pt x="589" y="151"/>
                        <a:pt x="621" y="155"/>
                        <a:pt x="652" y="155"/>
                      </a:cubicBezTo>
                      <a:cubicBezTo>
                        <a:pt x="680" y="156"/>
                        <a:pt x="703" y="136"/>
                        <a:pt x="710" y="109"/>
                      </a:cubicBezTo>
                      <a:cubicBezTo>
                        <a:pt x="717" y="82"/>
                        <a:pt x="707" y="58"/>
                        <a:pt x="681" y="49"/>
                      </a:cubicBezTo>
                      <a:cubicBezTo>
                        <a:pt x="660" y="41"/>
                        <a:pt x="638" y="37"/>
                        <a:pt x="616" y="35"/>
                      </a:cubicBezTo>
                      <a:cubicBezTo>
                        <a:pt x="510" y="23"/>
                        <a:pt x="404" y="13"/>
                        <a:pt x="298" y="2"/>
                      </a:cubicBezTo>
                      <a:cubicBezTo>
                        <a:pt x="275" y="0"/>
                        <a:pt x="253" y="0"/>
                        <a:pt x="232" y="11"/>
                      </a:cubicBezTo>
                      <a:cubicBezTo>
                        <a:pt x="208" y="24"/>
                        <a:pt x="184" y="37"/>
                        <a:pt x="160" y="51"/>
                      </a:cubicBezTo>
                      <a:cubicBezTo>
                        <a:pt x="108" y="81"/>
                        <a:pt x="56" y="111"/>
                        <a:pt x="4" y="141"/>
                      </a:cubicBezTo>
                      <a:cubicBezTo>
                        <a:pt x="0" y="144"/>
                        <a:pt x="0" y="146"/>
                        <a:pt x="2" y="150"/>
                      </a:cubicBezTo>
                      <a:cubicBezTo>
                        <a:pt x="9" y="163"/>
                        <a:pt x="16" y="176"/>
                        <a:pt x="23" y="189"/>
                      </a:cubicBezTo>
                      <a:cubicBezTo>
                        <a:pt x="57" y="246"/>
                        <a:pt x="99" y="296"/>
                        <a:pt x="148" y="339"/>
                      </a:cubicBezTo>
                      <a:cubicBezTo>
                        <a:pt x="150" y="341"/>
                        <a:pt x="154" y="342"/>
                        <a:pt x="157" y="341"/>
                      </a:cubicBezTo>
                      <a:cubicBezTo>
                        <a:pt x="166" y="338"/>
                        <a:pt x="175" y="333"/>
                        <a:pt x="184" y="330"/>
                      </a:cubicBezTo>
                      <a:cubicBezTo>
                        <a:pt x="218" y="317"/>
                        <a:pt x="253" y="311"/>
                        <a:pt x="289" y="311"/>
                      </a:cubicBezTo>
                      <a:cubicBezTo>
                        <a:pt x="352" y="312"/>
                        <a:pt x="414" y="314"/>
                        <a:pt x="477" y="315"/>
                      </a:cubicBezTo>
                      <a:cubicBezTo>
                        <a:pt x="477" y="315"/>
                        <a:pt x="477" y="314"/>
                        <a:pt x="477" y="314"/>
                      </a:cubicBezTo>
                    </a:path>
                  </a:pathLst>
                </a:custGeom>
                <a:solidFill>
                  <a:schemeClr val="accent1"/>
                </a:solidFill>
                <a:ln>
                  <a:noFill/>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9" name="AutoShape 68">
                  <a:extLst>
                    <a:ext uri="{FF2B5EF4-FFF2-40B4-BE49-F238E27FC236}">
                      <a16:creationId xmlns:a16="http://schemas.microsoft.com/office/drawing/2014/main" id="{E7C10520-2C82-4E97-8272-04B8F20C125A}"/>
                    </a:ext>
                  </a:extLst>
                </p:cNvPr>
                <p:cNvSpPr>
                  <a:spLocks noChangeAspect="1" noChangeArrowheads="1" noTextEdit="1"/>
                </p:cNvSpPr>
                <p:nvPr/>
              </p:nvSpPr>
              <p:spPr bwMode="auto">
                <a:xfrm>
                  <a:off x="4192172" y="2887860"/>
                  <a:ext cx="39211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nvGrpSpPr>
                <p:cNvPr id="10" name="Group 9">
                  <a:extLst>
                    <a:ext uri="{FF2B5EF4-FFF2-40B4-BE49-F238E27FC236}">
                      <a16:creationId xmlns:a16="http://schemas.microsoft.com/office/drawing/2014/main" id="{437CDACB-C8DE-42B3-AF58-D890A9FDB922}"/>
                    </a:ext>
                  </a:extLst>
                </p:cNvPr>
                <p:cNvGrpSpPr/>
                <p:nvPr/>
              </p:nvGrpSpPr>
              <p:grpSpPr>
                <a:xfrm rot="20706135">
                  <a:off x="4134971" y="3025972"/>
                  <a:ext cx="203532" cy="285511"/>
                  <a:chOff x="4190585" y="3025973"/>
                  <a:chExt cx="114300" cy="160338"/>
                </a:xfrm>
              </p:grpSpPr>
              <p:sp>
                <p:nvSpPr>
                  <p:cNvPr id="11" name="Freeform 75">
                    <a:extLst>
                      <a:ext uri="{FF2B5EF4-FFF2-40B4-BE49-F238E27FC236}">
                        <a16:creationId xmlns:a16="http://schemas.microsoft.com/office/drawing/2014/main" id="{479F56F4-8795-4595-9BFC-9D1D4B1751EB}"/>
                      </a:ext>
                    </a:extLst>
                  </p:cNvPr>
                  <p:cNvSpPr>
                    <a:spLocks/>
                  </p:cNvSpPr>
                  <p:nvPr/>
                </p:nvSpPr>
                <p:spPr bwMode="auto">
                  <a:xfrm>
                    <a:off x="4190585" y="3025973"/>
                    <a:ext cx="114300" cy="160338"/>
                  </a:xfrm>
                  <a:custGeom>
                    <a:avLst/>
                    <a:gdLst>
                      <a:gd name="T0" fmla="*/ 13 w 72"/>
                      <a:gd name="T1" fmla="*/ 101 h 101"/>
                      <a:gd name="T2" fmla="*/ 72 w 72"/>
                      <a:gd name="T3" fmla="*/ 101 h 101"/>
                      <a:gd name="T4" fmla="*/ 72 w 72"/>
                      <a:gd name="T5" fmla="*/ 0 h 101"/>
                      <a:gd name="T6" fmla="*/ 0 w 72"/>
                      <a:gd name="T7" fmla="*/ 0 h 101"/>
                      <a:gd name="T8" fmla="*/ 13 w 72"/>
                      <a:gd name="T9" fmla="*/ 101 h 101"/>
                    </a:gdLst>
                    <a:ahLst/>
                    <a:cxnLst>
                      <a:cxn ang="0">
                        <a:pos x="T0" y="T1"/>
                      </a:cxn>
                      <a:cxn ang="0">
                        <a:pos x="T2" y="T3"/>
                      </a:cxn>
                      <a:cxn ang="0">
                        <a:pos x="T4" y="T5"/>
                      </a:cxn>
                      <a:cxn ang="0">
                        <a:pos x="T6" y="T7"/>
                      </a:cxn>
                      <a:cxn ang="0">
                        <a:pos x="T8" y="T9"/>
                      </a:cxn>
                    </a:cxnLst>
                    <a:rect l="0" t="0" r="r" b="b"/>
                    <a:pathLst>
                      <a:path w="72" h="101">
                        <a:moveTo>
                          <a:pt x="13" y="101"/>
                        </a:moveTo>
                        <a:lnTo>
                          <a:pt x="72" y="101"/>
                        </a:lnTo>
                        <a:lnTo>
                          <a:pt x="72" y="0"/>
                        </a:lnTo>
                        <a:lnTo>
                          <a:pt x="0" y="0"/>
                        </a:lnTo>
                        <a:lnTo>
                          <a:pt x="13" y="10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12" name="Oval 76">
                    <a:extLst>
                      <a:ext uri="{FF2B5EF4-FFF2-40B4-BE49-F238E27FC236}">
                        <a16:creationId xmlns:a16="http://schemas.microsoft.com/office/drawing/2014/main" id="{6B11FCA4-F7DA-423F-A104-6EFABAEB34BC}"/>
                      </a:ext>
                    </a:extLst>
                  </p:cNvPr>
                  <p:cNvSpPr>
                    <a:spLocks noChangeArrowheads="1"/>
                  </p:cNvSpPr>
                  <p:nvPr/>
                </p:nvSpPr>
                <p:spPr bwMode="auto">
                  <a:xfrm>
                    <a:off x="4257259" y="3143448"/>
                    <a:ext cx="22225" cy="22225"/>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grpSp>
        </p:grpSp>
      </p:grpSp>
      <p:grpSp>
        <p:nvGrpSpPr>
          <p:cNvPr id="19" name="Group 18">
            <a:extLst>
              <a:ext uri="{FF2B5EF4-FFF2-40B4-BE49-F238E27FC236}">
                <a16:creationId xmlns:a16="http://schemas.microsoft.com/office/drawing/2014/main" id="{EB6D1FD7-6C46-4A5C-B15E-55D2A3B9254A}"/>
              </a:ext>
            </a:extLst>
          </p:cNvPr>
          <p:cNvGrpSpPr/>
          <p:nvPr/>
        </p:nvGrpSpPr>
        <p:grpSpPr>
          <a:xfrm>
            <a:off x="8121908" y="2068106"/>
            <a:ext cx="3415205" cy="3575805"/>
            <a:chOff x="7778720" y="2812054"/>
            <a:chExt cx="3349019" cy="3506510"/>
          </a:xfrm>
        </p:grpSpPr>
        <p:sp>
          <p:nvSpPr>
            <p:cNvPr id="20" name="Rectangle 19">
              <a:extLst>
                <a:ext uri="{FF2B5EF4-FFF2-40B4-BE49-F238E27FC236}">
                  <a16:creationId xmlns:a16="http://schemas.microsoft.com/office/drawing/2014/main" id="{449E4D4E-0558-46CC-90F8-28B8537FCDC6}"/>
                </a:ext>
              </a:extLst>
            </p:cNvPr>
            <p:cNvSpPr/>
            <p:nvPr/>
          </p:nvSpPr>
          <p:spPr>
            <a:xfrm>
              <a:off x="7778720" y="3835414"/>
              <a:ext cx="3349019" cy="2483150"/>
            </a:xfrm>
            <a:prstGeom prst="rect">
              <a:avLst/>
            </a:prstGeom>
          </p:spPr>
          <p:txBody>
            <a:bodyPr wrap="square" anchor="t">
              <a:spAutoFit/>
            </a:bodyPr>
            <a:lstStyle/>
            <a:p>
              <a:pPr algn="ctr" defTabSz="932384">
                <a:lnSpc>
                  <a:spcPct val="90000"/>
                </a:lnSpc>
                <a:spcBef>
                  <a:spcPts val="612"/>
                </a:spcBef>
                <a:defRPr/>
              </a:pPr>
              <a:r>
                <a:rPr lang="en-US" sz="2448" spc="-51">
                  <a:ln w="3175">
                    <a:noFill/>
                  </a:ln>
                  <a:solidFill>
                    <a:srgbClr val="737373">
                      <a:lumMod val="50000"/>
                    </a:srgbClr>
                  </a:solidFill>
                  <a:latin typeface="Segoe UI Semibold"/>
                  <a:cs typeface="Segoe UI" pitchFamily="34" charset="0"/>
                </a:rPr>
                <a:t>Unbeatable Offers</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Azure Migration Program (Azure.com/AMP)</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Azure Hybrid Benefit</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Free Extended Security Updates</a:t>
              </a:r>
            </a:p>
            <a:p>
              <a:pPr algn="ctr" defTabSz="932384">
                <a:lnSpc>
                  <a:spcPct val="90000"/>
                </a:lnSpc>
                <a:spcBef>
                  <a:spcPts val="612"/>
                </a:spcBef>
                <a:defRPr/>
              </a:pPr>
              <a:endParaRPr lang="en-US" sz="1428">
                <a:solidFill>
                  <a:srgbClr val="000000"/>
                </a:solidFill>
                <a:latin typeface="Segoe UI"/>
              </a:endParaRPr>
            </a:p>
            <a:p>
              <a:pPr algn="ctr" defTabSz="932384">
                <a:lnSpc>
                  <a:spcPct val="90000"/>
                </a:lnSpc>
                <a:spcBef>
                  <a:spcPts val="612"/>
                </a:spcBef>
                <a:defRPr/>
              </a:pPr>
              <a:r>
                <a:rPr lang="en-US" sz="1428">
                  <a:solidFill>
                    <a:srgbClr val="000000"/>
                  </a:solidFill>
                  <a:latin typeface="Segoe UI"/>
                </a:rPr>
                <a:t> </a:t>
              </a:r>
            </a:p>
          </p:txBody>
        </p:sp>
        <p:grpSp>
          <p:nvGrpSpPr>
            <p:cNvPr id="21" name="Group 20">
              <a:extLst>
                <a:ext uri="{FF2B5EF4-FFF2-40B4-BE49-F238E27FC236}">
                  <a16:creationId xmlns:a16="http://schemas.microsoft.com/office/drawing/2014/main" id="{A1679043-8DD1-4ADD-B187-A0C4DDCB2E27}"/>
                </a:ext>
              </a:extLst>
            </p:cNvPr>
            <p:cNvGrpSpPr/>
            <p:nvPr/>
          </p:nvGrpSpPr>
          <p:grpSpPr>
            <a:xfrm>
              <a:off x="9096820" y="2812054"/>
              <a:ext cx="822042" cy="633315"/>
              <a:chOff x="8492208" y="2664973"/>
              <a:chExt cx="876765" cy="675476"/>
            </a:xfrm>
          </p:grpSpPr>
          <p:grpSp>
            <p:nvGrpSpPr>
              <p:cNvPr id="22" name="Graphic 112" descr="webinar">
                <a:extLst>
                  <a:ext uri="{FF2B5EF4-FFF2-40B4-BE49-F238E27FC236}">
                    <a16:creationId xmlns:a16="http://schemas.microsoft.com/office/drawing/2014/main" id="{669F3430-9541-4050-8BB1-49A30F874EB3}"/>
                  </a:ext>
                </a:extLst>
              </p:cNvPr>
              <p:cNvGrpSpPr/>
              <p:nvPr/>
            </p:nvGrpSpPr>
            <p:grpSpPr>
              <a:xfrm>
                <a:off x="8492208" y="2664973"/>
                <a:ext cx="760272" cy="602034"/>
                <a:chOff x="9150173" y="4887577"/>
                <a:chExt cx="416094" cy="329491"/>
              </a:xfrm>
            </p:grpSpPr>
            <p:sp>
              <p:nvSpPr>
                <p:cNvPr id="29" name="Freeform: Shape 28">
                  <a:extLst>
                    <a:ext uri="{FF2B5EF4-FFF2-40B4-BE49-F238E27FC236}">
                      <a16:creationId xmlns:a16="http://schemas.microsoft.com/office/drawing/2014/main" id="{B3426C25-AD6A-48FF-9AC5-565C717A8798}"/>
                    </a:ext>
                  </a:extLst>
                </p:cNvPr>
                <p:cNvSpPr/>
                <p:nvPr/>
              </p:nvSpPr>
              <p:spPr>
                <a:xfrm>
                  <a:off x="9150173" y="4896331"/>
                  <a:ext cx="416094" cy="320737"/>
                </a:xfrm>
                <a:custGeom>
                  <a:avLst/>
                  <a:gdLst>
                    <a:gd name="connsiteX0" fmla="*/ 1475 w 416093"/>
                    <a:gd name="connsiteY0" fmla="*/ 321865 h 320737"/>
                    <a:gd name="connsiteX1" fmla="*/ 417568 w 416093"/>
                    <a:gd name="connsiteY1" fmla="*/ 321865 h 320737"/>
                    <a:gd name="connsiteX2" fmla="*/ 417568 w 416093"/>
                    <a:gd name="connsiteY2" fmla="*/ 1475 h 320737"/>
                    <a:gd name="connsiteX3" fmla="*/ 1475 w 416093"/>
                    <a:gd name="connsiteY3" fmla="*/ 1475 h 320737"/>
                    <a:gd name="connsiteX4" fmla="*/ 1475 w 416093"/>
                    <a:gd name="connsiteY4" fmla="*/ 321865 h 320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93" h="320737">
                      <a:moveTo>
                        <a:pt x="1475" y="321865"/>
                      </a:moveTo>
                      <a:lnTo>
                        <a:pt x="417568" y="321865"/>
                      </a:lnTo>
                      <a:lnTo>
                        <a:pt x="417568" y="1475"/>
                      </a:lnTo>
                      <a:lnTo>
                        <a:pt x="1475" y="1475"/>
                      </a:lnTo>
                      <a:lnTo>
                        <a:pt x="1475" y="321865"/>
                      </a:lnTo>
                      <a:close/>
                    </a:path>
                  </a:pathLst>
                </a:custGeom>
                <a:solidFill>
                  <a:srgbClr val="0078D4"/>
                </a:solidFill>
                <a:ln w="4321" cap="flat">
                  <a:noFill/>
                  <a:prstDash val="solid"/>
                  <a:miter/>
                </a:ln>
              </p:spPr>
              <p:txBody>
                <a:bodyPr rtlCol="0" anchor="ctr"/>
                <a:lstStyle/>
                <a:p>
                  <a:pPr defTabSz="932384">
                    <a:defRPr/>
                  </a:pPr>
                  <a:endParaRPr lang="en-US">
                    <a:solidFill>
                      <a:srgbClr val="000000"/>
                    </a:solidFill>
                    <a:latin typeface="Segoe UI"/>
                  </a:endParaRPr>
                </a:p>
              </p:txBody>
            </p:sp>
            <p:sp>
              <p:nvSpPr>
                <p:cNvPr id="30" name="Freeform: Shape 29">
                  <a:extLst>
                    <a:ext uri="{FF2B5EF4-FFF2-40B4-BE49-F238E27FC236}">
                      <a16:creationId xmlns:a16="http://schemas.microsoft.com/office/drawing/2014/main" id="{E4DCDF5F-CF33-4D57-87F6-36236A1E4E11}"/>
                    </a:ext>
                  </a:extLst>
                </p:cNvPr>
                <p:cNvSpPr/>
                <p:nvPr/>
              </p:nvSpPr>
              <p:spPr>
                <a:xfrm>
                  <a:off x="9150173" y="4887577"/>
                  <a:ext cx="416094" cy="43343"/>
                </a:xfrm>
                <a:custGeom>
                  <a:avLst/>
                  <a:gdLst>
                    <a:gd name="connsiteX0" fmla="*/ 1475 w 416093"/>
                    <a:gd name="connsiteY0" fmla="*/ 44836 h 43342"/>
                    <a:gd name="connsiteX1" fmla="*/ 417422 w 416093"/>
                    <a:gd name="connsiteY1" fmla="*/ 44836 h 43342"/>
                    <a:gd name="connsiteX2" fmla="*/ 417422 w 416093"/>
                    <a:gd name="connsiteY2" fmla="*/ 1475 h 43342"/>
                    <a:gd name="connsiteX3" fmla="*/ 1475 w 416093"/>
                    <a:gd name="connsiteY3" fmla="*/ 1475 h 43342"/>
                    <a:gd name="connsiteX4" fmla="*/ 1475 w 416093"/>
                    <a:gd name="connsiteY4" fmla="*/ 44836 h 43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93" h="43342">
                      <a:moveTo>
                        <a:pt x="1475" y="44836"/>
                      </a:moveTo>
                      <a:lnTo>
                        <a:pt x="417422" y="44836"/>
                      </a:lnTo>
                      <a:lnTo>
                        <a:pt x="417422" y="1475"/>
                      </a:lnTo>
                      <a:lnTo>
                        <a:pt x="1475" y="1475"/>
                      </a:lnTo>
                      <a:lnTo>
                        <a:pt x="1475" y="44836"/>
                      </a:lnTo>
                      <a:close/>
                    </a:path>
                  </a:pathLst>
                </a:custGeom>
                <a:solidFill>
                  <a:schemeClr val="tx2"/>
                </a:solidFill>
                <a:ln w="4321" cap="flat">
                  <a:noFill/>
                  <a:prstDash val="solid"/>
                  <a:miter/>
                </a:ln>
              </p:spPr>
              <p:txBody>
                <a:bodyPr rtlCol="0" anchor="ctr"/>
                <a:lstStyle/>
                <a:p>
                  <a:pPr defTabSz="932384">
                    <a:defRPr/>
                  </a:pPr>
                  <a:endParaRPr lang="en-US">
                    <a:solidFill>
                      <a:srgbClr val="000000"/>
                    </a:solidFill>
                    <a:latin typeface="Segoe UI"/>
                  </a:endParaRPr>
                </a:p>
              </p:txBody>
            </p:sp>
            <p:sp>
              <p:nvSpPr>
                <p:cNvPr id="31" name="Freeform: Shape 30">
                  <a:extLst>
                    <a:ext uri="{FF2B5EF4-FFF2-40B4-BE49-F238E27FC236}">
                      <a16:creationId xmlns:a16="http://schemas.microsoft.com/office/drawing/2014/main" id="{3869B74E-F557-4BC2-B1EE-EBC9C188C5C7}"/>
                    </a:ext>
                  </a:extLst>
                </p:cNvPr>
                <p:cNvSpPr/>
                <p:nvPr/>
              </p:nvSpPr>
              <p:spPr>
                <a:xfrm>
                  <a:off x="9204411" y="4899547"/>
                  <a:ext cx="21672" cy="21671"/>
                </a:xfrm>
                <a:custGeom>
                  <a:avLst/>
                  <a:gdLst>
                    <a:gd name="connsiteX0" fmla="*/ 12059 w 21671"/>
                    <a:gd name="connsiteY0" fmla="*/ 22644 h 21671"/>
                    <a:gd name="connsiteX1" fmla="*/ 22645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5" y="17905"/>
                        <a:pt x="22645" y="12059"/>
                      </a:cubicBezTo>
                      <a:cubicBezTo>
                        <a:pt x="22645"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pPr defTabSz="932384">
                    <a:defRPr/>
                  </a:pPr>
                  <a:endParaRPr lang="en-US">
                    <a:solidFill>
                      <a:srgbClr val="000000"/>
                    </a:solidFill>
                    <a:latin typeface="Segoe UI"/>
                  </a:endParaRPr>
                </a:p>
              </p:txBody>
            </p:sp>
            <p:sp>
              <p:nvSpPr>
                <p:cNvPr id="32" name="Freeform: Shape 31">
                  <a:extLst>
                    <a:ext uri="{FF2B5EF4-FFF2-40B4-BE49-F238E27FC236}">
                      <a16:creationId xmlns:a16="http://schemas.microsoft.com/office/drawing/2014/main" id="{8B9B97D3-208D-4899-A8CB-694937993A7A}"/>
                    </a:ext>
                  </a:extLst>
                </p:cNvPr>
                <p:cNvSpPr/>
                <p:nvPr/>
              </p:nvSpPr>
              <p:spPr>
                <a:xfrm>
                  <a:off x="9171561" y="4899547"/>
                  <a:ext cx="21672" cy="21671"/>
                </a:xfrm>
                <a:custGeom>
                  <a:avLst/>
                  <a:gdLst>
                    <a:gd name="connsiteX0" fmla="*/ 12059 w 21671"/>
                    <a:gd name="connsiteY0" fmla="*/ 22644 h 21671"/>
                    <a:gd name="connsiteX1" fmla="*/ 22644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4" y="17905"/>
                        <a:pt x="22644" y="12059"/>
                      </a:cubicBezTo>
                      <a:cubicBezTo>
                        <a:pt x="22644"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pPr defTabSz="932384">
                    <a:defRPr/>
                  </a:pPr>
                  <a:endParaRPr lang="en-US">
                    <a:solidFill>
                      <a:srgbClr val="000000"/>
                    </a:solidFill>
                    <a:latin typeface="Segoe UI"/>
                  </a:endParaRPr>
                </a:p>
              </p:txBody>
            </p:sp>
            <p:sp>
              <p:nvSpPr>
                <p:cNvPr id="33" name="Freeform: Shape 32">
                  <a:extLst>
                    <a:ext uri="{FF2B5EF4-FFF2-40B4-BE49-F238E27FC236}">
                      <a16:creationId xmlns:a16="http://schemas.microsoft.com/office/drawing/2014/main" id="{086EF6D4-6DF6-479C-81B4-E4C3D0B4B9A4}"/>
                    </a:ext>
                  </a:extLst>
                </p:cNvPr>
                <p:cNvSpPr/>
                <p:nvPr/>
              </p:nvSpPr>
              <p:spPr>
                <a:xfrm>
                  <a:off x="9237989" y="4899547"/>
                  <a:ext cx="21672" cy="21671"/>
                </a:xfrm>
                <a:custGeom>
                  <a:avLst/>
                  <a:gdLst>
                    <a:gd name="connsiteX0" fmla="*/ 12059 w 21671"/>
                    <a:gd name="connsiteY0" fmla="*/ 22644 h 21671"/>
                    <a:gd name="connsiteX1" fmla="*/ 22644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4" y="17905"/>
                        <a:pt x="22644" y="12059"/>
                      </a:cubicBezTo>
                      <a:cubicBezTo>
                        <a:pt x="22644"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pPr defTabSz="932384">
                    <a:defRPr/>
                  </a:pPr>
                  <a:endParaRPr lang="en-US">
                    <a:solidFill>
                      <a:srgbClr val="000000"/>
                    </a:solidFill>
                    <a:latin typeface="Segoe UI"/>
                  </a:endParaRPr>
                </a:p>
              </p:txBody>
            </p:sp>
          </p:grpSp>
          <p:grpSp>
            <p:nvGrpSpPr>
              <p:cNvPr id="23" name="Group 68" descr=" active paid subscriptions">
                <a:extLst>
                  <a:ext uri="{FF2B5EF4-FFF2-40B4-BE49-F238E27FC236}">
                    <a16:creationId xmlns:a16="http://schemas.microsoft.com/office/drawing/2014/main" id="{FA01E662-AB96-452E-894F-E29F8A6773D9}"/>
                  </a:ext>
                </a:extLst>
              </p:cNvPr>
              <p:cNvGrpSpPr>
                <a:grpSpLocks noChangeAspect="1"/>
              </p:cNvGrpSpPr>
              <p:nvPr/>
            </p:nvGrpSpPr>
            <p:grpSpPr bwMode="auto">
              <a:xfrm flipH="1">
                <a:off x="8943176" y="2914651"/>
                <a:ext cx="425797" cy="425798"/>
                <a:chOff x="457" y="3052"/>
                <a:chExt cx="235" cy="235"/>
              </a:xfrm>
            </p:grpSpPr>
            <p:sp>
              <p:nvSpPr>
                <p:cNvPr id="24" name="AutoShape 67">
                  <a:extLst>
                    <a:ext uri="{FF2B5EF4-FFF2-40B4-BE49-F238E27FC236}">
                      <a16:creationId xmlns:a16="http://schemas.microsoft.com/office/drawing/2014/main" id="{8AD055E6-DA92-4878-900D-7C9F8330A8A6}"/>
                    </a:ext>
                  </a:extLst>
                </p:cNvPr>
                <p:cNvSpPr>
                  <a:spLocks noChangeAspect="1" noChangeArrowheads="1" noTextEdit="1"/>
                </p:cNvSpPr>
                <p:nvPr/>
              </p:nvSpPr>
              <p:spPr bwMode="auto">
                <a:xfrm>
                  <a:off x="457" y="3052"/>
                  <a:ext cx="23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25" name="Rectangle 69">
                  <a:extLst>
                    <a:ext uri="{FF2B5EF4-FFF2-40B4-BE49-F238E27FC236}">
                      <a16:creationId xmlns:a16="http://schemas.microsoft.com/office/drawing/2014/main" id="{2E7293A8-6821-44A8-A5CD-D80B7A1DF2AA}"/>
                    </a:ext>
                  </a:extLst>
                </p:cNvPr>
                <p:cNvSpPr>
                  <a:spLocks noChangeArrowheads="1"/>
                </p:cNvSpPr>
                <p:nvPr/>
              </p:nvSpPr>
              <p:spPr bwMode="auto">
                <a:xfrm>
                  <a:off x="522" y="3052"/>
                  <a:ext cx="170" cy="17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26" name="Rectangle 70">
                  <a:extLst>
                    <a:ext uri="{FF2B5EF4-FFF2-40B4-BE49-F238E27FC236}">
                      <a16:creationId xmlns:a16="http://schemas.microsoft.com/office/drawing/2014/main" id="{0C27726B-82B2-4226-8B34-36B269E45035}"/>
                    </a:ext>
                  </a:extLst>
                </p:cNvPr>
                <p:cNvSpPr>
                  <a:spLocks noChangeArrowheads="1"/>
                </p:cNvSpPr>
                <p:nvPr/>
              </p:nvSpPr>
              <p:spPr bwMode="auto">
                <a:xfrm>
                  <a:off x="483" y="3080"/>
                  <a:ext cx="181" cy="18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27" name="Rectangle 71">
                  <a:extLst>
                    <a:ext uri="{FF2B5EF4-FFF2-40B4-BE49-F238E27FC236}">
                      <a16:creationId xmlns:a16="http://schemas.microsoft.com/office/drawing/2014/main" id="{DEA625E3-1D92-4DDC-9022-8AA94544E7A3}"/>
                    </a:ext>
                  </a:extLst>
                </p:cNvPr>
                <p:cNvSpPr>
                  <a:spLocks noChangeArrowheads="1"/>
                </p:cNvSpPr>
                <p:nvPr/>
              </p:nvSpPr>
              <p:spPr bwMode="auto">
                <a:xfrm>
                  <a:off x="457" y="3105"/>
                  <a:ext cx="182" cy="18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28" name="Freeform 72">
                  <a:extLst>
                    <a:ext uri="{FF2B5EF4-FFF2-40B4-BE49-F238E27FC236}">
                      <a16:creationId xmlns:a16="http://schemas.microsoft.com/office/drawing/2014/main" id="{DBEFF578-8949-437E-B319-85C8DB85E0A9}"/>
                    </a:ext>
                  </a:extLst>
                </p:cNvPr>
                <p:cNvSpPr>
                  <a:spLocks/>
                </p:cNvSpPr>
                <p:nvPr/>
              </p:nvSpPr>
              <p:spPr bwMode="auto">
                <a:xfrm>
                  <a:off x="483" y="3132"/>
                  <a:ext cx="130" cy="129"/>
                </a:xfrm>
                <a:custGeom>
                  <a:avLst/>
                  <a:gdLst>
                    <a:gd name="T0" fmla="*/ 130 w 130"/>
                    <a:gd name="T1" fmla="*/ 58 h 129"/>
                    <a:gd name="T2" fmla="*/ 72 w 130"/>
                    <a:gd name="T3" fmla="*/ 58 h 129"/>
                    <a:gd name="T4" fmla="*/ 72 w 130"/>
                    <a:gd name="T5" fmla="*/ 0 h 129"/>
                    <a:gd name="T6" fmla="*/ 58 w 130"/>
                    <a:gd name="T7" fmla="*/ 0 h 129"/>
                    <a:gd name="T8" fmla="*/ 58 w 130"/>
                    <a:gd name="T9" fmla="*/ 58 h 129"/>
                    <a:gd name="T10" fmla="*/ 0 w 130"/>
                    <a:gd name="T11" fmla="*/ 58 h 129"/>
                    <a:gd name="T12" fmla="*/ 0 w 130"/>
                    <a:gd name="T13" fmla="*/ 71 h 129"/>
                    <a:gd name="T14" fmla="*/ 58 w 130"/>
                    <a:gd name="T15" fmla="*/ 71 h 129"/>
                    <a:gd name="T16" fmla="*/ 58 w 130"/>
                    <a:gd name="T17" fmla="*/ 129 h 129"/>
                    <a:gd name="T18" fmla="*/ 72 w 130"/>
                    <a:gd name="T19" fmla="*/ 129 h 129"/>
                    <a:gd name="T20" fmla="*/ 72 w 130"/>
                    <a:gd name="T21" fmla="*/ 71 h 129"/>
                    <a:gd name="T22" fmla="*/ 130 w 130"/>
                    <a:gd name="T23" fmla="*/ 71 h 129"/>
                    <a:gd name="T24" fmla="*/ 130 w 130"/>
                    <a:gd name="T25" fmla="*/ 5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9">
                      <a:moveTo>
                        <a:pt x="130" y="58"/>
                      </a:moveTo>
                      <a:lnTo>
                        <a:pt x="72" y="58"/>
                      </a:lnTo>
                      <a:lnTo>
                        <a:pt x="72" y="0"/>
                      </a:lnTo>
                      <a:lnTo>
                        <a:pt x="58" y="0"/>
                      </a:lnTo>
                      <a:lnTo>
                        <a:pt x="58" y="58"/>
                      </a:lnTo>
                      <a:lnTo>
                        <a:pt x="0" y="58"/>
                      </a:lnTo>
                      <a:lnTo>
                        <a:pt x="0" y="71"/>
                      </a:lnTo>
                      <a:lnTo>
                        <a:pt x="58" y="71"/>
                      </a:lnTo>
                      <a:lnTo>
                        <a:pt x="58" y="129"/>
                      </a:lnTo>
                      <a:lnTo>
                        <a:pt x="72" y="129"/>
                      </a:lnTo>
                      <a:lnTo>
                        <a:pt x="72" y="71"/>
                      </a:lnTo>
                      <a:lnTo>
                        <a:pt x="130" y="71"/>
                      </a:lnTo>
                      <a:lnTo>
                        <a:pt x="130" y="5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grpSp>
      </p:grpSp>
      <p:grpSp>
        <p:nvGrpSpPr>
          <p:cNvPr id="34" name="Group 33">
            <a:extLst>
              <a:ext uri="{FF2B5EF4-FFF2-40B4-BE49-F238E27FC236}">
                <a16:creationId xmlns:a16="http://schemas.microsoft.com/office/drawing/2014/main" id="{F6252EC6-C6BC-4B6E-8E7F-482A79AF4CEF}"/>
              </a:ext>
            </a:extLst>
          </p:cNvPr>
          <p:cNvGrpSpPr/>
          <p:nvPr/>
        </p:nvGrpSpPr>
        <p:grpSpPr>
          <a:xfrm>
            <a:off x="4442548" y="2068106"/>
            <a:ext cx="3415205" cy="2785916"/>
            <a:chOff x="4421491" y="2763990"/>
            <a:chExt cx="3349019" cy="2731924"/>
          </a:xfrm>
        </p:grpSpPr>
        <p:sp>
          <p:nvSpPr>
            <p:cNvPr id="35" name="Rectangle 34">
              <a:extLst>
                <a:ext uri="{FF2B5EF4-FFF2-40B4-BE49-F238E27FC236}">
                  <a16:creationId xmlns:a16="http://schemas.microsoft.com/office/drawing/2014/main" id="{045A1EDF-88D6-434B-AAA4-F0EFCA251A4F}"/>
                </a:ext>
              </a:extLst>
            </p:cNvPr>
            <p:cNvSpPr/>
            <p:nvPr/>
          </p:nvSpPr>
          <p:spPr>
            <a:xfrm>
              <a:off x="4421491" y="3796042"/>
              <a:ext cx="3349019" cy="1699872"/>
            </a:xfrm>
            <a:prstGeom prst="rect">
              <a:avLst/>
            </a:prstGeom>
          </p:spPr>
          <p:txBody>
            <a:bodyPr wrap="square" anchor="t">
              <a:spAutoFit/>
            </a:bodyPr>
            <a:lstStyle/>
            <a:p>
              <a:pPr algn="ctr" defTabSz="932384">
                <a:lnSpc>
                  <a:spcPct val="90000"/>
                </a:lnSpc>
                <a:spcBef>
                  <a:spcPts val="612"/>
                </a:spcBef>
                <a:defRPr/>
              </a:pPr>
              <a:r>
                <a:rPr lang="en-US" sz="2448" spc="-51">
                  <a:ln w="3175">
                    <a:noFill/>
                  </a:ln>
                  <a:solidFill>
                    <a:srgbClr val="737373">
                      <a:lumMod val="50000"/>
                    </a:srgbClr>
                  </a:solidFill>
                  <a:latin typeface="Segoe UI Semibold"/>
                  <a:cs typeface="Segoe UI" pitchFamily="34" charset="0"/>
                </a:rPr>
                <a:t>Unmatched Security</a:t>
              </a:r>
            </a:p>
            <a:p>
              <a:pPr algn="ctr" defTabSz="932384">
                <a:lnSpc>
                  <a:spcPct val="90000"/>
                </a:lnSpc>
                <a:spcBef>
                  <a:spcPts val="612"/>
                </a:spcBef>
                <a:defRPr/>
              </a:pPr>
              <a:r>
                <a:rPr lang="en-US" sz="1428">
                  <a:solidFill>
                    <a:srgbClr val="737373">
                      <a:lumMod val="50000"/>
                    </a:srgbClr>
                  </a:solidFill>
                  <a:latin typeface="Segoe UI"/>
                </a:rPr>
                <a:t> </a:t>
              </a:r>
              <a:r>
                <a:rPr lang="en-US" sz="1836">
                  <a:solidFill>
                    <a:srgbClr val="737373">
                      <a:lumMod val="50000"/>
                    </a:srgbClr>
                  </a:solidFill>
                  <a:latin typeface="Segoe UI"/>
                  <a:cs typeface="Segoe UI" panose="020B0502040204020203" pitchFamily="34" charset="0"/>
                </a:rPr>
                <a:t>Azure Security Center</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Azure Sentinel</a:t>
              </a:r>
            </a:p>
            <a:p>
              <a:pPr algn="ctr" defTabSz="932384">
                <a:lnSpc>
                  <a:spcPct val="90000"/>
                </a:lnSpc>
                <a:spcBef>
                  <a:spcPts val="612"/>
                </a:spcBef>
                <a:defRPr/>
              </a:pPr>
              <a:r>
                <a:rPr lang="en-US" sz="1836">
                  <a:solidFill>
                    <a:srgbClr val="737373">
                      <a:lumMod val="50000"/>
                    </a:srgbClr>
                  </a:solidFill>
                  <a:latin typeface="Segoe UI"/>
                  <a:cs typeface="Segoe UI" panose="020B0502040204020203" pitchFamily="34" charset="0"/>
                </a:rPr>
                <a:t>Confidential Computing </a:t>
              </a:r>
            </a:p>
            <a:p>
              <a:pPr algn="ctr" defTabSz="932384">
                <a:lnSpc>
                  <a:spcPct val="90000"/>
                </a:lnSpc>
                <a:spcBef>
                  <a:spcPts val="612"/>
                </a:spcBef>
                <a:defRPr/>
              </a:pPr>
              <a:r>
                <a:rPr lang="en-US" sz="1428">
                  <a:solidFill>
                    <a:srgbClr val="000000"/>
                  </a:solidFill>
                  <a:latin typeface="Segoe UI"/>
                </a:rPr>
                <a:t> </a:t>
              </a:r>
            </a:p>
          </p:txBody>
        </p:sp>
        <p:grpSp>
          <p:nvGrpSpPr>
            <p:cNvPr id="36" name="Group 35">
              <a:extLst>
                <a:ext uri="{FF2B5EF4-FFF2-40B4-BE49-F238E27FC236}">
                  <a16:creationId xmlns:a16="http://schemas.microsoft.com/office/drawing/2014/main" id="{D502EDE8-8849-4CE7-870D-AEFF7295DD2E}"/>
                </a:ext>
              </a:extLst>
            </p:cNvPr>
            <p:cNvGrpSpPr/>
            <p:nvPr/>
          </p:nvGrpSpPr>
          <p:grpSpPr>
            <a:xfrm>
              <a:off x="5720072" y="2763990"/>
              <a:ext cx="751857" cy="729442"/>
              <a:chOff x="5815890" y="2489250"/>
              <a:chExt cx="831962" cy="807159"/>
            </a:xfrm>
          </p:grpSpPr>
          <p:grpSp>
            <p:nvGrpSpPr>
              <p:cNvPr id="37" name="Group 38" descr="analyze, search">
                <a:extLst>
                  <a:ext uri="{FF2B5EF4-FFF2-40B4-BE49-F238E27FC236}">
                    <a16:creationId xmlns:a16="http://schemas.microsoft.com/office/drawing/2014/main" id="{3367D62A-D6AD-47C6-A2D3-5EB8B7C33378}"/>
                  </a:ext>
                </a:extLst>
              </p:cNvPr>
              <p:cNvGrpSpPr>
                <a:grpSpLocks noChangeAspect="1"/>
              </p:cNvGrpSpPr>
              <p:nvPr/>
            </p:nvGrpSpPr>
            <p:grpSpPr bwMode="auto">
              <a:xfrm>
                <a:off x="5815890" y="2489250"/>
                <a:ext cx="807159" cy="807159"/>
                <a:chOff x="1653" y="805"/>
                <a:chExt cx="240" cy="240"/>
              </a:xfrm>
            </p:grpSpPr>
            <p:sp>
              <p:nvSpPr>
                <p:cNvPr id="47" name="AutoShape 37">
                  <a:extLst>
                    <a:ext uri="{FF2B5EF4-FFF2-40B4-BE49-F238E27FC236}">
                      <a16:creationId xmlns:a16="http://schemas.microsoft.com/office/drawing/2014/main" id="{B530C515-C04C-4900-A023-8D1560094AAC}"/>
                    </a:ext>
                  </a:extLst>
                </p:cNvPr>
                <p:cNvSpPr>
                  <a:spLocks noChangeAspect="1" noChangeArrowheads="1" noTextEdit="1"/>
                </p:cNvSpPr>
                <p:nvPr/>
              </p:nvSpPr>
              <p:spPr bwMode="auto">
                <a:xfrm>
                  <a:off x="1654" y="80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8" name="Freeform 39">
                  <a:extLst>
                    <a:ext uri="{FF2B5EF4-FFF2-40B4-BE49-F238E27FC236}">
                      <a16:creationId xmlns:a16="http://schemas.microsoft.com/office/drawing/2014/main" id="{1B33BC6F-5833-48E4-90B1-6A4593E7C08D}"/>
                    </a:ext>
                  </a:extLst>
                </p:cNvPr>
                <p:cNvSpPr>
                  <a:spLocks/>
                </p:cNvSpPr>
                <p:nvPr/>
              </p:nvSpPr>
              <p:spPr bwMode="auto">
                <a:xfrm>
                  <a:off x="1653" y="80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9" name="Oval 40">
                  <a:extLst>
                    <a:ext uri="{FF2B5EF4-FFF2-40B4-BE49-F238E27FC236}">
                      <a16:creationId xmlns:a16="http://schemas.microsoft.com/office/drawing/2014/main" id="{74F57B68-4AEF-49CF-8639-CF5FE151E977}"/>
                    </a:ext>
                  </a:extLst>
                </p:cNvPr>
                <p:cNvSpPr>
                  <a:spLocks noChangeArrowheads="1"/>
                </p:cNvSpPr>
                <p:nvPr/>
              </p:nvSpPr>
              <p:spPr bwMode="auto">
                <a:xfrm>
                  <a:off x="1694" y="80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0" name="Oval 41">
                  <a:extLst>
                    <a:ext uri="{FF2B5EF4-FFF2-40B4-BE49-F238E27FC236}">
                      <a16:creationId xmlns:a16="http://schemas.microsoft.com/office/drawing/2014/main" id="{7BF8C79E-9CCC-47E2-98D0-371101B0A370}"/>
                    </a:ext>
                  </a:extLst>
                </p:cNvPr>
                <p:cNvSpPr>
                  <a:spLocks noChangeArrowheads="1"/>
                </p:cNvSpPr>
                <p:nvPr/>
              </p:nvSpPr>
              <p:spPr bwMode="auto">
                <a:xfrm>
                  <a:off x="1734" y="80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1" name="Oval 42">
                  <a:extLst>
                    <a:ext uri="{FF2B5EF4-FFF2-40B4-BE49-F238E27FC236}">
                      <a16:creationId xmlns:a16="http://schemas.microsoft.com/office/drawing/2014/main" id="{7D5B96F7-4F56-4809-A6D5-C2286F10D2BD}"/>
                    </a:ext>
                  </a:extLst>
                </p:cNvPr>
                <p:cNvSpPr>
                  <a:spLocks noChangeArrowheads="1"/>
                </p:cNvSpPr>
                <p:nvPr/>
              </p:nvSpPr>
              <p:spPr bwMode="auto">
                <a:xfrm>
                  <a:off x="1773" y="805"/>
                  <a:ext cx="27"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2" name="Oval 43">
                  <a:extLst>
                    <a:ext uri="{FF2B5EF4-FFF2-40B4-BE49-F238E27FC236}">
                      <a16:creationId xmlns:a16="http://schemas.microsoft.com/office/drawing/2014/main" id="{5FDB2BED-EE8F-471F-B871-2428EFF59B40}"/>
                    </a:ext>
                  </a:extLst>
                </p:cNvPr>
                <p:cNvSpPr>
                  <a:spLocks noChangeArrowheads="1"/>
                </p:cNvSpPr>
                <p:nvPr/>
              </p:nvSpPr>
              <p:spPr bwMode="auto">
                <a:xfrm>
                  <a:off x="1813" y="805"/>
                  <a:ext cx="27"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3" name="Oval 44">
                  <a:extLst>
                    <a:ext uri="{FF2B5EF4-FFF2-40B4-BE49-F238E27FC236}">
                      <a16:creationId xmlns:a16="http://schemas.microsoft.com/office/drawing/2014/main" id="{448B796C-4D85-469F-90A5-414CCDF06AA3}"/>
                    </a:ext>
                  </a:extLst>
                </p:cNvPr>
                <p:cNvSpPr>
                  <a:spLocks noChangeArrowheads="1"/>
                </p:cNvSpPr>
                <p:nvPr/>
              </p:nvSpPr>
              <p:spPr bwMode="auto">
                <a:xfrm>
                  <a:off x="1853" y="805"/>
                  <a:ext cx="27"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4" name="Freeform 45">
                  <a:extLst>
                    <a:ext uri="{FF2B5EF4-FFF2-40B4-BE49-F238E27FC236}">
                      <a16:creationId xmlns:a16="http://schemas.microsoft.com/office/drawing/2014/main" id="{C62459AF-5AFA-4801-B331-6D9CF7A2D70D}"/>
                    </a:ext>
                  </a:extLst>
                </p:cNvPr>
                <p:cNvSpPr>
                  <a:spLocks/>
                </p:cNvSpPr>
                <p:nvPr/>
              </p:nvSpPr>
              <p:spPr bwMode="auto">
                <a:xfrm>
                  <a:off x="1653" y="846"/>
                  <a:ext cx="27" cy="26"/>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5" name="Oval 46">
                  <a:extLst>
                    <a:ext uri="{FF2B5EF4-FFF2-40B4-BE49-F238E27FC236}">
                      <a16:creationId xmlns:a16="http://schemas.microsoft.com/office/drawing/2014/main" id="{50AC4DAE-4DD9-4BC1-9C0E-093185B7A41A}"/>
                    </a:ext>
                  </a:extLst>
                </p:cNvPr>
                <p:cNvSpPr>
                  <a:spLocks noChangeArrowheads="1"/>
                </p:cNvSpPr>
                <p:nvPr/>
              </p:nvSpPr>
              <p:spPr bwMode="auto">
                <a:xfrm>
                  <a:off x="1694" y="846"/>
                  <a:ext cx="26" cy="2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6" name="Oval 47">
                  <a:extLst>
                    <a:ext uri="{FF2B5EF4-FFF2-40B4-BE49-F238E27FC236}">
                      <a16:creationId xmlns:a16="http://schemas.microsoft.com/office/drawing/2014/main" id="{60FF6EF1-B3A1-437E-AD33-79B5F30E2FAD}"/>
                    </a:ext>
                  </a:extLst>
                </p:cNvPr>
                <p:cNvSpPr>
                  <a:spLocks noChangeArrowheads="1"/>
                </p:cNvSpPr>
                <p:nvPr/>
              </p:nvSpPr>
              <p:spPr bwMode="auto">
                <a:xfrm>
                  <a:off x="1734" y="846"/>
                  <a:ext cx="26" cy="2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7" name="Oval 48">
                  <a:extLst>
                    <a:ext uri="{FF2B5EF4-FFF2-40B4-BE49-F238E27FC236}">
                      <a16:creationId xmlns:a16="http://schemas.microsoft.com/office/drawing/2014/main" id="{CAC6A737-D49C-44F7-A22A-476B9AAEA987}"/>
                    </a:ext>
                  </a:extLst>
                </p:cNvPr>
                <p:cNvSpPr>
                  <a:spLocks noChangeArrowheads="1"/>
                </p:cNvSpPr>
                <p:nvPr/>
              </p:nvSpPr>
              <p:spPr bwMode="auto">
                <a:xfrm>
                  <a:off x="1773" y="846"/>
                  <a:ext cx="27" cy="2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8" name="Oval 49">
                  <a:extLst>
                    <a:ext uri="{FF2B5EF4-FFF2-40B4-BE49-F238E27FC236}">
                      <a16:creationId xmlns:a16="http://schemas.microsoft.com/office/drawing/2014/main" id="{ED55EE85-9BDA-41C5-B8B4-5532F09AD55B}"/>
                    </a:ext>
                  </a:extLst>
                </p:cNvPr>
                <p:cNvSpPr>
                  <a:spLocks noChangeArrowheads="1"/>
                </p:cNvSpPr>
                <p:nvPr/>
              </p:nvSpPr>
              <p:spPr bwMode="auto">
                <a:xfrm>
                  <a:off x="1813" y="846"/>
                  <a:ext cx="27" cy="2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59" name="Oval 50">
                  <a:extLst>
                    <a:ext uri="{FF2B5EF4-FFF2-40B4-BE49-F238E27FC236}">
                      <a16:creationId xmlns:a16="http://schemas.microsoft.com/office/drawing/2014/main" id="{F37F7589-E3A3-4C81-963A-035F46255B0E}"/>
                    </a:ext>
                  </a:extLst>
                </p:cNvPr>
                <p:cNvSpPr>
                  <a:spLocks noChangeArrowheads="1"/>
                </p:cNvSpPr>
                <p:nvPr/>
              </p:nvSpPr>
              <p:spPr bwMode="auto">
                <a:xfrm>
                  <a:off x="1853" y="846"/>
                  <a:ext cx="27" cy="2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0" name="Freeform 51">
                  <a:extLst>
                    <a:ext uri="{FF2B5EF4-FFF2-40B4-BE49-F238E27FC236}">
                      <a16:creationId xmlns:a16="http://schemas.microsoft.com/office/drawing/2014/main" id="{B636CAB0-9522-479E-AE6A-BCF6FDECB855}"/>
                    </a:ext>
                  </a:extLst>
                </p:cNvPr>
                <p:cNvSpPr>
                  <a:spLocks/>
                </p:cNvSpPr>
                <p:nvPr/>
              </p:nvSpPr>
              <p:spPr bwMode="auto">
                <a:xfrm>
                  <a:off x="1653" y="885"/>
                  <a:ext cx="27" cy="27"/>
                </a:xfrm>
                <a:custGeom>
                  <a:avLst/>
                  <a:gdLst>
                    <a:gd name="T0" fmla="*/ 20 w 41"/>
                    <a:gd name="T1" fmla="*/ 41 h 41"/>
                    <a:gd name="T2" fmla="*/ 0 w 41"/>
                    <a:gd name="T3" fmla="*/ 21 h 41"/>
                    <a:gd name="T4" fmla="*/ 20 w 41"/>
                    <a:gd name="T5" fmla="*/ 0 h 41"/>
                    <a:gd name="T6" fmla="*/ 41 w 41"/>
                    <a:gd name="T7" fmla="*/ 21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cubicBezTo>
                        <a:pt x="9" y="41"/>
                        <a:pt x="0" y="32"/>
                        <a:pt x="0" y="21"/>
                      </a:cubicBezTo>
                      <a:cubicBezTo>
                        <a:pt x="0" y="9"/>
                        <a:pt x="9" y="0"/>
                        <a:pt x="20" y="0"/>
                      </a:cubicBezTo>
                      <a:cubicBezTo>
                        <a:pt x="32" y="0"/>
                        <a:pt x="41" y="9"/>
                        <a:pt x="41" y="21"/>
                      </a:cubicBezTo>
                      <a:cubicBezTo>
                        <a:pt x="41" y="32"/>
                        <a:pt x="31" y="41"/>
                        <a:pt x="20" y="4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1" name="Oval 52">
                  <a:extLst>
                    <a:ext uri="{FF2B5EF4-FFF2-40B4-BE49-F238E27FC236}">
                      <a16:creationId xmlns:a16="http://schemas.microsoft.com/office/drawing/2014/main" id="{DE7D9184-A662-42B3-AA78-4B3825238D68}"/>
                    </a:ext>
                  </a:extLst>
                </p:cNvPr>
                <p:cNvSpPr>
                  <a:spLocks noChangeArrowheads="1"/>
                </p:cNvSpPr>
                <p:nvPr/>
              </p:nvSpPr>
              <p:spPr bwMode="auto">
                <a:xfrm>
                  <a:off x="1694" y="88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2" name="Oval 53">
                  <a:extLst>
                    <a:ext uri="{FF2B5EF4-FFF2-40B4-BE49-F238E27FC236}">
                      <a16:creationId xmlns:a16="http://schemas.microsoft.com/office/drawing/2014/main" id="{7C1BC450-A248-4D66-8877-38027E558243}"/>
                    </a:ext>
                  </a:extLst>
                </p:cNvPr>
                <p:cNvSpPr>
                  <a:spLocks noChangeArrowheads="1"/>
                </p:cNvSpPr>
                <p:nvPr/>
              </p:nvSpPr>
              <p:spPr bwMode="auto">
                <a:xfrm>
                  <a:off x="1734" y="88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3" name="Oval 54">
                  <a:extLst>
                    <a:ext uri="{FF2B5EF4-FFF2-40B4-BE49-F238E27FC236}">
                      <a16:creationId xmlns:a16="http://schemas.microsoft.com/office/drawing/2014/main" id="{480B4E1F-352E-456A-A1FF-AA59CBE07578}"/>
                    </a:ext>
                  </a:extLst>
                </p:cNvPr>
                <p:cNvSpPr>
                  <a:spLocks noChangeArrowheads="1"/>
                </p:cNvSpPr>
                <p:nvPr/>
              </p:nvSpPr>
              <p:spPr bwMode="auto">
                <a:xfrm>
                  <a:off x="1773" y="885"/>
                  <a:ext cx="27"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4" name="Oval 55">
                  <a:extLst>
                    <a:ext uri="{FF2B5EF4-FFF2-40B4-BE49-F238E27FC236}">
                      <a16:creationId xmlns:a16="http://schemas.microsoft.com/office/drawing/2014/main" id="{F3E12293-BA34-44A9-B659-713CCB37B158}"/>
                    </a:ext>
                  </a:extLst>
                </p:cNvPr>
                <p:cNvSpPr>
                  <a:spLocks noChangeArrowheads="1"/>
                </p:cNvSpPr>
                <p:nvPr/>
              </p:nvSpPr>
              <p:spPr bwMode="auto">
                <a:xfrm>
                  <a:off x="1813" y="885"/>
                  <a:ext cx="27"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5" name="Oval 56">
                  <a:extLst>
                    <a:ext uri="{FF2B5EF4-FFF2-40B4-BE49-F238E27FC236}">
                      <a16:creationId xmlns:a16="http://schemas.microsoft.com/office/drawing/2014/main" id="{E716108F-53CB-416A-9938-66F466A9B283}"/>
                    </a:ext>
                  </a:extLst>
                </p:cNvPr>
                <p:cNvSpPr>
                  <a:spLocks noChangeArrowheads="1"/>
                </p:cNvSpPr>
                <p:nvPr/>
              </p:nvSpPr>
              <p:spPr bwMode="auto">
                <a:xfrm>
                  <a:off x="1853" y="885"/>
                  <a:ext cx="27"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6" name="Freeform 57">
                  <a:extLst>
                    <a:ext uri="{FF2B5EF4-FFF2-40B4-BE49-F238E27FC236}">
                      <a16:creationId xmlns:a16="http://schemas.microsoft.com/office/drawing/2014/main" id="{3B831AEB-D65A-4DBE-AD5F-5CA7F165C120}"/>
                    </a:ext>
                  </a:extLst>
                </p:cNvPr>
                <p:cNvSpPr>
                  <a:spLocks/>
                </p:cNvSpPr>
                <p:nvPr/>
              </p:nvSpPr>
              <p:spPr bwMode="auto">
                <a:xfrm>
                  <a:off x="1653" y="92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7" name="Oval 58">
                  <a:extLst>
                    <a:ext uri="{FF2B5EF4-FFF2-40B4-BE49-F238E27FC236}">
                      <a16:creationId xmlns:a16="http://schemas.microsoft.com/office/drawing/2014/main" id="{EAD16961-19D6-4E29-8EC8-B718ADE80C29}"/>
                    </a:ext>
                  </a:extLst>
                </p:cNvPr>
                <p:cNvSpPr>
                  <a:spLocks noChangeArrowheads="1"/>
                </p:cNvSpPr>
                <p:nvPr/>
              </p:nvSpPr>
              <p:spPr bwMode="auto">
                <a:xfrm>
                  <a:off x="1694" y="92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8" name="Oval 59">
                  <a:extLst>
                    <a:ext uri="{FF2B5EF4-FFF2-40B4-BE49-F238E27FC236}">
                      <a16:creationId xmlns:a16="http://schemas.microsoft.com/office/drawing/2014/main" id="{7F36359A-BCD8-4D2D-9904-E7B08EB811A9}"/>
                    </a:ext>
                  </a:extLst>
                </p:cNvPr>
                <p:cNvSpPr>
                  <a:spLocks noChangeArrowheads="1"/>
                </p:cNvSpPr>
                <p:nvPr/>
              </p:nvSpPr>
              <p:spPr bwMode="auto">
                <a:xfrm>
                  <a:off x="1734" y="92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69" name="Freeform 60">
                  <a:extLst>
                    <a:ext uri="{FF2B5EF4-FFF2-40B4-BE49-F238E27FC236}">
                      <a16:creationId xmlns:a16="http://schemas.microsoft.com/office/drawing/2014/main" id="{11254C1E-92B1-4BEF-8927-5ED2DB642A9B}"/>
                    </a:ext>
                  </a:extLst>
                </p:cNvPr>
                <p:cNvSpPr>
                  <a:spLocks/>
                </p:cNvSpPr>
                <p:nvPr/>
              </p:nvSpPr>
              <p:spPr bwMode="auto">
                <a:xfrm>
                  <a:off x="1653" y="96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70" name="Oval 61">
                  <a:extLst>
                    <a:ext uri="{FF2B5EF4-FFF2-40B4-BE49-F238E27FC236}">
                      <a16:creationId xmlns:a16="http://schemas.microsoft.com/office/drawing/2014/main" id="{AB44431F-3A01-4BF3-AA6F-13B750870D05}"/>
                    </a:ext>
                  </a:extLst>
                </p:cNvPr>
                <p:cNvSpPr>
                  <a:spLocks noChangeArrowheads="1"/>
                </p:cNvSpPr>
                <p:nvPr/>
              </p:nvSpPr>
              <p:spPr bwMode="auto">
                <a:xfrm>
                  <a:off x="1694" y="96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71" name="Oval 62">
                  <a:extLst>
                    <a:ext uri="{FF2B5EF4-FFF2-40B4-BE49-F238E27FC236}">
                      <a16:creationId xmlns:a16="http://schemas.microsoft.com/office/drawing/2014/main" id="{30FB725B-036F-4F19-9311-0C0801D20FEB}"/>
                    </a:ext>
                  </a:extLst>
                </p:cNvPr>
                <p:cNvSpPr>
                  <a:spLocks noChangeArrowheads="1"/>
                </p:cNvSpPr>
                <p:nvPr/>
              </p:nvSpPr>
              <p:spPr bwMode="auto">
                <a:xfrm>
                  <a:off x="1734" y="96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72" name="Freeform 63">
                  <a:extLst>
                    <a:ext uri="{FF2B5EF4-FFF2-40B4-BE49-F238E27FC236}">
                      <a16:creationId xmlns:a16="http://schemas.microsoft.com/office/drawing/2014/main" id="{18C0C440-7403-441A-B804-8DF1E5663575}"/>
                    </a:ext>
                  </a:extLst>
                </p:cNvPr>
                <p:cNvSpPr>
                  <a:spLocks/>
                </p:cNvSpPr>
                <p:nvPr/>
              </p:nvSpPr>
              <p:spPr bwMode="auto">
                <a:xfrm>
                  <a:off x="1653" y="1005"/>
                  <a:ext cx="27" cy="27"/>
                </a:xfrm>
                <a:custGeom>
                  <a:avLst/>
                  <a:gdLst>
                    <a:gd name="T0" fmla="*/ 20 w 41"/>
                    <a:gd name="T1" fmla="*/ 41 h 41"/>
                    <a:gd name="T2" fmla="*/ 0 w 41"/>
                    <a:gd name="T3" fmla="*/ 20 h 41"/>
                    <a:gd name="T4" fmla="*/ 20 w 41"/>
                    <a:gd name="T5" fmla="*/ 0 h 41"/>
                    <a:gd name="T6" fmla="*/ 41 w 41"/>
                    <a:gd name="T7" fmla="*/ 20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cubicBezTo>
                        <a:pt x="9" y="41"/>
                        <a:pt x="0" y="32"/>
                        <a:pt x="0" y="20"/>
                      </a:cubicBezTo>
                      <a:cubicBezTo>
                        <a:pt x="0" y="9"/>
                        <a:pt x="9" y="0"/>
                        <a:pt x="20" y="0"/>
                      </a:cubicBezTo>
                      <a:cubicBezTo>
                        <a:pt x="32" y="0"/>
                        <a:pt x="41" y="9"/>
                        <a:pt x="41" y="20"/>
                      </a:cubicBezTo>
                      <a:cubicBezTo>
                        <a:pt x="41" y="32"/>
                        <a:pt x="31" y="41"/>
                        <a:pt x="20" y="4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73" name="Oval 64">
                  <a:extLst>
                    <a:ext uri="{FF2B5EF4-FFF2-40B4-BE49-F238E27FC236}">
                      <a16:creationId xmlns:a16="http://schemas.microsoft.com/office/drawing/2014/main" id="{1F625980-5267-414F-A843-1046ADA01656}"/>
                    </a:ext>
                  </a:extLst>
                </p:cNvPr>
                <p:cNvSpPr>
                  <a:spLocks noChangeArrowheads="1"/>
                </p:cNvSpPr>
                <p:nvPr/>
              </p:nvSpPr>
              <p:spPr bwMode="auto">
                <a:xfrm>
                  <a:off x="1694" y="100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74" name="Oval 65">
                  <a:extLst>
                    <a:ext uri="{FF2B5EF4-FFF2-40B4-BE49-F238E27FC236}">
                      <a16:creationId xmlns:a16="http://schemas.microsoft.com/office/drawing/2014/main" id="{E7374191-F373-44FC-BC8F-4366DBFDA715}"/>
                    </a:ext>
                  </a:extLst>
                </p:cNvPr>
                <p:cNvSpPr>
                  <a:spLocks noChangeArrowheads="1"/>
                </p:cNvSpPr>
                <p:nvPr/>
              </p:nvSpPr>
              <p:spPr bwMode="auto">
                <a:xfrm>
                  <a:off x="1734" y="1005"/>
                  <a:ext cx="26" cy="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grpSp>
            <p:nvGrpSpPr>
              <p:cNvPr id="38" name="Group 4">
                <a:extLst>
                  <a:ext uri="{FF2B5EF4-FFF2-40B4-BE49-F238E27FC236}">
                    <a16:creationId xmlns:a16="http://schemas.microsoft.com/office/drawing/2014/main" id="{54747D09-AEE4-41E9-A64F-571156D06231}"/>
                  </a:ext>
                </a:extLst>
              </p:cNvPr>
              <p:cNvGrpSpPr>
                <a:grpSpLocks noChangeAspect="1"/>
              </p:cNvGrpSpPr>
              <p:nvPr/>
            </p:nvGrpSpPr>
            <p:grpSpPr bwMode="auto">
              <a:xfrm>
                <a:off x="6265860" y="2962277"/>
                <a:ext cx="381992" cy="305595"/>
                <a:chOff x="7577" y="1689"/>
                <a:chExt cx="1495" cy="1196"/>
              </a:xfrm>
            </p:grpSpPr>
            <p:sp>
              <p:nvSpPr>
                <p:cNvPr id="39" name="Freeform 9">
                  <a:extLst>
                    <a:ext uri="{FF2B5EF4-FFF2-40B4-BE49-F238E27FC236}">
                      <a16:creationId xmlns:a16="http://schemas.microsoft.com/office/drawing/2014/main" id="{8A421EC1-818E-43EF-817B-3DDACF252CA4}"/>
                    </a:ext>
                  </a:extLst>
                </p:cNvPr>
                <p:cNvSpPr>
                  <a:spLocks/>
                </p:cNvSpPr>
                <p:nvPr/>
              </p:nvSpPr>
              <p:spPr bwMode="auto">
                <a:xfrm>
                  <a:off x="7864" y="1689"/>
                  <a:ext cx="442" cy="385"/>
                </a:xfrm>
                <a:custGeom>
                  <a:avLst/>
                  <a:gdLst>
                    <a:gd name="T0" fmla="*/ 0 w 596"/>
                    <a:gd name="T1" fmla="*/ 0 h 520"/>
                    <a:gd name="T2" fmla="*/ 596 w 596"/>
                    <a:gd name="T3" fmla="*/ 0 h 520"/>
                    <a:gd name="T4" fmla="*/ 196 w 596"/>
                    <a:gd name="T5" fmla="*/ 520 h 520"/>
                    <a:gd name="T6" fmla="*/ 0 w 596"/>
                    <a:gd name="T7" fmla="*/ 0 h 520"/>
                  </a:gdLst>
                  <a:ahLst/>
                  <a:cxnLst>
                    <a:cxn ang="0">
                      <a:pos x="T0" y="T1"/>
                    </a:cxn>
                    <a:cxn ang="0">
                      <a:pos x="T2" y="T3"/>
                    </a:cxn>
                    <a:cxn ang="0">
                      <a:pos x="T4" y="T5"/>
                    </a:cxn>
                    <a:cxn ang="0">
                      <a:pos x="T6" y="T7"/>
                    </a:cxn>
                  </a:cxnLst>
                  <a:rect l="0" t="0" r="r" b="b"/>
                  <a:pathLst>
                    <a:path w="596" h="520">
                      <a:moveTo>
                        <a:pt x="0" y="0"/>
                      </a:moveTo>
                      <a:cubicBezTo>
                        <a:pt x="199" y="0"/>
                        <a:pt x="395" y="0"/>
                        <a:pt x="596" y="0"/>
                      </a:cubicBezTo>
                      <a:cubicBezTo>
                        <a:pt x="462" y="174"/>
                        <a:pt x="330" y="346"/>
                        <a:pt x="196" y="520"/>
                      </a:cubicBezTo>
                      <a:cubicBezTo>
                        <a:pt x="130" y="345"/>
                        <a:pt x="66" y="174"/>
                        <a:pt x="0" y="0"/>
                      </a:cubicBezTo>
                      <a:close/>
                    </a:path>
                  </a:pathLst>
                </a:custGeom>
                <a:solidFill>
                  <a:schemeClr val="accent1"/>
                </a:solidFill>
                <a:ln w="9525">
                  <a:solidFill>
                    <a:schemeClr val="accent1"/>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0" name="Freeform 10">
                  <a:extLst>
                    <a:ext uri="{FF2B5EF4-FFF2-40B4-BE49-F238E27FC236}">
                      <a16:creationId xmlns:a16="http://schemas.microsoft.com/office/drawing/2014/main" id="{32D5D612-C553-4558-BFB2-A4A02476A894}"/>
                    </a:ext>
                  </a:extLst>
                </p:cNvPr>
                <p:cNvSpPr>
                  <a:spLocks/>
                </p:cNvSpPr>
                <p:nvPr/>
              </p:nvSpPr>
              <p:spPr bwMode="auto">
                <a:xfrm>
                  <a:off x="8334" y="1690"/>
                  <a:ext cx="441" cy="384"/>
                </a:xfrm>
                <a:custGeom>
                  <a:avLst/>
                  <a:gdLst>
                    <a:gd name="T0" fmla="*/ 595 w 595"/>
                    <a:gd name="T1" fmla="*/ 0 h 519"/>
                    <a:gd name="T2" fmla="*/ 400 w 595"/>
                    <a:gd name="T3" fmla="*/ 519 h 519"/>
                    <a:gd name="T4" fmla="*/ 0 w 595"/>
                    <a:gd name="T5" fmla="*/ 0 h 519"/>
                    <a:gd name="T6" fmla="*/ 595 w 595"/>
                    <a:gd name="T7" fmla="*/ 0 h 519"/>
                  </a:gdLst>
                  <a:ahLst/>
                  <a:cxnLst>
                    <a:cxn ang="0">
                      <a:pos x="T0" y="T1"/>
                    </a:cxn>
                    <a:cxn ang="0">
                      <a:pos x="T2" y="T3"/>
                    </a:cxn>
                    <a:cxn ang="0">
                      <a:pos x="T4" y="T5"/>
                    </a:cxn>
                    <a:cxn ang="0">
                      <a:pos x="T6" y="T7"/>
                    </a:cxn>
                  </a:cxnLst>
                  <a:rect l="0" t="0" r="r" b="b"/>
                  <a:pathLst>
                    <a:path w="595" h="519">
                      <a:moveTo>
                        <a:pt x="595" y="0"/>
                      </a:moveTo>
                      <a:cubicBezTo>
                        <a:pt x="530" y="173"/>
                        <a:pt x="466" y="343"/>
                        <a:pt x="400" y="519"/>
                      </a:cubicBezTo>
                      <a:cubicBezTo>
                        <a:pt x="266" y="345"/>
                        <a:pt x="134" y="174"/>
                        <a:pt x="0" y="0"/>
                      </a:cubicBezTo>
                      <a:cubicBezTo>
                        <a:pt x="200" y="0"/>
                        <a:pt x="396" y="0"/>
                        <a:pt x="595" y="0"/>
                      </a:cubicBezTo>
                      <a:close/>
                    </a:path>
                  </a:pathLst>
                </a:custGeom>
                <a:solidFill>
                  <a:schemeClr val="accent1"/>
                </a:solidFill>
                <a:ln w="9525">
                  <a:solidFill>
                    <a:schemeClr val="accent1"/>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1" name="Freeform 6">
                  <a:extLst>
                    <a:ext uri="{FF2B5EF4-FFF2-40B4-BE49-F238E27FC236}">
                      <a16:creationId xmlns:a16="http://schemas.microsoft.com/office/drawing/2014/main" id="{8E8B11B1-3B23-4839-B599-76C449062B35}"/>
                    </a:ext>
                  </a:extLst>
                </p:cNvPr>
                <p:cNvSpPr>
                  <a:spLocks/>
                </p:cNvSpPr>
                <p:nvPr/>
              </p:nvSpPr>
              <p:spPr bwMode="auto">
                <a:xfrm>
                  <a:off x="7577" y="2082"/>
                  <a:ext cx="715" cy="747"/>
                </a:xfrm>
                <a:custGeom>
                  <a:avLst/>
                  <a:gdLst>
                    <a:gd name="T0" fmla="*/ 0 w 965"/>
                    <a:gd name="T1" fmla="*/ 0 h 1009"/>
                    <a:gd name="T2" fmla="*/ 24 w 965"/>
                    <a:gd name="T3" fmla="*/ 0 h 1009"/>
                    <a:gd name="T4" fmla="*/ 552 w 965"/>
                    <a:gd name="T5" fmla="*/ 0 h 1009"/>
                    <a:gd name="T6" fmla="*/ 578 w 965"/>
                    <a:gd name="T7" fmla="*/ 15 h 1009"/>
                    <a:gd name="T8" fmla="*/ 846 w 965"/>
                    <a:gd name="T9" fmla="*/ 699 h 1009"/>
                    <a:gd name="T10" fmla="*/ 964 w 965"/>
                    <a:gd name="T11" fmla="*/ 999 h 1009"/>
                    <a:gd name="T12" fmla="*/ 963 w 965"/>
                    <a:gd name="T13" fmla="*/ 1009 h 1009"/>
                    <a:gd name="T14" fmla="*/ 0 w 965"/>
                    <a:gd name="T15" fmla="*/ 0 h 10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5" h="1009">
                      <a:moveTo>
                        <a:pt x="0" y="0"/>
                      </a:moveTo>
                      <a:cubicBezTo>
                        <a:pt x="12" y="0"/>
                        <a:pt x="18" y="0"/>
                        <a:pt x="24" y="0"/>
                      </a:cubicBezTo>
                      <a:cubicBezTo>
                        <a:pt x="200" y="0"/>
                        <a:pt x="376" y="0"/>
                        <a:pt x="552" y="0"/>
                      </a:cubicBezTo>
                      <a:cubicBezTo>
                        <a:pt x="564" y="0"/>
                        <a:pt x="572" y="1"/>
                        <a:pt x="578" y="15"/>
                      </a:cubicBezTo>
                      <a:cubicBezTo>
                        <a:pt x="667" y="243"/>
                        <a:pt x="756" y="471"/>
                        <a:pt x="846" y="699"/>
                      </a:cubicBezTo>
                      <a:cubicBezTo>
                        <a:pt x="885" y="799"/>
                        <a:pt x="924" y="899"/>
                        <a:pt x="964" y="999"/>
                      </a:cubicBezTo>
                      <a:cubicBezTo>
                        <a:pt x="965" y="1001"/>
                        <a:pt x="965" y="1004"/>
                        <a:pt x="963" y="1009"/>
                      </a:cubicBezTo>
                      <a:cubicBezTo>
                        <a:pt x="643" y="674"/>
                        <a:pt x="324" y="339"/>
                        <a:pt x="0" y="0"/>
                      </a:cubicBezTo>
                      <a:close/>
                    </a:path>
                  </a:pathLst>
                </a:custGeom>
                <a:solidFill>
                  <a:schemeClr val="accent1"/>
                </a:solidFill>
                <a:ln w="9525">
                  <a:solidFill>
                    <a:schemeClr val="accent1"/>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2" name="Freeform 7">
                  <a:extLst>
                    <a:ext uri="{FF2B5EF4-FFF2-40B4-BE49-F238E27FC236}">
                      <a16:creationId xmlns:a16="http://schemas.microsoft.com/office/drawing/2014/main" id="{FFE27776-4705-4555-8CFB-9B3F4523FA0B}"/>
                    </a:ext>
                  </a:extLst>
                </p:cNvPr>
                <p:cNvSpPr>
                  <a:spLocks/>
                </p:cNvSpPr>
                <p:nvPr/>
              </p:nvSpPr>
              <p:spPr bwMode="auto">
                <a:xfrm>
                  <a:off x="8360" y="2082"/>
                  <a:ext cx="712" cy="744"/>
                </a:xfrm>
                <a:custGeom>
                  <a:avLst/>
                  <a:gdLst>
                    <a:gd name="T0" fmla="*/ 0 w 961"/>
                    <a:gd name="T1" fmla="*/ 1002 h 1005"/>
                    <a:gd name="T2" fmla="*/ 57 w 961"/>
                    <a:gd name="T3" fmla="*/ 855 h 1005"/>
                    <a:gd name="T4" fmla="*/ 231 w 961"/>
                    <a:gd name="T5" fmla="*/ 414 h 1005"/>
                    <a:gd name="T6" fmla="*/ 384 w 961"/>
                    <a:gd name="T7" fmla="*/ 20 h 1005"/>
                    <a:gd name="T8" fmla="*/ 411 w 961"/>
                    <a:gd name="T9" fmla="*/ 0 h 1005"/>
                    <a:gd name="T10" fmla="*/ 941 w 961"/>
                    <a:gd name="T11" fmla="*/ 0 h 1005"/>
                    <a:gd name="T12" fmla="*/ 961 w 961"/>
                    <a:gd name="T13" fmla="*/ 2 h 1005"/>
                    <a:gd name="T14" fmla="*/ 3 w 961"/>
                    <a:gd name="T15" fmla="*/ 1005 h 1005"/>
                    <a:gd name="T16" fmla="*/ 0 w 961"/>
                    <a:gd name="T17" fmla="*/ 1002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1" h="1005">
                      <a:moveTo>
                        <a:pt x="0" y="1002"/>
                      </a:moveTo>
                      <a:cubicBezTo>
                        <a:pt x="19" y="953"/>
                        <a:pt x="38" y="904"/>
                        <a:pt x="57" y="855"/>
                      </a:cubicBezTo>
                      <a:cubicBezTo>
                        <a:pt x="115" y="708"/>
                        <a:pt x="173" y="561"/>
                        <a:pt x="231" y="414"/>
                      </a:cubicBezTo>
                      <a:cubicBezTo>
                        <a:pt x="282" y="283"/>
                        <a:pt x="333" y="151"/>
                        <a:pt x="384" y="20"/>
                      </a:cubicBezTo>
                      <a:cubicBezTo>
                        <a:pt x="389" y="8"/>
                        <a:pt x="395" y="0"/>
                        <a:pt x="411" y="0"/>
                      </a:cubicBezTo>
                      <a:cubicBezTo>
                        <a:pt x="588" y="1"/>
                        <a:pt x="764" y="0"/>
                        <a:pt x="941" y="0"/>
                      </a:cubicBezTo>
                      <a:cubicBezTo>
                        <a:pt x="946" y="0"/>
                        <a:pt x="951" y="1"/>
                        <a:pt x="961" y="2"/>
                      </a:cubicBezTo>
                      <a:cubicBezTo>
                        <a:pt x="640" y="338"/>
                        <a:pt x="322" y="672"/>
                        <a:pt x="3" y="1005"/>
                      </a:cubicBezTo>
                      <a:cubicBezTo>
                        <a:pt x="2" y="1004"/>
                        <a:pt x="1" y="1003"/>
                        <a:pt x="0" y="1002"/>
                      </a:cubicBezTo>
                      <a:close/>
                    </a:path>
                  </a:pathLst>
                </a:custGeom>
                <a:solidFill>
                  <a:schemeClr val="accent1"/>
                </a:solidFill>
                <a:ln w="9525">
                  <a:solidFill>
                    <a:schemeClr val="accent1"/>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3" name="Freeform 5">
                  <a:extLst>
                    <a:ext uri="{FF2B5EF4-FFF2-40B4-BE49-F238E27FC236}">
                      <a16:creationId xmlns:a16="http://schemas.microsoft.com/office/drawing/2014/main" id="{AD93D9B3-091B-418B-87F3-C1D7CD62C2DE}"/>
                    </a:ext>
                  </a:extLst>
                </p:cNvPr>
                <p:cNvSpPr>
                  <a:spLocks/>
                </p:cNvSpPr>
                <p:nvPr/>
              </p:nvSpPr>
              <p:spPr bwMode="auto">
                <a:xfrm>
                  <a:off x="8012" y="2084"/>
                  <a:ext cx="630" cy="801"/>
                </a:xfrm>
                <a:custGeom>
                  <a:avLst/>
                  <a:gdLst>
                    <a:gd name="T0" fmla="*/ 0 w 851"/>
                    <a:gd name="T1" fmla="*/ 0 h 1083"/>
                    <a:gd name="T2" fmla="*/ 851 w 851"/>
                    <a:gd name="T3" fmla="*/ 0 h 1083"/>
                    <a:gd name="T4" fmla="*/ 425 w 851"/>
                    <a:gd name="T5" fmla="*/ 1083 h 1083"/>
                    <a:gd name="T6" fmla="*/ 0 w 851"/>
                    <a:gd name="T7" fmla="*/ 0 h 1083"/>
                  </a:gdLst>
                  <a:ahLst/>
                  <a:cxnLst>
                    <a:cxn ang="0">
                      <a:pos x="T0" y="T1"/>
                    </a:cxn>
                    <a:cxn ang="0">
                      <a:pos x="T2" y="T3"/>
                    </a:cxn>
                    <a:cxn ang="0">
                      <a:pos x="T4" y="T5"/>
                    </a:cxn>
                    <a:cxn ang="0">
                      <a:pos x="T6" y="T7"/>
                    </a:cxn>
                  </a:cxnLst>
                  <a:rect l="0" t="0" r="r" b="b"/>
                  <a:pathLst>
                    <a:path w="851" h="1083">
                      <a:moveTo>
                        <a:pt x="0" y="0"/>
                      </a:moveTo>
                      <a:cubicBezTo>
                        <a:pt x="285" y="0"/>
                        <a:pt x="566" y="0"/>
                        <a:pt x="851" y="0"/>
                      </a:cubicBezTo>
                      <a:cubicBezTo>
                        <a:pt x="709" y="360"/>
                        <a:pt x="569" y="719"/>
                        <a:pt x="425" y="1083"/>
                      </a:cubicBezTo>
                      <a:cubicBezTo>
                        <a:pt x="283" y="719"/>
                        <a:pt x="142" y="361"/>
                        <a:pt x="0" y="0"/>
                      </a:cubicBezTo>
                      <a:close/>
                    </a:path>
                  </a:pathLst>
                </a:custGeom>
                <a:solidFill>
                  <a:schemeClr val="accent2"/>
                </a:solidFill>
                <a:ln w="9525">
                  <a:solidFill>
                    <a:schemeClr val="accent2"/>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4" name="Freeform 8">
                  <a:extLst>
                    <a:ext uri="{FF2B5EF4-FFF2-40B4-BE49-F238E27FC236}">
                      <a16:creationId xmlns:a16="http://schemas.microsoft.com/office/drawing/2014/main" id="{636D0384-AA8C-416B-9C1B-5CD3D278118F}"/>
                    </a:ext>
                  </a:extLst>
                </p:cNvPr>
                <p:cNvSpPr>
                  <a:spLocks/>
                </p:cNvSpPr>
                <p:nvPr/>
              </p:nvSpPr>
              <p:spPr bwMode="auto">
                <a:xfrm>
                  <a:off x="8024" y="1689"/>
                  <a:ext cx="595" cy="385"/>
                </a:xfrm>
                <a:custGeom>
                  <a:avLst/>
                  <a:gdLst>
                    <a:gd name="T0" fmla="*/ 0 w 802"/>
                    <a:gd name="T1" fmla="*/ 521 h 521"/>
                    <a:gd name="T2" fmla="*/ 401 w 802"/>
                    <a:gd name="T3" fmla="*/ 0 h 521"/>
                    <a:gd name="T4" fmla="*/ 802 w 802"/>
                    <a:gd name="T5" fmla="*/ 521 h 521"/>
                    <a:gd name="T6" fmla="*/ 0 w 802"/>
                    <a:gd name="T7" fmla="*/ 521 h 521"/>
                  </a:gdLst>
                  <a:ahLst/>
                  <a:cxnLst>
                    <a:cxn ang="0">
                      <a:pos x="T0" y="T1"/>
                    </a:cxn>
                    <a:cxn ang="0">
                      <a:pos x="T2" y="T3"/>
                    </a:cxn>
                    <a:cxn ang="0">
                      <a:pos x="T4" y="T5"/>
                    </a:cxn>
                    <a:cxn ang="0">
                      <a:pos x="T6" y="T7"/>
                    </a:cxn>
                  </a:cxnLst>
                  <a:rect l="0" t="0" r="r" b="b"/>
                  <a:pathLst>
                    <a:path w="802" h="521">
                      <a:moveTo>
                        <a:pt x="0" y="521"/>
                      </a:moveTo>
                      <a:cubicBezTo>
                        <a:pt x="134" y="347"/>
                        <a:pt x="266" y="174"/>
                        <a:pt x="401" y="0"/>
                      </a:cubicBezTo>
                      <a:cubicBezTo>
                        <a:pt x="534" y="174"/>
                        <a:pt x="667" y="346"/>
                        <a:pt x="802" y="521"/>
                      </a:cubicBezTo>
                      <a:cubicBezTo>
                        <a:pt x="534" y="521"/>
                        <a:pt x="269" y="521"/>
                        <a:pt x="0" y="521"/>
                      </a:cubicBezTo>
                      <a:close/>
                    </a:path>
                  </a:pathLst>
                </a:custGeom>
                <a:solidFill>
                  <a:schemeClr val="accent2"/>
                </a:solidFill>
                <a:ln w="9525">
                  <a:solidFill>
                    <a:schemeClr val="accent2"/>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5" name="Freeform 11">
                  <a:extLst>
                    <a:ext uri="{FF2B5EF4-FFF2-40B4-BE49-F238E27FC236}">
                      <a16:creationId xmlns:a16="http://schemas.microsoft.com/office/drawing/2014/main" id="{EC8FA9D5-3957-43F7-A356-3756B0D21EE2}"/>
                    </a:ext>
                  </a:extLst>
                </p:cNvPr>
                <p:cNvSpPr>
                  <a:spLocks/>
                </p:cNvSpPr>
                <p:nvPr/>
              </p:nvSpPr>
              <p:spPr bwMode="auto">
                <a:xfrm>
                  <a:off x="7586" y="1693"/>
                  <a:ext cx="412" cy="382"/>
                </a:xfrm>
                <a:custGeom>
                  <a:avLst/>
                  <a:gdLst>
                    <a:gd name="T0" fmla="*/ 362 w 556"/>
                    <a:gd name="T1" fmla="*/ 0 h 516"/>
                    <a:gd name="T2" fmla="*/ 556 w 556"/>
                    <a:gd name="T3" fmla="*/ 516 h 516"/>
                    <a:gd name="T4" fmla="*/ 0 w 556"/>
                    <a:gd name="T5" fmla="*/ 516 h 516"/>
                    <a:gd name="T6" fmla="*/ 362 w 556"/>
                    <a:gd name="T7" fmla="*/ 0 h 516"/>
                  </a:gdLst>
                  <a:ahLst/>
                  <a:cxnLst>
                    <a:cxn ang="0">
                      <a:pos x="T0" y="T1"/>
                    </a:cxn>
                    <a:cxn ang="0">
                      <a:pos x="T2" y="T3"/>
                    </a:cxn>
                    <a:cxn ang="0">
                      <a:pos x="T4" y="T5"/>
                    </a:cxn>
                    <a:cxn ang="0">
                      <a:pos x="T6" y="T7"/>
                    </a:cxn>
                  </a:cxnLst>
                  <a:rect l="0" t="0" r="r" b="b"/>
                  <a:pathLst>
                    <a:path w="556" h="516">
                      <a:moveTo>
                        <a:pt x="362" y="0"/>
                      </a:moveTo>
                      <a:cubicBezTo>
                        <a:pt x="428" y="175"/>
                        <a:pt x="492" y="345"/>
                        <a:pt x="556" y="516"/>
                      </a:cubicBezTo>
                      <a:cubicBezTo>
                        <a:pt x="370" y="516"/>
                        <a:pt x="187" y="516"/>
                        <a:pt x="0" y="516"/>
                      </a:cubicBezTo>
                      <a:cubicBezTo>
                        <a:pt x="121" y="344"/>
                        <a:pt x="240" y="174"/>
                        <a:pt x="362" y="0"/>
                      </a:cubicBezTo>
                      <a:close/>
                    </a:path>
                  </a:pathLst>
                </a:custGeom>
                <a:solidFill>
                  <a:schemeClr val="accent2"/>
                </a:solidFill>
                <a:ln w="9525">
                  <a:solidFill>
                    <a:schemeClr val="accent2"/>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sp>
              <p:nvSpPr>
                <p:cNvPr id="46" name="Freeform 12">
                  <a:extLst>
                    <a:ext uri="{FF2B5EF4-FFF2-40B4-BE49-F238E27FC236}">
                      <a16:creationId xmlns:a16="http://schemas.microsoft.com/office/drawing/2014/main" id="{6A156765-4D98-4E3C-A821-5D96D9771B1F}"/>
                    </a:ext>
                  </a:extLst>
                </p:cNvPr>
                <p:cNvSpPr>
                  <a:spLocks/>
                </p:cNvSpPr>
                <p:nvPr/>
              </p:nvSpPr>
              <p:spPr bwMode="auto">
                <a:xfrm>
                  <a:off x="8642" y="1695"/>
                  <a:ext cx="410" cy="380"/>
                </a:xfrm>
                <a:custGeom>
                  <a:avLst/>
                  <a:gdLst>
                    <a:gd name="T0" fmla="*/ 554 w 554"/>
                    <a:gd name="T1" fmla="*/ 514 h 514"/>
                    <a:gd name="T2" fmla="*/ 0 w 554"/>
                    <a:gd name="T3" fmla="*/ 514 h 514"/>
                    <a:gd name="T4" fmla="*/ 193 w 554"/>
                    <a:gd name="T5" fmla="*/ 0 h 514"/>
                    <a:gd name="T6" fmla="*/ 554 w 554"/>
                    <a:gd name="T7" fmla="*/ 514 h 514"/>
                  </a:gdLst>
                  <a:ahLst/>
                  <a:cxnLst>
                    <a:cxn ang="0">
                      <a:pos x="T0" y="T1"/>
                    </a:cxn>
                    <a:cxn ang="0">
                      <a:pos x="T2" y="T3"/>
                    </a:cxn>
                    <a:cxn ang="0">
                      <a:pos x="T4" y="T5"/>
                    </a:cxn>
                    <a:cxn ang="0">
                      <a:pos x="T6" y="T7"/>
                    </a:cxn>
                  </a:cxnLst>
                  <a:rect l="0" t="0" r="r" b="b"/>
                  <a:pathLst>
                    <a:path w="554" h="514">
                      <a:moveTo>
                        <a:pt x="554" y="514"/>
                      </a:moveTo>
                      <a:cubicBezTo>
                        <a:pt x="368" y="514"/>
                        <a:pt x="185" y="514"/>
                        <a:pt x="0" y="514"/>
                      </a:cubicBezTo>
                      <a:cubicBezTo>
                        <a:pt x="64" y="343"/>
                        <a:pt x="128" y="174"/>
                        <a:pt x="193" y="0"/>
                      </a:cubicBezTo>
                      <a:cubicBezTo>
                        <a:pt x="315" y="173"/>
                        <a:pt x="433" y="342"/>
                        <a:pt x="554" y="514"/>
                      </a:cubicBezTo>
                      <a:close/>
                    </a:path>
                  </a:pathLst>
                </a:custGeom>
                <a:solidFill>
                  <a:schemeClr val="accent2"/>
                </a:solidFill>
                <a:ln w="9525">
                  <a:solidFill>
                    <a:schemeClr val="accent2"/>
                  </a:solidFill>
                  <a:round/>
                  <a:headEnd/>
                  <a:tailEnd/>
                </a:ln>
              </p:spPr>
              <p:txBody>
                <a:bodyPr vert="horz" wrap="square" lIns="93247" tIns="46623" rIns="93247" bIns="46623" numCol="1" anchor="t" anchorCtr="0" compatLnSpc="1">
                  <a:prstTxWarp prst="textNoShape">
                    <a:avLst/>
                  </a:prstTxWarp>
                </a:bodyPr>
                <a:lstStyle/>
                <a:p>
                  <a:pPr defTabSz="932384">
                    <a:defRPr/>
                  </a:pPr>
                  <a:endParaRPr lang="en-US">
                    <a:solidFill>
                      <a:srgbClr val="000000"/>
                    </a:solidFill>
                    <a:latin typeface="Segoe UI"/>
                  </a:endParaRPr>
                </a:p>
              </p:txBody>
            </p:sp>
          </p:grpSp>
        </p:grpSp>
      </p:grpSp>
      <p:sp>
        <p:nvSpPr>
          <p:cNvPr id="76" name="Left Bracket 75">
            <a:extLst>
              <a:ext uri="{FF2B5EF4-FFF2-40B4-BE49-F238E27FC236}">
                <a16:creationId xmlns:a16="http://schemas.microsoft.com/office/drawing/2014/main" id="{9D948012-F6D1-4189-B08A-2EA484288C39}"/>
              </a:ext>
            </a:extLst>
          </p:cNvPr>
          <p:cNvSpPr/>
          <p:nvPr/>
        </p:nvSpPr>
        <p:spPr>
          <a:xfrm rot="16200000">
            <a:off x="5920843" y="49458"/>
            <a:ext cx="414530" cy="9951156"/>
          </a:xfrm>
          <a:prstGeom prst="leftBracket">
            <a:avLst>
              <a:gd name="adj" fmla="val 2963"/>
            </a:avLst>
          </a:prstGeom>
          <a:noFill/>
          <a:ln w="15875" cap="flat" cmpd="sng" algn="ctr">
            <a:solidFill>
              <a:srgbClr val="0078D4"/>
            </a:solidFill>
            <a:prstDash val="dash"/>
            <a:headEnd type="none" w="lg" len="med"/>
            <a:tailEnd type="none" w="lg" len="med"/>
          </a:ln>
          <a:effectLst/>
        </p:spPr>
        <p:txBody>
          <a:bodyPr rtlCol="0" anchor="ctr"/>
          <a:lstStyle/>
          <a:p>
            <a:pPr algn="ctr" defTabSz="914191">
              <a:defRPr/>
            </a:pPr>
            <a:endParaRPr lang="en-US" sz="1764" kern="0">
              <a:solidFill>
                <a:srgbClr val="000000"/>
              </a:solidFill>
              <a:latin typeface="Segoe UI"/>
            </a:endParaRPr>
          </a:p>
        </p:txBody>
      </p:sp>
      <p:sp>
        <p:nvSpPr>
          <p:cNvPr id="77" name="TextBox 76">
            <a:extLst>
              <a:ext uri="{FF2B5EF4-FFF2-40B4-BE49-F238E27FC236}">
                <a16:creationId xmlns:a16="http://schemas.microsoft.com/office/drawing/2014/main" id="{F36A2364-7515-4D04-807C-D2F2C6B4A419}"/>
              </a:ext>
            </a:extLst>
          </p:cNvPr>
          <p:cNvSpPr txBox="1"/>
          <p:nvPr/>
        </p:nvSpPr>
        <p:spPr>
          <a:xfrm>
            <a:off x="3759243" y="5031163"/>
            <a:ext cx="4851090" cy="384205"/>
          </a:xfrm>
          <a:prstGeom prst="rect">
            <a:avLst/>
          </a:prstGeom>
          <a:solidFill>
            <a:schemeClr val="accent3"/>
          </a:solidFill>
          <a:ln>
            <a:solidFill>
              <a:schemeClr val="bg1">
                <a:lumMod val="50000"/>
              </a:schemeClr>
            </a:solidFill>
            <a:prstDash val="dashDot"/>
          </a:ln>
        </p:spPr>
        <p:txBody>
          <a:bodyPr wrap="square" lIns="0" tIns="0" rIns="0" bIns="0" rtlCol="0">
            <a:spAutoFit/>
          </a:bodyPr>
          <a:lstStyle/>
          <a:p>
            <a:pPr algn="ctr" defTabSz="914224">
              <a:defRPr/>
            </a:pPr>
            <a:r>
              <a:rPr lang="en-US" sz="2448" spc="-51">
                <a:ln w="3175">
                  <a:noFill/>
                </a:ln>
                <a:solidFill>
                  <a:srgbClr val="737373">
                    <a:lumMod val="50000"/>
                  </a:srgbClr>
                </a:solidFill>
                <a:latin typeface="Segoe UI Semibold"/>
                <a:cs typeface="Segoe UI" pitchFamily="34" charset="0"/>
              </a:rPr>
              <a:t>Hybrid by design  </a:t>
            </a:r>
          </a:p>
        </p:txBody>
      </p:sp>
      <p:sp>
        <p:nvSpPr>
          <p:cNvPr id="78" name="Rectangle 77">
            <a:extLst>
              <a:ext uri="{FF2B5EF4-FFF2-40B4-BE49-F238E27FC236}">
                <a16:creationId xmlns:a16="http://schemas.microsoft.com/office/drawing/2014/main" id="{74749FBB-D540-4AB0-B84D-9B52408EC694}"/>
              </a:ext>
            </a:extLst>
          </p:cNvPr>
          <p:cNvSpPr/>
          <p:nvPr/>
        </p:nvSpPr>
        <p:spPr>
          <a:xfrm>
            <a:off x="3850523" y="5488209"/>
            <a:ext cx="4877146" cy="382308"/>
          </a:xfrm>
          <a:prstGeom prst="rect">
            <a:avLst/>
          </a:prstGeom>
        </p:spPr>
        <p:txBody>
          <a:bodyPr wrap="none">
            <a:spAutoFit/>
          </a:bodyPr>
          <a:lstStyle/>
          <a:p>
            <a:pPr algn="ctr" defTabSz="932597">
              <a:defRPr/>
            </a:pPr>
            <a:r>
              <a:rPr lang="en-US" sz="1836">
                <a:solidFill>
                  <a:srgbClr val="737373">
                    <a:lumMod val="50000"/>
                  </a:srgbClr>
                </a:solidFill>
                <a:latin typeface="Segoe UI"/>
                <a:cs typeface="Segoe UI" panose="020B0502040204020203" pitchFamily="34" charset="0"/>
              </a:rPr>
              <a:t>SQL code parity  |  Windows Admin Center   </a:t>
            </a:r>
          </a:p>
        </p:txBody>
      </p:sp>
      <p:sp>
        <p:nvSpPr>
          <p:cNvPr id="80" name="Text Placeholder 3">
            <a:extLst>
              <a:ext uri="{FF2B5EF4-FFF2-40B4-BE49-F238E27FC236}">
                <a16:creationId xmlns:a16="http://schemas.microsoft.com/office/drawing/2014/main" id="{7D8C5C20-C515-2649-BE87-14949BF44E3C}"/>
              </a:ext>
            </a:extLst>
          </p:cNvPr>
          <p:cNvSpPr txBox="1">
            <a:spLocks/>
          </p:cNvSpPr>
          <p:nvPr/>
        </p:nvSpPr>
        <p:spPr>
          <a:xfrm>
            <a:off x="373923" y="417450"/>
            <a:ext cx="11617573"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defRPr/>
            </a:pPr>
            <a:r>
              <a:rPr lang="en-US" sz="4080">
                <a:solidFill>
                  <a:srgbClr val="3C3C41"/>
                </a:solidFill>
              </a:rPr>
              <a:t>Why Migrate to </a:t>
            </a:r>
            <a:r>
              <a:rPr lang="en-US" sz="4080">
                <a:solidFill>
                  <a:srgbClr val="0078D3"/>
                </a:solidFill>
              </a:rPr>
              <a:t>Azure?</a:t>
            </a:r>
          </a:p>
        </p:txBody>
      </p:sp>
    </p:spTree>
    <p:extLst>
      <p:ext uri="{BB962C8B-B14F-4D97-AF65-F5344CB8AC3E}">
        <p14:creationId xmlns:p14="http://schemas.microsoft.com/office/powerpoint/2010/main" val="319095433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100"/>
                                  </p:stCondLst>
                                  <p:childTnLst>
                                    <p:animMotion origin="layout" path="M 4.79167E-6 4.07407E-6 L 4.79167E-6 0.03541 " pathEditMode="relative" rAng="0" ptsTypes="AA">
                                      <p:cBhvr>
                                        <p:cTn id="9" dur="700" spd="-100000" fill="hold"/>
                                        <p:tgtEl>
                                          <p:spTgt spid="3"/>
                                        </p:tgtEl>
                                        <p:attrNameLst>
                                          <p:attrName>ppt_x</p:attrName>
                                          <p:attrName>ppt_y</p:attrName>
                                        </p:attrNameLst>
                                      </p:cBhvr>
                                      <p:rCtr x="0" y="1759"/>
                                    </p:animMotion>
                                  </p:childTnLst>
                                </p:cTn>
                              </p:par>
                              <p:par>
                                <p:cTn id="10" presetID="10" presetClass="entr" presetSubtype="0" fill="hold" nodeType="withEffect">
                                  <p:stCondLst>
                                    <p:cond delay="20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42" presetClass="path" presetSubtype="0" decel="100000" fill="hold" nodeType="withEffect">
                                  <p:stCondLst>
                                    <p:cond delay="200"/>
                                  </p:stCondLst>
                                  <p:childTnLst>
                                    <p:animMotion origin="layout" path="M -1.25E-6 -4.07407E-6 L -1.25E-6 0.03542 " pathEditMode="relative" rAng="0" ptsTypes="AA">
                                      <p:cBhvr>
                                        <p:cTn id="14" dur="700" spd="-100000" fill="hold"/>
                                        <p:tgtEl>
                                          <p:spTgt spid="34"/>
                                        </p:tgtEl>
                                        <p:attrNameLst>
                                          <p:attrName>ppt_x</p:attrName>
                                          <p:attrName>ppt_y</p:attrName>
                                        </p:attrNameLst>
                                      </p:cBhvr>
                                      <p:rCtr x="0" y="1759"/>
                                    </p:animMotion>
                                  </p:childTnLst>
                                </p:cTn>
                              </p:par>
                              <p:par>
                                <p:cTn id="15" presetID="10" presetClass="entr" presetSubtype="0"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42" presetClass="path" presetSubtype="0" decel="100000" fill="hold" nodeType="withEffect">
                                  <p:stCondLst>
                                    <p:cond delay="300"/>
                                  </p:stCondLst>
                                  <p:childTnLst>
                                    <p:animMotion origin="layout" path="M -4.58333E-6 3.7037E-7 L -4.58333E-6 0.03542 " pathEditMode="relative" rAng="0" ptsTypes="AA">
                                      <p:cBhvr>
                                        <p:cTn id="19" dur="700" spd="-100000" fill="hold"/>
                                        <p:tgtEl>
                                          <p:spTgt spid="19"/>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52ABCC-C1FE-48E1-B4B6-FD1C204D6644}"/>
              </a:ext>
            </a:extLst>
          </p:cNvPr>
          <p:cNvSpPr/>
          <p:nvPr/>
        </p:nvSpPr>
        <p:spPr bwMode="auto">
          <a:xfrm>
            <a:off x="4552180" y="2361816"/>
            <a:ext cx="3332114" cy="343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defRPr/>
            </a:pPr>
            <a:r>
              <a:rPr lang="en-US" sz="2856" spc="-51">
                <a:ln w="3175">
                  <a:noFill/>
                </a:ln>
                <a:solidFill>
                  <a:srgbClr val="000000"/>
                </a:solidFill>
                <a:latin typeface="Segoe UI Semilight" panose="020B0402040204020203" pitchFamily="34" charset="0"/>
                <a:cs typeface="Segoe UI Semilight" panose="020B0402040204020203" pitchFamily="34" charset="0"/>
              </a:rPr>
              <a:t>2008 | R2</a:t>
            </a:r>
          </a:p>
        </p:txBody>
      </p:sp>
      <p:sp>
        <p:nvSpPr>
          <p:cNvPr id="16" name="Title 1">
            <a:extLst>
              <a:ext uri="{FF2B5EF4-FFF2-40B4-BE49-F238E27FC236}">
                <a16:creationId xmlns:a16="http://schemas.microsoft.com/office/drawing/2014/main" id="{D4806E1A-6DBC-43C7-B59F-0581E750FEB1}"/>
              </a:ext>
            </a:extLst>
          </p:cNvPr>
          <p:cNvSpPr txBox="1">
            <a:spLocks/>
          </p:cNvSpPr>
          <p:nvPr/>
        </p:nvSpPr>
        <p:spPr>
          <a:xfrm>
            <a:off x="1638230" y="1658806"/>
            <a:ext cx="8854240" cy="448228"/>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defTabSz="951304">
              <a:defRPr/>
            </a:pPr>
            <a:r>
              <a:rPr lang="en-US" sz="2856" spc="-51">
                <a:solidFill>
                  <a:srgbClr val="000000"/>
                </a:solidFill>
                <a:latin typeface="Segoe UI Semibold"/>
              </a:rPr>
              <a:t>Opportunity to modernize infrastructure &amp; data estate</a:t>
            </a:r>
          </a:p>
        </p:txBody>
      </p:sp>
      <p:sp>
        <p:nvSpPr>
          <p:cNvPr id="17" name="TextBox 16">
            <a:extLst>
              <a:ext uri="{FF2B5EF4-FFF2-40B4-BE49-F238E27FC236}">
                <a16:creationId xmlns:a16="http://schemas.microsoft.com/office/drawing/2014/main" id="{8F190C1E-4B6D-464C-AE52-ACCF80CF69D1}"/>
              </a:ext>
            </a:extLst>
          </p:cNvPr>
          <p:cNvSpPr txBox="1"/>
          <p:nvPr/>
        </p:nvSpPr>
        <p:spPr>
          <a:xfrm>
            <a:off x="85660" y="5119903"/>
            <a:ext cx="12265149" cy="768409"/>
          </a:xfrm>
          <a:prstGeom prst="rect">
            <a:avLst/>
          </a:prstGeom>
          <a:noFill/>
        </p:spPr>
        <p:txBody>
          <a:bodyPr wrap="square" lIns="0" tIns="0" rIns="0" bIns="0" rtlCol="0">
            <a:spAutoFit/>
          </a:bodyPr>
          <a:lstStyle/>
          <a:p>
            <a:pPr algn="ctr" defTabSz="932597">
              <a:defRPr/>
            </a:pPr>
            <a:r>
              <a:rPr lang="en-US" sz="2448" b="1">
                <a:solidFill>
                  <a:srgbClr val="000000"/>
                </a:solidFill>
                <a:latin typeface="Segoe UI Semilight" panose="020B0402040204020203" pitchFamily="34" charset="0"/>
                <a:cs typeface="Segoe UI Semilight" panose="020B0402040204020203" pitchFamily="34" charset="0"/>
              </a:rPr>
              <a:t>Reuse existing investments with Azure Hybrid Benefit </a:t>
            </a:r>
          </a:p>
          <a:p>
            <a:pPr algn="ctr" defTabSz="932597">
              <a:defRPr/>
            </a:pPr>
            <a:r>
              <a:rPr lang="en-US" sz="2448" b="1">
                <a:solidFill>
                  <a:srgbClr val="000000"/>
                </a:solidFill>
                <a:latin typeface="Segoe UI Semilight" panose="020B0402040204020203" pitchFamily="34" charset="0"/>
                <a:cs typeface="Segoe UI Semilight" panose="020B0402040204020203" pitchFamily="34" charset="0"/>
              </a:rPr>
              <a:t>Extended security updates (free only on Azure) </a:t>
            </a:r>
          </a:p>
        </p:txBody>
      </p:sp>
      <p:grpSp>
        <p:nvGrpSpPr>
          <p:cNvPr id="19" name="Group 18">
            <a:extLst>
              <a:ext uri="{FF2B5EF4-FFF2-40B4-BE49-F238E27FC236}">
                <a16:creationId xmlns:a16="http://schemas.microsoft.com/office/drawing/2014/main" id="{37F29E4F-2153-4FD9-A7D2-433076568CC3}"/>
              </a:ext>
            </a:extLst>
          </p:cNvPr>
          <p:cNvGrpSpPr/>
          <p:nvPr/>
        </p:nvGrpSpPr>
        <p:grpSpPr>
          <a:xfrm>
            <a:off x="2570938" y="2706544"/>
            <a:ext cx="7297705" cy="2043934"/>
            <a:chOff x="3336089" y="2925866"/>
            <a:chExt cx="7155262" cy="2004039"/>
          </a:xfrm>
        </p:grpSpPr>
        <p:sp>
          <p:nvSpPr>
            <p:cNvPr id="4" name="Rectangle 3">
              <a:extLst>
                <a:ext uri="{FF2B5EF4-FFF2-40B4-BE49-F238E27FC236}">
                  <a16:creationId xmlns:a16="http://schemas.microsoft.com/office/drawing/2014/main" id="{96605323-3470-4683-82AC-4B86F23D03AF}"/>
                </a:ext>
              </a:extLst>
            </p:cNvPr>
            <p:cNvSpPr/>
            <p:nvPr/>
          </p:nvSpPr>
          <p:spPr bwMode="auto">
            <a:xfrm>
              <a:off x="7199063" y="4320507"/>
              <a:ext cx="2912272" cy="609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6521" tIns="149217" rIns="186521" bIns="149217" numCol="1" spcCol="0" rtlCol="0" fromWordArt="0" anchor="ctr" anchorCtr="0" forceAA="0" compatLnSpc="1">
              <a:prstTxWarp prst="textNoShape">
                <a:avLst/>
              </a:prstTxWarp>
              <a:spAutoFit/>
            </a:bodyPr>
            <a:lstStyle/>
            <a:p>
              <a:pPr defTabSz="951028" fontAlgn="base">
                <a:spcBef>
                  <a:spcPct val="0"/>
                </a:spcBef>
                <a:spcAft>
                  <a:spcPct val="0"/>
                </a:spcAft>
                <a:defRPr/>
              </a:pPr>
              <a:r>
                <a:rPr lang="en-US" sz="2040">
                  <a:gradFill>
                    <a:gsLst>
                      <a:gs pos="1250">
                        <a:srgbClr val="000000"/>
                      </a:gs>
                      <a:gs pos="100000">
                        <a:srgbClr val="000000"/>
                      </a:gs>
                    </a:gsLst>
                    <a:lin ang="5400000" scaled="0"/>
                  </a:gradFill>
                  <a:latin typeface="Segoe UI"/>
                  <a:cs typeface="Segoe UI" panose="020B0502040204020203" pitchFamily="34" charset="0"/>
                </a:rPr>
                <a:t>Ends January 14, 2020</a:t>
              </a:r>
            </a:p>
          </p:txBody>
        </p:sp>
        <p:sp>
          <p:nvSpPr>
            <p:cNvPr id="5" name="Rectangle 4">
              <a:extLst>
                <a:ext uri="{FF2B5EF4-FFF2-40B4-BE49-F238E27FC236}">
                  <a16:creationId xmlns:a16="http://schemas.microsoft.com/office/drawing/2014/main" id="{4177A421-F050-4132-A23F-A1F795FA343B}"/>
                </a:ext>
              </a:extLst>
            </p:cNvPr>
            <p:cNvSpPr/>
            <p:nvPr/>
          </p:nvSpPr>
          <p:spPr bwMode="auto">
            <a:xfrm>
              <a:off x="3336089" y="4294057"/>
              <a:ext cx="2502929" cy="609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6521" tIns="149217" rIns="186521" bIns="149217" numCol="1" spcCol="0" rtlCol="0" fromWordArt="0" anchor="ctr" anchorCtr="0" forceAA="0" compatLnSpc="1">
              <a:prstTxWarp prst="textNoShape">
                <a:avLst/>
              </a:prstTxWarp>
              <a:spAutoFit/>
            </a:bodyPr>
            <a:lstStyle/>
            <a:p>
              <a:pPr defTabSz="951028" fontAlgn="base">
                <a:spcBef>
                  <a:spcPct val="0"/>
                </a:spcBef>
                <a:spcAft>
                  <a:spcPct val="0"/>
                </a:spcAft>
                <a:defRPr/>
              </a:pPr>
              <a:r>
                <a:rPr lang="en-US" sz="2040">
                  <a:gradFill>
                    <a:gsLst>
                      <a:gs pos="1250">
                        <a:srgbClr val="000000"/>
                      </a:gs>
                      <a:gs pos="100000">
                        <a:srgbClr val="000000"/>
                      </a:gs>
                    </a:gsLst>
                    <a:lin ang="5400000" scaled="0"/>
                  </a:gradFill>
                  <a:latin typeface="Segoe UI"/>
                  <a:cs typeface="Segoe UI" panose="020B0502040204020203" pitchFamily="34" charset="0"/>
                </a:rPr>
                <a:t>Ended July 9, 2019</a:t>
              </a:r>
            </a:p>
          </p:txBody>
        </p:sp>
        <p:pic>
          <p:nvPicPr>
            <p:cNvPr id="2050" name="Picture 2" descr="Image result for windows server 2008 logo transparent">
              <a:extLst>
                <a:ext uri="{FF2B5EF4-FFF2-40B4-BE49-F238E27FC236}">
                  <a16:creationId xmlns:a16="http://schemas.microsoft.com/office/drawing/2014/main" id="{0044D0F5-BAAA-45CD-BA53-4C62B52072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528732" y="2925866"/>
              <a:ext cx="1867460" cy="15348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indows server 2008 logo transparent">
              <a:extLst>
                <a:ext uri="{FF2B5EF4-FFF2-40B4-BE49-F238E27FC236}">
                  <a16:creationId xmlns:a16="http://schemas.microsoft.com/office/drawing/2014/main" id="{94DE9E97-3084-44B1-9184-8D1004F791B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13363" y="3310537"/>
              <a:ext cx="3177988" cy="106595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 Placeholder 3">
            <a:extLst>
              <a:ext uri="{FF2B5EF4-FFF2-40B4-BE49-F238E27FC236}">
                <a16:creationId xmlns:a16="http://schemas.microsoft.com/office/drawing/2014/main" id="{8A22D43C-9866-1944-BA20-3B71330AC84D}"/>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Windows Server and SQL Server </a:t>
            </a:r>
            <a:r>
              <a:rPr lang="en-US" sz="4080">
                <a:solidFill>
                  <a:srgbClr val="0078D4"/>
                </a:solidFill>
              </a:rPr>
              <a:t>EOS</a:t>
            </a:r>
          </a:p>
        </p:txBody>
      </p:sp>
    </p:spTree>
    <p:extLst>
      <p:ext uri="{BB962C8B-B14F-4D97-AF65-F5344CB8AC3E}">
        <p14:creationId xmlns:p14="http://schemas.microsoft.com/office/powerpoint/2010/main" val="4058223955"/>
      </p:ext>
    </p:extLst>
  </p:cSld>
  <p:clrMapOvr>
    <a:masterClrMapping/>
  </p:clrMapOvr>
  <p:transition spd="slow">
    <p:push dir="r"/>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1_Azure Design Template">
  <a:themeElements>
    <a:clrScheme name="Azure Design Template">
      <a:dk1>
        <a:sysClr val="windowText" lastClr="000000"/>
      </a:dk1>
      <a:lt1>
        <a:sysClr val="window" lastClr="FFFFFF"/>
      </a:lt1>
      <a:dk2>
        <a:srgbClr val="FFFFFF"/>
      </a:dk2>
      <a:lt2>
        <a:srgbClr val="282828"/>
      </a:lt2>
      <a:accent1>
        <a:srgbClr val="0078D4"/>
      </a:accent1>
      <a:accent2>
        <a:srgbClr val="000000"/>
      </a:accent2>
      <a:accent3>
        <a:srgbClr val="50E6FF"/>
      </a:accent3>
      <a:accent4>
        <a:srgbClr val="3C3C41"/>
      </a:accent4>
      <a:accent5>
        <a:srgbClr val="75757A"/>
      </a:accent5>
      <a:accent6>
        <a:srgbClr val="EBEBEB"/>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Azure_PowerPoint_template_Oct18</Template>
  <TotalTime>0</TotalTime>
  <Words>1547</Words>
  <Application>Microsoft Office PowerPoint</Application>
  <PresentationFormat>Custom</PresentationFormat>
  <Paragraphs>274</Paragraphs>
  <Slides>34</Slides>
  <Notes>5</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34</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Azure 1</vt:lpstr>
      <vt:lpstr>Azure 2</vt:lpstr>
      <vt:lpstr>9-51052_Microsoft_Ready_Template_Light</vt:lpstr>
      <vt:lpstr>1_Azure Design Template</vt:lpstr>
      <vt:lpstr>5-50201_Microsoft_Ready_Template</vt:lpstr>
      <vt:lpstr>Cloud Adoption Framework and Azure Migration</vt:lpstr>
      <vt:lpstr>Agenda</vt:lpstr>
      <vt:lpstr>Introducing the MS Cloud Adoption Framework for Azure</vt:lpstr>
      <vt:lpstr>Agenda</vt:lpstr>
      <vt:lpstr>Strategy-Plan-Ready Workshop Format</vt:lpstr>
      <vt:lpstr>Agenda</vt:lpstr>
      <vt:lpstr>Azure Migrate</vt:lpstr>
      <vt:lpstr>PowerPoint Presentation</vt:lpstr>
      <vt:lpstr>PowerPoint Presentation</vt:lpstr>
      <vt:lpstr>PowerPoint Presentation</vt:lpstr>
      <vt:lpstr>PowerPoint Presentation</vt:lpstr>
      <vt:lpstr>PowerPoint Presentation</vt:lpstr>
      <vt:lpstr>PowerPoint Presentation</vt:lpstr>
      <vt:lpstr>The Allscripts prescription for agility: lift and shift to the cloud</vt:lpstr>
      <vt:lpstr>Top online retailer bets on Azure to provide a stellar experience for 15.4 million customers worldwide</vt:lpstr>
      <vt:lpstr>PowerPoint Presentation</vt:lpstr>
      <vt:lpstr>PowerPoint Presentation</vt:lpstr>
      <vt:lpstr>PowerPoint Presentation</vt:lpstr>
      <vt:lpstr>PowerPoint Presentation</vt:lpstr>
      <vt:lpstr>PowerPoint Presentation</vt:lpstr>
      <vt:lpstr>Agenda</vt:lpstr>
      <vt:lpstr>Hands on…</vt:lpstr>
      <vt:lpstr>Hands on…</vt:lpstr>
      <vt:lpstr>Cloud Adoption Framework and Azure Migration</vt:lpstr>
      <vt:lpstr>Review Day 1
</vt:lpstr>
      <vt:lpstr>PowerPoint Presentation</vt:lpstr>
      <vt:lpstr>PowerPoint Presentation</vt:lpstr>
      <vt:lpstr>Agenda</vt:lpstr>
      <vt:lpstr>Governance and Management</vt:lpstr>
      <vt:lpstr>Agenda</vt:lpstr>
      <vt:lpstr>LandingZone</vt:lpstr>
      <vt:lpstr>Outview –  Northstar</vt:lpstr>
      <vt:lpstr>Hands on…</vt:lpstr>
      <vt:lpstr>Feedback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2021-06-15T07:34:50Z</dcterms:modified>
</cp:coreProperties>
</file>