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7"/>
  </p:notesMasterIdLst>
  <p:sldIdLst>
    <p:sldId id="1999" r:id="rId6"/>
    <p:sldId id="2076136686" r:id="rId7"/>
    <p:sldId id="2076136691" r:id="rId8"/>
    <p:sldId id="2076136689" r:id="rId9"/>
    <p:sldId id="2076136631" r:id="rId10"/>
    <p:sldId id="1840" r:id="rId11"/>
    <p:sldId id="2076136687" r:id="rId12"/>
    <p:sldId id="257" r:id="rId13"/>
    <p:sldId id="2076136638" r:id="rId14"/>
    <p:sldId id="2076136639" r:id="rId15"/>
    <p:sldId id="2076136640" r:id="rId16"/>
    <p:sldId id="2076136654" r:id="rId17"/>
    <p:sldId id="2076136647" r:id="rId18"/>
    <p:sldId id="2076136681" r:id="rId19"/>
    <p:sldId id="2076136632" r:id="rId20"/>
    <p:sldId id="2076136648" r:id="rId21"/>
    <p:sldId id="2076136642" r:id="rId22"/>
    <p:sldId id="2076136649" r:id="rId23"/>
    <p:sldId id="2076136650" r:id="rId24"/>
    <p:sldId id="2076136658" r:id="rId25"/>
    <p:sldId id="2076136657" r:id="rId26"/>
    <p:sldId id="2076136682" r:id="rId27"/>
    <p:sldId id="2076136633" r:id="rId28"/>
    <p:sldId id="2076136692" r:id="rId29"/>
    <p:sldId id="2076136643" r:id="rId30"/>
    <p:sldId id="2076136651" r:id="rId31"/>
    <p:sldId id="2076136652" r:id="rId32"/>
    <p:sldId id="2076136653" r:id="rId33"/>
    <p:sldId id="2076136684" r:id="rId34"/>
    <p:sldId id="2076136688" r:id="rId35"/>
    <p:sldId id="20761366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307FB6-092B-4179-8D8B-29789CDD31D2}">
          <p14:sldIdLst>
            <p14:sldId id="1999"/>
            <p14:sldId id="2076136686"/>
            <p14:sldId id="2076136691"/>
            <p14:sldId id="2076136689"/>
          </p14:sldIdLst>
        </p14:section>
        <p14:section name="CAF Overview (Background)" id="{0EFC09C7-79AE-4F65-8321-EB63C83EDD7F}">
          <p14:sldIdLst>
            <p14:sldId id="2076136631"/>
            <p14:sldId id="1840"/>
            <p14:sldId id="2076136687"/>
          </p14:sldIdLst>
        </p14:section>
        <p14:section name="Strategy Workshop" id="{AFE10D49-848A-48AC-922B-A34EC0A93FD2}">
          <p14:sldIdLst>
            <p14:sldId id="257"/>
            <p14:sldId id="2076136638"/>
            <p14:sldId id="2076136639"/>
            <p14:sldId id="2076136640"/>
            <p14:sldId id="2076136654"/>
            <p14:sldId id="2076136647"/>
            <p14:sldId id="2076136681"/>
          </p14:sldIdLst>
        </p14:section>
        <p14:section name="Plan Workshop" id="{9DB15916-841F-40E5-9387-6931B0AAA920}">
          <p14:sldIdLst>
            <p14:sldId id="2076136632"/>
            <p14:sldId id="2076136648"/>
            <p14:sldId id="2076136642"/>
            <p14:sldId id="2076136649"/>
            <p14:sldId id="2076136650"/>
            <p14:sldId id="2076136658"/>
            <p14:sldId id="2076136657"/>
            <p14:sldId id="2076136682"/>
          </p14:sldIdLst>
        </p14:section>
        <p14:section name="Ready Workshop" id="{5F10F1CB-AB96-4902-947C-D67B02A0668B}">
          <p14:sldIdLst>
            <p14:sldId id="2076136633"/>
            <p14:sldId id="2076136692"/>
            <p14:sldId id="2076136643"/>
            <p14:sldId id="2076136651"/>
            <p14:sldId id="2076136652"/>
            <p14:sldId id="2076136653"/>
            <p14:sldId id="2076136684"/>
          </p14:sldIdLst>
        </p14:section>
        <p14:section name="Closing" id="{2FB816EF-B109-4229-A5F7-803E546DD83E}">
          <p14:sldIdLst>
            <p14:sldId id="2076136688"/>
          </p14:sldIdLst>
        </p14:section>
        <p14:section name="Appendix" id="{D96FA282-4476-40F9-AA88-10F386C0CD56}">
          <p14:sldIdLst>
            <p14:sldId id="20761366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ulie Osburn" initials="JO" lastIdx="5" clrIdx="6">
    <p:extLst>
      <p:ext uri="{19B8F6BF-5375-455C-9EA6-DF929625EA0E}">
        <p15:presenceInfo xmlns:p15="http://schemas.microsoft.com/office/powerpoint/2012/main" userId="S::juliejo@microsoft.com::b2aec404-568e-403a-b1a3-65f4a6e1880d" providerId="AD"/>
      </p:ext>
    </p:extLst>
  </p:cmAuthor>
  <p:cmAuthor id="1" name="Wayne Meyer" initials="WM" lastIdx="21" clrIdx="0">
    <p:extLst>
      <p:ext uri="{19B8F6BF-5375-455C-9EA6-DF929625EA0E}">
        <p15:presenceInfo xmlns:p15="http://schemas.microsoft.com/office/powerpoint/2012/main" userId="S::wayneme@microsoft.com::505e5828-32a7-4b23-b483-86ab7e4f6d84" providerId="AD"/>
      </p:ext>
    </p:extLst>
  </p:cmAuthor>
  <p:cmAuthor id="8" name="Pablo Sanchez" initials="PS" lastIdx="10" clrIdx="7">
    <p:extLst>
      <p:ext uri="{19B8F6BF-5375-455C-9EA6-DF929625EA0E}">
        <p15:presenceInfo xmlns:p15="http://schemas.microsoft.com/office/powerpoint/2012/main" userId="S::pablosp@microsoft.com::0f48470a-3c87-4ba9-ac2f-63e38402478e" providerId="AD"/>
      </p:ext>
    </p:extLst>
  </p:cmAuthor>
  <p:cmAuthor id="2" name="Pratibha Sood" initials="PS" lastIdx="24" clrIdx="1">
    <p:extLst>
      <p:ext uri="{19B8F6BF-5375-455C-9EA6-DF929625EA0E}">
        <p15:presenceInfo xmlns:p15="http://schemas.microsoft.com/office/powerpoint/2012/main" userId="S::prsood@microsoft.com::757de0c6-7155-45cc-8575-9f822407d213" providerId="AD"/>
      </p:ext>
    </p:extLst>
  </p:cmAuthor>
  <p:cmAuthor id="9" name="Ansley Yeo" initials="AY" lastIdx="9" clrIdx="8">
    <p:extLst>
      <p:ext uri="{19B8F6BF-5375-455C-9EA6-DF929625EA0E}">
        <p15:presenceInfo xmlns:p15="http://schemas.microsoft.com/office/powerpoint/2012/main" userId="S::ansyeo@microsoft.com::0d040379-8e93-4226-9271-d416b2176717" providerId="AD"/>
      </p:ext>
    </p:extLst>
  </p:cmAuthor>
  <p:cmAuthor id="3" name="James Complin" initials="JC" lastIdx="8" clrIdx="2">
    <p:extLst>
      <p:ext uri="{19B8F6BF-5375-455C-9EA6-DF929625EA0E}">
        <p15:presenceInfo xmlns:p15="http://schemas.microsoft.com/office/powerpoint/2012/main" userId="S::jacompli@microsoft.com::04684b05-a571-42a8-b582-bdb318c64b6d" providerId="AD"/>
      </p:ext>
    </p:extLst>
  </p:cmAuthor>
  <p:cmAuthor id="4" name="Conrad Sidey" initials="CS" lastIdx="1" clrIdx="3">
    <p:extLst>
      <p:ext uri="{19B8F6BF-5375-455C-9EA6-DF929625EA0E}">
        <p15:presenceInfo xmlns:p15="http://schemas.microsoft.com/office/powerpoint/2012/main" userId="S::conrads@microsoft.com::8e7e4c1e-0b9f-408a-a744-9ab8b54b3853" providerId="AD"/>
      </p:ext>
    </p:extLst>
  </p:cmAuthor>
  <p:cmAuthor id="5" name="David Coulter" initials="DC" lastIdx="8" clrIdx="4">
    <p:extLst>
      <p:ext uri="{19B8F6BF-5375-455C-9EA6-DF929625EA0E}">
        <p15:presenceInfo xmlns:p15="http://schemas.microsoft.com/office/powerpoint/2012/main" userId="S::dacoulte@microsoft.com::bd7f51f3-86ab-4183-af7c-70e0e78624e3" providerId="AD"/>
      </p:ext>
    </p:extLst>
  </p:cmAuthor>
  <p:cmAuthor id="6" name="Johan Grant" initials="JG" lastIdx="12" clrIdx="5">
    <p:extLst>
      <p:ext uri="{19B8F6BF-5375-455C-9EA6-DF929625EA0E}">
        <p15:presenceInfo xmlns:p15="http://schemas.microsoft.com/office/powerpoint/2012/main" userId="S::jogrant@microsoft.com::4c19665d-e4ad-4a0a-a05e-a1053f6c6b5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B528F-0110-4512-8501-2A2574DE6985}" v="52" dt="2019-10-22T23:11:52.337"/>
  </p1510:revLst>
</p1510:revInfo>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BC766-E5BA-40F8-9F5F-937F32F5E837}"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358F0-6F6E-4229-B4E1-FAA558BBD1AB}" type="slidenum">
              <a:rPr lang="en-US" smtClean="0"/>
              <a:t>‹#›</a:t>
            </a:fld>
            <a:endParaRPr lang="en-US"/>
          </a:p>
        </p:txBody>
      </p:sp>
    </p:spTree>
    <p:extLst>
      <p:ext uri="{BB962C8B-B14F-4D97-AF65-F5344CB8AC3E}">
        <p14:creationId xmlns:p14="http://schemas.microsoft.com/office/powerpoint/2010/main" val="140669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2/21/2020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2812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2/21/2020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10</a:t>
            </a:fld>
            <a:endParaRPr lang="en-US"/>
          </a:p>
        </p:txBody>
      </p:sp>
    </p:spTree>
    <p:extLst>
      <p:ext uri="{BB962C8B-B14F-4D97-AF65-F5344CB8AC3E}">
        <p14:creationId xmlns:p14="http://schemas.microsoft.com/office/powerpoint/2010/main" val="305879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11</a:t>
            </a:fld>
            <a:endParaRPr lang="en-US"/>
          </a:p>
        </p:txBody>
      </p:sp>
    </p:spTree>
    <p:extLst>
      <p:ext uri="{BB962C8B-B14F-4D97-AF65-F5344CB8AC3E}">
        <p14:creationId xmlns:p14="http://schemas.microsoft.com/office/powerpoint/2010/main" val="42237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28</a:t>
            </a:fld>
            <a:endParaRPr lang="en-US"/>
          </a:p>
        </p:txBody>
      </p:sp>
    </p:spTree>
    <p:extLst>
      <p:ext uri="{BB962C8B-B14F-4D97-AF65-F5344CB8AC3E}">
        <p14:creationId xmlns:p14="http://schemas.microsoft.com/office/powerpoint/2010/main" val="112601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1701-63F1-42C0-81BF-94CD4CC03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D6B13-BD5A-40E0-878B-FFAFED045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5CF268-40A0-40CF-83B3-874A2DF9132A}"/>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5" name="Footer Placeholder 4">
            <a:extLst>
              <a:ext uri="{FF2B5EF4-FFF2-40B4-BE49-F238E27FC236}">
                <a16:creationId xmlns:a16="http://schemas.microsoft.com/office/drawing/2014/main" id="{DFB0F1E1-59D8-4881-AE30-2CC542B88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EA61A-7CE4-4AA3-B3F9-5AE0E18DD6E8}"/>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363690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535A-D622-4EBC-8F4A-442D12A62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8135A7-5A8B-404E-8EB8-93FA95C91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E4676-467C-49AF-B9E6-91E2210EADCC}"/>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5" name="Footer Placeholder 4">
            <a:extLst>
              <a:ext uri="{FF2B5EF4-FFF2-40B4-BE49-F238E27FC236}">
                <a16:creationId xmlns:a16="http://schemas.microsoft.com/office/drawing/2014/main" id="{CB48918A-53EA-47D2-ACE3-C2EFB06F2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9C8AD-DA72-4E62-A526-6CF8CB7E5D8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52060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43FA4D-DE86-4F5C-ADD9-5736DC7C77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FE07D5-89C1-479B-8763-FCC06C3BD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78733-0BE1-40CB-803A-5987752F56F9}"/>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5" name="Footer Placeholder 4">
            <a:extLst>
              <a:ext uri="{FF2B5EF4-FFF2-40B4-BE49-F238E27FC236}">
                <a16:creationId xmlns:a16="http://schemas.microsoft.com/office/drawing/2014/main" id="{33C49BA7-77C7-453A-8595-6D3221C9B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415-05A2-466B-869E-8B314D35A4E0}"/>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4098931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27351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28405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3484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5592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81722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82343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90043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333565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1B22-0875-40E9-8B59-56D4EEA3D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FC2A9-64CF-40EB-9970-DE792C365B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E65E4-B75E-4683-9427-AF38328B4441}"/>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5" name="Footer Placeholder 4">
            <a:extLst>
              <a:ext uri="{FF2B5EF4-FFF2-40B4-BE49-F238E27FC236}">
                <a16:creationId xmlns:a16="http://schemas.microsoft.com/office/drawing/2014/main" id="{64A5895A-500D-4FE8-BB59-FDC33F4DA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E5CCB-E124-4584-A354-D99766A8BC31}"/>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4141470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426608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746671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663159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403410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6524971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3165179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7771659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0667001"/>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00090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2892176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DAE7-E762-4269-927D-A043CD1D8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72440C-65C5-4A8A-AD37-B2E75A2054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67E99-BC9F-433A-B9AE-640EB5584EF8}"/>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5" name="Footer Placeholder 4">
            <a:extLst>
              <a:ext uri="{FF2B5EF4-FFF2-40B4-BE49-F238E27FC236}">
                <a16:creationId xmlns:a16="http://schemas.microsoft.com/office/drawing/2014/main" id="{0AEE0FFD-D0FE-4FFB-923E-BFC7D6EF8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3DF4C-C5AE-4FB2-859E-524B84339FC5}"/>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921299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3744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7495223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1489139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0117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86856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961441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85328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72253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398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15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654E-BE73-41FC-ABFC-A41633A4B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AED2C-7C59-48E3-BDEC-6C364B1B22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E154E-D2AC-49A8-97F2-3D946F0F9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EE104-67B5-444B-B933-0BF3D0552B29}"/>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6" name="Footer Placeholder 5">
            <a:extLst>
              <a:ext uri="{FF2B5EF4-FFF2-40B4-BE49-F238E27FC236}">
                <a16:creationId xmlns:a16="http://schemas.microsoft.com/office/drawing/2014/main" id="{42CB29EB-9A3E-4F96-BEE3-ADA97E9BC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7CD7C-A78E-441A-9169-60332159B6B3}"/>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0166908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87439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229921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842872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3"/>
          <p:cNvSpPr>
            <a:spLocks noGrp="1"/>
          </p:cNvSpPr>
          <p:nvPr>
            <p:ph type="body" sz="quarter" idx="10"/>
          </p:nvPr>
        </p:nvSpPr>
        <p:spPr>
          <a:xfrm>
            <a:off x="269239" y="2092120"/>
            <a:ext cx="11653523" cy="1581270"/>
          </a:xfrm>
        </p:spPr>
        <p:txBody>
          <a:bodyPr>
            <a:spAutoFit/>
          </a:bodyPr>
          <a:lstStyle>
            <a:lvl1pPr marL="0" indent="0">
              <a:buFontTx/>
              <a:buNone/>
              <a:defRPr sz="1568"/>
            </a:lvl1pPr>
            <a:lvl2pPr>
              <a:defRPr sz="1568"/>
            </a:lvl2pPr>
            <a:lvl3pPr>
              <a:defRPr sz="1568"/>
            </a:lvl3pPr>
            <a:lvl4pPr>
              <a:defRPr sz="1568"/>
            </a:lvl4pPr>
            <a:lvl5pPr>
              <a:defRPr sz="156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788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CC57-C722-402E-A1BA-213D8E597B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D4025-CD85-4752-B95A-8F18A2D01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7FECD-3509-42F7-B424-447077E87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87C25F-0417-405D-ABD3-69166D059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A3125-B4D1-4D9B-AB38-7006B84A6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01C0F-F21A-4DC4-828A-00C2CB51D40B}"/>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8" name="Footer Placeholder 7">
            <a:extLst>
              <a:ext uri="{FF2B5EF4-FFF2-40B4-BE49-F238E27FC236}">
                <a16:creationId xmlns:a16="http://schemas.microsoft.com/office/drawing/2014/main" id="{C4F02C80-6CCA-46D8-9EE7-691ED129B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1413D-8932-4001-9454-C963E66F331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4549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9B4A-5EAC-4A7F-8848-E76B4223B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D8C9A8-9488-4E13-9CAF-137396503A97}"/>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4" name="Footer Placeholder 3">
            <a:extLst>
              <a:ext uri="{FF2B5EF4-FFF2-40B4-BE49-F238E27FC236}">
                <a16:creationId xmlns:a16="http://schemas.microsoft.com/office/drawing/2014/main" id="{FE1CAEE1-E8A2-47BF-8820-22FAC96F7C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B6252-7182-4122-B641-BE25D4E8DEDE}"/>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1390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FF84D-96C2-47AC-8374-84C9E2B1764F}"/>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3" name="Footer Placeholder 2">
            <a:extLst>
              <a:ext uri="{FF2B5EF4-FFF2-40B4-BE49-F238E27FC236}">
                <a16:creationId xmlns:a16="http://schemas.microsoft.com/office/drawing/2014/main" id="{FD8E5FA8-41B0-4F6F-A2CD-75EC349E5A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32A01-EAB6-46E0-A5F4-413D5B26B96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79700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85C1-D385-45A5-A117-8CDC86E26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CFBED-0D8E-4516-BBAE-387785BEF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FDEDE2-7725-48A4-815C-D14FB9D88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42D7F-6B62-46F4-B09B-B570DF0665B8}"/>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6" name="Footer Placeholder 5">
            <a:extLst>
              <a:ext uri="{FF2B5EF4-FFF2-40B4-BE49-F238E27FC236}">
                <a16:creationId xmlns:a16="http://schemas.microsoft.com/office/drawing/2014/main" id="{F905BD84-BF58-4DF7-881B-310078263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47DCB-10B6-4440-9938-4D6F701DE2F1}"/>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77295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8332-5147-40E9-A38A-4D406B6FE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D22C2-6792-41B3-9B2A-1640C60AE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3518C-F5A6-4457-8007-4809EF583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43923-4F40-456A-AC82-AAA3B7551EE6}"/>
              </a:ext>
            </a:extLst>
          </p:cNvPr>
          <p:cNvSpPr>
            <a:spLocks noGrp="1"/>
          </p:cNvSpPr>
          <p:nvPr>
            <p:ph type="dt" sz="half" idx="10"/>
          </p:nvPr>
        </p:nvSpPr>
        <p:spPr/>
        <p:txBody>
          <a:bodyPr/>
          <a:lstStyle/>
          <a:p>
            <a:fld id="{B8F212EF-2DB5-4B5E-9054-0A301D6C4C73}" type="datetimeFigureOut">
              <a:rPr lang="en-US" smtClean="0"/>
              <a:t>2/21/2020</a:t>
            </a:fld>
            <a:endParaRPr lang="en-US"/>
          </a:p>
        </p:txBody>
      </p:sp>
      <p:sp>
        <p:nvSpPr>
          <p:cNvPr id="6" name="Footer Placeholder 5">
            <a:extLst>
              <a:ext uri="{FF2B5EF4-FFF2-40B4-BE49-F238E27FC236}">
                <a16:creationId xmlns:a16="http://schemas.microsoft.com/office/drawing/2014/main" id="{1C8C75B8-86B8-49F1-A9A9-A5C6126B6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61BB-6366-42FE-81DE-D4B4A62BAB5A}"/>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7329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32B14-BB70-4F09-9E54-68B4E53EE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67BC1F-DEC5-4379-99ED-B9C273212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2065F-CBC6-4DDB-9D64-6DF842F92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212EF-2DB5-4B5E-9054-0A301D6C4C73}" type="datetimeFigureOut">
              <a:rPr lang="en-US" smtClean="0"/>
              <a:t>2/21/2020</a:t>
            </a:fld>
            <a:endParaRPr lang="en-US"/>
          </a:p>
        </p:txBody>
      </p:sp>
      <p:sp>
        <p:nvSpPr>
          <p:cNvPr id="5" name="Footer Placeholder 4">
            <a:extLst>
              <a:ext uri="{FF2B5EF4-FFF2-40B4-BE49-F238E27FC236}">
                <a16:creationId xmlns:a16="http://schemas.microsoft.com/office/drawing/2014/main" id="{677B3FB2-04EF-452D-863A-EC9B9964B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2C3C8-C8DB-41FA-8E66-FEB685B8E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BB6A1-E510-4044-A63E-3BB75FB7E319}" type="slidenum">
              <a:rPr lang="en-US" smtClean="0"/>
              <a:t>‹#›</a:t>
            </a:fld>
            <a:endParaRPr lang="en-US"/>
          </a:p>
        </p:txBody>
      </p:sp>
    </p:spTree>
    <p:extLst>
      <p:ext uri="{BB962C8B-B14F-4D97-AF65-F5344CB8AC3E}">
        <p14:creationId xmlns:p14="http://schemas.microsoft.com/office/powerpoint/2010/main" val="159945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584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www.embarcados.com.br/metodologias-ageis-o-daily-meet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hyperlink" Target="https://archcenter.blob.core.windows.net/cdn/business-outcome-template.xlsx" TargetMode="Externa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hyperlink" Target="https://archcenter.blob.core.windows.net/cdn/fusion/readiness/Microsoft-Cloud-Adoption-Framework-Strategy-and-Plan-Template.docx"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docs.microsoft.com/en-us/azure/architecture/cloud-adoption/ready/azure-best-practices/track-costs" TargetMode="External"/><Relationship Id="rId3" Type="http://schemas.openxmlformats.org/officeDocument/2006/relationships/hyperlink" Target="https://docs.microsoft.com/en-us/azure/architecture/cloud-adoption/ready/considerations/fundamental-concepts" TargetMode="External"/><Relationship Id="rId7" Type="http://schemas.openxmlformats.org/officeDocument/2006/relationships/hyperlink" Target="https://docs.microsoft.com/en-us/azure/sql-database/sql-database-paas-vs-sql-server-iaas?toc=https://docs.microsoft.com/azure/architecture/toc.json&amp;bc=https://docs.microsoft.com/azure/architecture/bread/toc.js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microsoft.com/en-us/azure/architecture/cloud-adoption/ready/considerations/storage-guidance" TargetMode="External"/><Relationship Id="rId5" Type="http://schemas.openxmlformats.org/officeDocument/2006/relationships/hyperlink" Target="https://docs.microsoft.com/en-us/azure/security/fundamentals/identity-management-best-practices?toc=https%3A%2F%2Fdocs.microsoft.com%2Fazure%2Farchitecture%2Ftoc.json&amp;bc=https%3A%2F%2Fdocs.microsoft.com%2Fazure%2Farchitecture%2Fbread%2Ftoc.json" TargetMode="External"/><Relationship Id="rId4" Type="http://schemas.openxmlformats.org/officeDocument/2006/relationships/hyperlink" Target="https://docs.microsoft.com/en-us/azure/architecture/cloud-adoption/ready/considerations/network-decision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ka.ms/fusionnavigator" TargetMode="Externa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215" y="1811441"/>
            <a:ext cx="10050700" cy="2493568"/>
          </a:xfrm>
        </p:spPr>
        <p:txBody>
          <a:bodyPr/>
          <a:lstStyle/>
          <a:p>
            <a:pPr>
              <a:lnSpc>
                <a:spcPct val="150000"/>
              </a:lnSpc>
              <a:spcBef>
                <a:spcPts val="600"/>
              </a:spcBef>
              <a:spcAft>
                <a:spcPts val="600"/>
              </a:spcAft>
            </a:pPr>
            <a:r>
              <a:rPr lang="en-US" sz="4000">
                <a:cs typeface="Segoe UI"/>
              </a:rPr>
              <a:t>Business &amp; Technology Workshop</a:t>
            </a:r>
            <a:br>
              <a:rPr lang="en-US" sz="4000"/>
            </a:br>
            <a:r>
              <a:rPr lang="en-US" sz="4000">
                <a:cs typeface="Segoe UI"/>
              </a:rPr>
              <a:t>Strategy  |  Plan  |  Ready</a:t>
            </a:r>
            <a:br>
              <a:rPr lang="en-US" sz="4000"/>
            </a:br>
            <a:r>
              <a:rPr lang="en-US" sz="3200" i="1">
                <a:cs typeface="Segoe UI"/>
              </a:rPr>
              <a:t>Aligning business &amp; technology</a:t>
            </a:r>
            <a:endParaRPr lang="en-US" sz="4000" i="1">
              <a:cs typeface="Segoe UI"/>
            </a:endParaRPr>
          </a:p>
        </p:txBody>
      </p:sp>
    </p:spTree>
    <p:extLst>
      <p:ext uri="{BB962C8B-B14F-4D97-AF65-F5344CB8AC3E}">
        <p14:creationId xmlns:p14="http://schemas.microsoft.com/office/powerpoint/2010/main" val="22060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82782" y="67824"/>
            <a:ext cx="10515600" cy="1325563"/>
          </a:xfrm>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Identify Business Outcomes</a:t>
            </a:r>
          </a:p>
        </p:txBody>
      </p:sp>
      <p:sp>
        <p:nvSpPr>
          <p:cNvPr id="3" name="Content Placeholder 2">
            <a:extLst>
              <a:ext uri="{FF2B5EF4-FFF2-40B4-BE49-F238E27FC236}">
                <a16:creationId xmlns:a16="http://schemas.microsoft.com/office/drawing/2014/main" id="{F1A56790-8FE3-4334-879A-0114FC6AB2C0}"/>
              </a:ext>
            </a:extLst>
          </p:cNvPr>
          <p:cNvSpPr>
            <a:spLocks noGrp="1"/>
          </p:cNvSpPr>
          <p:nvPr>
            <p:ph idx="1"/>
          </p:nvPr>
        </p:nvSpPr>
        <p:spPr>
          <a:xfrm>
            <a:off x="4628595" y="1772325"/>
            <a:ext cx="7563405" cy="4351338"/>
          </a:xfrm>
        </p:spPr>
        <p:txBody>
          <a:bodyPr>
            <a:normAutofit fontScale="25000" lnSpcReduction="20000"/>
          </a:bodyPr>
          <a:lstStyle/>
          <a:p>
            <a:pPr indent="-182880">
              <a:lnSpc>
                <a:spcPct val="120000"/>
              </a:lnSpc>
            </a:pPr>
            <a:r>
              <a:rPr lang="en-US" sz="8000" b="1">
                <a:latin typeface="Segoe UI "/>
              </a:rPr>
              <a:t>Fiscal </a:t>
            </a:r>
            <a:r>
              <a:rPr lang="en-US" sz="8000">
                <a:latin typeface="Segoe UI "/>
              </a:rPr>
              <a:t>outcomes include increased </a:t>
            </a:r>
            <a:r>
              <a:rPr lang="en-US" sz="8000">
                <a:solidFill>
                  <a:srgbClr val="0070C0"/>
                </a:solidFill>
                <a:latin typeface="Segoe UI "/>
              </a:rPr>
              <a:t>revenue</a:t>
            </a:r>
            <a:r>
              <a:rPr lang="en-US" sz="8000">
                <a:latin typeface="Segoe UI "/>
              </a:rPr>
              <a:t>, savings in </a:t>
            </a:r>
            <a:r>
              <a:rPr lang="en-US" sz="8000">
                <a:solidFill>
                  <a:srgbClr val="0070C0"/>
                </a:solidFill>
                <a:latin typeface="Segoe UI "/>
              </a:rPr>
              <a:t>cost</a:t>
            </a:r>
            <a:r>
              <a:rPr lang="en-US" sz="8000">
                <a:latin typeface="Segoe UI "/>
              </a:rPr>
              <a:t> and drive </a:t>
            </a:r>
            <a:r>
              <a:rPr lang="en-US" sz="8000">
                <a:solidFill>
                  <a:srgbClr val="0070C0"/>
                </a:solidFill>
                <a:latin typeface="Segoe UI "/>
              </a:rPr>
              <a:t>profits</a:t>
            </a:r>
          </a:p>
          <a:p>
            <a:pPr indent="-182880">
              <a:lnSpc>
                <a:spcPct val="120000"/>
              </a:lnSpc>
            </a:pPr>
            <a:r>
              <a:rPr lang="en-US" sz="8000" b="1">
                <a:latin typeface="Segoe UI "/>
              </a:rPr>
              <a:t>Agility</a:t>
            </a:r>
            <a:r>
              <a:rPr lang="en-US" sz="8000">
                <a:latin typeface="Segoe UI "/>
              </a:rPr>
              <a:t> outcomes include </a:t>
            </a:r>
            <a:r>
              <a:rPr lang="en-US" sz="8000">
                <a:solidFill>
                  <a:srgbClr val="0070C0"/>
                </a:solidFill>
                <a:latin typeface="Segoe UI "/>
              </a:rPr>
              <a:t>time-to-market</a:t>
            </a:r>
            <a:r>
              <a:rPr lang="en-US" sz="8000">
                <a:latin typeface="Segoe UI "/>
              </a:rPr>
              <a:t> and </a:t>
            </a:r>
            <a:r>
              <a:rPr lang="en-US" sz="8000">
                <a:solidFill>
                  <a:srgbClr val="0070C0"/>
                </a:solidFill>
                <a:latin typeface="Segoe UI "/>
              </a:rPr>
              <a:t>provision time </a:t>
            </a:r>
            <a:r>
              <a:rPr lang="en-US" sz="8000">
                <a:latin typeface="Segoe UI "/>
              </a:rPr>
              <a:t>to respond to changes</a:t>
            </a:r>
          </a:p>
          <a:p>
            <a:pPr indent="-182880">
              <a:lnSpc>
                <a:spcPct val="120000"/>
              </a:lnSpc>
            </a:pPr>
            <a:r>
              <a:rPr lang="en-US" sz="8000" b="1">
                <a:latin typeface="Segoe UI "/>
              </a:rPr>
              <a:t>Reach </a:t>
            </a:r>
            <a:r>
              <a:rPr lang="en-US" sz="8000">
                <a:latin typeface="Segoe UI "/>
              </a:rPr>
              <a:t>outcomes include </a:t>
            </a:r>
            <a:r>
              <a:rPr lang="en-US" sz="8000">
                <a:solidFill>
                  <a:srgbClr val="0070C0"/>
                </a:solidFill>
                <a:latin typeface="Segoe UI "/>
              </a:rPr>
              <a:t>global access </a:t>
            </a:r>
            <a:r>
              <a:rPr lang="en-US" sz="8000">
                <a:latin typeface="Segoe UI "/>
              </a:rPr>
              <a:t>and </a:t>
            </a:r>
            <a:r>
              <a:rPr lang="en-US" sz="8000">
                <a:solidFill>
                  <a:srgbClr val="0070C0"/>
                </a:solidFill>
                <a:latin typeface="Segoe UI "/>
              </a:rPr>
              <a:t>data sovereignty</a:t>
            </a:r>
          </a:p>
          <a:p>
            <a:pPr indent="-182880">
              <a:lnSpc>
                <a:spcPct val="120000"/>
              </a:lnSpc>
            </a:pPr>
            <a:r>
              <a:rPr lang="en-US" sz="8000" b="1">
                <a:latin typeface="Segoe UI "/>
              </a:rPr>
              <a:t>Customer engagement </a:t>
            </a:r>
            <a:r>
              <a:rPr lang="en-US" sz="8000">
                <a:latin typeface="Segoe UI "/>
              </a:rPr>
              <a:t>outcomes</a:t>
            </a:r>
            <a:r>
              <a:rPr lang="en-US" sz="8000" b="1">
                <a:latin typeface="Segoe UI "/>
              </a:rPr>
              <a:t> </a:t>
            </a:r>
            <a:r>
              <a:rPr lang="en-US" sz="8000">
                <a:latin typeface="Segoe UI "/>
              </a:rPr>
              <a:t>include </a:t>
            </a:r>
            <a:r>
              <a:rPr lang="en-US" sz="8000">
                <a:solidFill>
                  <a:schemeClr val="accent1"/>
                </a:solidFill>
                <a:latin typeface="Segoe UI "/>
              </a:rPr>
              <a:t>meeting customer expectations </a:t>
            </a:r>
            <a:r>
              <a:rPr lang="en-US" sz="8000">
                <a:latin typeface="Segoe UI "/>
              </a:rPr>
              <a:t>by reducing cycle times</a:t>
            </a:r>
          </a:p>
          <a:p>
            <a:pPr indent="-182880">
              <a:lnSpc>
                <a:spcPct val="120000"/>
              </a:lnSpc>
            </a:pPr>
            <a:r>
              <a:rPr lang="en-US" sz="8000" b="1">
                <a:latin typeface="Segoe UI "/>
              </a:rPr>
              <a:t>Performance </a:t>
            </a:r>
            <a:r>
              <a:rPr lang="en-US" sz="8000">
                <a:latin typeface="Segoe UI "/>
              </a:rPr>
              <a:t>outcomes include having </a:t>
            </a:r>
            <a:r>
              <a:rPr lang="en-US" sz="8000">
                <a:solidFill>
                  <a:schemeClr val="accent1"/>
                </a:solidFill>
                <a:latin typeface="Segoe UI "/>
              </a:rPr>
              <a:t>highly available, global </a:t>
            </a:r>
            <a:r>
              <a:rPr lang="en-US" sz="8000">
                <a:latin typeface="Segoe UI "/>
              </a:rPr>
              <a:t>applications</a:t>
            </a:r>
          </a:p>
          <a:p>
            <a:pPr indent="-182880">
              <a:lnSpc>
                <a:spcPct val="120000"/>
              </a:lnSpc>
            </a:pPr>
            <a:r>
              <a:rPr lang="en-US" sz="8000" b="1">
                <a:latin typeface="Segoe UI "/>
              </a:rPr>
              <a:t>Security &amp; Compliance </a:t>
            </a:r>
            <a:r>
              <a:rPr lang="en-US" sz="8000">
                <a:latin typeface="Segoe UI "/>
              </a:rPr>
              <a:t>regulations addressed and implemented</a:t>
            </a:r>
            <a:endParaRPr lang="en-US" sz="2200">
              <a:latin typeface="Segoe UI "/>
            </a:endParaRPr>
          </a:p>
          <a:p>
            <a:endParaRPr lang="en-US" sz="2200">
              <a:latin typeface="Segoe UI "/>
            </a:endParaRPr>
          </a:p>
          <a:p>
            <a:endParaRPr lang="en-US" sz="2200">
              <a:latin typeface="Segoe UI "/>
            </a:endParaRPr>
          </a:p>
          <a:p>
            <a:pPr marL="0" indent="0">
              <a:buNone/>
            </a:pPr>
            <a:r>
              <a:rPr lang="en-US" sz="2200" i="1">
                <a:latin typeface="Segoe UI "/>
              </a:rPr>
              <a:t>	</a:t>
            </a:r>
          </a:p>
        </p:txBody>
      </p:sp>
      <p:sp>
        <p:nvSpPr>
          <p:cNvPr id="4" name="Rectangle 3">
            <a:extLst>
              <a:ext uri="{FF2B5EF4-FFF2-40B4-BE49-F238E27FC236}">
                <a16:creationId xmlns:a16="http://schemas.microsoft.com/office/drawing/2014/main" id="{26B8AF62-9B1A-4793-8106-4FAEC8A9CF44}"/>
              </a:ext>
            </a:extLst>
          </p:cNvPr>
          <p:cNvSpPr/>
          <p:nvPr/>
        </p:nvSpPr>
        <p:spPr>
          <a:xfrm>
            <a:off x="782782" y="1088613"/>
            <a:ext cx="11116887" cy="430887"/>
          </a:xfrm>
          <a:prstGeom prst="rect">
            <a:avLst/>
          </a:prstGeom>
        </p:spPr>
        <p:txBody>
          <a:bodyPr wrap="square">
            <a:spAutoFit/>
          </a:bodyPr>
          <a:lstStyle/>
          <a:p>
            <a:r>
              <a:rPr lang="en-US" sz="2200">
                <a:latin typeface="Segoe UI "/>
              </a:rPr>
              <a:t>Engage different stakeholders and document desired outcomes across these categories</a:t>
            </a:r>
          </a:p>
        </p:txBody>
      </p:sp>
      <p:pic>
        <p:nvPicPr>
          <p:cNvPr id="6" name="Graphic 5" descr="Right pointing backhand index">
            <a:extLst>
              <a:ext uri="{FF2B5EF4-FFF2-40B4-BE49-F238E27FC236}">
                <a16:creationId xmlns:a16="http://schemas.microsoft.com/office/drawing/2014/main" id="{8E7C4C28-EB57-42DE-AE87-A96105610B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462" y="6304661"/>
            <a:ext cx="485515" cy="485515"/>
          </a:xfrm>
          <a:prstGeom prst="rect">
            <a:avLst/>
          </a:prstGeom>
        </p:spPr>
      </p:pic>
      <p:sp>
        <p:nvSpPr>
          <p:cNvPr id="8" name="Rectangle 7">
            <a:extLst>
              <a:ext uri="{FF2B5EF4-FFF2-40B4-BE49-F238E27FC236}">
                <a16:creationId xmlns:a16="http://schemas.microsoft.com/office/drawing/2014/main" id="{4E2D9699-B376-479B-BAF2-880A1A0D0335}"/>
              </a:ext>
            </a:extLst>
          </p:cNvPr>
          <p:cNvSpPr/>
          <p:nvPr/>
        </p:nvSpPr>
        <p:spPr>
          <a:xfrm>
            <a:off x="1755977" y="6376488"/>
            <a:ext cx="8773477" cy="369332"/>
          </a:xfrm>
          <a:prstGeom prst="rect">
            <a:avLst/>
          </a:prstGeom>
        </p:spPr>
        <p:txBody>
          <a:bodyPr wrap="square">
            <a:spAutoFit/>
          </a:bodyPr>
          <a:lstStyle/>
          <a:p>
            <a:r>
              <a:rPr lang="en-US" i="1">
                <a:latin typeface="Segoe UI "/>
              </a:rPr>
              <a:t>Use the </a:t>
            </a:r>
            <a:r>
              <a:rPr lang="en-US" i="1">
                <a:latin typeface="Segoe UI "/>
                <a:hlinkClick r:id="rId5"/>
              </a:rPr>
              <a:t>business document template </a:t>
            </a:r>
            <a:r>
              <a:rPr lang="en-US" i="1">
                <a:latin typeface="Segoe UI "/>
              </a:rPr>
              <a:t>to identify your business outcomes</a:t>
            </a:r>
            <a:endParaRPr lang="en-US"/>
          </a:p>
        </p:txBody>
      </p:sp>
      <p:pic>
        <p:nvPicPr>
          <p:cNvPr id="14" name="Picture 13">
            <a:extLst>
              <a:ext uri="{FF2B5EF4-FFF2-40B4-BE49-F238E27FC236}">
                <a16:creationId xmlns:a16="http://schemas.microsoft.com/office/drawing/2014/main" id="{6C87A559-892D-4C76-B28C-A714D26027A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03997" y="1524000"/>
            <a:ext cx="3810000" cy="3810000"/>
          </a:xfrm>
          <a:prstGeom prst="rect">
            <a:avLst/>
          </a:prstGeom>
        </p:spPr>
      </p:pic>
    </p:spTree>
    <p:extLst>
      <p:ext uri="{BB962C8B-B14F-4D97-AF65-F5344CB8AC3E}">
        <p14:creationId xmlns:p14="http://schemas.microsoft.com/office/powerpoint/2010/main" val="14197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21928" y="-173121"/>
            <a:ext cx="10515600" cy="1325563"/>
          </a:xfrm>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Develop Business Justification</a:t>
            </a:r>
          </a:p>
        </p:txBody>
      </p:sp>
      <p:sp>
        <p:nvSpPr>
          <p:cNvPr id="3" name="Content Placeholder 2">
            <a:extLst>
              <a:ext uri="{FF2B5EF4-FFF2-40B4-BE49-F238E27FC236}">
                <a16:creationId xmlns:a16="http://schemas.microsoft.com/office/drawing/2014/main" id="{F1A56790-8FE3-4334-879A-0114FC6AB2C0}"/>
              </a:ext>
            </a:extLst>
          </p:cNvPr>
          <p:cNvSpPr>
            <a:spLocks noGrp="1"/>
          </p:cNvSpPr>
          <p:nvPr>
            <p:ph idx="1"/>
          </p:nvPr>
        </p:nvSpPr>
        <p:spPr>
          <a:xfrm>
            <a:off x="838200" y="1047714"/>
            <a:ext cx="10890738" cy="4351338"/>
          </a:xfrm>
        </p:spPr>
        <p:txBody>
          <a:bodyPr>
            <a:normAutofit/>
          </a:bodyPr>
          <a:lstStyle/>
          <a:p>
            <a:pPr marL="0" indent="0">
              <a:buNone/>
            </a:pPr>
            <a:r>
              <a:rPr lang="en-US" sz="2200">
                <a:solidFill>
                  <a:srgbClr val="0070C0"/>
                </a:solidFill>
                <a:latin typeface="Segoe UI "/>
              </a:rPr>
              <a:t>Dispel</a:t>
            </a:r>
            <a:r>
              <a:rPr lang="en-US" sz="2200">
                <a:latin typeface="Segoe UI "/>
              </a:rPr>
              <a:t> common </a:t>
            </a:r>
            <a:r>
              <a:rPr lang="en-US" sz="2200">
                <a:solidFill>
                  <a:srgbClr val="0070C0"/>
                </a:solidFill>
                <a:latin typeface="Segoe UI "/>
              </a:rPr>
              <a:t>cloud migration myths</a:t>
            </a:r>
            <a:r>
              <a:rPr lang="en-US" sz="2200">
                <a:latin typeface="Segoe UI "/>
              </a:rPr>
              <a:t> such as ..</a:t>
            </a:r>
          </a:p>
          <a:p>
            <a:pPr marL="457200" lvl="1" indent="0">
              <a:buNone/>
            </a:pPr>
            <a:endParaRPr lang="en-US" sz="1800">
              <a:latin typeface="Segoe UI "/>
            </a:endParaRPr>
          </a:p>
          <a:p>
            <a:pPr marL="0" indent="0">
              <a:buNone/>
            </a:pPr>
            <a:endParaRPr lang="en-US" sz="2200">
              <a:latin typeface="Segoe UI "/>
            </a:endParaRPr>
          </a:p>
          <a:p>
            <a:pPr marL="457200" lvl="1" indent="0" algn="ctr">
              <a:buNone/>
            </a:pPr>
            <a:r>
              <a:rPr lang="en-US" sz="2200">
                <a:latin typeface="Segoe UI "/>
              </a:rPr>
              <a:t>	</a:t>
            </a:r>
          </a:p>
        </p:txBody>
      </p:sp>
      <p:sp>
        <p:nvSpPr>
          <p:cNvPr id="12" name="Oval 11">
            <a:extLst>
              <a:ext uri="{FF2B5EF4-FFF2-40B4-BE49-F238E27FC236}">
                <a16:creationId xmlns:a16="http://schemas.microsoft.com/office/drawing/2014/main" id="{F9DC5837-8908-43E9-AEB1-7D8898D0BB10}"/>
              </a:ext>
            </a:extLst>
          </p:cNvPr>
          <p:cNvSpPr/>
          <p:nvPr/>
        </p:nvSpPr>
        <p:spPr>
          <a:xfrm>
            <a:off x="5296595" y="1792802"/>
            <a:ext cx="2383971" cy="126818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Everything should go into the cloud</a:t>
            </a:r>
            <a:endParaRPr lang="en-US"/>
          </a:p>
        </p:txBody>
      </p:sp>
      <p:sp>
        <p:nvSpPr>
          <p:cNvPr id="14" name="Oval 13">
            <a:extLst>
              <a:ext uri="{FF2B5EF4-FFF2-40B4-BE49-F238E27FC236}">
                <a16:creationId xmlns:a16="http://schemas.microsoft.com/office/drawing/2014/main" id="{25033635-B3D5-4C3C-8280-177AA4F76B41}"/>
              </a:ext>
            </a:extLst>
          </p:cNvPr>
          <p:cNvSpPr/>
          <p:nvPr/>
        </p:nvSpPr>
        <p:spPr>
          <a:xfrm>
            <a:off x="1226000" y="3915146"/>
            <a:ext cx="2115536" cy="11756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Cloud is always cheaper </a:t>
            </a:r>
          </a:p>
        </p:txBody>
      </p:sp>
      <p:sp>
        <p:nvSpPr>
          <p:cNvPr id="15" name="Oval 14">
            <a:extLst>
              <a:ext uri="{FF2B5EF4-FFF2-40B4-BE49-F238E27FC236}">
                <a16:creationId xmlns:a16="http://schemas.microsoft.com/office/drawing/2014/main" id="{6C2F83A2-417B-4F45-84C6-5ACB49436320}"/>
              </a:ext>
            </a:extLst>
          </p:cNvPr>
          <p:cNvSpPr/>
          <p:nvPr/>
        </p:nvSpPr>
        <p:spPr>
          <a:xfrm>
            <a:off x="1795505" y="1925966"/>
            <a:ext cx="2543785" cy="13561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
            </a:endParaRPr>
          </a:p>
          <a:p>
            <a:pPr algn="ctr"/>
            <a:r>
              <a:rPr lang="en-US" sz="1400">
                <a:latin typeface="Segoe UI "/>
              </a:rPr>
              <a:t>Mirroring on-premise environment will save money in the cloud</a:t>
            </a:r>
          </a:p>
          <a:p>
            <a:pPr algn="ctr"/>
            <a:endParaRPr lang="en-US" sz="1400"/>
          </a:p>
        </p:txBody>
      </p:sp>
      <p:sp>
        <p:nvSpPr>
          <p:cNvPr id="16" name="Oval 15">
            <a:extLst>
              <a:ext uri="{FF2B5EF4-FFF2-40B4-BE49-F238E27FC236}">
                <a16:creationId xmlns:a16="http://schemas.microsoft.com/office/drawing/2014/main" id="{B2D7A22D-BABF-42EE-90AC-93763917EAE7}"/>
              </a:ext>
            </a:extLst>
          </p:cNvPr>
          <p:cNvSpPr/>
          <p:nvPr/>
        </p:nvSpPr>
        <p:spPr>
          <a:xfrm>
            <a:off x="6844558" y="3256270"/>
            <a:ext cx="2294658" cy="11756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 can run workloads on-prem cheaper than in the cloud</a:t>
            </a:r>
          </a:p>
        </p:txBody>
      </p:sp>
      <p:sp>
        <p:nvSpPr>
          <p:cNvPr id="17" name="Oval 16">
            <a:extLst>
              <a:ext uri="{FF2B5EF4-FFF2-40B4-BE49-F238E27FC236}">
                <a16:creationId xmlns:a16="http://schemas.microsoft.com/office/drawing/2014/main" id="{7E0A77B5-BDCD-4EA4-85C8-4BAE09B0B2AA}"/>
              </a:ext>
            </a:extLst>
          </p:cNvPr>
          <p:cNvSpPr/>
          <p:nvPr/>
        </p:nvSpPr>
        <p:spPr>
          <a:xfrm>
            <a:off x="7835881" y="4679083"/>
            <a:ext cx="2286000" cy="117565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Segoe UI "/>
            </a:endParaRPr>
          </a:p>
          <a:p>
            <a:pPr algn="ctr"/>
            <a:r>
              <a:rPr lang="en-US" sz="1600">
                <a:solidFill>
                  <a:schemeClr val="tx1"/>
                </a:solidFill>
                <a:latin typeface="Segoe UI "/>
              </a:rPr>
              <a:t>Server costs drive business cases for cloud migration</a:t>
            </a:r>
          </a:p>
          <a:p>
            <a:pPr algn="ctr"/>
            <a:endParaRPr lang="en-US" sz="1600">
              <a:solidFill>
                <a:schemeClr val="tx1"/>
              </a:solidFill>
            </a:endParaRPr>
          </a:p>
        </p:txBody>
      </p:sp>
      <p:sp>
        <p:nvSpPr>
          <p:cNvPr id="18" name="Oval 17">
            <a:extLst>
              <a:ext uri="{FF2B5EF4-FFF2-40B4-BE49-F238E27FC236}">
                <a16:creationId xmlns:a16="http://schemas.microsoft.com/office/drawing/2014/main" id="{564F4D2A-C948-40E8-8045-D8E25D90366B}"/>
              </a:ext>
            </a:extLst>
          </p:cNvPr>
          <p:cNvSpPr/>
          <p:nvPr/>
        </p:nvSpPr>
        <p:spPr>
          <a:xfrm>
            <a:off x="3742128" y="3441154"/>
            <a:ext cx="2543785" cy="13255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An operating expense model is better than a capital expense model</a:t>
            </a:r>
          </a:p>
        </p:txBody>
      </p:sp>
      <p:sp>
        <p:nvSpPr>
          <p:cNvPr id="21" name="Oval 20">
            <a:extLst>
              <a:ext uri="{FF2B5EF4-FFF2-40B4-BE49-F238E27FC236}">
                <a16:creationId xmlns:a16="http://schemas.microsoft.com/office/drawing/2014/main" id="{74733A8E-BF66-4B43-AF75-2B53A6545D0C}"/>
              </a:ext>
            </a:extLst>
          </p:cNvPr>
          <p:cNvSpPr/>
          <p:nvPr/>
        </p:nvSpPr>
        <p:spPr>
          <a:xfrm>
            <a:off x="8366169" y="1958815"/>
            <a:ext cx="2543785" cy="135320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I have less visibility and control over my cloud resources</a:t>
            </a:r>
            <a:endParaRPr lang="en-US"/>
          </a:p>
        </p:txBody>
      </p:sp>
      <p:sp>
        <p:nvSpPr>
          <p:cNvPr id="11" name="Oval 10">
            <a:extLst>
              <a:ext uri="{FF2B5EF4-FFF2-40B4-BE49-F238E27FC236}">
                <a16:creationId xmlns:a16="http://schemas.microsoft.com/office/drawing/2014/main" id="{7B3F2D36-B35E-4B6A-B837-C0ACF97D6ED5}"/>
              </a:ext>
            </a:extLst>
          </p:cNvPr>
          <p:cNvSpPr/>
          <p:nvPr/>
        </p:nvSpPr>
        <p:spPr>
          <a:xfrm>
            <a:off x="4007014" y="5145125"/>
            <a:ext cx="2383971" cy="126818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Public Cloud is not secure</a:t>
            </a:r>
          </a:p>
        </p:txBody>
      </p:sp>
      <p:sp>
        <p:nvSpPr>
          <p:cNvPr id="13" name="Oval 12">
            <a:extLst>
              <a:ext uri="{FF2B5EF4-FFF2-40B4-BE49-F238E27FC236}">
                <a16:creationId xmlns:a16="http://schemas.microsoft.com/office/drawing/2014/main" id="{8B99B466-611E-4954-8BA5-FCE9507CA51C}"/>
              </a:ext>
            </a:extLst>
          </p:cNvPr>
          <p:cNvSpPr/>
          <p:nvPr/>
        </p:nvSpPr>
        <p:spPr>
          <a:xfrm>
            <a:off x="519878" y="5318353"/>
            <a:ext cx="2286000" cy="11756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Segoe UI "/>
            </a:endParaRPr>
          </a:p>
          <a:p>
            <a:pPr algn="ctr"/>
            <a:r>
              <a:rPr lang="en-US" sz="1600">
                <a:solidFill>
                  <a:schemeClr val="tx1"/>
                </a:solidFill>
                <a:latin typeface="Segoe UI "/>
              </a:rPr>
              <a:t>Moving to the cloud is like flipping a switch</a:t>
            </a:r>
          </a:p>
          <a:p>
            <a:pPr algn="ctr"/>
            <a:endParaRPr lang="en-US" sz="1600">
              <a:solidFill>
                <a:schemeClr val="tx1"/>
              </a:solidFill>
            </a:endParaRPr>
          </a:p>
        </p:txBody>
      </p:sp>
    </p:spTree>
    <p:extLst>
      <p:ext uri="{BB962C8B-B14F-4D97-AF65-F5344CB8AC3E}">
        <p14:creationId xmlns:p14="http://schemas.microsoft.com/office/powerpoint/2010/main" val="360005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C541-9695-4B52-9769-54DE7BEF34EA}"/>
              </a:ext>
            </a:extLst>
          </p:cNvPr>
          <p:cNvSpPr>
            <a:spLocks noGrp="1"/>
          </p:cNvSpPr>
          <p:nvPr>
            <p:ph type="title"/>
          </p:nvPr>
        </p:nvSpPr>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Quantify Business Justification</a:t>
            </a:r>
          </a:p>
        </p:txBody>
      </p:sp>
      <p:sp>
        <p:nvSpPr>
          <p:cNvPr id="4" name="Rectangle 3">
            <a:extLst>
              <a:ext uri="{FF2B5EF4-FFF2-40B4-BE49-F238E27FC236}">
                <a16:creationId xmlns:a16="http://schemas.microsoft.com/office/drawing/2014/main" id="{1076D425-3801-4DF6-ABEC-294109ECB345}"/>
              </a:ext>
            </a:extLst>
          </p:cNvPr>
          <p:cNvSpPr/>
          <p:nvPr/>
        </p:nvSpPr>
        <p:spPr>
          <a:xfrm>
            <a:off x="838200" y="1718965"/>
            <a:ext cx="8420100" cy="1107996"/>
          </a:xfrm>
          <a:prstGeom prst="rect">
            <a:avLst/>
          </a:prstGeom>
        </p:spPr>
        <p:txBody>
          <a:bodyPr wrap="square">
            <a:spAutoFit/>
          </a:bodyPr>
          <a:lstStyle/>
          <a:p>
            <a:r>
              <a:rPr lang="en-US" sz="2200">
                <a:latin typeface="Segoe UI "/>
              </a:rPr>
              <a:t>Develop a justification backed by financial models starting with a basic formula</a:t>
            </a:r>
          </a:p>
          <a:p>
            <a:pPr lvl="1" algn="ctr"/>
            <a:r>
              <a:rPr lang="en-US" sz="2200">
                <a:latin typeface="Segoe UI "/>
              </a:rPr>
              <a:t>			</a:t>
            </a:r>
            <a:endParaRPr lang="en-US" sz="2000">
              <a:latin typeface="Segoe UI "/>
            </a:endParaRPr>
          </a:p>
        </p:txBody>
      </p:sp>
      <p:sp>
        <p:nvSpPr>
          <p:cNvPr id="5" name="TextBox 4">
            <a:extLst>
              <a:ext uri="{FF2B5EF4-FFF2-40B4-BE49-F238E27FC236}">
                <a16:creationId xmlns:a16="http://schemas.microsoft.com/office/drawing/2014/main" id="{3187B7B3-E22B-4D4F-A0AB-25367CDF66DE}"/>
              </a:ext>
            </a:extLst>
          </p:cNvPr>
          <p:cNvSpPr txBox="1"/>
          <p:nvPr/>
        </p:nvSpPr>
        <p:spPr>
          <a:xfrm>
            <a:off x="873913" y="2753916"/>
            <a:ext cx="4648987" cy="400110"/>
          </a:xfrm>
          <a:prstGeom prst="rect">
            <a:avLst/>
          </a:prstGeom>
          <a:noFill/>
        </p:spPr>
        <p:txBody>
          <a:bodyPr wrap="square" rtlCol="0">
            <a:spAutoFit/>
          </a:bodyPr>
          <a:lstStyle/>
          <a:p>
            <a:r>
              <a:rPr lang="en-US" sz="2000" b="1">
                <a:latin typeface="Segoe UI "/>
              </a:rPr>
              <a:t>Return on Investment(ROI) = </a:t>
            </a:r>
            <a:endParaRPr lang="en-US" sz="2000" b="1"/>
          </a:p>
        </p:txBody>
      </p:sp>
      <p:sp>
        <p:nvSpPr>
          <p:cNvPr id="6" name="Rectangle 5">
            <a:extLst>
              <a:ext uri="{FF2B5EF4-FFF2-40B4-BE49-F238E27FC236}">
                <a16:creationId xmlns:a16="http://schemas.microsoft.com/office/drawing/2014/main" id="{57D244BF-426E-4C16-8F74-7973CB732D2D}"/>
              </a:ext>
            </a:extLst>
          </p:cNvPr>
          <p:cNvSpPr/>
          <p:nvPr/>
        </p:nvSpPr>
        <p:spPr>
          <a:xfrm>
            <a:off x="3873140" y="2467042"/>
            <a:ext cx="6662055" cy="707886"/>
          </a:xfrm>
          <a:prstGeom prst="rect">
            <a:avLst/>
          </a:prstGeom>
        </p:spPr>
        <p:txBody>
          <a:bodyPr wrap="square">
            <a:spAutoFit/>
          </a:bodyPr>
          <a:lstStyle/>
          <a:p>
            <a:pPr lvl="1" algn="ctr"/>
            <a:r>
              <a:rPr lang="en-US" sz="2000">
                <a:latin typeface="Segoe UI "/>
              </a:rPr>
              <a:t>		______________________________________________</a:t>
            </a:r>
          </a:p>
        </p:txBody>
      </p:sp>
      <p:sp>
        <p:nvSpPr>
          <p:cNvPr id="7" name="Rectangle 6">
            <a:extLst>
              <a:ext uri="{FF2B5EF4-FFF2-40B4-BE49-F238E27FC236}">
                <a16:creationId xmlns:a16="http://schemas.microsoft.com/office/drawing/2014/main" id="{3943D243-8B78-49AA-BF1F-F75E4E93D42F}"/>
              </a:ext>
            </a:extLst>
          </p:cNvPr>
          <p:cNvSpPr/>
          <p:nvPr/>
        </p:nvSpPr>
        <p:spPr>
          <a:xfrm>
            <a:off x="873913" y="4309843"/>
            <a:ext cx="10092355" cy="141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solidFill>
                  <a:schemeClr val="tx1"/>
                </a:solidFill>
                <a:latin typeface="Segoe UI "/>
              </a:rPr>
              <a:t>*Initial Investment</a:t>
            </a:r>
            <a:r>
              <a:rPr lang="en-US">
                <a:solidFill>
                  <a:schemeClr val="tx1"/>
                </a:solidFill>
                <a:latin typeface="Segoe UI "/>
              </a:rPr>
              <a:t> is the capital expense and operating expense required to complete cloud transformation. </a:t>
            </a:r>
          </a:p>
          <a:p>
            <a:endParaRPr lang="en-US">
              <a:solidFill>
                <a:schemeClr val="tx1"/>
              </a:solidFill>
              <a:latin typeface="Segoe UI "/>
            </a:endParaRPr>
          </a:p>
          <a:p>
            <a:r>
              <a:rPr lang="en-US" b="1">
                <a:solidFill>
                  <a:schemeClr val="tx1">
                    <a:lumMod val="95000"/>
                    <a:lumOff val="5000"/>
                  </a:schemeClr>
                </a:solidFill>
              </a:rPr>
              <a:t>*</a:t>
            </a:r>
            <a:r>
              <a:rPr lang="en-US" b="1">
                <a:solidFill>
                  <a:schemeClr val="tx1"/>
                </a:solidFill>
                <a:latin typeface="Segoe UI "/>
              </a:rPr>
              <a:t>Gain from investment </a:t>
            </a:r>
            <a:r>
              <a:rPr lang="en-US">
                <a:solidFill>
                  <a:schemeClr val="tx1">
                    <a:lumMod val="95000"/>
                    <a:lumOff val="5000"/>
                  </a:schemeClr>
                </a:solidFill>
              </a:rPr>
              <a:t>include revenue deltas and cost deltas. </a:t>
            </a:r>
          </a:p>
          <a:p>
            <a:endParaRPr lang="en-US">
              <a:solidFill>
                <a:schemeClr val="tx1"/>
              </a:solidFill>
              <a:latin typeface="Segoe UI "/>
            </a:endParaRPr>
          </a:p>
        </p:txBody>
      </p:sp>
      <p:sp>
        <p:nvSpPr>
          <p:cNvPr id="3" name="Rectangle 2">
            <a:extLst>
              <a:ext uri="{FF2B5EF4-FFF2-40B4-BE49-F238E27FC236}">
                <a16:creationId xmlns:a16="http://schemas.microsoft.com/office/drawing/2014/main" id="{D63B5A2C-E7C3-4AC8-A383-61CC3ED03362}"/>
              </a:ext>
            </a:extLst>
          </p:cNvPr>
          <p:cNvSpPr/>
          <p:nvPr/>
        </p:nvSpPr>
        <p:spPr>
          <a:xfrm>
            <a:off x="5141074" y="2653412"/>
            <a:ext cx="5441298" cy="400110"/>
          </a:xfrm>
          <a:prstGeom prst="rect">
            <a:avLst/>
          </a:prstGeom>
        </p:spPr>
        <p:txBody>
          <a:bodyPr wrap="none">
            <a:spAutoFit/>
          </a:bodyPr>
          <a:lstStyle/>
          <a:p>
            <a:r>
              <a:rPr lang="en-US" sz="2000" b="1">
                <a:latin typeface="Segoe UI "/>
              </a:rPr>
              <a:t>Gain from Investment* – Initial Investment*</a:t>
            </a:r>
            <a:endParaRPr lang="en-US" sz="2000"/>
          </a:p>
        </p:txBody>
      </p:sp>
      <p:sp>
        <p:nvSpPr>
          <p:cNvPr id="11" name="Rectangle 10">
            <a:extLst>
              <a:ext uri="{FF2B5EF4-FFF2-40B4-BE49-F238E27FC236}">
                <a16:creationId xmlns:a16="http://schemas.microsoft.com/office/drawing/2014/main" id="{2570DB85-244A-4FEE-B5C0-199FD28E35E0}"/>
              </a:ext>
            </a:extLst>
          </p:cNvPr>
          <p:cNvSpPr/>
          <p:nvPr/>
        </p:nvSpPr>
        <p:spPr>
          <a:xfrm>
            <a:off x="5361002" y="3175563"/>
            <a:ext cx="3686330" cy="400110"/>
          </a:xfrm>
          <a:prstGeom prst="rect">
            <a:avLst/>
          </a:prstGeom>
        </p:spPr>
        <p:txBody>
          <a:bodyPr wrap="none">
            <a:spAutoFit/>
          </a:bodyPr>
          <a:lstStyle/>
          <a:p>
            <a:pPr lvl="3" algn="ctr"/>
            <a:r>
              <a:rPr lang="en-US" sz="2000" b="1">
                <a:latin typeface="Segoe UI "/>
              </a:rPr>
              <a:t>Initial Investment</a:t>
            </a:r>
          </a:p>
        </p:txBody>
      </p:sp>
      <p:cxnSp>
        <p:nvCxnSpPr>
          <p:cNvPr id="13" name="Straight Connector 12">
            <a:extLst>
              <a:ext uri="{FF2B5EF4-FFF2-40B4-BE49-F238E27FC236}">
                <a16:creationId xmlns:a16="http://schemas.microsoft.com/office/drawing/2014/main" id="{EC4ED64B-E7ED-494B-8B01-1BBFCE2015F5}"/>
              </a:ext>
            </a:extLst>
          </p:cNvPr>
          <p:cNvCxnSpPr/>
          <p:nvPr/>
        </p:nvCxnSpPr>
        <p:spPr>
          <a:xfrm>
            <a:off x="978195" y="4162647"/>
            <a:ext cx="96041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427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2E0EAD1-1809-428D-A03A-DEC0ED6D2529}"/>
              </a:ext>
            </a:extLst>
          </p:cNvPr>
          <p:cNvSpPr/>
          <p:nvPr/>
        </p:nvSpPr>
        <p:spPr>
          <a:xfrm>
            <a:off x="888024" y="2583303"/>
            <a:ext cx="3261945"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67111" y="-252447"/>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Identify First Project</a:t>
            </a:r>
          </a:p>
        </p:txBody>
      </p:sp>
      <p:sp>
        <p:nvSpPr>
          <p:cNvPr id="6" name="Rectangle 5">
            <a:extLst>
              <a:ext uri="{FF2B5EF4-FFF2-40B4-BE49-F238E27FC236}">
                <a16:creationId xmlns:a16="http://schemas.microsoft.com/office/drawing/2014/main" id="{AE1C278F-1866-4DB8-AB4F-C4A147790554}"/>
              </a:ext>
            </a:extLst>
          </p:cNvPr>
          <p:cNvSpPr/>
          <p:nvPr/>
        </p:nvSpPr>
        <p:spPr>
          <a:xfrm>
            <a:off x="1766027" y="1725615"/>
            <a:ext cx="841201" cy="84120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7" name="Rectangle 6" descr="Checklist">
            <a:extLst>
              <a:ext uri="{FF2B5EF4-FFF2-40B4-BE49-F238E27FC236}">
                <a16:creationId xmlns:a16="http://schemas.microsoft.com/office/drawing/2014/main" id="{576FF8E1-C295-426A-968B-A0F163F33210}"/>
              </a:ext>
            </a:extLst>
          </p:cNvPr>
          <p:cNvSpPr/>
          <p:nvPr/>
        </p:nvSpPr>
        <p:spPr>
          <a:xfrm>
            <a:off x="5568699" y="1688656"/>
            <a:ext cx="841201" cy="84120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9" name="Rectangle 8" descr="Checkmark">
            <a:extLst>
              <a:ext uri="{FF2B5EF4-FFF2-40B4-BE49-F238E27FC236}">
                <a16:creationId xmlns:a16="http://schemas.microsoft.com/office/drawing/2014/main" id="{A7F1129F-2ECD-476B-9F22-653FE63375E5}"/>
              </a:ext>
            </a:extLst>
          </p:cNvPr>
          <p:cNvSpPr/>
          <p:nvPr/>
        </p:nvSpPr>
        <p:spPr>
          <a:xfrm>
            <a:off x="9371371" y="1578729"/>
            <a:ext cx="841201" cy="84120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 name="Rectangle 4">
            <a:extLst>
              <a:ext uri="{FF2B5EF4-FFF2-40B4-BE49-F238E27FC236}">
                <a16:creationId xmlns:a16="http://schemas.microsoft.com/office/drawing/2014/main" id="{54C3AD46-5D8C-4505-9EEC-6DB04EF8F22C}"/>
              </a:ext>
            </a:extLst>
          </p:cNvPr>
          <p:cNvSpPr/>
          <p:nvPr/>
        </p:nvSpPr>
        <p:spPr>
          <a:xfrm>
            <a:off x="911633" y="3211822"/>
            <a:ext cx="3261945" cy="3406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Arial" panose="020B0604020202020204" pitchFamily="34" charset="0"/>
              <a:buChar char="•"/>
            </a:pPr>
            <a:r>
              <a:rPr lang="en-US" sz="1600">
                <a:solidFill>
                  <a:schemeClr val="tx1"/>
                </a:solidFill>
              </a:rPr>
              <a:t>Should align with your motivations for cloud adoption </a:t>
            </a:r>
          </a:p>
          <a:p>
            <a:pPr marL="285750" indent="-285750">
              <a:buFont typeface="Arial" panose="020B0604020202020204" pitchFamily="34" charset="0"/>
              <a:buChar char="•"/>
            </a:pPr>
            <a:r>
              <a:rPr lang="en-US" sz="1600">
                <a:solidFill>
                  <a:schemeClr val="tx1"/>
                </a:solidFill>
              </a:rPr>
              <a:t>Should demonstrate progress towards a defined business outcome</a:t>
            </a:r>
          </a:p>
        </p:txBody>
      </p:sp>
      <p:sp>
        <p:nvSpPr>
          <p:cNvPr id="10" name="Rectangle 9">
            <a:extLst>
              <a:ext uri="{FF2B5EF4-FFF2-40B4-BE49-F238E27FC236}">
                <a16:creationId xmlns:a16="http://schemas.microsoft.com/office/drawing/2014/main" id="{4A0000D8-0BE3-4B9E-BDCA-2F15AE845118}"/>
              </a:ext>
            </a:extLst>
          </p:cNvPr>
          <p:cNvSpPr/>
          <p:nvPr/>
        </p:nvSpPr>
        <p:spPr>
          <a:xfrm>
            <a:off x="4596910" y="3193576"/>
            <a:ext cx="3338147" cy="3406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Arial" panose="020B0604020202020204" pitchFamily="34" charset="0"/>
              <a:buChar char="•"/>
            </a:pPr>
            <a:r>
              <a:rPr lang="en-US" sz="1600">
                <a:solidFill>
                  <a:schemeClr val="tx1"/>
                </a:solidFill>
              </a:rPr>
              <a:t>Project is a source of learning.</a:t>
            </a:r>
          </a:p>
          <a:p>
            <a:pPr marL="285750" indent="-285750">
              <a:buFont typeface="Arial" panose="020B0604020202020204" pitchFamily="34" charset="0"/>
              <a:buChar char="•"/>
            </a:pPr>
            <a:r>
              <a:rPr lang="en-US" sz="1600">
                <a:solidFill>
                  <a:schemeClr val="tx1"/>
                </a:solidFill>
              </a:rPr>
              <a:t>It might result in production deployments, but it will probably require additional effort first.</a:t>
            </a:r>
          </a:p>
          <a:p>
            <a:pPr marL="285750" indent="-285750">
              <a:buFont typeface="Arial" panose="020B0604020202020204" pitchFamily="34" charset="0"/>
              <a:buChar char="•"/>
            </a:pPr>
            <a:r>
              <a:rPr lang="en-US" sz="1600">
                <a:solidFill>
                  <a:schemeClr val="tx1"/>
                </a:solidFill>
              </a:rPr>
              <a:t>The output of this project is a set of clear requirements to provide a longer-term production solution.</a:t>
            </a:r>
          </a:p>
          <a:p>
            <a:pPr algn="ctr"/>
            <a:endParaRPr lang="en-US" sz="1400">
              <a:solidFill>
                <a:schemeClr val="tx1"/>
              </a:solidFill>
            </a:endParaRPr>
          </a:p>
        </p:txBody>
      </p:sp>
      <p:sp>
        <p:nvSpPr>
          <p:cNvPr id="11" name="Rectangle 10">
            <a:extLst>
              <a:ext uri="{FF2B5EF4-FFF2-40B4-BE49-F238E27FC236}">
                <a16:creationId xmlns:a16="http://schemas.microsoft.com/office/drawing/2014/main" id="{B5302C0A-9DFD-40B8-8477-7141395F8799}"/>
              </a:ext>
            </a:extLst>
          </p:cNvPr>
          <p:cNvSpPr/>
          <p:nvPr/>
        </p:nvSpPr>
        <p:spPr>
          <a:xfrm>
            <a:off x="8282352" y="2867058"/>
            <a:ext cx="3270740" cy="37325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endParaRPr lang="en-US" sz="1600" dirty="0">
              <a:solidFill>
                <a:schemeClr val="tx1"/>
              </a:solidFill>
            </a:endParaRPr>
          </a:p>
          <a:p>
            <a:pPr marL="171450" indent="-171450">
              <a:buFont typeface="Arial" panose="020B0604020202020204" pitchFamily="34" charset="0"/>
              <a:buChar char="•"/>
            </a:pPr>
            <a:endParaRPr lang="en-US" sz="1600" dirty="0">
              <a:solidFill>
                <a:schemeClr val="tx1"/>
              </a:solidFill>
            </a:endParaRPr>
          </a:p>
          <a:p>
            <a:pPr marL="171450" indent="-171450">
              <a:buFont typeface="Arial" panose="020B0604020202020204" pitchFamily="34" charset="0"/>
              <a:buChar char="•"/>
            </a:pPr>
            <a:r>
              <a:rPr lang="en-US" sz="1600" b="1" dirty="0">
                <a:solidFill>
                  <a:schemeClr val="tx1"/>
                </a:solidFill>
              </a:rPr>
              <a:t>Critical business events: </a:t>
            </a:r>
            <a:r>
              <a:rPr lang="en-US" sz="1600" dirty="0">
                <a:solidFill>
                  <a:schemeClr val="tx1"/>
                </a:solidFill>
              </a:rPr>
              <a:t>Use Azure Site Recovery as a disaster recovery tool, reducing dependencies on disaster recovery assets within the datacenter.</a:t>
            </a:r>
          </a:p>
          <a:p>
            <a:pPr marL="171450" indent="-171450">
              <a:buFont typeface="Arial" panose="020B0604020202020204" pitchFamily="34" charset="0"/>
              <a:buChar char="•"/>
            </a:pPr>
            <a:r>
              <a:rPr lang="en-US" sz="1600" b="1" dirty="0">
                <a:solidFill>
                  <a:schemeClr val="tx1"/>
                </a:solidFill>
              </a:rPr>
              <a:t>Migration motivations: </a:t>
            </a:r>
            <a:r>
              <a:rPr lang="en-US" sz="1600" dirty="0">
                <a:solidFill>
                  <a:schemeClr val="tx1"/>
                </a:solidFill>
              </a:rPr>
              <a:t>Start with a noncritical workload and use Azure setup guide and the Azure migration guide for guidance</a:t>
            </a:r>
          </a:p>
          <a:p>
            <a:pPr marL="171450" indent="-171450">
              <a:buFont typeface="Arial" panose="020B0604020202020204" pitchFamily="34" charset="0"/>
              <a:buChar char="•"/>
            </a:pPr>
            <a:r>
              <a:rPr lang="en-US" sz="1600" b="1" dirty="0">
                <a:solidFill>
                  <a:schemeClr val="tx1"/>
                </a:solidFill>
              </a:rPr>
              <a:t>Innovation motivations: </a:t>
            </a:r>
            <a:r>
              <a:rPr lang="en-US" sz="1600" dirty="0">
                <a:solidFill>
                  <a:schemeClr val="tx1"/>
                </a:solidFill>
              </a:rPr>
              <a:t>Creation of a targeted dev/test environment can be a great first project.</a:t>
            </a:r>
          </a:p>
        </p:txBody>
      </p:sp>
      <p:sp>
        <p:nvSpPr>
          <p:cNvPr id="12" name="TextBox 11">
            <a:extLst>
              <a:ext uri="{FF2B5EF4-FFF2-40B4-BE49-F238E27FC236}">
                <a16:creationId xmlns:a16="http://schemas.microsoft.com/office/drawing/2014/main" id="{FA48D8B9-84E5-4A27-B008-6DE0FD2A6F36}"/>
              </a:ext>
            </a:extLst>
          </p:cNvPr>
          <p:cNvSpPr txBox="1"/>
          <p:nvPr/>
        </p:nvSpPr>
        <p:spPr>
          <a:xfrm>
            <a:off x="1396690" y="2624541"/>
            <a:ext cx="2334060" cy="369332"/>
          </a:xfrm>
          <a:prstGeom prst="rect">
            <a:avLst/>
          </a:prstGeom>
          <a:noFill/>
        </p:spPr>
        <p:txBody>
          <a:bodyPr wrap="square" rtlCol="0">
            <a:spAutoFit/>
          </a:bodyPr>
          <a:lstStyle/>
          <a:p>
            <a:pPr algn="ctr"/>
            <a:r>
              <a:rPr lang="en-US" b="1">
                <a:solidFill>
                  <a:schemeClr val="bg1"/>
                </a:solidFill>
              </a:rPr>
              <a:t>First Project Criteria</a:t>
            </a:r>
          </a:p>
        </p:txBody>
      </p:sp>
      <p:sp>
        <p:nvSpPr>
          <p:cNvPr id="14" name="Rectangle 13">
            <a:extLst>
              <a:ext uri="{FF2B5EF4-FFF2-40B4-BE49-F238E27FC236}">
                <a16:creationId xmlns:a16="http://schemas.microsoft.com/office/drawing/2014/main" id="{636C8E35-BDC9-438C-A9C1-51555EEF6A4D}"/>
              </a:ext>
            </a:extLst>
          </p:cNvPr>
          <p:cNvSpPr/>
          <p:nvPr/>
        </p:nvSpPr>
        <p:spPr>
          <a:xfrm>
            <a:off x="4596911" y="2578395"/>
            <a:ext cx="3338147"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rPr>
              <a:t>First Project Expectations</a:t>
            </a:r>
          </a:p>
        </p:txBody>
      </p:sp>
      <p:sp>
        <p:nvSpPr>
          <p:cNvPr id="15" name="Rectangle 14">
            <a:extLst>
              <a:ext uri="{FF2B5EF4-FFF2-40B4-BE49-F238E27FC236}">
                <a16:creationId xmlns:a16="http://schemas.microsoft.com/office/drawing/2014/main" id="{80A337FF-7AB2-4C67-95DF-531D46AA80C8}"/>
              </a:ext>
            </a:extLst>
          </p:cNvPr>
          <p:cNvSpPr/>
          <p:nvPr/>
        </p:nvSpPr>
        <p:spPr>
          <a:xfrm>
            <a:off x="8282352" y="2578395"/>
            <a:ext cx="3270740"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rPr>
              <a:t>First Project Examples</a:t>
            </a:r>
          </a:p>
          <a:p>
            <a:pPr algn="ctr"/>
            <a:r>
              <a:rPr lang="en-US" sz="1100" b="1" i="1">
                <a:solidFill>
                  <a:schemeClr val="bg1"/>
                </a:solidFill>
              </a:rPr>
              <a:t>for each motivation category</a:t>
            </a:r>
          </a:p>
        </p:txBody>
      </p:sp>
      <p:sp>
        <p:nvSpPr>
          <p:cNvPr id="16" name="Rectangle 15">
            <a:extLst>
              <a:ext uri="{FF2B5EF4-FFF2-40B4-BE49-F238E27FC236}">
                <a16:creationId xmlns:a16="http://schemas.microsoft.com/office/drawing/2014/main" id="{E8FD2117-3AEB-406C-B024-815E9E97596D}"/>
              </a:ext>
            </a:extLst>
          </p:cNvPr>
          <p:cNvSpPr/>
          <p:nvPr/>
        </p:nvSpPr>
        <p:spPr>
          <a:xfrm>
            <a:off x="822251" y="767562"/>
            <a:ext cx="10602638" cy="1107996"/>
          </a:xfrm>
          <a:prstGeom prst="rect">
            <a:avLst/>
          </a:prstGeom>
        </p:spPr>
        <p:txBody>
          <a:bodyPr wrap="square">
            <a:spAutoFit/>
          </a:bodyPr>
          <a:lstStyle/>
          <a:p>
            <a:r>
              <a:rPr lang="en-US" sz="2200">
                <a:latin typeface="Segoe UI "/>
              </a:rPr>
              <a:t>Choose the first project to move to the cloud by using a clearly defined criteria and clearly identified outcomes to achieve</a:t>
            </a:r>
          </a:p>
          <a:p>
            <a:pPr lvl="1" algn="ctr"/>
            <a:r>
              <a:rPr lang="en-US" sz="2200">
                <a:latin typeface="Segoe UI "/>
              </a:rPr>
              <a:t>			</a:t>
            </a:r>
            <a:endParaRPr lang="en-US" sz="2000">
              <a:latin typeface="Segoe UI "/>
            </a:endParaRPr>
          </a:p>
        </p:txBody>
      </p:sp>
    </p:spTree>
    <p:extLst>
      <p:ext uri="{BB962C8B-B14F-4D97-AF65-F5344CB8AC3E}">
        <p14:creationId xmlns:p14="http://schemas.microsoft.com/office/powerpoint/2010/main" val="384555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235282" y="168842"/>
            <a:ext cx="11018520" cy="1231106"/>
          </a:xfrm>
        </p:spPr>
        <p:txBody>
          <a:bodyPr/>
          <a:lstStyle/>
          <a:p>
            <a:pPr>
              <a:spcBef>
                <a:spcPts val="1200"/>
              </a:spcBef>
              <a:spcAft>
                <a:spcPts val="600"/>
              </a:spcAft>
            </a:pPr>
            <a:r>
              <a:rPr lang="en-US" sz="4400">
                <a:solidFill>
                  <a:schemeClr val="bg1"/>
                </a:solidFill>
              </a:rPr>
              <a:t>Workshop segment #1</a:t>
            </a:r>
            <a:br>
              <a:rPr lang="en-US" sz="4400">
                <a:solidFill>
                  <a:schemeClr val="bg1"/>
                </a:solidFill>
              </a:rPr>
            </a:br>
            <a:r>
              <a:rPr lang="en-US">
                <a:solidFill>
                  <a:schemeClr val="bg1"/>
                </a:solidFill>
              </a:rPr>
              <a:t>Engage stakeholders to define strategy</a:t>
            </a:r>
          </a:p>
        </p:txBody>
      </p:sp>
      <p:sp>
        <p:nvSpPr>
          <p:cNvPr id="3" name="TextBox 2">
            <a:extLst>
              <a:ext uri="{FF2B5EF4-FFF2-40B4-BE49-F238E27FC236}">
                <a16:creationId xmlns:a16="http://schemas.microsoft.com/office/drawing/2014/main" id="{44CBCD13-CA19-4BFA-BCE8-529AB9F3F9B3}"/>
              </a:ext>
            </a:extLst>
          </p:cNvPr>
          <p:cNvSpPr txBox="1"/>
          <p:nvPr/>
        </p:nvSpPr>
        <p:spPr>
          <a:xfrm>
            <a:off x="1475692" y="2281020"/>
            <a:ext cx="9438920" cy="3077766"/>
          </a:xfrm>
          <a:prstGeom prst="rect">
            <a:avLst/>
          </a:prstGeom>
          <a:noFill/>
        </p:spPr>
        <p:txBody>
          <a:bodyPr wrap="squar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What do you expect from your move to the cloud?</a:t>
            </a:r>
          </a:p>
          <a:p>
            <a:pPr marL="457200" indent="-457200" algn="l">
              <a:buAutoNum type="arabicParenR"/>
            </a:pPr>
            <a:r>
              <a:rPr lang="en-US" sz="2000">
                <a:solidFill>
                  <a:schemeClr val="bg1"/>
                </a:solidFill>
              </a:rPr>
              <a:t>What are you moving to the cloud today?</a:t>
            </a:r>
          </a:p>
          <a:p>
            <a:pPr marL="457200" indent="-457200" algn="l">
              <a:buAutoNum type="arabicParenR"/>
            </a:pPr>
            <a:r>
              <a:rPr lang="en-US" sz="2000">
                <a:solidFill>
                  <a:schemeClr val="bg1"/>
                </a:solidFill>
              </a:rPr>
              <a:t>How has your transition to the cloud changed your organization?</a:t>
            </a:r>
          </a:p>
          <a:p>
            <a:pPr marL="457200" indent="-457200" algn="l">
              <a:buAutoNum type="arabicParenR"/>
            </a:pPr>
            <a:r>
              <a:rPr lang="en-US" sz="2000">
                <a:solidFill>
                  <a:schemeClr val="bg1"/>
                </a:solidFill>
              </a:rPr>
              <a:t>What are your short, medium, and long-term objectives?</a:t>
            </a:r>
          </a:p>
          <a:p>
            <a:pPr marL="457200" indent="-457200" algn="l">
              <a:buAutoNum type="arabicParenR"/>
            </a:pPr>
            <a:r>
              <a:rPr lang="en-US" sz="2000">
                <a:solidFill>
                  <a:schemeClr val="bg1"/>
                </a:solidFill>
              </a:rPr>
              <a:t>How are you thinking about dual cloud?</a:t>
            </a:r>
          </a:p>
          <a:p>
            <a:pPr marL="457200" indent="-457200" algn="l">
              <a:buAutoNum type="arabicParenR"/>
            </a:pPr>
            <a:r>
              <a:rPr lang="en-US" sz="2000">
                <a:solidFill>
                  <a:schemeClr val="bg1"/>
                </a:solidFill>
              </a:rPr>
              <a:t>What are the criteria which define where apps or data reside?</a:t>
            </a:r>
          </a:p>
          <a:p>
            <a:pPr marL="457200" indent="-457200" algn="l">
              <a:buAutoNum type="arabicParenR"/>
            </a:pPr>
            <a:r>
              <a:rPr lang="en-US" sz="2000">
                <a:solidFill>
                  <a:schemeClr val="bg1"/>
                </a:solidFill>
              </a:rPr>
              <a:t>What are the risks which you have identified?</a:t>
            </a:r>
          </a:p>
          <a:p>
            <a:pPr marL="457200" indent="-457200" algn="l">
              <a:buAutoNum type="arabicParenR"/>
            </a:pPr>
            <a:r>
              <a:rPr lang="en-US" sz="2000">
                <a:solidFill>
                  <a:schemeClr val="bg1"/>
                </a:solidFill>
              </a:rPr>
              <a:t>What are the next applications and databases which you have identified to move to the cloud?</a:t>
            </a:r>
          </a:p>
        </p:txBody>
      </p:sp>
    </p:spTree>
    <p:extLst>
      <p:ext uri="{BB962C8B-B14F-4D97-AF65-F5344CB8AC3E}">
        <p14:creationId xmlns:p14="http://schemas.microsoft.com/office/powerpoint/2010/main" val="24002758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F90D-5EB7-4E15-96F2-0E0D4A750507}"/>
              </a:ext>
            </a:extLst>
          </p:cNvPr>
          <p:cNvSpPr>
            <a:spLocks noGrp="1"/>
          </p:cNvSpPr>
          <p:nvPr>
            <p:ph type="title"/>
          </p:nvPr>
        </p:nvSpPr>
        <p:spPr/>
        <p:txBody>
          <a:bodyPr>
            <a:normAutofit/>
          </a:bodyPr>
          <a:lstStyle/>
          <a:p>
            <a:r>
              <a:rPr lang="en-US" sz="3600">
                <a:latin typeface="Segoe UI Semibold" panose="020B0702040204020203" pitchFamily="34" charset="0"/>
                <a:cs typeface="Segoe UI Semibold" panose="020B0702040204020203" pitchFamily="34" charset="0"/>
              </a:rPr>
              <a:t>Plan</a:t>
            </a:r>
            <a:endParaRPr lang="en-US" sz="4000">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FF62C852-D65C-464D-9D8A-967109842107}"/>
              </a:ext>
            </a:extLst>
          </p:cNvPr>
          <p:cNvSpPr txBox="1"/>
          <p:nvPr/>
        </p:nvSpPr>
        <p:spPr>
          <a:xfrm>
            <a:off x="876993" y="1487731"/>
            <a:ext cx="10899371" cy="1046440"/>
          </a:xfrm>
          <a:prstGeom prst="rect">
            <a:avLst/>
          </a:prstGeom>
          <a:noFill/>
        </p:spPr>
        <p:txBody>
          <a:bodyPr wrap="square" rtlCol="0">
            <a:spAutoFit/>
          </a:bodyPr>
          <a:lstStyle/>
          <a:p>
            <a:r>
              <a:rPr lang="en-US" sz="2200">
                <a:latin typeface="Segoe UI "/>
              </a:rPr>
              <a:t>Cloud adoption plans convert the aspirational goals of the cloud adoption strategy into actions. It will help guide technical efforts, in alignment with the business strategy.</a:t>
            </a:r>
          </a:p>
          <a:p>
            <a:endParaRPr lang="en-US"/>
          </a:p>
        </p:txBody>
      </p:sp>
      <p:sp>
        <p:nvSpPr>
          <p:cNvPr id="5" name="Oval 4">
            <a:extLst>
              <a:ext uri="{FF2B5EF4-FFF2-40B4-BE49-F238E27FC236}">
                <a16:creationId xmlns:a16="http://schemas.microsoft.com/office/drawing/2014/main" id="{100BCE10-D69E-4CBC-B09B-666B0654A910}"/>
              </a:ext>
            </a:extLst>
          </p:cNvPr>
          <p:cNvSpPr/>
          <p:nvPr/>
        </p:nvSpPr>
        <p:spPr>
          <a:xfrm>
            <a:off x="1688177" y="2938361"/>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6" name="TextBox 5">
            <a:extLst>
              <a:ext uri="{FF2B5EF4-FFF2-40B4-BE49-F238E27FC236}">
                <a16:creationId xmlns:a16="http://schemas.microsoft.com/office/drawing/2014/main" id="{2BB06B30-1DF6-4695-9956-B03D7A8B0A0A}"/>
              </a:ext>
            </a:extLst>
          </p:cNvPr>
          <p:cNvSpPr txBox="1"/>
          <p:nvPr/>
        </p:nvSpPr>
        <p:spPr>
          <a:xfrm>
            <a:off x="2266604" y="2996841"/>
            <a:ext cx="3829396" cy="1169551"/>
          </a:xfrm>
          <a:prstGeom prst="rect">
            <a:avLst/>
          </a:prstGeom>
          <a:noFill/>
        </p:spPr>
        <p:txBody>
          <a:bodyPr wrap="square" rtlCol="0">
            <a:spAutoFit/>
          </a:bodyPr>
          <a:lstStyle/>
          <a:p>
            <a:r>
              <a:rPr lang="en-US" sz="2200">
                <a:solidFill>
                  <a:srgbClr val="0070C0"/>
                </a:solidFill>
                <a:latin typeface="Segoe UI "/>
              </a:rPr>
              <a:t>Rationalize Digital estate</a:t>
            </a:r>
          </a:p>
          <a:p>
            <a:r>
              <a:rPr lang="en-US" sz="1600">
                <a:latin typeface="Segoe UI "/>
              </a:rPr>
              <a:t>Rationalize your digital estate to determine best approach to cloud adoption</a:t>
            </a:r>
          </a:p>
        </p:txBody>
      </p:sp>
      <p:sp>
        <p:nvSpPr>
          <p:cNvPr id="7" name="Oval 6">
            <a:extLst>
              <a:ext uri="{FF2B5EF4-FFF2-40B4-BE49-F238E27FC236}">
                <a16:creationId xmlns:a16="http://schemas.microsoft.com/office/drawing/2014/main" id="{FB808438-3347-46BC-9E6A-9779A47AF061}"/>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8" name="TextBox 7">
            <a:extLst>
              <a:ext uri="{FF2B5EF4-FFF2-40B4-BE49-F238E27FC236}">
                <a16:creationId xmlns:a16="http://schemas.microsoft.com/office/drawing/2014/main" id="{43BADEE4-990C-4CC1-855C-FA559B41D9F6}"/>
              </a:ext>
            </a:extLst>
          </p:cNvPr>
          <p:cNvSpPr txBox="1"/>
          <p:nvPr/>
        </p:nvSpPr>
        <p:spPr>
          <a:xfrm>
            <a:off x="2266604" y="4522500"/>
            <a:ext cx="3120043" cy="923330"/>
          </a:xfrm>
          <a:prstGeom prst="rect">
            <a:avLst/>
          </a:prstGeom>
          <a:noFill/>
        </p:spPr>
        <p:txBody>
          <a:bodyPr wrap="square" rtlCol="0">
            <a:spAutoFit/>
          </a:bodyPr>
          <a:lstStyle/>
          <a:p>
            <a:r>
              <a:rPr lang="en-US" sz="2200">
                <a:solidFill>
                  <a:srgbClr val="0070C0"/>
                </a:solidFill>
                <a:latin typeface="Segoe UI "/>
              </a:rPr>
              <a:t>Skills readiness plan</a:t>
            </a:r>
          </a:p>
          <a:p>
            <a:r>
              <a:rPr lang="en-US" sz="1600">
                <a:latin typeface="Segoe UI "/>
              </a:rPr>
              <a:t>Get your people ready by identifying skills gap and plan</a:t>
            </a:r>
            <a:endParaRPr lang="en-US" sz="2200">
              <a:latin typeface="Segoe UI "/>
            </a:endParaRPr>
          </a:p>
        </p:txBody>
      </p:sp>
      <p:sp>
        <p:nvSpPr>
          <p:cNvPr id="9" name="Oval 8">
            <a:extLst>
              <a:ext uri="{FF2B5EF4-FFF2-40B4-BE49-F238E27FC236}">
                <a16:creationId xmlns:a16="http://schemas.microsoft.com/office/drawing/2014/main" id="{E488F6DE-BFE8-4383-8A4A-83E6DA7CADF6}"/>
              </a:ext>
            </a:extLst>
          </p:cNvPr>
          <p:cNvSpPr/>
          <p:nvPr/>
        </p:nvSpPr>
        <p:spPr>
          <a:xfrm>
            <a:off x="6293083" y="2882943"/>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TextBox 9">
            <a:extLst>
              <a:ext uri="{FF2B5EF4-FFF2-40B4-BE49-F238E27FC236}">
                <a16:creationId xmlns:a16="http://schemas.microsoft.com/office/drawing/2014/main" id="{10563343-25F0-4C9A-AC6D-6FC61093C49D}"/>
              </a:ext>
            </a:extLst>
          </p:cNvPr>
          <p:cNvSpPr txBox="1"/>
          <p:nvPr/>
        </p:nvSpPr>
        <p:spPr>
          <a:xfrm>
            <a:off x="6871510" y="2941423"/>
            <a:ext cx="2770909" cy="923330"/>
          </a:xfrm>
          <a:prstGeom prst="rect">
            <a:avLst/>
          </a:prstGeom>
          <a:noFill/>
        </p:spPr>
        <p:txBody>
          <a:bodyPr wrap="square" rtlCol="0">
            <a:spAutoFit/>
          </a:bodyPr>
          <a:lstStyle/>
          <a:p>
            <a:r>
              <a:rPr lang="en-US" sz="2200">
                <a:solidFill>
                  <a:srgbClr val="0070C0"/>
                </a:solidFill>
                <a:latin typeface="Segoe UI "/>
              </a:rPr>
              <a:t>Initial org alignment</a:t>
            </a:r>
          </a:p>
          <a:p>
            <a:r>
              <a:rPr lang="en-US" sz="1600">
                <a:latin typeface="Segoe UI "/>
              </a:rPr>
              <a:t>Align governance and cloud adoption to mitigate risks </a:t>
            </a:r>
            <a:endParaRPr lang="en-US" sz="2200">
              <a:latin typeface="Segoe UI "/>
            </a:endParaRPr>
          </a:p>
        </p:txBody>
      </p:sp>
      <p:sp>
        <p:nvSpPr>
          <p:cNvPr id="11" name="Oval 10">
            <a:extLst>
              <a:ext uri="{FF2B5EF4-FFF2-40B4-BE49-F238E27FC236}">
                <a16:creationId xmlns:a16="http://schemas.microsoft.com/office/drawing/2014/main" id="{6F2E0752-BFBB-4618-9BCC-B3474C8699BE}"/>
              </a:ext>
            </a:extLst>
          </p:cNvPr>
          <p:cNvSpPr/>
          <p:nvPr/>
        </p:nvSpPr>
        <p:spPr>
          <a:xfrm>
            <a:off x="6350580" y="4486138"/>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2" name="TextBox 11">
            <a:extLst>
              <a:ext uri="{FF2B5EF4-FFF2-40B4-BE49-F238E27FC236}">
                <a16:creationId xmlns:a16="http://schemas.microsoft.com/office/drawing/2014/main" id="{5D36418F-A6A6-489E-9308-13FDBE5DFFE4}"/>
              </a:ext>
            </a:extLst>
          </p:cNvPr>
          <p:cNvSpPr txBox="1"/>
          <p:nvPr/>
        </p:nvSpPr>
        <p:spPr>
          <a:xfrm>
            <a:off x="6871510" y="4443065"/>
            <a:ext cx="2770909" cy="1169551"/>
          </a:xfrm>
          <a:prstGeom prst="rect">
            <a:avLst/>
          </a:prstGeom>
          <a:noFill/>
        </p:spPr>
        <p:txBody>
          <a:bodyPr wrap="square" rtlCol="0">
            <a:spAutoFit/>
          </a:bodyPr>
          <a:lstStyle/>
          <a:p>
            <a:r>
              <a:rPr lang="en-US" sz="2200">
                <a:solidFill>
                  <a:srgbClr val="0070C0"/>
                </a:solidFill>
                <a:latin typeface="Segoe UI "/>
              </a:rPr>
              <a:t>Cloud adoption plan</a:t>
            </a:r>
          </a:p>
          <a:p>
            <a:r>
              <a:rPr lang="en-US" sz="1600">
                <a:latin typeface="Segoe UI "/>
              </a:rPr>
              <a:t>Create an actionable cloud adoption plan that aligns to your business strategy </a:t>
            </a:r>
          </a:p>
        </p:txBody>
      </p:sp>
    </p:spTree>
    <p:extLst>
      <p:ext uri="{BB962C8B-B14F-4D97-AF65-F5344CB8AC3E}">
        <p14:creationId xmlns:p14="http://schemas.microsoft.com/office/powerpoint/2010/main" val="837477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a:xfrm>
            <a:off x="838200" y="-36508"/>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Initial Org Alignment</a:t>
            </a:r>
          </a:p>
        </p:txBody>
      </p:sp>
      <p:sp>
        <p:nvSpPr>
          <p:cNvPr id="4" name="TextBox 3">
            <a:extLst>
              <a:ext uri="{FF2B5EF4-FFF2-40B4-BE49-F238E27FC236}">
                <a16:creationId xmlns:a16="http://schemas.microsoft.com/office/drawing/2014/main" id="{D2D79B4F-B3BB-4A16-9624-6F7B648E1E1A}"/>
              </a:ext>
            </a:extLst>
          </p:cNvPr>
          <p:cNvSpPr txBox="1"/>
          <p:nvPr/>
        </p:nvSpPr>
        <p:spPr>
          <a:xfrm>
            <a:off x="838200" y="1405845"/>
            <a:ext cx="10899371" cy="769441"/>
          </a:xfrm>
          <a:prstGeom prst="rect">
            <a:avLst/>
          </a:prstGeom>
          <a:noFill/>
        </p:spPr>
        <p:txBody>
          <a:bodyPr wrap="square" rtlCol="0">
            <a:spAutoFit/>
          </a:bodyPr>
          <a:lstStyle/>
          <a:p>
            <a:r>
              <a:rPr lang="en-US" sz="2200">
                <a:latin typeface="Segoe UI "/>
              </a:rPr>
              <a:t>Implementing Cloud adoption plan requires some initial alignment of different stakeholders who will make the plan a reality</a:t>
            </a:r>
            <a:endParaRPr lang="en-US"/>
          </a:p>
        </p:txBody>
      </p:sp>
      <p:sp>
        <p:nvSpPr>
          <p:cNvPr id="5" name="Rectangle: Rounded Corners 4">
            <a:extLst>
              <a:ext uri="{FF2B5EF4-FFF2-40B4-BE49-F238E27FC236}">
                <a16:creationId xmlns:a16="http://schemas.microsoft.com/office/drawing/2014/main" id="{78AA9AE7-7166-464F-8B9A-6899A8A30663}"/>
              </a:ext>
            </a:extLst>
          </p:cNvPr>
          <p:cNvSpPr/>
          <p:nvPr/>
        </p:nvSpPr>
        <p:spPr>
          <a:xfrm>
            <a:off x="1791271" y="3085381"/>
            <a:ext cx="2661312" cy="140724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Cloud Adoption Team</a:t>
            </a:r>
          </a:p>
        </p:txBody>
      </p:sp>
      <p:sp>
        <p:nvSpPr>
          <p:cNvPr id="6" name="Rectangle: Rounded Corners 5">
            <a:extLst>
              <a:ext uri="{FF2B5EF4-FFF2-40B4-BE49-F238E27FC236}">
                <a16:creationId xmlns:a16="http://schemas.microsoft.com/office/drawing/2014/main" id="{5E5CD8BC-229A-4CC7-BAF7-0A45A83FACD6}"/>
              </a:ext>
            </a:extLst>
          </p:cNvPr>
          <p:cNvSpPr/>
          <p:nvPr/>
        </p:nvSpPr>
        <p:spPr>
          <a:xfrm>
            <a:off x="7640475" y="3108124"/>
            <a:ext cx="2655317" cy="12495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rPr>
              <a:t>Cloud Governance Team</a:t>
            </a:r>
          </a:p>
          <a:p>
            <a:pPr algn="ctr"/>
            <a:endParaRPr lang="en-US">
              <a:solidFill>
                <a:schemeClr val="tx1"/>
              </a:solidFill>
            </a:endParaRPr>
          </a:p>
        </p:txBody>
      </p:sp>
      <p:pic>
        <p:nvPicPr>
          <p:cNvPr id="8" name="Graphic 7" descr="Users">
            <a:extLst>
              <a:ext uri="{FF2B5EF4-FFF2-40B4-BE49-F238E27FC236}">
                <a16:creationId xmlns:a16="http://schemas.microsoft.com/office/drawing/2014/main" id="{7A189ACA-E034-4F59-902D-0CFF3BD89D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4727" y="3499365"/>
            <a:ext cx="914400" cy="914400"/>
          </a:xfrm>
          <a:prstGeom prst="rect">
            <a:avLst/>
          </a:prstGeom>
        </p:spPr>
      </p:pic>
      <p:pic>
        <p:nvPicPr>
          <p:cNvPr id="9" name="Graphic 8" descr="Users">
            <a:extLst>
              <a:ext uri="{FF2B5EF4-FFF2-40B4-BE49-F238E27FC236}">
                <a16:creationId xmlns:a16="http://schemas.microsoft.com/office/drawing/2014/main" id="{2365CFC1-D1A8-4CDF-B1B4-6291836E53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4430" y="3542118"/>
            <a:ext cx="793787" cy="828893"/>
          </a:xfrm>
          <a:prstGeom prst="rect">
            <a:avLst/>
          </a:prstGeom>
        </p:spPr>
      </p:pic>
      <p:pic>
        <p:nvPicPr>
          <p:cNvPr id="11" name="Graphic 10" descr="Cloud">
            <a:extLst>
              <a:ext uri="{FF2B5EF4-FFF2-40B4-BE49-F238E27FC236}">
                <a16:creationId xmlns:a16="http://schemas.microsoft.com/office/drawing/2014/main" id="{922C9CA7-6030-48D1-BDB1-B5EAD15AE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6298" y="2630992"/>
            <a:ext cx="1715071" cy="1715071"/>
          </a:xfrm>
          <a:prstGeom prst="rect">
            <a:avLst/>
          </a:prstGeom>
        </p:spPr>
      </p:pic>
      <p:sp>
        <p:nvSpPr>
          <p:cNvPr id="12" name="Isosceles Triangle 11">
            <a:extLst>
              <a:ext uri="{FF2B5EF4-FFF2-40B4-BE49-F238E27FC236}">
                <a16:creationId xmlns:a16="http://schemas.microsoft.com/office/drawing/2014/main" id="{ED916581-6F2A-45EB-BEF8-745E2C3E4D91}"/>
              </a:ext>
            </a:extLst>
          </p:cNvPr>
          <p:cNvSpPr/>
          <p:nvPr/>
        </p:nvSpPr>
        <p:spPr>
          <a:xfrm rot="5400000">
            <a:off x="4389720" y="3513416"/>
            <a:ext cx="769441" cy="438943"/>
          </a:xfrm>
          <a:prstGeom prst="triangle">
            <a:avLst>
              <a:gd name="adj" fmla="val 4731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237D5F6-2C59-4ECE-A11C-6A926B4C6BAC}"/>
              </a:ext>
            </a:extLst>
          </p:cNvPr>
          <p:cNvSpPr/>
          <p:nvPr/>
        </p:nvSpPr>
        <p:spPr>
          <a:xfrm rot="16200000">
            <a:off x="6819352" y="3452001"/>
            <a:ext cx="769441" cy="438943"/>
          </a:xfrm>
          <a:prstGeom prst="triangle">
            <a:avLst>
              <a:gd name="adj" fmla="val 4731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E2871FA-F8B4-4B23-99F5-A7DDB3059300}"/>
              </a:ext>
            </a:extLst>
          </p:cNvPr>
          <p:cNvSpPr txBox="1"/>
          <p:nvPr/>
        </p:nvSpPr>
        <p:spPr>
          <a:xfrm>
            <a:off x="5179609" y="4172983"/>
            <a:ext cx="1922072" cy="369332"/>
          </a:xfrm>
          <a:prstGeom prst="rect">
            <a:avLst/>
          </a:prstGeom>
          <a:noFill/>
        </p:spPr>
        <p:txBody>
          <a:bodyPr wrap="square" rtlCol="0">
            <a:spAutoFit/>
          </a:bodyPr>
          <a:lstStyle/>
          <a:p>
            <a:r>
              <a:rPr lang="en-US"/>
              <a:t>Speed vs Control </a:t>
            </a:r>
          </a:p>
        </p:txBody>
      </p:sp>
      <p:sp>
        <p:nvSpPr>
          <p:cNvPr id="15" name="TextBox 14">
            <a:extLst>
              <a:ext uri="{FF2B5EF4-FFF2-40B4-BE49-F238E27FC236}">
                <a16:creationId xmlns:a16="http://schemas.microsoft.com/office/drawing/2014/main" id="{26B46987-19BF-4EBA-814D-0EC3FEB0CBDC}"/>
              </a:ext>
            </a:extLst>
          </p:cNvPr>
          <p:cNvSpPr txBox="1"/>
          <p:nvPr/>
        </p:nvSpPr>
        <p:spPr>
          <a:xfrm>
            <a:off x="1534235" y="4847759"/>
            <a:ext cx="10103099" cy="1938992"/>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Segoe UI "/>
              </a:rPr>
              <a:t>Create a balance between speed or </a:t>
            </a:r>
            <a:r>
              <a:rPr lang="en-US" sz="2000" i="1">
                <a:latin typeface="Segoe UI "/>
              </a:rPr>
              <a:t>moving quickly </a:t>
            </a:r>
            <a:r>
              <a:rPr lang="en-US" sz="2000">
                <a:latin typeface="Segoe UI "/>
              </a:rPr>
              <a:t>and control or </a:t>
            </a:r>
            <a:r>
              <a:rPr lang="en-US" sz="2000" i="1">
                <a:latin typeface="Segoe UI "/>
              </a:rPr>
              <a:t>reducing risks </a:t>
            </a:r>
            <a:r>
              <a:rPr lang="en-US" sz="2000">
                <a:latin typeface="Segoe UI "/>
              </a:rPr>
              <a:t>by have teams accountable for adoption and governance. </a:t>
            </a:r>
          </a:p>
          <a:p>
            <a:pPr marL="342900" indent="-342900">
              <a:buFont typeface="Arial" panose="020B0604020202020204" pitchFamily="34" charset="0"/>
              <a:buChar char="•"/>
            </a:pPr>
            <a:r>
              <a:rPr lang="en-US" sz="2000">
                <a:latin typeface="Segoe UI "/>
              </a:rPr>
              <a:t>While cloud adoption team is required to execute cloud adoption tasks, governance team ensures processes and controls are implemented</a:t>
            </a:r>
          </a:p>
          <a:p>
            <a:endParaRPr lang="en-US" sz="2200">
              <a:latin typeface="Segoe UI "/>
            </a:endParaRPr>
          </a:p>
          <a:p>
            <a:endParaRPr lang="en-US"/>
          </a:p>
        </p:txBody>
      </p:sp>
    </p:spTree>
    <p:extLst>
      <p:ext uri="{BB962C8B-B14F-4D97-AF65-F5344CB8AC3E}">
        <p14:creationId xmlns:p14="http://schemas.microsoft.com/office/powerpoint/2010/main" val="135204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EED8-34F4-424F-A76E-97D217D4E81D}"/>
              </a:ext>
            </a:extLst>
          </p:cNvPr>
          <p:cNvSpPr>
            <a:spLocks noGrp="1"/>
          </p:cNvSpPr>
          <p:nvPr>
            <p:ph type="title"/>
          </p:nvPr>
        </p:nvSpPr>
        <p:spPr>
          <a:xfrm>
            <a:off x="838200" y="-81144"/>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Rationalize Digital Estate</a:t>
            </a:r>
          </a:p>
        </p:txBody>
      </p:sp>
      <p:sp>
        <p:nvSpPr>
          <p:cNvPr id="4" name="Rectangle 3">
            <a:extLst>
              <a:ext uri="{FF2B5EF4-FFF2-40B4-BE49-F238E27FC236}">
                <a16:creationId xmlns:a16="http://schemas.microsoft.com/office/drawing/2014/main" id="{D0F4117A-D87C-4A68-8091-434B0BB4D79E}"/>
              </a:ext>
            </a:extLst>
          </p:cNvPr>
          <p:cNvSpPr/>
          <p:nvPr/>
        </p:nvSpPr>
        <p:spPr>
          <a:xfrm>
            <a:off x="838200" y="1097820"/>
            <a:ext cx="10672259" cy="4339650"/>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200" b="1">
                <a:latin typeface="Segoe UI "/>
              </a:rPr>
              <a:t>Cloud rationalization </a:t>
            </a:r>
            <a:r>
              <a:rPr lang="en-US" sz="2200">
                <a:latin typeface="Segoe UI "/>
              </a:rPr>
              <a:t>is the process of evaluating assets to determine the best approach to hosting them in the cloud (public or hybrid)</a:t>
            </a:r>
          </a:p>
          <a:p>
            <a:pPr marL="342900" indent="-342900">
              <a:spcBef>
                <a:spcPts val="600"/>
              </a:spcBef>
              <a:spcAft>
                <a:spcPts val="600"/>
              </a:spcAft>
              <a:buFont typeface="Arial" panose="020B0604020202020204" pitchFamily="34" charset="0"/>
              <a:buChar char="•"/>
            </a:pPr>
            <a:r>
              <a:rPr lang="en-US" sz="2200">
                <a:latin typeface="Segoe UI "/>
              </a:rPr>
              <a:t>Rationalization can take place using an </a:t>
            </a:r>
            <a:r>
              <a:rPr lang="en-US" sz="2200" b="1">
                <a:latin typeface="Segoe UI "/>
              </a:rPr>
              <a:t>Incremental approach </a:t>
            </a:r>
            <a:r>
              <a:rPr lang="en-US" sz="2200">
                <a:latin typeface="Segoe UI "/>
              </a:rPr>
              <a:t>or ‘Power of 10’ where the cloud strategy team selects the first 10 applications to be migrated which are a mix of simple and complex workloads; (recommended approach)</a:t>
            </a:r>
          </a:p>
          <a:p>
            <a:pPr marL="342900" indent="-342900">
              <a:spcBef>
                <a:spcPts val="600"/>
              </a:spcBef>
              <a:spcAft>
                <a:spcPts val="600"/>
              </a:spcAft>
              <a:buFont typeface="Arial" panose="020B0604020202020204" pitchFamily="34" charset="0"/>
              <a:buChar char="•"/>
            </a:pPr>
            <a:r>
              <a:rPr lang="en-US" sz="2400"/>
              <a:t>The output of a rationalization effort is a prioritized backlog of all assets that are affected by the chosen transformation.</a:t>
            </a:r>
          </a:p>
          <a:p>
            <a:pPr marL="342900" indent="-342900">
              <a:spcBef>
                <a:spcPts val="600"/>
              </a:spcBef>
              <a:spcAft>
                <a:spcPts val="600"/>
              </a:spcAft>
              <a:buFont typeface="Arial" panose="020B0604020202020204" pitchFamily="34" charset="0"/>
              <a:buChar char="•"/>
            </a:pPr>
            <a:r>
              <a:rPr lang="en-US" sz="2200">
                <a:latin typeface="Segoe UI "/>
              </a:rPr>
              <a:t>Use costing models from your chosen cloud provider to forecast costs for your prioritized backlog; for Azure, we have pricing tools like Azure Migrate, Azure pricing calculator and Azure cost management. Ensure that hybrid is incorporated into the costing models</a:t>
            </a:r>
          </a:p>
        </p:txBody>
      </p:sp>
    </p:spTree>
    <p:extLst>
      <p:ext uri="{BB962C8B-B14F-4D97-AF65-F5344CB8AC3E}">
        <p14:creationId xmlns:p14="http://schemas.microsoft.com/office/powerpoint/2010/main" val="337347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a:xfrm>
            <a:off x="533400" y="-110912"/>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Skills Readiness Plan</a:t>
            </a:r>
          </a:p>
        </p:txBody>
      </p:sp>
      <p:sp>
        <p:nvSpPr>
          <p:cNvPr id="4" name="TextBox 3">
            <a:extLst>
              <a:ext uri="{FF2B5EF4-FFF2-40B4-BE49-F238E27FC236}">
                <a16:creationId xmlns:a16="http://schemas.microsoft.com/office/drawing/2014/main" id="{31C0BFCC-DFA9-4C31-993D-A15752211FD5}"/>
              </a:ext>
            </a:extLst>
          </p:cNvPr>
          <p:cNvSpPr txBox="1"/>
          <p:nvPr/>
        </p:nvSpPr>
        <p:spPr>
          <a:xfrm>
            <a:off x="533400" y="914054"/>
            <a:ext cx="10899371" cy="769441"/>
          </a:xfrm>
          <a:prstGeom prst="rect">
            <a:avLst/>
          </a:prstGeom>
          <a:noFill/>
        </p:spPr>
        <p:txBody>
          <a:bodyPr wrap="square" rtlCol="0">
            <a:spAutoFit/>
          </a:bodyPr>
          <a:lstStyle/>
          <a:p>
            <a:r>
              <a:rPr lang="en-US" sz="2200">
                <a:latin typeface="Segoe UI "/>
              </a:rPr>
              <a:t>Cloud computing is a technology shift and a new set of skills are required to support cloud solutions</a:t>
            </a:r>
            <a:endParaRPr lang="en-US"/>
          </a:p>
        </p:txBody>
      </p:sp>
      <p:pic>
        <p:nvPicPr>
          <p:cNvPr id="11" name="Content Placeholder 4" descr="A screenshot of a cell phone&#10;&#10;Description automatically generated">
            <a:extLst>
              <a:ext uri="{FF2B5EF4-FFF2-40B4-BE49-F238E27FC236}">
                <a16:creationId xmlns:a16="http://schemas.microsoft.com/office/drawing/2014/main" id="{5F544767-0CB1-4464-9F9E-B959ED30F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834" y="1717847"/>
            <a:ext cx="10167385" cy="4397393"/>
          </a:xfrm>
          <a:prstGeom prst="rect">
            <a:avLst/>
          </a:prstGeom>
        </p:spPr>
      </p:pic>
      <p:sp>
        <p:nvSpPr>
          <p:cNvPr id="3" name="TextBox 2">
            <a:extLst>
              <a:ext uri="{FF2B5EF4-FFF2-40B4-BE49-F238E27FC236}">
                <a16:creationId xmlns:a16="http://schemas.microsoft.com/office/drawing/2014/main" id="{5FEB4762-90CC-4562-B60A-BFC749BF8D19}"/>
              </a:ext>
            </a:extLst>
          </p:cNvPr>
          <p:cNvSpPr txBox="1"/>
          <p:nvPr/>
        </p:nvSpPr>
        <p:spPr>
          <a:xfrm>
            <a:off x="1507164" y="6290042"/>
            <a:ext cx="3734687" cy="366823"/>
          </a:xfrm>
          <a:prstGeom prst="rect">
            <a:avLst/>
          </a:prstGeom>
          <a:noFill/>
        </p:spPr>
        <p:txBody>
          <a:bodyPr wrap="square" rtlCol="0">
            <a:spAutoFit/>
          </a:bodyPr>
          <a:lstStyle/>
          <a:p>
            <a:r>
              <a:rPr lang="en-US"/>
              <a:t>Identify the gaps</a:t>
            </a:r>
          </a:p>
        </p:txBody>
      </p:sp>
      <p:sp>
        <p:nvSpPr>
          <p:cNvPr id="6" name="TextBox 5">
            <a:extLst>
              <a:ext uri="{FF2B5EF4-FFF2-40B4-BE49-F238E27FC236}">
                <a16:creationId xmlns:a16="http://schemas.microsoft.com/office/drawing/2014/main" id="{02143AE3-CF4D-4562-A636-5F228C72692B}"/>
              </a:ext>
            </a:extLst>
          </p:cNvPr>
          <p:cNvSpPr txBox="1"/>
          <p:nvPr/>
        </p:nvSpPr>
        <p:spPr>
          <a:xfrm>
            <a:off x="4985337" y="6282066"/>
            <a:ext cx="3734687" cy="366823"/>
          </a:xfrm>
          <a:prstGeom prst="rect">
            <a:avLst/>
          </a:prstGeom>
          <a:noFill/>
        </p:spPr>
        <p:txBody>
          <a:bodyPr wrap="square" rtlCol="0">
            <a:spAutoFit/>
          </a:bodyPr>
          <a:lstStyle/>
          <a:p>
            <a:r>
              <a:rPr lang="en-US"/>
              <a:t>Look across teams</a:t>
            </a:r>
          </a:p>
        </p:txBody>
      </p:sp>
      <p:sp>
        <p:nvSpPr>
          <p:cNvPr id="7" name="TextBox 6">
            <a:extLst>
              <a:ext uri="{FF2B5EF4-FFF2-40B4-BE49-F238E27FC236}">
                <a16:creationId xmlns:a16="http://schemas.microsoft.com/office/drawing/2014/main" id="{5E8EA2B2-76C3-4A74-A20C-1A3926B1DA12}"/>
              </a:ext>
            </a:extLst>
          </p:cNvPr>
          <p:cNvSpPr txBox="1"/>
          <p:nvPr/>
        </p:nvSpPr>
        <p:spPr>
          <a:xfrm>
            <a:off x="8198579" y="6271433"/>
            <a:ext cx="3734687" cy="366823"/>
          </a:xfrm>
          <a:prstGeom prst="rect">
            <a:avLst/>
          </a:prstGeom>
          <a:noFill/>
        </p:spPr>
        <p:txBody>
          <a:bodyPr wrap="square" rtlCol="0">
            <a:spAutoFit/>
          </a:bodyPr>
          <a:lstStyle/>
          <a:p>
            <a:r>
              <a:rPr lang="en-US"/>
              <a:t>Create an org-wide learning plan</a:t>
            </a:r>
          </a:p>
        </p:txBody>
      </p:sp>
      <p:sp>
        <p:nvSpPr>
          <p:cNvPr id="5" name="Oval 4">
            <a:extLst>
              <a:ext uri="{FF2B5EF4-FFF2-40B4-BE49-F238E27FC236}">
                <a16:creationId xmlns:a16="http://schemas.microsoft.com/office/drawing/2014/main" id="{462F4CC0-59E1-4B88-B9E3-43270DB84CCD}"/>
              </a:ext>
            </a:extLst>
          </p:cNvPr>
          <p:cNvSpPr/>
          <p:nvPr/>
        </p:nvSpPr>
        <p:spPr>
          <a:xfrm>
            <a:off x="1206795" y="6337888"/>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9" name="Oval 8">
            <a:extLst>
              <a:ext uri="{FF2B5EF4-FFF2-40B4-BE49-F238E27FC236}">
                <a16:creationId xmlns:a16="http://schemas.microsoft.com/office/drawing/2014/main" id="{C058F00D-6151-4391-B8FB-1BC16FD54483}"/>
              </a:ext>
            </a:extLst>
          </p:cNvPr>
          <p:cNvSpPr/>
          <p:nvPr/>
        </p:nvSpPr>
        <p:spPr>
          <a:xfrm>
            <a:off x="4702687" y="6319279"/>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Oval 9">
            <a:extLst>
              <a:ext uri="{FF2B5EF4-FFF2-40B4-BE49-F238E27FC236}">
                <a16:creationId xmlns:a16="http://schemas.microsoft.com/office/drawing/2014/main" id="{94EB3E00-917A-415F-8522-00AC7B9E6EE2}"/>
              </a:ext>
            </a:extLst>
          </p:cNvPr>
          <p:cNvSpPr/>
          <p:nvPr/>
        </p:nvSpPr>
        <p:spPr>
          <a:xfrm>
            <a:off x="7898210" y="6295357"/>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cxnSp>
        <p:nvCxnSpPr>
          <p:cNvPr id="12" name="Straight Connector 11">
            <a:extLst>
              <a:ext uri="{FF2B5EF4-FFF2-40B4-BE49-F238E27FC236}">
                <a16:creationId xmlns:a16="http://schemas.microsoft.com/office/drawing/2014/main" id="{10FDEE17-41F7-4EF4-852E-71C9E5CBE0BA}"/>
              </a:ext>
            </a:extLst>
          </p:cNvPr>
          <p:cNvCxnSpPr/>
          <p:nvPr/>
        </p:nvCxnSpPr>
        <p:spPr>
          <a:xfrm>
            <a:off x="1063256" y="6161567"/>
            <a:ext cx="1019662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1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0616-73E6-46EE-AF5B-FBCE3FF862E4}"/>
              </a:ext>
            </a:extLst>
          </p:cNvPr>
          <p:cNvSpPr>
            <a:spLocks noGrp="1"/>
          </p:cNvSpPr>
          <p:nvPr>
            <p:ph type="title"/>
          </p:nvPr>
        </p:nvSpPr>
        <p:spPr>
          <a:xfrm>
            <a:off x="735842" y="-201057"/>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Cloud Adoption Plan </a:t>
            </a:r>
          </a:p>
        </p:txBody>
      </p:sp>
      <p:sp>
        <p:nvSpPr>
          <p:cNvPr id="4" name="TextBox 3">
            <a:extLst>
              <a:ext uri="{FF2B5EF4-FFF2-40B4-BE49-F238E27FC236}">
                <a16:creationId xmlns:a16="http://schemas.microsoft.com/office/drawing/2014/main" id="{3E9FC018-6116-499A-9A8F-962B9C53E6B8}"/>
              </a:ext>
            </a:extLst>
          </p:cNvPr>
          <p:cNvSpPr txBox="1"/>
          <p:nvPr/>
        </p:nvSpPr>
        <p:spPr>
          <a:xfrm>
            <a:off x="815017" y="1576507"/>
            <a:ext cx="10059538" cy="5232202"/>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b="1">
                <a:latin typeface="Segoe UI "/>
              </a:rPr>
              <a:t>Prerequisites</a:t>
            </a:r>
            <a:r>
              <a:rPr lang="en-US" sz="2000">
                <a:latin typeface="Segoe UI "/>
              </a:rPr>
              <a:t>: Confirm that all prerequisite steps have been completed before you create your plan.</a:t>
            </a:r>
          </a:p>
          <a:p>
            <a:pPr marL="342900" indent="-342900">
              <a:spcAft>
                <a:spcPts val="1200"/>
              </a:spcAft>
              <a:buFont typeface="Arial" panose="020B0604020202020204" pitchFamily="34" charset="0"/>
              <a:buChar char="•"/>
            </a:pPr>
            <a:r>
              <a:rPr lang="en-US" sz="2000" b="1">
                <a:latin typeface="Segoe UI "/>
              </a:rPr>
              <a:t>Define and prioritize workloads</a:t>
            </a:r>
            <a:r>
              <a:rPr lang="en-US" sz="2000">
                <a:latin typeface="Segoe UI "/>
              </a:rPr>
              <a:t>: Prioritize your first 10 workloads to establish an initial adoption backlog.</a:t>
            </a:r>
          </a:p>
          <a:p>
            <a:pPr marL="342900" indent="-342900">
              <a:spcAft>
                <a:spcPts val="1200"/>
              </a:spcAft>
              <a:buFont typeface="Arial" panose="020B0604020202020204" pitchFamily="34" charset="0"/>
              <a:buChar char="•"/>
            </a:pPr>
            <a:r>
              <a:rPr lang="en-US" sz="2000" b="1">
                <a:latin typeface="Segoe UI "/>
              </a:rPr>
              <a:t>Align assets: </a:t>
            </a:r>
            <a:r>
              <a:rPr lang="en-US" sz="2000">
                <a:latin typeface="Segoe UI "/>
              </a:rPr>
              <a:t>Identify which assets (proposed or existing) are required to support the prioritized workloads.</a:t>
            </a:r>
          </a:p>
          <a:p>
            <a:pPr marL="342900" indent="-342900">
              <a:spcAft>
                <a:spcPts val="1200"/>
              </a:spcAft>
              <a:buFont typeface="Arial" panose="020B0604020202020204" pitchFamily="34" charset="0"/>
              <a:buChar char="•"/>
            </a:pPr>
            <a:r>
              <a:rPr lang="en-US" sz="2000" b="1">
                <a:latin typeface="Segoe UI "/>
              </a:rPr>
              <a:t>Review rationalization: </a:t>
            </a:r>
            <a:r>
              <a:rPr lang="en-US" sz="2000">
                <a:latin typeface="Segoe UI "/>
              </a:rPr>
              <a:t>Review rationalization decisions to refine adoption-path decisions: Migrate or Innovate.</a:t>
            </a:r>
          </a:p>
          <a:p>
            <a:pPr marL="342900" indent="-342900">
              <a:spcAft>
                <a:spcPts val="1200"/>
              </a:spcAft>
              <a:buFont typeface="Arial" panose="020B0604020202020204" pitchFamily="34" charset="0"/>
              <a:buChar char="•"/>
            </a:pPr>
            <a:r>
              <a:rPr lang="en-US" sz="2000" b="1">
                <a:latin typeface="Segoe UI "/>
              </a:rPr>
              <a:t>Define iterations and releases: </a:t>
            </a:r>
            <a:r>
              <a:rPr lang="en-US" sz="2000">
                <a:latin typeface="Segoe UI "/>
              </a:rPr>
              <a:t>Iterations are the time blocks allocated to do work. Releases are the definition of the work to be done before triggering a change to production processes.</a:t>
            </a:r>
          </a:p>
          <a:p>
            <a:pPr marL="342900" indent="-342900">
              <a:spcAft>
                <a:spcPts val="1200"/>
              </a:spcAft>
              <a:buFont typeface="Arial" panose="020B0604020202020204" pitchFamily="34" charset="0"/>
              <a:buChar char="•"/>
            </a:pPr>
            <a:r>
              <a:rPr lang="en-US" sz="2000" b="1">
                <a:latin typeface="Segoe UI "/>
              </a:rPr>
              <a:t>Estimate timelines</a:t>
            </a:r>
            <a:r>
              <a:rPr lang="en-US" sz="2000">
                <a:latin typeface="Segoe UI "/>
              </a:rPr>
              <a:t>: Establish rough timelines for release planning purposes, based on initial estimates</a:t>
            </a:r>
            <a:r>
              <a:rPr lang="en-US">
                <a:latin typeface="Segoe UI "/>
              </a:rPr>
              <a:t>.</a:t>
            </a:r>
          </a:p>
          <a:p>
            <a:endParaRPr lang="en-US" sz="1400"/>
          </a:p>
        </p:txBody>
      </p:sp>
      <p:sp>
        <p:nvSpPr>
          <p:cNvPr id="3" name="Rectangle 2">
            <a:extLst>
              <a:ext uri="{FF2B5EF4-FFF2-40B4-BE49-F238E27FC236}">
                <a16:creationId xmlns:a16="http://schemas.microsoft.com/office/drawing/2014/main" id="{D6D430F8-12A0-427D-B373-63938D3C21D9}"/>
              </a:ext>
            </a:extLst>
          </p:cNvPr>
          <p:cNvSpPr/>
          <p:nvPr/>
        </p:nvSpPr>
        <p:spPr>
          <a:xfrm>
            <a:off x="735842" y="858942"/>
            <a:ext cx="9264502" cy="430887"/>
          </a:xfrm>
          <a:prstGeom prst="rect">
            <a:avLst/>
          </a:prstGeom>
        </p:spPr>
        <p:txBody>
          <a:bodyPr wrap="square">
            <a:spAutoFit/>
          </a:bodyPr>
          <a:lstStyle/>
          <a:p>
            <a:r>
              <a:rPr lang="en-US" sz="2200">
                <a:latin typeface="Segoe UI "/>
              </a:rPr>
              <a:t>Translate strategy and effort into an actionable cloud adoption plan</a:t>
            </a:r>
          </a:p>
        </p:txBody>
      </p:sp>
    </p:spTree>
    <p:extLst>
      <p:ext uri="{BB962C8B-B14F-4D97-AF65-F5344CB8AC3E}">
        <p14:creationId xmlns:p14="http://schemas.microsoft.com/office/powerpoint/2010/main" val="68873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BDBA25-825B-4BB4-8E7F-8D0B2ED6A83E}"/>
              </a:ext>
            </a:extLst>
          </p:cNvPr>
          <p:cNvSpPr>
            <a:spLocks noGrp="1"/>
          </p:cNvSpPr>
          <p:nvPr>
            <p:ph type="title"/>
          </p:nvPr>
        </p:nvSpPr>
        <p:spPr>
          <a:xfrm>
            <a:off x="488510" y="393196"/>
            <a:ext cx="11018520" cy="553998"/>
          </a:xfrm>
        </p:spPr>
        <p:txBody>
          <a:bodyPr/>
          <a:lstStyle/>
          <a:p>
            <a:r>
              <a:rPr lang="en-US"/>
              <a:t>Workshop (hidden slide)</a:t>
            </a:r>
          </a:p>
        </p:txBody>
      </p:sp>
      <p:sp>
        <p:nvSpPr>
          <p:cNvPr id="5" name="Text Placeholder 4">
            <a:extLst>
              <a:ext uri="{FF2B5EF4-FFF2-40B4-BE49-F238E27FC236}">
                <a16:creationId xmlns:a16="http://schemas.microsoft.com/office/drawing/2014/main" id="{0DC01527-1153-41F3-81EF-3C67D8DB7BE6}"/>
              </a:ext>
            </a:extLst>
          </p:cNvPr>
          <p:cNvSpPr>
            <a:spLocks noGrp="1"/>
          </p:cNvSpPr>
          <p:nvPr>
            <p:ph type="body" sz="quarter" idx="12"/>
          </p:nvPr>
        </p:nvSpPr>
        <p:spPr>
          <a:xfrm>
            <a:off x="290945" y="1436688"/>
            <a:ext cx="11671070" cy="4407360"/>
          </a:xfrm>
        </p:spPr>
        <p:txBody>
          <a:bodyPr/>
          <a:lstStyle/>
          <a:p>
            <a:r>
              <a:rPr lang="en-US" sz="3200"/>
              <a:t>Workshop Duration: 4hrs</a:t>
            </a:r>
          </a:p>
          <a:p>
            <a:r>
              <a:rPr lang="en-US" sz="3200"/>
              <a:t>Customer Attendees: ITDM &amp; BDM: Enterprise Architect, Business IT leads, Governance teams, IT Director, Cloud Lead, Operations Lead</a:t>
            </a:r>
          </a:p>
          <a:p>
            <a:r>
              <a:rPr lang="en-US" sz="3200"/>
              <a:t>Microsoft delivery team: AE, ATS, SSP, CSA, Services</a:t>
            </a:r>
          </a:p>
          <a:p>
            <a:r>
              <a:rPr lang="en-US" sz="3200"/>
              <a:t>Find out if the customer has identified a partner to work with on their cloud journey, include them in the workshop</a:t>
            </a:r>
          </a:p>
          <a:p>
            <a:r>
              <a:rPr lang="en-US" sz="3200"/>
              <a:t>What is the asset we will use to capture the information?  </a:t>
            </a:r>
          </a:p>
        </p:txBody>
      </p:sp>
      <p:sp>
        <p:nvSpPr>
          <p:cNvPr id="4" name="Text Placeholder 3">
            <a:extLst>
              <a:ext uri="{FF2B5EF4-FFF2-40B4-BE49-F238E27FC236}">
                <a16:creationId xmlns:a16="http://schemas.microsoft.com/office/drawing/2014/main" id="{25873FDE-079D-4A37-A390-AB5EB17171C1}"/>
              </a:ext>
            </a:extLst>
          </p:cNvPr>
          <p:cNvSpPr>
            <a:spLocks noGrp="1"/>
          </p:cNvSpPr>
          <p:nvPr>
            <p:ph type="body" sz="quarter" idx="11"/>
          </p:nvPr>
        </p:nvSpPr>
        <p:spPr/>
        <p:txBody>
          <a:bodyPr/>
          <a:lstStyle/>
          <a:p>
            <a:r>
              <a:rPr lang="en-US"/>
              <a:t>Objectives</a:t>
            </a:r>
          </a:p>
        </p:txBody>
      </p:sp>
    </p:spTree>
    <p:extLst>
      <p:ext uri="{BB962C8B-B14F-4D97-AF65-F5344CB8AC3E}">
        <p14:creationId xmlns:p14="http://schemas.microsoft.com/office/powerpoint/2010/main" val="21408648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6CB4-6B6C-4B66-A56C-7D1EFBB30FD4}"/>
              </a:ext>
            </a:extLst>
          </p:cNvPr>
          <p:cNvSpPr>
            <a:spLocks noGrp="1"/>
          </p:cNvSpPr>
          <p:nvPr>
            <p:ph type="title"/>
          </p:nvPr>
        </p:nvSpPr>
        <p:spPr>
          <a:xfrm>
            <a:off x="875414" y="0"/>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Cloud Adoption Plan Template</a:t>
            </a:r>
          </a:p>
        </p:txBody>
      </p:sp>
      <p:pic>
        <p:nvPicPr>
          <p:cNvPr id="4" name="Picture 3">
            <a:extLst>
              <a:ext uri="{FF2B5EF4-FFF2-40B4-BE49-F238E27FC236}">
                <a16:creationId xmlns:a16="http://schemas.microsoft.com/office/drawing/2014/main" id="{DB7D42B0-0B61-4F5E-B479-23A48C249679}"/>
              </a:ext>
            </a:extLst>
          </p:cNvPr>
          <p:cNvPicPr>
            <a:picLocks noChangeAspect="1"/>
          </p:cNvPicPr>
          <p:nvPr/>
        </p:nvPicPr>
        <p:blipFill>
          <a:blip r:embed="rId2"/>
          <a:stretch>
            <a:fillRect/>
          </a:stretch>
        </p:blipFill>
        <p:spPr>
          <a:xfrm>
            <a:off x="6970391" y="1501793"/>
            <a:ext cx="4837461" cy="4999001"/>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CA1C6BCC-030C-4ECC-AD84-3DF4F60E5EC9}"/>
              </a:ext>
            </a:extLst>
          </p:cNvPr>
          <p:cNvSpPr/>
          <p:nvPr/>
        </p:nvSpPr>
        <p:spPr>
          <a:xfrm>
            <a:off x="785787" y="1461851"/>
            <a:ext cx="6184604" cy="2907847"/>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000">
                <a:latin typeface="Segoe UI "/>
              </a:rPr>
              <a:t>Cloud adoption plan converts the aspirational goals of the cloud adoption strategy into an actionable plan</a:t>
            </a:r>
          </a:p>
          <a:p>
            <a:pPr marL="342900" indent="-342900">
              <a:lnSpc>
                <a:spcPct val="107000"/>
              </a:lnSpc>
              <a:spcAft>
                <a:spcPts val="800"/>
              </a:spcAft>
              <a:buFont typeface="Arial" panose="020B0604020202020204" pitchFamily="34" charset="0"/>
              <a:buChar char="•"/>
            </a:pPr>
            <a:r>
              <a:rPr lang="en-US" sz="2000">
                <a:latin typeface="Segoe UI "/>
              </a:rPr>
              <a:t>All the cloud teams leverage the cloud adoption plan to guide technical efforts, in alignment with the business outcomes. </a:t>
            </a:r>
          </a:p>
          <a:p>
            <a:pPr marL="342900" indent="-342900">
              <a:lnSpc>
                <a:spcPct val="107000"/>
              </a:lnSpc>
              <a:spcAft>
                <a:spcPts val="800"/>
              </a:spcAft>
              <a:buFont typeface="Arial" panose="020B0604020202020204" pitchFamily="34" charset="0"/>
              <a:buChar char="•"/>
            </a:pPr>
            <a:r>
              <a:rPr lang="en-US" sz="2000">
                <a:latin typeface="Segoe UI "/>
              </a:rPr>
              <a:t>Download the </a:t>
            </a:r>
            <a:r>
              <a:rPr lang="en-US" sz="2000">
                <a:latin typeface="Segoe UI "/>
                <a:hlinkClick r:id="rId3"/>
              </a:rPr>
              <a:t>template</a:t>
            </a:r>
            <a:r>
              <a:rPr lang="en-US" sz="2000">
                <a:latin typeface="Segoe UI "/>
              </a:rPr>
              <a:t> and get started with creating your plan </a:t>
            </a:r>
          </a:p>
        </p:txBody>
      </p:sp>
    </p:spTree>
    <p:extLst>
      <p:ext uri="{BB962C8B-B14F-4D97-AF65-F5344CB8AC3E}">
        <p14:creationId xmlns:p14="http://schemas.microsoft.com/office/powerpoint/2010/main" val="3689659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86334A-69F1-4B08-AF9B-EB6BEE9D0F14}"/>
              </a:ext>
            </a:extLst>
          </p:cNvPr>
          <p:cNvPicPr>
            <a:picLocks noChangeAspect="1"/>
          </p:cNvPicPr>
          <p:nvPr/>
        </p:nvPicPr>
        <p:blipFill rotWithShape="1">
          <a:blip r:embed="rId2"/>
          <a:srcRect b="13300"/>
          <a:stretch/>
        </p:blipFill>
        <p:spPr>
          <a:xfrm>
            <a:off x="637140" y="1424862"/>
            <a:ext cx="4064513" cy="5175806"/>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1C8A924F-7AB2-4EDA-BD53-B6C72AF3513A}"/>
              </a:ext>
            </a:extLst>
          </p:cNvPr>
          <p:cNvPicPr>
            <a:picLocks noChangeAspect="1"/>
          </p:cNvPicPr>
          <p:nvPr/>
        </p:nvPicPr>
        <p:blipFill>
          <a:blip r:embed="rId3"/>
          <a:stretch>
            <a:fillRect/>
          </a:stretch>
        </p:blipFill>
        <p:spPr>
          <a:xfrm>
            <a:off x="5208787" y="3498112"/>
            <a:ext cx="6042655" cy="2977011"/>
          </a:xfrm>
          <a:prstGeom prst="rect">
            <a:avLst/>
          </a:prstGeom>
          <a:ln>
            <a:solidFill>
              <a:schemeClr val="tx1">
                <a:lumMod val="50000"/>
                <a:lumOff val="50000"/>
              </a:schemeClr>
            </a:solidFill>
          </a:ln>
        </p:spPr>
      </p:pic>
      <p:sp>
        <p:nvSpPr>
          <p:cNvPr id="6" name="Title 1">
            <a:extLst>
              <a:ext uri="{FF2B5EF4-FFF2-40B4-BE49-F238E27FC236}">
                <a16:creationId xmlns:a16="http://schemas.microsoft.com/office/drawing/2014/main" id="{DEF85F37-9D32-4C47-A0E3-9B5066797920}"/>
              </a:ext>
            </a:extLst>
          </p:cNvPr>
          <p:cNvSpPr>
            <a:spLocks noGrp="1"/>
          </p:cNvSpPr>
          <p:nvPr>
            <p:ph type="title"/>
          </p:nvPr>
        </p:nvSpPr>
        <p:spPr>
          <a:xfrm>
            <a:off x="735842" y="-64780"/>
            <a:ext cx="10515600" cy="1325563"/>
          </a:xfrm>
        </p:spPr>
        <p:txBody>
          <a:bodyPr/>
          <a:lstStyle/>
          <a:p>
            <a:r>
              <a:rPr lang="en-US" sz="3600">
                <a:solidFill>
                  <a:srgbClr val="0070C0"/>
                </a:solidFill>
                <a:latin typeface="Segoe UI Semibold" panose="020B0702040204020203" pitchFamily="34" charset="0"/>
                <a:cs typeface="Segoe UI Semibold" panose="020B0702040204020203" pitchFamily="34" charset="0"/>
              </a:rPr>
              <a:t>Azure DevOps Cloud Adoption Plan Generator </a:t>
            </a:r>
          </a:p>
        </p:txBody>
      </p:sp>
      <p:sp>
        <p:nvSpPr>
          <p:cNvPr id="7" name="TextBox 6">
            <a:extLst>
              <a:ext uri="{FF2B5EF4-FFF2-40B4-BE49-F238E27FC236}">
                <a16:creationId xmlns:a16="http://schemas.microsoft.com/office/drawing/2014/main" id="{BBFA2860-7BA1-4BD6-B647-66F53FEB643C}"/>
              </a:ext>
            </a:extLst>
          </p:cNvPr>
          <p:cNvSpPr txBox="1"/>
          <p:nvPr/>
        </p:nvSpPr>
        <p:spPr>
          <a:xfrm>
            <a:off x="5641525" y="1825449"/>
            <a:ext cx="5357242" cy="1107996"/>
          </a:xfrm>
          <a:prstGeom prst="rect">
            <a:avLst/>
          </a:prstGeom>
          <a:noFill/>
        </p:spPr>
        <p:txBody>
          <a:bodyPr wrap="square" rtlCol="0">
            <a:spAutoFit/>
          </a:bodyPr>
          <a:lstStyle/>
          <a:p>
            <a:r>
              <a:rPr lang="en-US" sz="2200">
                <a:latin typeface="Segoe UI "/>
              </a:rPr>
              <a:t>Leverage Azure DevOps to log and track your cloud adoption plan</a:t>
            </a:r>
          </a:p>
          <a:p>
            <a:r>
              <a:rPr lang="en-US" sz="2200" b="1">
                <a:latin typeface="Segoe UI "/>
              </a:rPr>
              <a:t>aka.ms/adopt/plan </a:t>
            </a:r>
            <a:endParaRPr lang="en-US" b="1"/>
          </a:p>
        </p:txBody>
      </p:sp>
    </p:spTree>
    <p:extLst>
      <p:ext uri="{BB962C8B-B14F-4D97-AF65-F5344CB8AC3E}">
        <p14:creationId xmlns:p14="http://schemas.microsoft.com/office/powerpoint/2010/main" val="1779733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231106"/>
          </a:xfrm>
        </p:spPr>
        <p:txBody>
          <a:bodyPr/>
          <a:lstStyle/>
          <a:p>
            <a:pPr>
              <a:spcBef>
                <a:spcPts val="1200"/>
              </a:spcBef>
              <a:spcAft>
                <a:spcPts val="600"/>
              </a:spcAft>
            </a:pPr>
            <a:r>
              <a:rPr lang="en-US" sz="4400">
                <a:solidFill>
                  <a:schemeClr val="bg1"/>
                </a:solidFill>
              </a:rPr>
              <a:t>Workshop segment #2</a:t>
            </a:r>
            <a:br>
              <a:rPr lang="en-US" sz="4400">
                <a:solidFill>
                  <a:schemeClr val="bg1"/>
                </a:solidFill>
              </a:rPr>
            </a:br>
            <a:r>
              <a:rPr lang="en-US">
                <a:solidFill>
                  <a:schemeClr val="bg1"/>
                </a:solidFill>
              </a:rPr>
              <a:t>Create your cloud adoption plan</a:t>
            </a:r>
          </a:p>
        </p:txBody>
      </p:sp>
      <p:sp>
        <p:nvSpPr>
          <p:cNvPr id="3" name="TextBox 2">
            <a:extLst>
              <a:ext uri="{FF2B5EF4-FFF2-40B4-BE49-F238E27FC236}">
                <a16:creationId xmlns:a16="http://schemas.microsoft.com/office/drawing/2014/main" id="{56116777-CBC1-4CBD-B255-FDDB899FFC61}"/>
              </a:ext>
            </a:extLst>
          </p:cNvPr>
          <p:cNvSpPr txBox="1"/>
          <p:nvPr/>
        </p:nvSpPr>
        <p:spPr>
          <a:xfrm>
            <a:off x="1594762" y="2754485"/>
            <a:ext cx="8681223" cy="2154436"/>
          </a:xfrm>
          <a:prstGeom prst="rect">
            <a:avLst/>
          </a:prstGeom>
          <a:noFill/>
        </p:spPr>
        <p:txBody>
          <a:bodyPr wrap="non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How are you organizing your people and teams for cloud transformation</a:t>
            </a:r>
          </a:p>
          <a:p>
            <a:pPr marL="457200" indent="-457200" algn="l">
              <a:buAutoNum type="arabicParenR"/>
            </a:pPr>
            <a:r>
              <a:rPr lang="en-US" sz="2000">
                <a:solidFill>
                  <a:schemeClr val="bg1"/>
                </a:solidFill>
              </a:rPr>
              <a:t>Where does accountability reside for application creation and availability</a:t>
            </a:r>
          </a:p>
          <a:p>
            <a:pPr marL="457200" indent="-457200" algn="l">
              <a:buAutoNum type="arabicParenR"/>
            </a:pPr>
            <a:r>
              <a:rPr lang="en-US" sz="2000">
                <a:solidFill>
                  <a:schemeClr val="bg1"/>
                </a:solidFill>
              </a:rPr>
              <a:t>What are the current skills gaps?</a:t>
            </a:r>
          </a:p>
          <a:p>
            <a:pPr marL="457200" indent="-457200" algn="l">
              <a:buAutoNum type="arabicParenR"/>
            </a:pPr>
            <a:r>
              <a:rPr lang="en-US" sz="2000">
                <a:solidFill>
                  <a:schemeClr val="bg1"/>
                </a:solidFill>
              </a:rPr>
              <a:t>How do your people train and skill up?</a:t>
            </a:r>
          </a:p>
          <a:p>
            <a:pPr marL="457200" indent="-457200" algn="l">
              <a:buAutoNum type="arabicParenR"/>
            </a:pPr>
            <a:r>
              <a:rPr lang="en-US" sz="2000">
                <a:solidFill>
                  <a:schemeClr val="bg1"/>
                </a:solidFill>
              </a:rPr>
              <a:t>What is the prioritized list of applications you are moving to the cloud?</a:t>
            </a:r>
          </a:p>
          <a:p>
            <a:pPr marL="457200" indent="-457200" algn="l">
              <a:buAutoNum type="arabicParenR"/>
            </a:pP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851664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7375-37A9-486A-BBC5-39CF3622FC4D}"/>
              </a:ext>
            </a:extLst>
          </p:cNvPr>
          <p:cNvSpPr>
            <a:spLocks noGrp="1"/>
          </p:cNvSpPr>
          <p:nvPr>
            <p:ph type="title"/>
          </p:nvPr>
        </p:nvSpPr>
        <p:spPr>
          <a:xfrm>
            <a:off x="727364" y="-6099"/>
            <a:ext cx="10515600" cy="1325563"/>
          </a:xfrm>
        </p:spPr>
        <p:txBody>
          <a:bodyPr/>
          <a:lstStyle/>
          <a:p>
            <a:r>
              <a:rPr lang="en-US" sz="3600">
                <a:latin typeface="Segoe UI Semibold" panose="020B0702040204020203" pitchFamily="34" charset="0"/>
                <a:cs typeface="Segoe UI Semibold" panose="020B0702040204020203" pitchFamily="34" charset="0"/>
              </a:rPr>
              <a:t>Ready</a:t>
            </a:r>
            <a:endParaRPr lang="en-US">
              <a:latin typeface="Segoe UI Semibold" panose="020B0702040204020203" pitchFamily="34" charset="0"/>
              <a:cs typeface="Segoe UI Semibold" panose="020B0702040204020203" pitchFamily="34" charset="0"/>
            </a:endParaRPr>
          </a:p>
        </p:txBody>
      </p:sp>
      <p:sp>
        <p:nvSpPr>
          <p:cNvPr id="4" name="Oval 3">
            <a:extLst>
              <a:ext uri="{FF2B5EF4-FFF2-40B4-BE49-F238E27FC236}">
                <a16:creationId xmlns:a16="http://schemas.microsoft.com/office/drawing/2014/main" id="{E5C7A903-3ABD-42DE-9812-D0AB9777B69D}"/>
              </a:ext>
            </a:extLst>
          </p:cNvPr>
          <p:cNvSpPr/>
          <p:nvPr/>
        </p:nvSpPr>
        <p:spPr>
          <a:xfrm>
            <a:off x="1688177" y="2757608"/>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5" name="TextBox 4">
            <a:extLst>
              <a:ext uri="{FF2B5EF4-FFF2-40B4-BE49-F238E27FC236}">
                <a16:creationId xmlns:a16="http://schemas.microsoft.com/office/drawing/2014/main" id="{6A3E6131-9CD1-44E4-BABE-EF30A35F50FD}"/>
              </a:ext>
            </a:extLst>
          </p:cNvPr>
          <p:cNvSpPr txBox="1"/>
          <p:nvPr/>
        </p:nvSpPr>
        <p:spPr>
          <a:xfrm>
            <a:off x="2266604" y="2816088"/>
            <a:ext cx="3331438" cy="923330"/>
          </a:xfrm>
          <a:prstGeom prst="rect">
            <a:avLst/>
          </a:prstGeom>
          <a:noFill/>
        </p:spPr>
        <p:txBody>
          <a:bodyPr wrap="square" rtlCol="0">
            <a:spAutoFit/>
          </a:bodyPr>
          <a:lstStyle/>
          <a:p>
            <a:r>
              <a:rPr lang="en-US" sz="2200" dirty="0">
                <a:solidFill>
                  <a:srgbClr val="0070C0"/>
                </a:solidFill>
                <a:latin typeface="Segoe UI "/>
              </a:rPr>
              <a:t>Azure setup guide</a:t>
            </a:r>
          </a:p>
          <a:p>
            <a:r>
              <a:rPr lang="en-US" sz="1600" dirty="0">
                <a:latin typeface="Segoe UI "/>
              </a:rPr>
              <a:t>Azure setup guidance in the Cloud Adoption Framework</a:t>
            </a:r>
          </a:p>
        </p:txBody>
      </p:sp>
      <p:sp>
        <p:nvSpPr>
          <p:cNvPr id="6" name="Oval 5">
            <a:extLst>
              <a:ext uri="{FF2B5EF4-FFF2-40B4-BE49-F238E27FC236}">
                <a16:creationId xmlns:a16="http://schemas.microsoft.com/office/drawing/2014/main" id="{3856F114-1200-46BB-82D5-DFF8E4EDAEA3}"/>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 name="TextBox 6">
            <a:extLst>
              <a:ext uri="{FF2B5EF4-FFF2-40B4-BE49-F238E27FC236}">
                <a16:creationId xmlns:a16="http://schemas.microsoft.com/office/drawing/2014/main" id="{5E7DA720-51C3-4F12-8D7B-B094FB06C3A3}"/>
              </a:ext>
            </a:extLst>
          </p:cNvPr>
          <p:cNvSpPr txBox="1"/>
          <p:nvPr/>
        </p:nvSpPr>
        <p:spPr>
          <a:xfrm>
            <a:off x="2266603" y="4522500"/>
            <a:ext cx="3538103" cy="923330"/>
          </a:xfrm>
          <a:prstGeom prst="rect">
            <a:avLst/>
          </a:prstGeom>
          <a:noFill/>
        </p:spPr>
        <p:txBody>
          <a:bodyPr wrap="square" rtlCol="0">
            <a:spAutoFit/>
          </a:bodyPr>
          <a:lstStyle/>
          <a:p>
            <a:r>
              <a:rPr lang="en-US" sz="2200">
                <a:solidFill>
                  <a:srgbClr val="0070C0"/>
                </a:solidFill>
                <a:latin typeface="Segoe UI "/>
              </a:rPr>
              <a:t>Expand the blueprint</a:t>
            </a:r>
          </a:p>
          <a:p>
            <a:r>
              <a:rPr lang="en-US" sz="1600">
                <a:latin typeface="Segoe UI "/>
              </a:rPr>
              <a:t>Use the landing zone considerations to enhance the blueprint template</a:t>
            </a:r>
            <a:endParaRPr lang="en-US" sz="2200">
              <a:latin typeface="Segoe UI "/>
            </a:endParaRPr>
          </a:p>
        </p:txBody>
      </p:sp>
      <p:sp>
        <p:nvSpPr>
          <p:cNvPr id="8" name="Oval 7">
            <a:extLst>
              <a:ext uri="{FF2B5EF4-FFF2-40B4-BE49-F238E27FC236}">
                <a16:creationId xmlns:a16="http://schemas.microsoft.com/office/drawing/2014/main" id="{CE83B47B-B7EB-4311-B384-7E65CF2E9C00}"/>
              </a:ext>
            </a:extLst>
          </p:cNvPr>
          <p:cNvSpPr/>
          <p:nvPr/>
        </p:nvSpPr>
        <p:spPr>
          <a:xfrm>
            <a:off x="6293083" y="270219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9" name="TextBox 8">
            <a:extLst>
              <a:ext uri="{FF2B5EF4-FFF2-40B4-BE49-F238E27FC236}">
                <a16:creationId xmlns:a16="http://schemas.microsoft.com/office/drawing/2014/main" id="{EAC3FAC2-6506-4B62-AF7C-D3AEA873C607}"/>
              </a:ext>
            </a:extLst>
          </p:cNvPr>
          <p:cNvSpPr txBox="1"/>
          <p:nvPr/>
        </p:nvSpPr>
        <p:spPr>
          <a:xfrm>
            <a:off x="6871510" y="2760670"/>
            <a:ext cx="3543081" cy="1169551"/>
          </a:xfrm>
          <a:prstGeom prst="rect">
            <a:avLst/>
          </a:prstGeom>
          <a:noFill/>
        </p:spPr>
        <p:txBody>
          <a:bodyPr wrap="square" rtlCol="0">
            <a:spAutoFit/>
          </a:bodyPr>
          <a:lstStyle/>
          <a:p>
            <a:r>
              <a:rPr lang="en-US" sz="2200">
                <a:solidFill>
                  <a:srgbClr val="0070C0"/>
                </a:solidFill>
                <a:latin typeface="Segoe UI "/>
              </a:rPr>
              <a:t>First landing zone</a:t>
            </a:r>
          </a:p>
          <a:p>
            <a:r>
              <a:rPr lang="en-US" sz="1600">
                <a:latin typeface="Segoe UI "/>
              </a:rPr>
              <a:t>Leverage the Cloud Adoption Framework migrate landing zone blueprint</a:t>
            </a:r>
          </a:p>
        </p:txBody>
      </p:sp>
      <p:sp>
        <p:nvSpPr>
          <p:cNvPr id="10" name="Oval 9">
            <a:extLst>
              <a:ext uri="{FF2B5EF4-FFF2-40B4-BE49-F238E27FC236}">
                <a16:creationId xmlns:a16="http://schemas.microsoft.com/office/drawing/2014/main" id="{4B5A0020-A09E-4506-AE9A-7C1B4ACB68E5}"/>
              </a:ext>
            </a:extLst>
          </p:cNvPr>
          <p:cNvSpPr/>
          <p:nvPr/>
        </p:nvSpPr>
        <p:spPr>
          <a:xfrm>
            <a:off x="6387294" y="4408612"/>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1" name="TextBox 10">
            <a:extLst>
              <a:ext uri="{FF2B5EF4-FFF2-40B4-BE49-F238E27FC236}">
                <a16:creationId xmlns:a16="http://schemas.microsoft.com/office/drawing/2014/main" id="{648E3EA2-6BAB-4879-A28D-98A83A2AB439}"/>
              </a:ext>
            </a:extLst>
          </p:cNvPr>
          <p:cNvSpPr txBox="1"/>
          <p:nvPr/>
        </p:nvSpPr>
        <p:spPr>
          <a:xfrm>
            <a:off x="6912590" y="4462366"/>
            <a:ext cx="3538103" cy="923330"/>
          </a:xfrm>
          <a:prstGeom prst="rect">
            <a:avLst/>
          </a:prstGeom>
          <a:noFill/>
        </p:spPr>
        <p:txBody>
          <a:bodyPr wrap="square" rtlCol="0">
            <a:spAutoFit/>
          </a:bodyPr>
          <a:lstStyle/>
          <a:p>
            <a:r>
              <a:rPr lang="en-US" sz="2200">
                <a:solidFill>
                  <a:srgbClr val="0070C0"/>
                </a:solidFill>
                <a:latin typeface="Segoe UI "/>
              </a:rPr>
              <a:t>Best practices</a:t>
            </a:r>
          </a:p>
          <a:p>
            <a:r>
              <a:rPr lang="en-US" sz="1600">
                <a:latin typeface="Segoe UI "/>
              </a:rPr>
              <a:t>Validate landing zone modifications against best practices</a:t>
            </a:r>
          </a:p>
        </p:txBody>
      </p:sp>
      <p:sp>
        <p:nvSpPr>
          <p:cNvPr id="14" name="TextBox 13">
            <a:extLst>
              <a:ext uri="{FF2B5EF4-FFF2-40B4-BE49-F238E27FC236}">
                <a16:creationId xmlns:a16="http://schemas.microsoft.com/office/drawing/2014/main" id="{5EE78AB0-035E-423A-9C70-DFD8F6385AC7}"/>
              </a:ext>
            </a:extLst>
          </p:cNvPr>
          <p:cNvSpPr txBox="1"/>
          <p:nvPr/>
        </p:nvSpPr>
        <p:spPr>
          <a:xfrm>
            <a:off x="751785" y="1183079"/>
            <a:ext cx="11271018" cy="830997"/>
          </a:xfrm>
          <a:prstGeom prst="rect">
            <a:avLst/>
          </a:prstGeom>
          <a:noFill/>
        </p:spPr>
        <p:txBody>
          <a:bodyPr wrap="square" rtlCol="0">
            <a:spAutoFit/>
          </a:bodyPr>
          <a:lstStyle/>
          <a:p>
            <a:pPr lvl="0" defTabSz="914367">
              <a:defRPr/>
            </a:pPr>
            <a:r>
              <a:rPr lang="en-US" sz="2400">
                <a:solidFill>
                  <a:srgbClr val="000000"/>
                </a:solidFill>
                <a:latin typeface="Segoe UI" panose="020B0502040204020203" pitchFamily="34" charset="0"/>
              </a:rPr>
              <a:t>Ready establishes a cloud foundation or adoption target that can provide hosting for any adoption efforts. </a:t>
            </a:r>
          </a:p>
        </p:txBody>
      </p:sp>
    </p:spTree>
    <p:extLst>
      <p:ext uri="{BB962C8B-B14F-4D97-AF65-F5344CB8AC3E}">
        <p14:creationId xmlns:p14="http://schemas.microsoft.com/office/powerpoint/2010/main" val="1083857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8CB8-A144-4FD9-8C36-82D042464417}"/>
              </a:ext>
            </a:extLst>
          </p:cNvPr>
          <p:cNvSpPr>
            <a:spLocks noGrp="1"/>
          </p:cNvSpPr>
          <p:nvPr>
            <p:ph type="title"/>
          </p:nvPr>
        </p:nvSpPr>
        <p:spPr>
          <a:xfrm>
            <a:off x="838200" y="-124732"/>
            <a:ext cx="10515600" cy="1325563"/>
          </a:xfrm>
        </p:spPr>
        <p:txBody>
          <a:bodyPr/>
          <a:lstStyle/>
          <a:p>
            <a:r>
              <a:rPr lang="en-US" sz="3600">
                <a:latin typeface="Segoe UI Semibold" panose="020B0702040204020203" pitchFamily="34" charset="0"/>
                <a:cs typeface="Segoe UI Semibold" panose="020B0702040204020203" pitchFamily="34" charset="0"/>
              </a:rPr>
              <a:t>Ready </a:t>
            </a:r>
            <a:r>
              <a:rPr lang="en-US"/>
              <a:t>| </a:t>
            </a:r>
            <a:r>
              <a:rPr lang="en-US" sz="3600">
                <a:solidFill>
                  <a:srgbClr val="0070C0"/>
                </a:solidFill>
                <a:latin typeface="Segoe UI Semibold" panose="020B0702040204020203" pitchFamily="34" charset="0"/>
                <a:cs typeface="Segoe UI Semibold" panose="020B0702040204020203" pitchFamily="34" charset="0"/>
              </a:rPr>
              <a:t>Organize your Azure Resources</a:t>
            </a:r>
          </a:p>
        </p:txBody>
      </p:sp>
      <p:sp>
        <p:nvSpPr>
          <p:cNvPr id="3" name="Content Placeholder 2">
            <a:extLst>
              <a:ext uri="{FF2B5EF4-FFF2-40B4-BE49-F238E27FC236}">
                <a16:creationId xmlns:a16="http://schemas.microsoft.com/office/drawing/2014/main" id="{89855D84-6C3B-4C69-8D4F-14009AFB09A4}"/>
              </a:ext>
            </a:extLst>
          </p:cNvPr>
          <p:cNvSpPr>
            <a:spLocks noGrp="1"/>
          </p:cNvSpPr>
          <p:nvPr>
            <p:ph idx="1"/>
          </p:nvPr>
        </p:nvSpPr>
        <p:spPr>
          <a:xfrm>
            <a:off x="7609113" y="1825625"/>
            <a:ext cx="4310743" cy="4351338"/>
          </a:xfrm>
        </p:spPr>
        <p:txBody>
          <a:bodyPr/>
          <a:lstStyle/>
          <a:p>
            <a:r>
              <a:rPr lang="en-US"/>
              <a:t>Use the management hierarchies within the Azure platform.</a:t>
            </a:r>
          </a:p>
          <a:p>
            <a:r>
              <a:rPr lang="en-US"/>
              <a:t>Implement well-thought out naming conventions</a:t>
            </a:r>
          </a:p>
          <a:p>
            <a:r>
              <a:rPr lang="en-US"/>
              <a:t>Apply resource tagging</a:t>
            </a:r>
          </a:p>
        </p:txBody>
      </p:sp>
      <p:pic>
        <p:nvPicPr>
          <p:cNvPr id="5" name="Picture 4" descr="A screenshot of a cell phone&#10;&#10;Description automatically generated">
            <a:extLst>
              <a:ext uri="{FF2B5EF4-FFF2-40B4-BE49-F238E27FC236}">
                <a16:creationId xmlns:a16="http://schemas.microsoft.com/office/drawing/2014/main" id="{FF4B3845-7972-4C72-9AE3-E99037D9A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7" y="1690688"/>
            <a:ext cx="6516727" cy="4229100"/>
          </a:xfrm>
          <a:prstGeom prst="rect">
            <a:avLst/>
          </a:prstGeom>
        </p:spPr>
      </p:pic>
    </p:spTree>
    <p:extLst>
      <p:ext uri="{BB962C8B-B14F-4D97-AF65-F5344CB8AC3E}">
        <p14:creationId xmlns:p14="http://schemas.microsoft.com/office/powerpoint/2010/main" val="44777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690C-2C0A-453B-93A8-DF32E2C532DF}"/>
              </a:ext>
            </a:extLst>
          </p:cNvPr>
          <p:cNvSpPr>
            <a:spLocks noGrp="1"/>
          </p:cNvSpPr>
          <p:nvPr>
            <p:ph type="title"/>
          </p:nvPr>
        </p:nvSpPr>
        <p:spPr>
          <a:xfrm>
            <a:off x="838200" y="167232"/>
            <a:ext cx="10515600" cy="1325563"/>
          </a:xfrm>
        </p:spPr>
        <p:txBody>
          <a:bodyPr>
            <a:normAutofit/>
          </a:bodyPr>
          <a:lstStyle/>
          <a:p>
            <a:r>
              <a:rPr lang="en-US" sz="3600" dirty="0">
                <a:latin typeface="Segoe UI Semibold" panose="020B0702040204020203" pitchFamily="34" charset="0"/>
                <a:cs typeface="Segoe UI Semibold" panose="020B0702040204020203" pitchFamily="34" charset="0"/>
              </a:rPr>
              <a:t>Ready | </a:t>
            </a:r>
            <a:r>
              <a:rPr lang="en-US" sz="3600" dirty="0">
                <a:solidFill>
                  <a:srgbClr val="0070C0"/>
                </a:solidFill>
                <a:latin typeface="Segoe UI Semibold" panose="020B0702040204020203" pitchFamily="34" charset="0"/>
                <a:cs typeface="Segoe UI Semibold" panose="020B0702040204020203" pitchFamily="34" charset="0"/>
              </a:rPr>
              <a:t>Azure setup guide</a:t>
            </a:r>
          </a:p>
        </p:txBody>
      </p:sp>
      <p:sp>
        <p:nvSpPr>
          <p:cNvPr id="4" name="Rectangle 3">
            <a:extLst>
              <a:ext uri="{FF2B5EF4-FFF2-40B4-BE49-F238E27FC236}">
                <a16:creationId xmlns:a16="http://schemas.microsoft.com/office/drawing/2014/main" id="{86650073-9D18-4D80-B70D-9EE45DA59621}"/>
              </a:ext>
            </a:extLst>
          </p:cNvPr>
          <p:cNvSpPr/>
          <p:nvPr/>
        </p:nvSpPr>
        <p:spPr>
          <a:xfrm>
            <a:off x="895031" y="992292"/>
            <a:ext cx="10393455" cy="2462213"/>
          </a:xfrm>
          <a:prstGeom prst="rect">
            <a:avLst/>
          </a:prstGeom>
        </p:spPr>
        <p:txBody>
          <a:bodyPr wrap="square">
            <a:spAutoFit/>
          </a:bodyPr>
          <a:lstStyle/>
          <a:p>
            <a:endParaRPr lang="en-US" sz="2200" dirty="0">
              <a:latin typeface="Segoe UI "/>
            </a:endParaRPr>
          </a:p>
          <a:p>
            <a:pPr marL="342900" indent="-342900">
              <a:buFont typeface="Arial" panose="020B0604020202020204" pitchFamily="34" charset="0"/>
              <a:buChar char="•"/>
            </a:pPr>
            <a:r>
              <a:rPr lang="en-US" sz="2200" dirty="0">
                <a:latin typeface="Segoe UI "/>
              </a:rPr>
              <a:t>Prepare the cloud environment before building and deploying solutions using Azure services</a:t>
            </a:r>
          </a:p>
          <a:p>
            <a:pPr marL="342900" indent="-342900">
              <a:buFont typeface="Arial" panose="020B0604020202020204" pitchFamily="34" charset="0"/>
              <a:buChar char="•"/>
            </a:pPr>
            <a:r>
              <a:rPr lang="en-US" sz="2200" dirty="0">
                <a:latin typeface="Segoe UI "/>
              </a:rPr>
              <a:t>The Azure setup guide provides guidance on how to organize resources, control costs, and secure and manage your organization helping you create your landing zone in Azure</a:t>
            </a:r>
          </a:p>
          <a:p>
            <a:pPr marL="342900" indent="-342900">
              <a:buFont typeface="Arial" panose="020B0604020202020204" pitchFamily="34" charset="0"/>
              <a:buChar char="•"/>
            </a:pPr>
            <a:endParaRPr lang="en-US" sz="2200" dirty="0">
              <a:latin typeface="Segoe UI "/>
            </a:endParaRPr>
          </a:p>
        </p:txBody>
      </p:sp>
      <p:sp>
        <p:nvSpPr>
          <p:cNvPr id="7" name="Rectangle 2">
            <a:extLst>
              <a:ext uri="{FF2B5EF4-FFF2-40B4-BE49-F238E27FC236}">
                <a16:creationId xmlns:a16="http://schemas.microsoft.com/office/drawing/2014/main" id="{7FC4A16A-058C-47CF-A45E-16AF9ECEF274}"/>
              </a:ext>
            </a:extLst>
          </p:cNvPr>
          <p:cNvSpPr>
            <a:spLocks noChangeArrowheads="1"/>
          </p:cNvSpPr>
          <p:nvPr/>
        </p:nvSpPr>
        <p:spPr bwMode="auto">
          <a:xfrm>
            <a:off x="1905000" y="3695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923B950E-8375-40AD-A794-833C90FD7F81}"/>
              </a:ext>
            </a:extLst>
          </p:cNvPr>
          <p:cNvGraphicFramePr>
            <a:graphicFrameLocks noChangeAspect="1"/>
          </p:cNvGraphicFramePr>
          <p:nvPr>
            <p:extLst>
              <p:ext uri="{D42A27DB-BD31-4B8C-83A1-F6EECF244321}">
                <p14:modId xmlns:p14="http://schemas.microsoft.com/office/powerpoint/2010/main" val="1689800809"/>
              </p:ext>
            </p:extLst>
          </p:nvPr>
        </p:nvGraphicFramePr>
        <p:xfrm>
          <a:off x="1034649" y="3359279"/>
          <a:ext cx="6858000" cy="2800350"/>
        </p:xfrm>
        <a:graphic>
          <a:graphicData uri="http://schemas.openxmlformats.org/presentationml/2006/ole">
            <mc:AlternateContent xmlns:mc="http://schemas.openxmlformats.org/markup-compatibility/2006">
              <mc:Choice xmlns:v="urn:schemas-microsoft-com:vml" Requires="v">
                <p:oleObj spid="_x0000_s76801" name="Bitmap Image" r:id="rId3" imgW="8963090" imgH="3662389" progId="Paint.Picture">
                  <p:embed/>
                </p:oleObj>
              </mc:Choice>
              <mc:Fallback>
                <p:oleObj name="Bitmap Image" r:id="rId3" imgW="8963090" imgH="3662389" progId="Paint.Picture">
                  <p:embed/>
                  <p:pic>
                    <p:nvPicPr>
                      <p:cNvPr id="8" name="Object 7">
                        <a:extLst>
                          <a:ext uri="{FF2B5EF4-FFF2-40B4-BE49-F238E27FC236}">
                            <a16:creationId xmlns:a16="http://schemas.microsoft.com/office/drawing/2014/main" id="{923B950E-8375-40AD-A794-833C90FD7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649" y="3359279"/>
                        <a:ext cx="6858000" cy="2800350"/>
                      </a:xfrm>
                      <a:prstGeom prst="rect">
                        <a:avLst/>
                      </a:prstGeom>
                      <a:noFill/>
                      <a:ln>
                        <a:solidFill>
                          <a:schemeClr val="bg1">
                            <a:lumMod val="50000"/>
                          </a:schemeClr>
                        </a:solidFill>
                      </a:ln>
                    </p:spPr>
                  </p:pic>
                </p:oleObj>
              </mc:Fallback>
            </mc:AlternateContent>
          </a:graphicData>
        </a:graphic>
      </p:graphicFrame>
      <p:sp>
        <p:nvSpPr>
          <p:cNvPr id="9" name="Rectangle 8">
            <a:extLst>
              <a:ext uri="{FF2B5EF4-FFF2-40B4-BE49-F238E27FC236}">
                <a16:creationId xmlns:a16="http://schemas.microsoft.com/office/drawing/2014/main" id="{3B7AF549-1A75-4CCE-B3C8-342366CFE7BE}"/>
              </a:ext>
            </a:extLst>
          </p:cNvPr>
          <p:cNvSpPr/>
          <p:nvPr/>
        </p:nvSpPr>
        <p:spPr>
          <a:xfrm>
            <a:off x="8001000" y="3941010"/>
            <a:ext cx="4017462" cy="1107996"/>
          </a:xfrm>
          <a:prstGeom prst="rect">
            <a:avLst/>
          </a:prstGeom>
        </p:spPr>
        <p:txBody>
          <a:bodyPr wrap="square">
            <a:spAutoFit/>
          </a:bodyPr>
          <a:lstStyle/>
          <a:p>
            <a:r>
              <a:rPr lang="en-US" sz="2200">
                <a:latin typeface="Segoe UI "/>
              </a:rPr>
              <a:t>The guide is also published in the </a:t>
            </a:r>
            <a:r>
              <a:rPr lang="en-US" sz="2200" b="1">
                <a:latin typeface="Segoe UI "/>
              </a:rPr>
              <a:t>Azure </a:t>
            </a:r>
            <a:r>
              <a:rPr lang="en-US" sz="2200" b="1" err="1">
                <a:latin typeface="Segoe UI "/>
              </a:rPr>
              <a:t>Quickstart</a:t>
            </a:r>
            <a:r>
              <a:rPr lang="en-US" sz="2200" b="1">
                <a:latin typeface="Segoe UI "/>
              </a:rPr>
              <a:t> Center </a:t>
            </a:r>
            <a:r>
              <a:rPr lang="en-US" sz="2200">
                <a:latin typeface="Segoe UI "/>
              </a:rPr>
              <a:t>within the Azure Portal </a:t>
            </a:r>
          </a:p>
        </p:txBody>
      </p:sp>
      <p:sp>
        <p:nvSpPr>
          <p:cNvPr id="11" name="Rectangle: Rounded Corners 10">
            <a:extLst>
              <a:ext uri="{FF2B5EF4-FFF2-40B4-BE49-F238E27FC236}">
                <a16:creationId xmlns:a16="http://schemas.microsoft.com/office/drawing/2014/main" id="{FE3CCC00-5BEE-4E82-8E85-8D6385F68F04}"/>
              </a:ext>
            </a:extLst>
          </p:cNvPr>
          <p:cNvSpPr/>
          <p:nvPr/>
        </p:nvSpPr>
        <p:spPr>
          <a:xfrm>
            <a:off x="2908005" y="4960088"/>
            <a:ext cx="4843130" cy="119953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733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C4B0-4E7C-405A-8FC3-1A83A13C5BF3}"/>
              </a:ext>
            </a:extLst>
          </p:cNvPr>
          <p:cNvSpPr>
            <a:spLocks noGrp="1"/>
          </p:cNvSpPr>
          <p:nvPr>
            <p:ph type="title"/>
          </p:nvPr>
        </p:nvSpPr>
        <p:spPr>
          <a:xfrm>
            <a:off x="838200" y="18255"/>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First Landing Zone</a:t>
            </a:r>
          </a:p>
        </p:txBody>
      </p:sp>
      <p:sp>
        <p:nvSpPr>
          <p:cNvPr id="3" name="Content Placeholder 2">
            <a:extLst>
              <a:ext uri="{FF2B5EF4-FFF2-40B4-BE49-F238E27FC236}">
                <a16:creationId xmlns:a16="http://schemas.microsoft.com/office/drawing/2014/main" id="{50B570BF-C72D-41D2-A77F-B2654D94FD93}"/>
              </a:ext>
            </a:extLst>
          </p:cNvPr>
          <p:cNvSpPr>
            <a:spLocks noGrp="1"/>
          </p:cNvSpPr>
          <p:nvPr>
            <p:ph idx="1"/>
          </p:nvPr>
        </p:nvSpPr>
        <p:spPr>
          <a:xfrm>
            <a:off x="598967" y="1650188"/>
            <a:ext cx="4121888" cy="4351338"/>
          </a:xfrm>
        </p:spPr>
        <p:txBody>
          <a:bodyPr>
            <a:normAutofit/>
          </a:bodyPr>
          <a:lstStyle/>
          <a:p>
            <a:r>
              <a:rPr lang="en-US" sz="2000">
                <a:latin typeface="Segoe UI "/>
              </a:rPr>
              <a:t>Landing zone is the environment that is provisioned to host workloads being migrated from an on-premises environment into Azure.</a:t>
            </a:r>
          </a:p>
          <a:p>
            <a:r>
              <a:rPr lang="en-US" sz="2000">
                <a:latin typeface="Segoe UI "/>
              </a:rPr>
              <a:t>The Cloud Adoption Framework migrate landing zone blueprint creates a landing zone which can be updated to meet your specific needs.</a:t>
            </a:r>
          </a:p>
        </p:txBody>
      </p:sp>
      <p:pic>
        <p:nvPicPr>
          <p:cNvPr id="4" name="Picture 3">
            <a:extLst>
              <a:ext uri="{FF2B5EF4-FFF2-40B4-BE49-F238E27FC236}">
                <a16:creationId xmlns:a16="http://schemas.microsoft.com/office/drawing/2014/main" id="{981190DA-7081-4E3A-BB03-94F7CC9D3EE6}"/>
              </a:ext>
            </a:extLst>
          </p:cNvPr>
          <p:cNvPicPr>
            <a:picLocks noChangeAspect="1"/>
          </p:cNvPicPr>
          <p:nvPr/>
        </p:nvPicPr>
        <p:blipFill rotWithShape="1">
          <a:blip r:embed="rId2"/>
          <a:srcRect t="-1" r="1" b="125"/>
          <a:stretch/>
        </p:blipFill>
        <p:spPr>
          <a:xfrm>
            <a:off x="5125955" y="1650188"/>
            <a:ext cx="6536437" cy="4618793"/>
          </a:xfrm>
          <a:prstGeom prst="rect">
            <a:avLst/>
          </a:prstGeom>
        </p:spPr>
      </p:pic>
    </p:spTree>
    <p:extLst>
      <p:ext uri="{BB962C8B-B14F-4D97-AF65-F5344CB8AC3E}">
        <p14:creationId xmlns:p14="http://schemas.microsoft.com/office/powerpoint/2010/main" val="367564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6A16-0555-42CE-A41A-10B6398C8767}"/>
              </a:ext>
            </a:extLst>
          </p:cNvPr>
          <p:cNvSpPr>
            <a:spLocks noGrp="1"/>
          </p:cNvSpPr>
          <p:nvPr>
            <p:ph type="title"/>
          </p:nvPr>
        </p:nvSpPr>
        <p:spPr/>
        <p:txBody>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Expand the landing zone blueprint</a:t>
            </a:r>
          </a:p>
        </p:txBody>
      </p:sp>
      <p:sp>
        <p:nvSpPr>
          <p:cNvPr id="3" name="Content Placeholder 2">
            <a:extLst>
              <a:ext uri="{FF2B5EF4-FFF2-40B4-BE49-F238E27FC236}">
                <a16:creationId xmlns:a16="http://schemas.microsoft.com/office/drawing/2014/main" id="{ECA722E7-3FCC-4381-8FDC-C4F51180FE85}"/>
              </a:ext>
            </a:extLst>
          </p:cNvPr>
          <p:cNvSpPr>
            <a:spLocks noGrp="1"/>
          </p:cNvSpPr>
          <p:nvPr>
            <p:ph idx="1"/>
          </p:nvPr>
        </p:nvSpPr>
        <p:spPr>
          <a:xfrm>
            <a:off x="726558" y="1554494"/>
            <a:ext cx="10515600" cy="4351338"/>
          </a:xfrm>
        </p:spPr>
        <p:txBody>
          <a:bodyPr/>
          <a:lstStyle/>
          <a:p>
            <a:pPr marL="0" indent="0">
              <a:buNone/>
            </a:pPr>
            <a:r>
              <a:rPr lang="en-US" sz="2400">
                <a:latin typeface="Segoe UI "/>
              </a:rPr>
              <a:t>The </a:t>
            </a:r>
            <a:r>
              <a:rPr lang="en-US" sz="2400">
                <a:solidFill>
                  <a:srgbClr val="000000"/>
                </a:solidFill>
                <a:latin typeface="Segoe UI" panose="020B0502040204020203" pitchFamily="34" charset="0"/>
              </a:rPr>
              <a:t>considerations</a:t>
            </a:r>
            <a:r>
              <a:rPr lang="en-US" sz="2400">
                <a:latin typeface="Segoe UI "/>
              </a:rPr>
              <a:t> for implementing a landing zone fall into three categories</a:t>
            </a:r>
            <a:r>
              <a:rPr lang="en-US" sz="2200">
                <a:latin typeface="Segoe UI "/>
              </a:rPr>
              <a:t>	</a:t>
            </a:r>
          </a:p>
          <a:p>
            <a:endParaRPr lang="en-US" sz="2200">
              <a:latin typeface="Segoe UI "/>
            </a:endParaRPr>
          </a:p>
          <a:p>
            <a:pPr lvl="1"/>
            <a:r>
              <a:rPr lang="en-US">
                <a:solidFill>
                  <a:srgbClr val="0070C0"/>
                </a:solidFill>
              </a:rPr>
              <a:t>Hosting</a:t>
            </a:r>
            <a:r>
              <a:rPr lang="en-US"/>
              <a:t> - decisions need to be made around compute, storage, networking, databases to help create hosting options in the landing zone blueprint</a:t>
            </a:r>
          </a:p>
          <a:p>
            <a:pPr lvl="1"/>
            <a:r>
              <a:rPr lang="en-US">
                <a:solidFill>
                  <a:srgbClr val="0070C0"/>
                </a:solidFill>
              </a:rPr>
              <a:t>Azure fundamentals </a:t>
            </a:r>
            <a:r>
              <a:rPr lang="en-US"/>
              <a:t>- these are the foundational building blocks for organizing resources in the cloud environment. </a:t>
            </a:r>
          </a:p>
          <a:p>
            <a:pPr lvl="1"/>
            <a:r>
              <a:rPr lang="en-US">
                <a:solidFill>
                  <a:srgbClr val="0070C0"/>
                </a:solidFill>
              </a:rPr>
              <a:t>Governance considerations </a:t>
            </a:r>
            <a:r>
              <a:rPr lang="en-US"/>
              <a:t>– applying governance principles on each landing zone </a:t>
            </a:r>
          </a:p>
        </p:txBody>
      </p:sp>
    </p:spTree>
    <p:extLst>
      <p:ext uri="{BB962C8B-B14F-4D97-AF65-F5344CB8AC3E}">
        <p14:creationId xmlns:p14="http://schemas.microsoft.com/office/powerpoint/2010/main" val="1869289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3813-422D-4884-ADAA-5FEF211BE8BA}"/>
              </a:ext>
            </a:extLst>
          </p:cNvPr>
          <p:cNvSpPr>
            <a:spLocks noGrp="1"/>
          </p:cNvSpPr>
          <p:nvPr>
            <p:ph type="title"/>
          </p:nvPr>
        </p:nvSpPr>
        <p:spPr>
          <a:xfrm>
            <a:off x="838200" y="18255"/>
            <a:ext cx="10515600" cy="1325563"/>
          </a:xfrm>
        </p:spPr>
        <p:txBody>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Recommended Practices</a:t>
            </a:r>
          </a:p>
        </p:txBody>
      </p:sp>
      <p:sp>
        <p:nvSpPr>
          <p:cNvPr id="5" name="Content Placeholder 4">
            <a:extLst>
              <a:ext uri="{FF2B5EF4-FFF2-40B4-BE49-F238E27FC236}">
                <a16:creationId xmlns:a16="http://schemas.microsoft.com/office/drawing/2014/main" id="{A058FBDA-CAC3-46A9-9EBB-1E0DFA2DF8D4}"/>
              </a:ext>
            </a:extLst>
          </p:cNvPr>
          <p:cNvSpPr>
            <a:spLocks noGrp="1"/>
          </p:cNvSpPr>
          <p:nvPr>
            <p:ph idx="1"/>
          </p:nvPr>
        </p:nvSpPr>
        <p:spPr/>
        <p:txBody>
          <a:bodyPr/>
          <a:lstStyle/>
          <a:p>
            <a:r>
              <a:rPr lang="en-US"/>
              <a:t>Leverage best practices in Cloud Adoption Framework to help your teams establish and prepare Azure environment. These include guidance in the areas of </a:t>
            </a:r>
          </a:p>
          <a:p>
            <a:pPr lvl="1"/>
            <a:r>
              <a:rPr lang="en-US">
                <a:hlinkClick r:id="rId3"/>
              </a:rPr>
              <a:t>Azure fundamentals</a:t>
            </a:r>
            <a:endParaRPr lang="en-US"/>
          </a:p>
          <a:p>
            <a:pPr lvl="1"/>
            <a:r>
              <a:rPr lang="en-US">
                <a:hlinkClick r:id="rId4"/>
              </a:rPr>
              <a:t>Networking</a:t>
            </a:r>
            <a:endParaRPr lang="en-US"/>
          </a:p>
          <a:p>
            <a:pPr lvl="1"/>
            <a:r>
              <a:rPr lang="en-US">
                <a:hlinkClick r:id="rId5"/>
              </a:rPr>
              <a:t>Identity and Access Control</a:t>
            </a:r>
            <a:endParaRPr lang="en-US"/>
          </a:p>
          <a:p>
            <a:pPr lvl="1"/>
            <a:r>
              <a:rPr lang="en-US">
                <a:hlinkClick r:id="rId6"/>
              </a:rPr>
              <a:t>Storage</a:t>
            </a:r>
            <a:endParaRPr lang="en-US"/>
          </a:p>
          <a:p>
            <a:pPr lvl="1"/>
            <a:r>
              <a:rPr lang="en-US">
                <a:hlinkClick r:id="rId7"/>
              </a:rPr>
              <a:t>Databases</a:t>
            </a:r>
            <a:endParaRPr lang="en-US"/>
          </a:p>
          <a:p>
            <a:pPr lvl="1"/>
            <a:r>
              <a:rPr lang="en-US">
                <a:hlinkClick r:id="rId8"/>
              </a:rPr>
              <a:t>Cost Management</a:t>
            </a:r>
            <a:endParaRPr lang="en-US"/>
          </a:p>
        </p:txBody>
      </p:sp>
    </p:spTree>
    <p:extLst>
      <p:ext uri="{BB962C8B-B14F-4D97-AF65-F5344CB8AC3E}">
        <p14:creationId xmlns:p14="http://schemas.microsoft.com/office/powerpoint/2010/main" val="2045845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586740" y="614114"/>
            <a:ext cx="11018520" cy="1231106"/>
          </a:xfrm>
        </p:spPr>
        <p:txBody>
          <a:bodyPr/>
          <a:lstStyle/>
          <a:p>
            <a:pPr>
              <a:spcBef>
                <a:spcPts val="1200"/>
              </a:spcBef>
              <a:spcAft>
                <a:spcPts val="600"/>
              </a:spcAft>
            </a:pPr>
            <a:r>
              <a:rPr lang="en-US" sz="4400">
                <a:solidFill>
                  <a:schemeClr val="bg1"/>
                </a:solidFill>
              </a:rPr>
              <a:t>Workshop segment #3</a:t>
            </a:r>
            <a:br>
              <a:rPr lang="en-US" sz="4400">
                <a:solidFill>
                  <a:schemeClr val="bg1"/>
                </a:solidFill>
              </a:rPr>
            </a:br>
            <a:r>
              <a:rPr lang="en-US" i="1">
                <a:solidFill>
                  <a:schemeClr val="bg1"/>
                </a:solidFill>
              </a:rPr>
              <a:t>Ready your organization and cloud environment</a:t>
            </a:r>
          </a:p>
        </p:txBody>
      </p:sp>
      <p:sp>
        <p:nvSpPr>
          <p:cNvPr id="3" name="TextBox 2">
            <a:extLst>
              <a:ext uri="{FF2B5EF4-FFF2-40B4-BE49-F238E27FC236}">
                <a16:creationId xmlns:a16="http://schemas.microsoft.com/office/drawing/2014/main" id="{6D28BB17-D855-423C-AF7E-755A194CBFF8}"/>
              </a:ext>
            </a:extLst>
          </p:cNvPr>
          <p:cNvSpPr txBox="1"/>
          <p:nvPr/>
        </p:nvSpPr>
        <p:spPr>
          <a:xfrm>
            <a:off x="1157440" y="2682923"/>
            <a:ext cx="10306026" cy="2154436"/>
          </a:xfrm>
          <a:prstGeom prst="rect">
            <a:avLst/>
          </a:prstGeom>
          <a:noFill/>
        </p:spPr>
        <p:txBody>
          <a:bodyPr wrap="non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What is the current Azure environment structure?</a:t>
            </a:r>
          </a:p>
          <a:p>
            <a:pPr marL="457200" indent="-457200" algn="l">
              <a:buAutoNum type="arabicParenR"/>
            </a:pPr>
            <a:r>
              <a:rPr lang="en-US" sz="2000">
                <a:solidFill>
                  <a:schemeClr val="bg1"/>
                </a:solidFill>
              </a:rPr>
              <a:t>Have you defined, naming standards, use of management groups, resource tagging?</a:t>
            </a:r>
          </a:p>
          <a:p>
            <a:pPr marL="457200" indent="-457200" algn="l">
              <a:buAutoNum type="arabicParenR"/>
            </a:pPr>
            <a:r>
              <a:rPr lang="en-US" sz="2000">
                <a:solidFill>
                  <a:schemeClr val="bg1"/>
                </a:solidFill>
              </a:rPr>
              <a:t>How are you defining your data structure? Do you have a master data schema defined?</a:t>
            </a:r>
          </a:p>
          <a:p>
            <a:pPr marL="457200" indent="-457200" algn="l">
              <a:buAutoNum type="arabicParenR"/>
            </a:pPr>
            <a:r>
              <a:rPr lang="en-US" sz="2000">
                <a:solidFill>
                  <a:schemeClr val="bg1"/>
                </a:solidFill>
              </a:rPr>
              <a:t>In your current Azure setup, how are you handling shared services?</a:t>
            </a:r>
          </a:p>
          <a:p>
            <a:pPr marL="457200" indent="-457200" algn="l">
              <a:buAutoNum type="arabicParenR"/>
            </a:pPr>
            <a:r>
              <a:rPr lang="en-US" sz="2000">
                <a:solidFill>
                  <a:schemeClr val="bg1"/>
                </a:solidFill>
              </a:rPr>
              <a:t>Have you established connectivity?</a:t>
            </a:r>
          </a:p>
          <a:p>
            <a:pPr marL="457200" indent="-457200" algn="l">
              <a:buAutoNum type="arabicParenR"/>
            </a:pPr>
            <a:endParaRPr lang="en-US" sz="2000">
              <a:solidFill>
                <a:schemeClr val="bg1"/>
              </a:solidFill>
            </a:endParaRPr>
          </a:p>
        </p:txBody>
      </p:sp>
    </p:spTree>
    <p:extLst>
      <p:ext uri="{BB962C8B-B14F-4D97-AF65-F5344CB8AC3E}">
        <p14:creationId xmlns:p14="http://schemas.microsoft.com/office/powerpoint/2010/main" val="22529546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060C-4A01-4A69-99E3-F37D20F69C89}"/>
              </a:ext>
            </a:extLst>
          </p:cNvPr>
          <p:cNvSpPr>
            <a:spLocks noGrp="1"/>
          </p:cNvSpPr>
          <p:nvPr>
            <p:ph type="title"/>
          </p:nvPr>
        </p:nvSpPr>
        <p:spPr>
          <a:xfrm>
            <a:off x="81186" y="144066"/>
            <a:ext cx="11018520" cy="553998"/>
          </a:xfrm>
        </p:spPr>
        <p:txBody>
          <a:bodyPr/>
          <a:lstStyle/>
          <a:p>
            <a:r>
              <a:rPr lang="en-US"/>
              <a:t>Best practices for planning and running workshops</a:t>
            </a:r>
          </a:p>
        </p:txBody>
      </p:sp>
      <p:sp>
        <p:nvSpPr>
          <p:cNvPr id="3" name="Text Placeholder 2">
            <a:extLst>
              <a:ext uri="{FF2B5EF4-FFF2-40B4-BE49-F238E27FC236}">
                <a16:creationId xmlns:a16="http://schemas.microsoft.com/office/drawing/2014/main" id="{0E5F9931-64E2-4AB3-81DA-C1E7D926DCC3}"/>
              </a:ext>
            </a:extLst>
          </p:cNvPr>
          <p:cNvSpPr>
            <a:spLocks noGrp="1"/>
          </p:cNvSpPr>
          <p:nvPr>
            <p:ph type="body" sz="quarter" idx="12"/>
          </p:nvPr>
        </p:nvSpPr>
        <p:spPr>
          <a:xfrm>
            <a:off x="451196" y="1152195"/>
            <a:ext cx="5076768" cy="1785104"/>
          </a:xfrm>
        </p:spPr>
        <p:txBody>
          <a:bodyPr/>
          <a:lstStyle/>
          <a:p>
            <a:pPr marL="0" indent="0">
              <a:buNone/>
            </a:pPr>
            <a:r>
              <a:rPr lang="en-US" sz="2000"/>
              <a:t>1. Be clear on goals and outcomes</a:t>
            </a:r>
          </a:p>
          <a:p>
            <a:pPr marL="0" indent="0">
              <a:buNone/>
            </a:pPr>
            <a:r>
              <a:rPr lang="en-US" sz="2000"/>
              <a:t>2. Decide who will attend</a:t>
            </a:r>
          </a:p>
          <a:p>
            <a:pPr marL="0" indent="0">
              <a:buNone/>
            </a:pPr>
            <a:r>
              <a:rPr lang="en-US" sz="2000"/>
              <a:t>3. Choose the right location</a:t>
            </a:r>
          </a:p>
          <a:p>
            <a:pPr marL="0" indent="0">
              <a:buNone/>
            </a:pPr>
            <a:r>
              <a:rPr lang="en-US" sz="2000"/>
              <a:t>4. Be clear on the agenda</a:t>
            </a:r>
          </a:p>
          <a:p>
            <a:pPr marL="0" indent="0">
              <a:buNone/>
            </a:pPr>
            <a:r>
              <a:rPr lang="en-US" sz="2000"/>
              <a:t>5. Share the follow-up plan</a:t>
            </a:r>
          </a:p>
        </p:txBody>
      </p:sp>
      <p:sp>
        <p:nvSpPr>
          <p:cNvPr id="4" name="Text Placeholder 3">
            <a:extLst>
              <a:ext uri="{FF2B5EF4-FFF2-40B4-BE49-F238E27FC236}">
                <a16:creationId xmlns:a16="http://schemas.microsoft.com/office/drawing/2014/main" id="{3B7C1240-2446-449E-AFB5-883B0BC8AFD9}"/>
              </a:ext>
            </a:extLst>
          </p:cNvPr>
          <p:cNvSpPr>
            <a:spLocks noGrp="1"/>
          </p:cNvSpPr>
          <p:nvPr>
            <p:ph type="body" sz="quarter" idx="11"/>
          </p:nvPr>
        </p:nvSpPr>
        <p:spPr/>
        <p:txBody>
          <a:bodyPr/>
          <a:lstStyle/>
          <a:p>
            <a:endParaRPr lang="en-US"/>
          </a:p>
        </p:txBody>
      </p:sp>
      <p:sp>
        <p:nvSpPr>
          <p:cNvPr id="5" name="TextBox 4">
            <a:extLst>
              <a:ext uri="{FF2B5EF4-FFF2-40B4-BE49-F238E27FC236}">
                <a16:creationId xmlns:a16="http://schemas.microsoft.com/office/drawing/2014/main" id="{4D05DA9D-7D40-4BBB-8B4B-9748AC5EC3CA}"/>
              </a:ext>
            </a:extLst>
          </p:cNvPr>
          <p:cNvSpPr txBox="1"/>
          <p:nvPr/>
        </p:nvSpPr>
        <p:spPr>
          <a:xfrm>
            <a:off x="8819803" y="5852159"/>
            <a:ext cx="3184654"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Source: www.mindtools.com</a:t>
            </a:r>
          </a:p>
        </p:txBody>
      </p:sp>
      <p:sp>
        <p:nvSpPr>
          <p:cNvPr id="6" name="TextBox 5">
            <a:extLst>
              <a:ext uri="{FF2B5EF4-FFF2-40B4-BE49-F238E27FC236}">
                <a16:creationId xmlns:a16="http://schemas.microsoft.com/office/drawing/2014/main" id="{D79416E0-7232-4686-8906-83ED9D7D29B1}"/>
              </a:ext>
            </a:extLst>
          </p:cNvPr>
          <p:cNvSpPr txBox="1"/>
          <p:nvPr/>
        </p:nvSpPr>
        <p:spPr>
          <a:xfrm>
            <a:off x="5769033" y="1152195"/>
            <a:ext cx="6317672" cy="1846659"/>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Getting people involved:</a:t>
            </a:r>
          </a:p>
          <a:p>
            <a:pPr marL="457200" indent="-457200" algn="l">
              <a:buAutoNum type="arabicPeriod"/>
            </a:pPr>
            <a:r>
              <a:rPr lang="en-US" sz="2000">
                <a:gradFill>
                  <a:gsLst>
                    <a:gs pos="2917">
                      <a:schemeClr val="tx1"/>
                    </a:gs>
                    <a:gs pos="30000">
                      <a:schemeClr val="tx1"/>
                    </a:gs>
                  </a:gsLst>
                  <a:lin ang="5400000" scaled="0"/>
                </a:gradFill>
              </a:rPr>
              <a:t>Keep group sizes small to encourage participation</a:t>
            </a:r>
          </a:p>
          <a:p>
            <a:pPr marL="457200" indent="-457200" algn="l">
              <a:buAutoNum type="arabicPeriod"/>
            </a:pPr>
            <a:r>
              <a:rPr lang="en-US" sz="2000">
                <a:gradFill>
                  <a:gsLst>
                    <a:gs pos="2917">
                      <a:schemeClr val="tx1"/>
                    </a:gs>
                    <a:gs pos="30000">
                      <a:schemeClr val="tx1"/>
                    </a:gs>
                  </a:gsLst>
                  <a:lin ang="5400000" scaled="0"/>
                </a:gradFill>
              </a:rPr>
              <a:t>Have a mix of different people in the various groups</a:t>
            </a:r>
          </a:p>
          <a:p>
            <a:pPr marL="457200" indent="-457200" algn="l">
              <a:buAutoNum type="arabicPeriod"/>
            </a:pPr>
            <a:r>
              <a:rPr lang="en-US" sz="2000">
                <a:gradFill>
                  <a:gsLst>
                    <a:gs pos="2917">
                      <a:schemeClr val="tx1"/>
                    </a:gs>
                    <a:gs pos="30000">
                      <a:schemeClr val="tx1"/>
                    </a:gs>
                  </a:gsLst>
                  <a:lin ang="5400000" scaled="0"/>
                </a:gradFill>
              </a:rPr>
              <a:t>Be clear on how to capture ideas (shout out or write down)</a:t>
            </a:r>
          </a:p>
          <a:p>
            <a:pPr marL="457200" indent="-457200" algn="l">
              <a:buAutoNum type="arabicPeriod"/>
            </a:pPr>
            <a:r>
              <a:rPr lang="en-US" sz="2000">
                <a:gradFill>
                  <a:gsLst>
                    <a:gs pos="2917">
                      <a:schemeClr val="tx1"/>
                    </a:gs>
                    <a:gs pos="30000">
                      <a:schemeClr val="tx1"/>
                    </a:gs>
                  </a:gsLst>
                  <a:lin ang="5400000" scaled="0"/>
                </a:gradFill>
              </a:rPr>
              <a:t>Get groups to evaluate ideas to narrow down ideas</a:t>
            </a:r>
          </a:p>
        </p:txBody>
      </p:sp>
      <p:sp>
        <p:nvSpPr>
          <p:cNvPr id="7" name="TextBox 6">
            <a:extLst>
              <a:ext uri="{FF2B5EF4-FFF2-40B4-BE49-F238E27FC236}">
                <a16:creationId xmlns:a16="http://schemas.microsoft.com/office/drawing/2014/main" id="{EA0B07BB-4C8D-43F4-A71C-AA01CF5124E3}"/>
              </a:ext>
            </a:extLst>
          </p:cNvPr>
          <p:cNvSpPr txBox="1"/>
          <p:nvPr/>
        </p:nvSpPr>
        <p:spPr>
          <a:xfrm>
            <a:off x="947651" y="3797643"/>
            <a:ext cx="10856422" cy="1846659"/>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Overall tips:</a:t>
            </a:r>
          </a:p>
          <a:p>
            <a:pPr marL="457200" indent="-457200" algn="l">
              <a:buAutoNum type="arabicPeriod"/>
            </a:pPr>
            <a:r>
              <a:rPr lang="en-US" sz="2000">
                <a:gradFill>
                  <a:gsLst>
                    <a:gs pos="2917">
                      <a:schemeClr val="tx1"/>
                    </a:gs>
                    <a:gs pos="30000">
                      <a:schemeClr val="tx1"/>
                    </a:gs>
                  </a:gsLst>
                  <a:lin ang="5400000" scaled="0"/>
                </a:gradFill>
              </a:rPr>
              <a:t>Have a facilitator who manages time and process</a:t>
            </a:r>
          </a:p>
          <a:p>
            <a:pPr marL="457200" indent="-457200" algn="l">
              <a:buAutoNum type="arabicPeriod"/>
            </a:pPr>
            <a:r>
              <a:rPr lang="en-US" sz="2000">
                <a:gradFill>
                  <a:gsLst>
                    <a:gs pos="2917">
                      <a:schemeClr val="tx1"/>
                    </a:gs>
                    <a:gs pos="30000">
                      <a:schemeClr val="tx1"/>
                    </a:gs>
                  </a:gsLst>
                  <a:lin ang="5400000" scaled="0"/>
                </a:gradFill>
              </a:rPr>
              <a:t>Start the meeting with some icebreakers</a:t>
            </a:r>
          </a:p>
          <a:p>
            <a:pPr marL="457200" indent="-457200" algn="l">
              <a:buAutoNum type="arabicPeriod"/>
            </a:pPr>
            <a:r>
              <a:rPr lang="en-US" sz="2000">
                <a:gradFill>
                  <a:gsLst>
                    <a:gs pos="2917">
                      <a:schemeClr val="tx1"/>
                    </a:gs>
                    <a:gs pos="30000">
                      <a:schemeClr val="tx1"/>
                    </a:gs>
                  </a:gsLst>
                  <a:lin ang="5400000" scaled="0"/>
                </a:gradFill>
              </a:rPr>
              <a:t>Structure the workshop so that the busiest attendees can attend the most critical parts</a:t>
            </a:r>
          </a:p>
          <a:p>
            <a:pPr marL="457200" indent="-457200" algn="l">
              <a:buAutoNum type="arabicPeriod"/>
            </a:pPr>
            <a:r>
              <a:rPr lang="en-US" sz="2000">
                <a:gradFill>
                  <a:gsLst>
                    <a:gs pos="2917">
                      <a:schemeClr val="tx1"/>
                    </a:gs>
                    <a:gs pos="30000">
                      <a:schemeClr val="tx1"/>
                    </a:gs>
                  </a:gsLst>
                  <a:lin ang="5400000" scaled="0"/>
                </a:gradFill>
              </a:rPr>
              <a:t>As some of the topics may be sensitive related to roles and org structure, try to share examples of where you have seen success in the past.</a:t>
            </a:r>
          </a:p>
        </p:txBody>
      </p:sp>
    </p:spTree>
    <p:extLst>
      <p:ext uri="{BB962C8B-B14F-4D97-AF65-F5344CB8AC3E}">
        <p14:creationId xmlns:p14="http://schemas.microsoft.com/office/powerpoint/2010/main" val="3112863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C1A6-45E5-4F07-9EF4-8FD285FE66D7}"/>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05A126BA-131A-4F54-8EB4-5FCCF9009BB9}"/>
              </a:ext>
            </a:extLst>
          </p:cNvPr>
          <p:cNvSpPr>
            <a:spLocks noGrp="1"/>
          </p:cNvSpPr>
          <p:nvPr>
            <p:ph sz="quarter" idx="10"/>
          </p:nvPr>
        </p:nvSpPr>
        <p:spPr>
          <a:xfrm>
            <a:off x="584200" y="1435100"/>
            <a:ext cx="11018838" cy="4764381"/>
          </a:xfrm>
        </p:spPr>
        <p:txBody>
          <a:bodyPr/>
          <a:lstStyle/>
          <a:p>
            <a:r>
              <a:rPr lang="en-US"/>
              <a:t>Finalize the Cloud Adoption Plan</a:t>
            </a:r>
          </a:p>
          <a:p>
            <a:r>
              <a:rPr lang="en-US"/>
              <a:t>Create cloud adoption project through Azure DevOps</a:t>
            </a:r>
          </a:p>
          <a:p>
            <a:r>
              <a:rPr lang="en-US"/>
              <a:t>Build the Landing zone using Azure Blueprints</a:t>
            </a:r>
          </a:p>
          <a:p>
            <a:pPr lvl="1"/>
            <a:r>
              <a:rPr lang="en-US"/>
              <a:t>Append compliance templates as per business requirements</a:t>
            </a:r>
          </a:p>
          <a:p>
            <a:endParaRPr lang="en-US"/>
          </a:p>
          <a:p>
            <a:pPr marL="0" indent="0">
              <a:buNone/>
            </a:pPr>
            <a:r>
              <a:rPr lang="en-US"/>
              <a:t>Workshops to consider:</a:t>
            </a:r>
          </a:p>
          <a:p>
            <a:r>
              <a:rPr lang="en-US"/>
              <a:t>Build out Governance frame for the business (Governance Workshop)</a:t>
            </a:r>
          </a:p>
          <a:p>
            <a:r>
              <a:rPr lang="en-US"/>
              <a:t>Ensure you have resiliency in your apps and workloads (Resilience briefing and workshop)</a:t>
            </a:r>
          </a:p>
        </p:txBody>
      </p:sp>
    </p:spTree>
    <p:extLst>
      <p:ext uri="{BB962C8B-B14F-4D97-AF65-F5344CB8AC3E}">
        <p14:creationId xmlns:p14="http://schemas.microsoft.com/office/powerpoint/2010/main" val="1616311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86C4-A660-4230-96F1-A6F9DE4D80B4}"/>
              </a:ext>
            </a:extLst>
          </p:cNvPr>
          <p:cNvSpPr>
            <a:spLocks noGrp="1"/>
          </p:cNvSpPr>
          <p:nvPr>
            <p:ph type="title"/>
          </p:nvPr>
        </p:nvSpPr>
        <p:spPr>
          <a:xfrm>
            <a:off x="586740" y="3395169"/>
            <a:ext cx="11018520" cy="553998"/>
          </a:xfrm>
        </p:spPr>
        <p:txBody>
          <a:bodyPr/>
          <a:lstStyle/>
          <a:p>
            <a:r>
              <a:rPr lang="en-US"/>
              <a:t>Appendix</a:t>
            </a:r>
          </a:p>
        </p:txBody>
      </p:sp>
    </p:spTree>
    <p:extLst>
      <p:ext uri="{BB962C8B-B14F-4D97-AF65-F5344CB8AC3E}">
        <p14:creationId xmlns:p14="http://schemas.microsoft.com/office/powerpoint/2010/main" val="19204537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9D8A96-53EB-4BDA-90A6-F5FB0DBF2131}"/>
              </a:ext>
            </a:extLst>
          </p:cNvPr>
          <p:cNvSpPr>
            <a:spLocks noGrp="1"/>
          </p:cNvSpPr>
          <p:nvPr>
            <p:ph type="title"/>
          </p:nvPr>
        </p:nvSpPr>
        <p:spPr/>
        <p:txBody>
          <a:bodyPr/>
          <a:lstStyle/>
          <a:p>
            <a:r>
              <a:rPr lang="en-US"/>
              <a:t>Objectives of the Workshop</a:t>
            </a:r>
          </a:p>
        </p:txBody>
      </p:sp>
      <p:sp>
        <p:nvSpPr>
          <p:cNvPr id="6" name="Content Placeholder 5">
            <a:extLst>
              <a:ext uri="{FF2B5EF4-FFF2-40B4-BE49-F238E27FC236}">
                <a16:creationId xmlns:a16="http://schemas.microsoft.com/office/drawing/2014/main" id="{528A090E-4917-427D-8C02-38274B925CA2}"/>
              </a:ext>
            </a:extLst>
          </p:cNvPr>
          <p:cNvSpPr>
            <a:spLocks noGrp="1"/>
          </p:cNvSpPr>
          <p:nvPr>
            <p:ph sz="quarter" idx="10"/>
          </p:nvPr>
        </p:nvSpPr>
        <p:spPr>
          <a:xfrm>
            <a:off x="584200" y="1435100"/>
            <a:ext cx="11018838" cy="2782300"/>
          </a:xfrm>
        </p:spPr>
        <p:txBody>
          <a:bodyPr/>
          <a:lstStyle/>
          <a:p>
            <a:r>
              <a:rPr lang="en-US"/>
              <a:t>Introduce you to the Cloud Adoption Framework, help understand all elements of the transition to cloud</a:t>
            </a:r>
          </a:p>
          <a:p>
            <a:r>
              <a:rPr lang="en-US"/>
              <a:t>Assist in building a Cloud Adoption Plan</a:t>
            </a:r>
          </a:p>
          <a:p>
            <a:pPr lvl="1"/>
            <a:r>
              <a:rPr lang="en-US"/>
              <a:t>If one already exists, how to optimize the plan</a:t>
            </a:r>
          </a:p>
          <a:p>
            <a:r>
              <a:rPr lang="en-US"/>
              <a:t>Build learning path for your teams</a:t>
            </a:r>
          </a:p>
          <a:p>
            <a:r>
              <a:rPr lang="en-US"/>
              <a:t>Establish / optimize your Azure cloud environment</a:t>
            </a:r>
          </a:p>
        </p:txBody>
      </p:sp>
    </p:spTree>
    <p:extLst>
      <p:ext uri="{BB962C8B-B14F-4D97-AF65-F5344CB8AC3E}">
        <p14:creationId xmlns:p14="http://schemas.microsoft.com/office/powerpoint/2010/main" val="11793388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D9AD-CAAE-41C7-9F5D-D12E0060D6AA}"/>
              </a:ext>
            </a:extLst>
          </p:cNvPr>
          <p:cNvSpPr>
            <a:spLocks noGrp="1"/>
          </p:cNvSpPr>
          <p:nvPr>
            <p:ph type="title"/>
          </p:nvPr>
        </p:nvSpPr>
        <p:spPr>
          <a:xfrm>
            <a:off x="588263" y="457200"/>
            <a:ext cx="11018520" cy="553998"/>
          </a:xfrm>
        </p:spPr>
        <p:txBody>
          <a:bodyPr/>
          <a:lstStyle/>
          <a:p>
            <a:r>
              <a:rPr lang="en-US"/>
              <a:t>Microsoft Cloud Adoption Framework for Azure</a:t>
            </a:r>
          </a:p>
        </p:txBody>
      </p:sp>
      <p:sp>
        <p:nvSpPr>
          <p:cNvPr id="22" name="Rectangle 21">
            <a:extLst>
              <a:ext uri="{FF2B5EF4-FFF2-40B4-BE49-F238E27FC236}">
                <a16:creationId xmlns:a16="http://schemas.microsoft.com/office/drawing/2014/main" id="{2E67EF27-C1B1-4DFE-848D-B2A96EDB4A88}"/>
              </a:ext>
            </a:extLst>
          </p:cNvPr>
          <p:cNvSpPr/>
          <p:nvPr/>
        </p:nvSpPr>
        <p:spPr>
          <a:xfrm>
            <a:off x="780793" y="5680232"/>
            <a:ext cx="10630414"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Align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business, people and technology strategy </a:t>
            </a: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to achieve business goals with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actionable, efficient, and comprehensive </a:t>
            </a: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guidance to deliver fast results with control and stability.</a:t>
            </a:r>
          </a:p>
        </p:txBody>
      </p:sp>
      <p:sp>
        <p:nvSpPr>
          <p:cNvPr id="14" name="TextBox 13">
            <a:extLst>
              <a:ext uri="{FF2B5EF4-FFF2-40B4-BE49-F238E27FC236}">
                <a16:creationId xmlns:a16="http://schemas.microsoft.com/office/drawing/2014/main" id="{02BA0700-02FE-4231-A754-33CB95FE463A}"/>
              </a:ext>
            </a:extLst>
          </p:cNvPr>
          <p:cNvSpPr txBox="1"/>
          <p:nvPr/>
        </p:nvSpPr>
        <p:spPr>
          <a:xfrm>
            <a:off x="7448795" y="1999900"/>
            <a:ext cx="2124927" cy="307777"/>
          </a:xfrm>
          <a:prstGeom prst="rect">
            <a:avLst/>
          </a:prstGeom>
          <a:noFill/>
        </p:spPr>
        <p:txBody>
          <a:bodyPr wrap="square" lIns="0" tIns="0" rIns="0" bIns="0" rtlCol="0">
            <a:spAutoFit/>
          </a:bodyPr>
          <a:lstStyle/>
          <a:p>
            <a:pPr marL="0" marR="0" lvl="0" indent="0" algn="r"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rPr>
              <a:t>Achieve balance</a:t>
            </a:r>
          </a:p>
        </p:txBody>
      </p:sp>
      <p:grpSp>
        <p:nvGrpSpPr>
          <p:cNvPr id="17" name="Group 16">
            <a:extLst>
              <a:ext uri="{FF2B5EF4-FFF2-40B4-BE49-F238E27FC236}">
                <a16:creationId xmlns:a16="http://schemas.microsoft.com/office/drawing/2014/main" id="{7E35F9FB-5E5C-4DCB-BC8E-E08E79B3918F}"/>
              </a:ext>
              <a:ext uri="{C183D7F6-B498-43B3-948B-1728B52AA6E4}">
                <adec:decorative xmlns:adec="http://schemas.microsoft.com/office/drawing/2017/decorative" val="1"/>
              </a:ext>
            </a:extLst>
          </p:cNvPr>
          <p:cNvGrpSpPr/>
          <p:nvPr/>
        </p:nvGrpSpPr>
        <p:grpSpPr>
          <a:xfrm>
            <a:off x="8771924" y="2443255"/>
            <a:ext cx="889353" cy="928645"/>
            <a:chOff x="6332226" y="3086687"/>
            <a:chExt cx="1127354" cy="1127350"/>
          </a:xfrm>
        </p:grpSpPr>
        <p:sp>
          <p:nvSpPr>
            <p:cNvPr id="26" name="arrow_16" title="Icon of two arrows that crisscross">
              <a:extLst>
                <a:ext uri="{FF2B5EF4-FFF2-40B4-BE49-F238E27FC236}">
                  <a16:creationId xmlns:a16="http://schemas.microsoft.com/office/drawing/2014/main" id="{3A1B5788-AE51-4907-A7A8-9CB6877A3837}"/>
                </a:ext>
              </a:extLst>
            </p:cNvPr>
            <p:cNvSpPr>
              <a:spLocks noChangeAspect="1" noEditPoints="1"/>
            </p:cNvSpPr>
            <p:nvPr/>
          </p:nvSpPr>
          <p:spPr bwMode="auto">
            <a:xfrm>
              <a:off x="6561126" y="3403612"/>
              <a:ext cx="669555" cy="493497"/>
            </a:xfrm>
            <a:custGeom>
              <a:avLst/>
              <a:gdLst>
                <a:gd name="T0" fmla="*/ 347 w 347"/>
                <a:gd name="T1" fmla="*/ 206 h 254"/>
                <a:gd name="T2" fmla="*/ 182 w 347"/>
                <a:gd name="T3" fmla="*/ 151 h 254"/>
                <a:gd name="T4" fmla="*/ 135 w 347"/>
                <a:gd name="T5" fmla="*/ 101 h 254"/>
                <a:gd name="T6" fmla="*/ 0 w 347"/>
                <a:gd name="T7" fmla="*/ 47 h 254"/>
                <a:gd name="T8" fmla="*/ 347 w 347"/>
                <a:gd name="T9" fmla="*/ 48 h 254"/>
                <a:gd name="T10" fmla="*/ 158 w 347"/>
                <a:gd name="T11" fmla="*/ 130 h 254"/>
                <a:gd name="T12" fmla="*/ 0 w 347"/>
                <a:gd name="T13" fmla="*/ 207 h 254"/>
                <a:gd name="T14" fmla="*/ 299 w 347"/>
                <a:gd name="T15" fmla="*/ 95 h 254"/>
                <a:gd name="T16" fmla="*/ 347 w 347"/>
                <a:gd name="T17" fmla="*/ 48 h 254"/>
                <a:gd name="T18" fmla="*/ 299 w 347"/>
                <a:gd name="T19" fmla="*/ 0 h 254"/>
                <a:gd name="T20" fmla="*/ 299 w 347"/>
                <a:gd name="T21" fmla="*/ 254 h 254"/>
                <a:gd name="T22" fmla="*/ 347 w 347"/>
                <a:gd name="T23" fmla="*/ 206 h 254"/>
                <a:gd name="T24" fmla="*/ 299 w 347"/>
                <a:gd name="T2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7" h="254">
                  <a:moveTo>
                    <a:pt x="347" y="206"/>
                  </a:moveTo>
                  <a:cubicBezTo>
                    <a:pt x="258" y="212"/>
                    <a:pt x="213" y="183"/>
                    <a:pt x="182" y="151"/>
                  </a:cubicBezTo>
                  <a:moveTo>
                    <a:pt x="135" y="101"/>
                  </a:moveTo>
                  <a:cubicBezTo>
                    <a:pt x="74" y="47"/>
                    <a:pt x="0" y="47"/>
                    <a:pt x="0" y="47"/>
                  </a:cubicBezTo>
                  <a:moveTo>
                    <a:pt x="347" y="48"/>
                  </a:moveTo>
                  <a:cubicBezTo>
                    <a:pt x="232" y="41"/>
                    <a:pt x="190" y="91"/>
                    <a:pt x="158" y="130"/>
                  </a:cubicBezTo>
                  <a:cubicBezTo>
                    <a:pt x="94" y="207"/>
                    <a:pt x="0" y="207"/>
                    <a:pt x="0" y="207"/>
                  </a:cubicBezTo>
                  <a:moveTo>
                    <a:pt x="299" y="95"/>
                  </a:moveTo>
                  <a:cubicBezTo>
                    <a:pt x="347" y="48"/>
                    <a:pt x="347" y="48"/>
                    <a:pt x="347" y="48"/>
                  </a:cubicBezTo>
                  <a:cubicBezTo>
                    <a:pt x="299" y="0"/>
                    <a:pt x="299" y="0"/>
                    <a:pt x="299" y="0"/>
                  </a:cubicBezTo>
                  <a:moveTo>
                    <a:pt x="299" y="254"/>
                  </a:moveTo>
                  <a:cubicBezTo>
                    <a:pt x="347" y="206"/>
                    <a:pt x="347" y="206"/>
                    <a:pt x="347" y="206"/>
                  </a:cubicBezTo>
                  <a:cubicBezTo>
                    <a:pt x="299" y="158"/>
                    <a:pt x="299" y="158"/>
                    <a:pt x="299" y="158"/>
                  </a:cubicBezTo>
                </a:path>
              </a:pathLst>
            </a:custGeom>
            <a:noFill/>
            <a:ln w="19050" cap="sq">
              <a:solidFill>
                <a:schemeClr val="accent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7" name="Oval 26">
              <a:extLst>
                <a:ext uri="{FF2B5EF4-FFF2-40B4-BE49-F238E27FC236}">
                  <a16:creationId xmlns:a16="http://schemas.microsoft.com/office/drawing/2014/main" id="{EB192A67-6F09-43C0-9BCA-8659255997F9}"/>
                </a:ext>
              </a:extLst>
            </p:cNvPr>
            <p:cNvSpPr/>
            <p:nvPr/>
          </p:nvSpPr>
          <p:spPr bwMode="auto">
            <a:xfrm>
              <a:off x="6332226" y="3086687"/>
              <a:ext cx="1127354" cy="1127350"/>
            </a:xfrm>
            <a:prstGeom prst="ellipse">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5AAC40EA-A54D-4956-80BD-85C03B5E1693}"/>
              </a:ext>
              <a:ext uri="{C183D7F6-B498-43B3-948B-1728B52AA6E4}">
                <adec:decorative xmlns:adec="http://schemas.microsoft.com/office/drawing/2017/decorative" val="1"/>
              </a:ext>
            </a:extLst>
          </p:cNvPr>
          <p:cNvGrpSpPr/>
          <p:nvPr/>
        </p:nvGrpSpPr>
        <p:grpSpPr>
          <a:xfrm>
            <a:off x="7383308" y="2443255"/>
            <a:ext cx="889353" cy="928646"/>
            <a:chOff x="4604491" y="2816427"/>
            <a:chExt cx="1127354" cy="1127350"/>
          </a:xfrm>
        </p:grpSpPr>
        <p:sp>
          <p:nvSpPr>
            <p:cNvPr id="24" name="Oval 23">
              <a:extLst>
                <a:ext uri="{FF2B5EF4-FFF2-40B4-BE49-F238E27FC236}">
                  <a16:creationId xmlns:a16="http://schemas.microsoft.com/office/drawing/2014/main" id="{C5C3EF39-FF80-45BF-BA9D-1051FD2440D5}"/>
                </a:ext>
              </a:extLst>
            </p:cNvPr>
            <p:cNvSpPr/>
            <p:nvPr/>
          </p:nvSpPr>
          <p:spPr bwMode="auto">
            <a:xfrm>
              <a:off x="4604491" y="2816427"/>
              <a:ext cx="1127354" cy="1127350"/>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arrow_5" title="Icon of two arrows pointing across from each other">
              <a:extLst>
                <a:ext uri="{FF2B5EF4-FFF2-40B4-BE49-F238E27FC236}">
                  <a16:creationId xmlns:a16="http://schemas.microsoft.com/office/drawing/2014/main" id="{19F044BF-42DE-4D3D-989F-889DEEA6D2BA}"/>
                </a:ext>
              </a:extLst>
            </p:cNvPr>
            <p:cNvSpPr>
              <a:spLocks noChangeAspect="1" noEditPoints="1"/>
            </p:cNvSpPr>
            <p:nvPr/>
          </p:nvSpPr>
          <p:spPr bwMode="auto">
            <a:xfrm>
              <a:off x="4822450" y="3032991"/>
              <a:ext cx="691436" cy="694224"/>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19050" cap="sq">
              <a:solidFill>
                <a:srgbClr val="0078D4"/>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29" name="Group 28" descr="Circle that rotates">
            <a:extLst>
              <a:ext uri="{FF2B5EF4-FFF2-40B4-BE49-F238E27FC236}">
                <a16:creationId xmlns:a16="http://schemas.microsoft.com/office/drawing/2014/main" id="{F6856311-00C4-4C65-BEC4-997AE110DF49}"/>
              </a:ext>
            </a:extLst>
          </p:cNvPr>
          <p:cNvGrpSpPr/>
          <p:nvPr/>
        </p:nvGrpSpPr>
        <p:grpSpPr>
          <a:xfrm>
            <a:off x="1050342" y="1135835"/>
            <a:ext cx="4201722" cy="4201722"/>
            <a:chOff x="5928360" y="269969"/>
            <a:chExt cx="6064844" cy="6064844"/>
          </a:xfrm>
        </p:grpSpPr>
        <p:grpSp>
          <p:nvGrpSpPr>
            <p:cNvPr id="30" name="Group 29">
              <a:extLst>
                <a:ext uri="{FF2B5EF4-FFF2-40B4-BE49-F238E27FC236}">
                  <a16:creationId xmlns:a16="http://schemas.microsoft.com/office/drawing/2014/main" id="{C041C9F3-3896-4851-ACF2-222DB8AD4D26}"/>
                </a:ext>
              </a:extLst>
            </p:cNvPr>
            <p:cNvGrpSpPr/>
            <p:nvPr/>
          </p:nvGrpSpPr>
          <p:grpSpPr>
            <a:xfrm>
              <a:off x="6343470" y="559092"/>
              <a:ext cx="5269360" cy="5366969"/>
              <a:chOff x="6343470" y="559092"/>
              <a:chExt cx="5269360" cy="5366969"/>
            </a:xfrm>
          </p:grpSpPr>
          <p:grpSp>
            <p:nvGrpSpPr>
              <p:cNvPr id="35" name="Group 34">
                <a:extLst>
                  <a:ext uri="{FF2B5EF4-FFF2-40B4-BE49-F238E27FC236}">
                    <a16:creationId xmlns:a16="http://schemas.microsoft.com/office/drawing/2014/main" id="{BD857E99-779F-4838-97B9-20CDC3A09998}"/>
                  </a:ext>
                </a:extLst>
              </p:cNvPr>
              <p:cNvGrpSpPr/>
              <p:nvPr/>
            </p:nvGrpSpPr>
            <p:grpSpPr>
              <a:xfrm>
                <a:off x="6343470" y="619621"/>
                <a:ext cx="5269360" cy="5306440"/>
                <a:chOff x="6343470" y="619621"/>
                <a:chExt cx="5269360" cy="5306440"/>
              </a:xfrm>
            </p:grpSpPr>
            <p:sp>
              <p:nvSpPr>
                <p:cNvPr id="43" name="Oval 42">
                  <a:extLst>
                    <a:ext uri="{FF2B5EF4-FFF2-40B4-BE49-F238E27FC236}">
                      <a16:creationId xmlns:a16="http://schemas.microsoft.com/office/drawing/2014/main" id="{2C11AAEC-2B7F-4A79-8346-FFE93D9ECB9D}"/>
                    </a:ext>
                  </a:extLst>
                </p:cNvPr>
                <p:cNvSpPr/>
                <p:nvPr/>
              </p:nvSpPr>
              <p:spPr bwMode="auto">
                <a:xfrm>
                  <a:off x="6343470" y="656701"/>
                  <a:ext cx="5269360" cy="5269360"/>
                </a:xfrm>
                <a:prstGeom prst="ellipse">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9CA837BF-F1F8-40C0-A27C-24BD946FC1D0}"/>
                    </a:ext>
                  </a:extLst>
                </p:cNvPr>
                <p:cNvSpPr/>
                <p:nvPr/>
              </p:nvSpPr>
              <p:spPr bwMode="auto">
                <a:xfrm>
                  <a:off x="8751570" y="619621"/>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53048189-2ACC-4D53-9136-5309E9608952}"/>
                    </a:ext>
                  </a:extLst>
                </p:cNvPr>
                <p:cNvSpPr/>
                <p:nvPr/>
              </p:nvSpPr>
              <p:spPr bwMode="auto">
                <a:xfrm rot="7341331">
                  <a:off x="10944327" y="4491463"/>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163354DC-6273-41CC-996C-B4EFD2C596B0}"/>
                    </a:ext>
                  </a:extLst>
                </p:cNvPr>
                <p:cNvSpPr/>
                <p:nvPr/>
              </p:nvSpPr>
              <p:spPr bwMode="auto">
                <a:xfrm rot="14352268" flipH="1">
                  <a:off x="6606058" y="4479322"/>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0" name="Isosceles Triangle 39">
                <a:extLst>
                  <a:ext uri="{FF2B5EF4-FFF2-40B4-BE49-F238E27FC236}">
                    <a16:creationId xmlns:a16="http://schemas.microsoft.com/office/drawing/2014/main" id="{12ED2DD8-B922-4C66-B256-A5E76770FB88}"/>
                  </a:ext>
                </a:extLst>
              </p:cNvPr>
              <p:cNvSpPr/>
              <p:nvPr/>
            </p:nvSpPr>
            <p:spPr bwMode="auto">
              <a:xfrm rot="5235495">
                <a:off x="8720093" y="581778"/>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Isosceles Triangle 40">
                <a:extLst>
                  <a:ext uri="{FF2B5EF4-FFF2-40B4-BE49-F238E27FC236}">
                    <a16:creationId xmlns:a16="http://schemas.microsoft.com/office/drawing/2014/main" id="{8760FBDD-F943-4849-9BD7-61E8801139B5}"/>
                  </a:ext>
                </a:extLst>
              </p:cNvPr>
              <p:cNvSpPr/>
              <p:nvPr/>
            </p:nvSpPr>
            <p:spPr bwMode="auto">
              <a:xfrm rot="12779463">
                <a:off x="11169242" y="4477146"/>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Isosceles Triangle 41">
                <a:extLst>
                  <a:ext uri="{FF2B5EF4-FFF2-40B4-BE49-F238E27FC236}">
                    <a16:creationId xmlns:a16="http://schemas.microsoft.com/office/drawing/2014/main" id="{6A630640-ECB9-483E-80B6-FFCBE166D6EC}"/>
                  </a:ext>
                </a:extLst>
              </p:cNvPr>
              <p:cNvSpPr/>
              <p:nvPr/>
            </p:nvSpPr>
            <p:spPr bwMode="auto">
              <a:xfrm rot="19726302">
                <a:off x="6691281" y="4669066"/>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 name="Oval 31">
              <a:extLst>
                <a:ext uri="{FF2B5EF4-FFF2-40B4-BE49-F238E27FC236}">
                  <a16:creationId xmlns:a16="http://schemas.microsoft.com/office/drawing/2014/main" id="{E3188C73-CA82-4D63-9F73-8226C065E814}"/>
                </a:ext>
              </a:extLst>
            </p:cNvPr>
            <p:cNvSpPr/>
            <p:nvPr/>
          </p:nvSpPr>
          <p:spPr bwMode="auto">
            <a:xfrm>
              <a:off x="5928360" y="269969"/>
              <a:ext cx="6064844" cy="606484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7" name="Group 46" descr="People, process, technology cycle">
            <a:extLst>
              <a:ext uri="{FF2B5EF4-FFF2-40B4-BE49-F238E27FC236}">
                <a16:creationId xmlns:a16="http://schemas.microsoft.com/office/drawing/2014/main" id="{C949D983-C26F-41C5-B0B6-5FC8371ED379}"/>
              </a:ext>
            </a:extLst>
          </p:cNvPr>
          <p:cNvGrpSpPr/>
          <p:nvPr/>
        </p:nvGrpSpPr>
        <p:grpSpPr>
          <a:xfrm>
            <a:off x="1245662" y="1401077"/>
            <a:ext cx="3846108" cy="3986134"/>
            <a:chOff x="6085880" y="530303"/>
            <a:chExt cx="5709057" cy="5916909"/>
          </a:xfrm>
        </p:grpSpPr>
        <p:sp>
          <p:nvSpPr>
            <p:cNvPr id="48" name="TextBox 47">
              <a:extLst>
                <a:ext uri="{FF2B5EF4-FFF2-40B4-BE49-F238E27FC236}">
                  <a16:creationId xmlns:a16="http://schemas.microsoft.com/office/drawing/2014/main" id="{2AD04F7B-5857-416C-A75E-A1BA05668F0F}"/>
                </a:ext>
              </a:extLst>
            </p:cNvPr>
            <p:cNvSpPr txBox="1"/>
            <p:nvPr/>
          </p:nvSpPr>
          <p:spPr>
            <a:xfrm rot="18303160">
              <a:off x="6143534" y="47264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People</a:t>
              </a:r>
            </a:p>
          </p:txBody>
        </p:sp>
        <p:sp>
          <p:nvSpPr>
            <p:cNvPr id="49" name="TextBox 48">
              <a:extLst>
                <a:ext uri="{FF2B5EF4-FFF2-40B4-BE49-F238E27FC236}">
                  <a16:creationId xmlns:a16="http://schemas.microsoft.com/office/drawing/2014/main" id="{BF3038A3-A270-415D-ABEA-BF25C9101B0A}"/>
                </a:ext>
              </a:extLst>
            </p:cNvPr>
            <p:cNvSpPr txBox="1"/>
            <p:nvPr/>
          </p:nvSpPr>
          <p:spPr>
            <a:xfrm rot="3600000">
              <a:off x="6412915" y="53465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Process</a:t>
              </a:r>
            </a:p>
          </p:txBody>
        </p:sp>
        <p:sp>
          <p:nvSpPr>
            <p:cNvPr id="50" name="TextBox 49">
              <a:extLst>
                <a:ext uri="{FF2B5EF4-FFF2-40B4-BE49-F238E27FC236}">
                  <a16:creationId xmlns:a16="http://schemas.microsoft.com/office/drawing/2014/main" id="{E1879980-082D-4518-A64A-2DBBC0D8B9A6}"/>
                </a:ext>
              </a:extLst>
            </p:cNvPr>
            <p:cNvSpPr txBox="1"/>
            <p:nvPr/>
          </p:nvSpPr>
          <p:spPr>
            <a:xfrm>
              <a:off x="6183423" y="1007535"/>
              <a:ext cx="5462760" cy="5439677"/>
            </a:xfrm>
            <a:prstGeom prst="rect">
              <a:avLst/>
            </a:prstGeom>
            <a:noFill/>
          </p:spPr>
          <p:txBody>
            <a:bodyPr wrap="none" lIns="182880" tIns="146304" rIns="182880" bIns="146304" rtlCol="0">
              <a:prstTxWarp prst="textArchDown">
                <a:avLst>
                  <a:gd name="adj" fmla="val 333329"/>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Technology</a:t>
              </a:r>
            </a:p>
          </p:txBody>
        </p:sp>
      </p:grpSp>
      <p:grpSp>
        <p:nvGrpSpPr>
          <p:cNvPr id="51" name="Group 50" descr="Documentation, tools, templates, best practices circle">
            <a:extLst>
              <a:ext uri="{FF2B5EF4-FFF2-40B4-BE49-F238E27FC236}">
                <a16:creationId xmlns:a16="http://schemas.microsoft.com/office/drawing/2014/main" id="{E9A15883-DDFF-47B4-ACE4-DE3EA9F5E8AB}"/>
              </a:ext>
            </a:extLst>
          </p:cNvPr>
          <p:cNvGrpSpPr/>
          <p:nvPr/>
        </p:nvGrpSpPr>
        <p:grpSpPr>
          <a:xfrm>
            <a:off x="1540227" y="1606976"/>
            <a:ext cx="3232912" cy="3224100"/>
            <a:chOff x="3866077" y="1051605"/>
            <a:chExt cx="4666445" cy="4653727"/>
          </a:xfrm>
          <a:solidFill>
            <a:schemeClr val="accent1"/>
          </a:solidFill>
        </p:grpSpPr>
        <p:grpSp>
          <p:nvGrpSpPr>
            <p:cNvPr id="52" name="Group 51">
              <a:extLst>
                <a:ext uri="{FF2B5EF4-FFF2-40B4-BE49-F238E27FC236}">
                  <a16:creationId xmlns:a16="http://schemas.microsoft.com/office/drawing/2014/main" id="{AF648B16-5E16-4221-9913-6EAE7E7513AA}"/>
                </a:ext>
              </a:extLst>
            </p:cNvPr>
            <p:cNvGrpSpPr/>
            <p:nvPr/>
          </p:nvGrpSpPr>
          <p:grpSpPr>
            <a:xfrm>
              <a:off x="3866077" y="1051605"/>
              <a:ext cx="4666445" cy="4653727"/>
              <a:chOff x="3769633" y="1061799"/>
              <a:chExt cx="4822560" cy="4809418"/>
            </a:xfrm>
            <a:grpFill/>
          </p:grpSpPr>
          <p:sp>
            <p:nvSpPr>
              <p:cNvPr id="57" name="Freeform: Shape 56">
                <a:extLst>
                  <a:ext uri="{FF2B5EF4-FFF2-40B4-BE49-F238E27FC236}">
                    <a16:creationId xmlns:a16="http://schemas.microsoft.com/office/drawing/2014/main" id="{7EE01E55-F4B3-425B-A285-C2C1527260D3}"/>
                  </a:ext>
                </a:extLst>
              </p:cNvPr>
              <p:cNvSpPr/>
              <p:nvPr/>
            </p:nvSpPr>
            <p:spPr>
              <a:xfrm>
                <a:off x="3769633"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2393330"/>
                    </a:moveTo>
                    <a:cubicBezTo>
                      <a:pt x="0" y="1071530"/>
                      <a:pt x="1071530" y="0"/>
                      <a:pt x="2393330" y="0"/>
                    </a:cubicBezTo>
                    <a:lnTo>
                      <a:pt x="2393330" y="2393330"/>
                    </a:lnTo>
                    <a:lnTo>
                      <a:pt x="0" y="239333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971246" rIns="27025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8" name="Freeform: Shape 57">
                <a:extLst>
                  <a:ext uri="{FF2B5EF4-FFF2-40B4-BE49-F238E27FC236}">
                    <a16:creationId xmlns:a16="http://schemas.microsoft.com/office/drawing/2014/main" id="{36038F0A-F753-49E4-8A32-64BB90A48B98}"/>
                  </a:ext>
                </a:extLst>
              </p:cNvPr>
              <p:cNvSpPr/>
              <p:nvPr/>
            </p:nvSpPr>
            <p:spPr>
              <a:xfrm>
                <a:off x="6198862"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0"/>
                    </a:moveTo>
                    <a:cubicBezTo>
                      <a:pt x="1321800" y="0"/>
                      <a:pt x="2393330" y="1071530"/>
                      <a:pt x="2393330" y="2393330"/>
                    </a:cubicBezTo>
                    <a:lnTo>
                      <a:pt x="0" y="2393330"/>
                    </a:lnTo>
                    <a:lnTo>
                      <a:pt x="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971246" rIns="97124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Freeform: Shape 58">
                <a:extLst>
                  <a:ext uri="{FF2B5EF4-FFF2-40B4-BE49-F238E27FC236}">
                    <a16:creationId xmlns:a16="http://schemas.microsoft.com/office/drawing/2014/main" id="{9A103F56-91D4-4FB6-83C2-23E0FDBC60E0}"/>
                  </a:ext>
                </a:extLst>
              </p:cNvPr>
              <p:cNvSpPr/>
              <p:nvPr/>
            </p:nvSpPr>
            <p:spPr>
              <a:xfrm>
                <a:off x="6198862" y="3477886"/>
                <a:ext cx="2393331" cy="2393331"/>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0"/>
                    </a:moveTo>
                    <a:cubicBezTo>
                      <a:pt x="2393330" y="1321800"/>
                      <a:pt x="1321800" y="2393330"/>
                      <a:pt x="0" y="2393330"/>
                    </a:cubicBezTo>
                    <a:lnTo>
                      <a:pt x="0" y="0"/>
                    </a:lnTo>
                    <a:lnTo>
                      <a:pt x="239333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270257" rIns="971247"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60" name="Freeform: Shape 59">
                <a:extLst>
                  <a:ext uri="{FF2B5EF4-FFF2-40B4-BE49-F238E27FC236}">
                    <a16:creationId xmlns:a16="http://schemas.microsoft.com/office/drawing/2014/main" id="{4F93ADEC-2C73-45F1-8F09-0638D1E7F485}"/>
                  </a:ext>
                </a:extLst>
              </p:cNvPr>
              <p:cNvSpPr/>
              <p:nvPr/>
            </p:nvSpPr>
            <p:spPr>
              <a:xfrm>
                <a:off x="3769633" y="3477887"/>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2393330"/>
                    </a:moveTo>
                    <a:cubicBezTo>
                      <a:pt x="1071530" y="2393330"/>
                      <a:pt x="0" y="1321800"/>
                      <a:pt x="0" y="0"/>
                    </a:cubicBezTo>
                    <a:lnTo>
                      <a:pt x="2393330" y="0"/>
                    </a:lnTo>
                    <a:lnTo>
                      <a:pt x="2393330" y="239333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270256" rIns="270256"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53" name="Trackers_EADF" title="Icon of a clipboard with a checklist on it">
              <a:extLst>
                <a:ext uri="{FF2B5EF4-FFF2-40B4-BE49-F238E27FC236}">
                  <a16:creationId xmlns:a16="http://schemas.microsoft.com/office/drawing/2014/main" id="{48638930-C61C-4F49-B1CB-2E193D34F7AD}"/>
                </a:ext>
              </a:extLst>
            </p:cNvPr>
            <p:cNvSpPr>
              <a:spLocks noChangeAspect="1" noEditPoints="1"/>
            </p:cNvSpPr>
            <p:nvPr/>
          </p:nvSpPr>
          <p:spPr bwMode="auto">
            <a:xfrm rot="17100000">
              <a:off x="4196292" y="2689253"/>
              <a:ext cx="285936" cy="389887"/>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grpFill/>
            <a:ln w="158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 name="DeveloperTools_EC7A" title="Icon of a wrench and a screwdriver">
              <a:extLst>
                <a:ext uri="{FF2B5EF4-FFF2-40B4-BE49-F238E27FC236}">
                  <a16:creationId xmlns:a16="http://schemas.microsoft.com/office/drawing/2014/main" id="{FBD0457A-ED3B-4315-B6F2-8188EC1D11C8}"/>
                </a:ext>
              </a:extLst>
            </p:cNvPr>
            <p:cNvSpPr>
              <a:spLocks noChangeAspect="1" noEditPoints="1"/>
            </p:cNvSpPr>
            <p:nvPr/>
          </p:nvSpPr>
          <p:spPr bwMode="auto">
            <a:xfrm rot="2700000">
              <a:off x="7247135" y="1603250"/>
              <a:ext cx="247443" cy="389887"/>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grpFill/>
            <a:ln w="158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 name="hand_3" title="Icon of a hand giving a thumbs-up">
              <a:extLst>
                <a:ext uri="{FF2B5EF4-FFF2-40B4-BE49-F238E27FC236}">
                  <a16:creationId xmlns:a16="http://schemas.microsoft.com/office/drawing/2014/main" id="{4DD600EA-EBD3-4D9C-A272-A3F97375B756}"/>
                </a:ext>
              </a:extLst>
            </p:cNvPr>
            <p:cNvSpPr>
              <a:spLocks noChangeAspect="1"/>
            </p:cNvSpPr>
            <p:nvPr/>
          </p:nvSpPr>
          <p:spPr bwMode="auto">
            <a:xfrm rot="2700000">
              <a:off x="4242419" y="3889531"/>
              <a:ext cx="352190" cy="308464"/>
            </a:xfrm>
            <a:custGeom>
              <a:avLst/>
              <a:gdLst>
                <a:gd name="T0" fmla="*/ 0 w 323"/>
                <a:gd name="T1" fmla="*/ 199 h 283"/>
                <a:gd name="T2" fmla="*/ 0 w 323"/>
                <a:gd name="T3" fmla="*/ 260 h 283"/>
                <a:gd name="T4" fmla="*/ 60 w 323"/>
                <a:gd name="T5" fmla="*/ 260 h 283"/>
                <a:gd name="T6" fmla="*/ 95 w 323"/>
                <a:gd name="T7" fmla="*/ 264 h 283"/>
                <a:gd name="T8" fmla="*/ 148 w 323"/>
                <a:gd name="T9" fmla="*/ 282 h 283"/>
                <a:gd name="T10" fmla="*/ 250 w 323"/>
                <a:gd name="T11" fmla="*/ 282 h 283"/>
                <a:gd name="T12" fmla="*/ 265 w 323"/>
                <a:gd name="T13" fmla="*/ 281 h 283"/>
                <a:gd name="T14" fmla="*/ 275 w 323"/>
                <a:gd name="T15" fmla="*/ 272 h 283"/>
                <a:gd name="T16" fmla="*/ 320 w 323"/>
                <a:gd name="T17" fmla="*/ 141 h 283"/>
                <a:gd name="T18" fmla="*/ 316 w 323"/>
                <a:gd name="T19" fmla="*/ 117 h 283"/>
                <a:gd name="T20" fmla="*/ 302 w 323"/>
                <a:gd name="T21" fmla="*/ 110 h 283"/>
                <a:gd name="T22" fmla="*/ 214 w 323"/>
                <a:gd name="T23" fmla="*/ 110 h 283"/>
                <a:gd name="T24" fmla="*/ 217 w 323"/>
                <a:gd name="T25" fmla="*/ 79 h 283"/>
                <a:gd name="T26" fmla="*/ 234 w 323"/>
                <a:gd name="T27" fmla="*/ 41 h 283"/>
                <a:gd name="T28" fmla="*/ 228 w 323"/>
                <a:gd name="T29" fmla="*/ 5 h 283"/>
                <a:gd name="T30" fmla="*/ 208 w 323"/>
                <a:gd name="T31" fmla="*/ 8 h 283"/>
                <a:gd name="T32" fmla="*/ 101 w 323"/>
                <a:gd name="T33" fmla="*/ 115 h 283"/>
                <a:gd name="T34" fmla="*/ 77 w 323"/>
                <a:gd name="T35" fmla="*/ 129 h 283"/>
                <a:gd name="T36" fmla="*/ 0 w 323"/>
                <a:gd name="T37" fmla="*/ 131 h 283"/>
                <a:gd name="T38" fmla="*/ 0 w 323"/>
                <a:gd name="T39" fmla="*/ 19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3" h="283">
                  <a:moveTo>
                    <a:pt x="0" y="199"/>
                  </a:moveTo>
                  <a:cubicBezTo>
                    <a:pt x="0" y="260"/>
                    <a:pt x="0" y="260"/>
                    <a:pt x="0" y="260"/>
                  </a:cubicBezTo>
                  <a:cubicBezTo>
                    <a:pt x="60" y="260"/>
                    <a:pt x="60" y="260"/>
                    <a:pt x="60" y="260"/>
                  </a:cubicBezTo>
                  <a:cubicBezTo>
                    <a:pt x="60" y="260"/>
                    <a:pt x="84" y="261"/>
                    <a:pt x="95" y="264"/>
                  </a:cubicBezTo>
                  <a:cubicBezTo>
                    <a:pt x="106" y="267"/>
                    <a:pt x="129" y="282"/>
                    <a:pt x="148" y="282"/>
                  </a:cubicBezTo>
                  <a:cubicBezTo>
                    <a:pt x="167" y="282"/>
                    <a:pt x="250" y="282"/>
                    <a:pt x="250" y="282"/>
                  </a:cubicBezTo>
                  <a:cubicBezTo>
                    <a:pt x="250" y="282"/>
                    <a:pt x="260" y="283"/>
                    <a:pt x="265" y="281"/>
                  </a:cubicBezTo>
                  <a:cubicBezTo>
                    <a:pt x="272" y="279"/>
                    <a:pt x="275" y="272"/>
                    <a:pt x="275" y="272"/>
                  </a:cubicBezTo>
                  <a:cubicBezTo>
                    <a:pt x="320" y="141"/>
                    <a:pt x="320" y="141"/>
                    <a:pt x="320" y="141"/>
                  </a:cubicBezTo>
                  <a:cubicBezTo>
                    <a:pt x="320" y="141"/>
                    <a:pt x="323" y="125"/>
                    <a:pt x="316" y="117"/>
                  </a:cubicBezTo>
                  <a:cubicBezTo>
                    <a:pt x="310" y="111"/>
                    <a:pt x="302" y="110"/>
                    <a:pt x="302" y="110"/>
                  </a:cubicBezTo>
                  <a:cubicBezTo>
                    <a:pt x="214" y="110"/>
                    <a:pt x="214" y="110"/>
                    <a:pt x="214" y="110"/>
                  </a:cubicBezTo>
                  <a:cubicBezTo>
                    <a:pt x="214" y="110"/>
                    <a:pt x="213" y="90"/>
                    <a:pt x="217" y="79"/>
                  </a:cubicBezTo>
                  <a:cubicBezTo>
                    <a:pt x="222" y="69"/>
                    <a:pt x="232" y="50"/>
                    <a:pt x="234" y="41"/>
                  </a:cubicBezTo>
                  <a:cubicBezTo>
                    <a:pt x="235" y="31"/>
                    <a:pt x="239" y="10"/>
                    <a:pt x="228" y="5"/>
                  </a:cubicBezTo>
                  <a:cubicBezTo>
                    <a:pt x="217" y="0"/>
                    <a:pt x="208" y="8"/>
                    <a:pt x="208" y="8"/>
                  </a:cubicBezTo>
                  <a:cubicBezTo>
                    <a:pt x="101" y="115"/>
                    <a:pt x="101" y="115"/>
                    <a:pt x="101" y="115"/>
                  </a:cubicBezTo>
                  <a:cubicBezTo>
                    <a:pt x="101" y="115"/>
                    <a:pt x="91" y="126"/>
                    <a:pt x="77" y="129"/>
                  </a:cubicBezTo>
                  <a:cubicBezTo>
                    <a:pt x="64" y="132"/>
                    <a:pt x="0" y="131"/>
                    <a:pt x="0" y="131"/>
                  </a:cubicBezTo>
                  <a:lnTo>
                    <a:pt x="0" y="199"/>
                  </a:lnTo>
                  <a:close/>
                </a:path>
              </a:pathLst>
            </a:custGeom>
            <a:grp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 name="GenericApp_EB3B" title="Icon of an app window">
              <a:extLst>
                <a:ext uri="{FF2B5EF4-FFF2-40B4-BE49-F238E27FC236}">
                  <a16:creationId xmlns:a16="http://schemas.microsoft.com/office/drawing/2014/main" id="{70140172-9BC0-42F0-9FE7-793F1C1310A7}"/>
                </a:ext>
              </a:extLst>
            </p:cNvPr>
            <p:cNvSpPr>
              <a:spLocks noChangeAspect="1" noEditPoints="1"/>
            </p:cNvSpPr>
            <p:nvPr/>
          </p:nvSpPr>
          <p:spPr bwMode="auto">
            <a:xfrm rot="19800000">
              <a:off x="6891417" y="4906410"/>
              <a:ext cx="423627" cy="339035"/>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grp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61" name="TextBox 60">
            <a:extLst>
              <a:ext uri="{FF2B5EF4-FFF2-40B4-BE49-F238E27FC236}">
                <a16:creationId xmlns:a16="http://schemas.microsoft.com/office/drawing/2014/main" id="{3EB60926-3BBB-421B-8172-3AD90A013E54}"/>
              </a:ext>
            </a:extLst>
          </p:cNvPr>
          <p:cNvSpPr txBox="1"/>
          <p:nvPr/>
        </p:nvSpPr>
        <p:spPr>
          <a:xfrm rot="18994072">
            <a:off x="2124971" y="1797541"/>
            <a:ext cx="2863184" cy="3453954"/>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Documentation</a:t>
            </a:r>
          </a:p>
        </p:txBody>
      </p:sp>
      <p:sp>
        <p:nvSpPr>
          <p:cNvPr id="62" name="TextBox 61">
            <a:extLst>
              <a:ext uri="{FF2B5EF4-FFF2-40B4-BE49-F238E27FC236}">
                <a16:creationId xmlns:a16="http://schemas.microsoft.com/office/drawing/2014/main" id="{CEA01B3A-5F26-417E-9743-85A9C12F7905}"/>
              </a:ext>
            </a:extLst>
          </p:cNvPr>
          <p:cNvSpPr txBox="1"/>
          <p:nvPr/>
        </p:nvSpPr>
        <p:spPr>
          <a:xfrm rot="2700000">
            <a:off x="1373061" y="1854212"/>
            <a:ext cx="2863182" cy="3447361"/>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Tools</a:t>
            </a:r>
          </a:p>
        </p:txBody>
      </p:sp>
      <p:sp>
        <p:nvSpPr>
          <p:cNvPr id="63" name="TextBox 62">
            <a:extLst>
              <a:ext uri="{FF2B5EF4-FFF2-40B4-BE49-F238E27FC236}">
                <a16:creationId xmlns:a16="http://schemas.microsoft.com/office/drawing/2014/main" id="{5AAA9F9B-C3E1-4B6E-A482-499C0F95BFA9}"/>
              </a:ext>
            </a:extLst>
          </p:cNvPr>
          <p:cNvSpPr txBox="1"/>
          <p:nvPr/>
        </p:nvSpPr>
        <p:spPr>
          <a:xfrm rot="18773687">
            <a:off x="1506878" y="1328143"/>
            <a:ext cx="2863184" cy="3387505"/>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Templates</a:t>
            </a:r>
          </a:p>
        </p:txBody>
      </p:sp>
      <p:sp>
        <p:nvSpPr>
          <p:cNvPr id="64" name="TextBox 63">
            <a:extLst>
              <a:ext uri="{FF2B5EF4-FFF2-40B4-BE49-F238E27FC236}">
                <a16:creationId xmlns:a16="http://schemas.microsoft.com/office/drawing/2014/main" id="{ECAF0796-4131-4524-9464-1D937DEABC92}"/>
              </a:ext>
            </a:extLst>
          </p:cNvPr>
          <p:cNvSpPr txBox="1"/>
          <p:nvPr/>
        </p:nvSpPr>
        <p:spPr>
          <a:xfrm rot="2700000">
            <a:off x="1952624" y="1286445"/>
            <a:ext cx="2863182" cy="3426633"/>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Best practices</a:t>
            </a:r>
          </a:p>
        </p:txBody>
      </p:sp>
      <p:sp>
        <p:nvSpPr>
          <p:cNvPr id="65" name="Oval 64" descr="White circle">
            <a:extLst>
              <a:ext uri="{FF2B5EF4-FFF2-40B4-BE49-F238E27FC236}">
                <a16:creationId xmlns:a16="http://schemas.microsoft.com/office/drawing/2014/main" id="{6B6CFEF3-2A50-48FB-8DA1-912D3AB719FC}"/>
              </a:ext>
            </a:extLst>
          </p:cNvPr>
          <p:cNvSpPr/>
          <p:nvPr/>
        </p:nvSpPr>
        <p:spPr bwMode="auto">
          <a:xfrm>
            <a:off x="2109468" y="2162610"/>
            <a:ext cx="2114030" cy="2114030"/>
          </a:xfrm>
          <a:prstGeom prst="ellipse">
            <a:avLst/>
          </a:prstGeom>
          <a:solidFill>
            <a:schemeClr val="bg1"/>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cloud" title="Icon of a cloud">
            <a:extLst>
              <a:ext uri="{FF2B5EF4-FFF2-40B4-BE49-F238E27FC236}">
                <a16:creationId xmlns:a16="http://schemas.microsoft.com/office/drawing/2014/main" id="{432F26D4-B614-4A24-A16A-0DF87BBE914B}"/>
              </a:ext>
            </a:extLst>
          </p:cNvPr>
          <p:cNvSpPr>
            <a:spLocks noChangeAspect="1"/>
          </p:cNvSpPr>
          <p:nvPr/>
        </p:nvSpPr>
        <p:spPr bwMode="auto">
          <a:xfrm>
            <a:off x="2630251" y="2877994"/>
            <a:ext cx="1072464" cy="68326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317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16" name="Group 15" descr="scale">
            <a:extLst>
              <a:ext uri="{FF2B5EF4-FFF2-40B4-BE49-F238E27FC236}">
                <a16:creationId xmlns:a16="http://schemas.microsoft.com/office/drawing/2014/main" id="{1D6B6AD0-480C-4E9D-A690-9E210E1AF2A6}"/>
              </a:ext>
            </a:extLst>
          </p:cNvPr>
          <p:cNvGrpSpPr/>
          <p:nvPr/>
        </p:nvGrpSpPr>
        <p:grpSpPr>
          <a:xfrm>
            <a:off x="7211284" y="3486250"/>
            <a:ext cx="2651030" cy="890588"/>
            <a:chOff x="7211284" y="3486250"/>
            <a:chExt cx="2651030" cy="890588"/>
          </a:xfrm>
        </p:grpSpPr>
        <p:cxnSp>
          <p:nvCxnSpPr>
            <p:cNvPr id="31" name="Straight Connector 30">
              <a:extLst>
                <a:ext uri="{FF2B5EF4-FFF2-40B4-BE49-F238E27FC236}">
                  <a16:creationId xmlns:a16="http://schemas.microsoft.com/office/drawing/2014/main" id="{1949E793-BD37-4F9E-B91D-23F7983A75E4}"/>
                </a:ext>
              </a:extLst>
            </p:cNvPr>
            <p:cNvCxnSpPr>
              <a:cxnSpLocks/>
            </p:cNvCxnSpPr>
            <p:nvPr/>
          </p:nvCxnSpPr>
          <p:spPr>
            <a:xfrm>
              <a:off x="7211284" y="3486251"/>
              <a:ext cx="2651030" cy="0"/>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1CC248-57E8-4A7A-AD05-E372215CF0A8}"/>
                </a:ext>
              </a:extLst>
            </p:cNvPr>
            <p:cNvCxnSpPr>
              <a:cxnSpLocks/>
            </p:cNvCxnSpPr>
            <p:nvPr/>
          </p:nvCxnSpPr>
          <p:spPr>
            <a:xfrm>
              <a:off x="7391418" y="4376838"/>
              <a:ext cx="2290763" cy="0"/>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41F9DA1-A792-4A42-889F-D5E77E6BCABD}"/>
                </a:ext>
              </a:extLst>
            </p:cNvPr>
            <p:cNvCxnSpPr/>
            <p:nvPr/>
          </p:nvCxnSpPr>
          <p:spPr>
            <a:xfrm flipH="1">
              <a:off x="8536446" y="3486250"/>
              <a:ext cx="707" cy="505157"/>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Freeform: Shape 75">
              <a:extLst>
                <a:ext uri="{FF2B5EF4-FFF2-40B4-BE49-F238E27FC236}">
                  <a16:creationId xmlns:a16="http://schemas.microsoft.com/office/drawing/2014/main" id="{A8516226-AE24-478D-8753-C3F057D1A07E}"/>
                </a:ext>
              </a:extLst>
            </p:cNvPr>
            <p:cNvSpPr/>
            <p:nvPr/>
          </p:nvSpPr>
          <p:spPr bwMode="auto">
            <a:xfrm>
              <a:off x="7640970" y="3971760"/>
              <a:ext cx="1791658" cy="405078"/>
            </a:xfrm>
            <a:custGeom>
              <a:avLst/>
              <a:gdLst>
                <a:gd name="connsiteX0" fmla="*/ 895829 w 1791658"/>
                <a:gd name="connsiteY0" fmla="*/ 0 h 405078"/>
                <a:gd name="connsiteX1" fmla="*/ 1786320 w 1791658"/>
                <a:gd name="connsiteY1" fmla="*/ 396782 h 405078"/>
                <a:gd name="connsiteX2" fmla="*/ 1791658 w 1791658"/>
                <a:gd name="connsiteY2" fmla="*/ 405078 h 405078"/>
                <a:gd name="connsiteX3" fmla="*/ 0 w 1791658"/>
                <a:gd name="connsiteY3" fmla="*/ 405078 h 405078"/>
                <a:gd name="connsiteX4" fmla="*/ 5338 w 1791658"/>
                <a:gd name="connsiteY4" fmla="*/ 396782 h 405078"/>
                <a:gd name="connsiteX5" fmla="*/ 895829 w 1791658"/>
                <a:gd name="connsiteY5" fmla="*/ 0 h 40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1658" h="405078">
                  <a:moveTo>
                    <a:pt x="895829" y="0"/>
                  </a:moveTo>
                  <a:cubicBezTo>
                    <a:pt x="1280355" y="0"/>
                    <a:pt x="1614826" y="160441"/>
                    <a:pt x="1786320" y="396782"/>
                  </a:cubicBezTo>
                  <a:lnTo>
                    <a:pt x="1791658" y="405078"/>
                  </a:lnTo>
                  <a:lnTo>
                    <a:pt x="0" y="405078"/>
                  </a:lnTo>
                  <a:lnTo>
                    <a:pt x="5338" y="396782"/>
                  </a:lnTo>
                  <a:cubicBezTo>
                    <a:pt x="176832" y="160441"/>
                    <a:pt x="511304" y="0"/>
                    <a:pt x="895829" y="0"/>
                  </a:cubicBezTo>
                  <a:close/>
                </a:path>
              </a:pathLst>
            </a:cu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749409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600"/>
                                  </p:stCondLst>
                                  <p:childTnLst>
                                    <p:set>
                                      <p:cBhvr>
                                        <p:cTn id="6" dur="1" fill="hold">
                                          <p:stCondLst>
                                            <p:cond delay="0"/>
                                          </p:stCondLst>
                                        </p:cTn>
                                        <p:tgtEl>
                                          <p:spTgt spid="64"/>
                                        </p:tgtEl>
                                        <p:attrNameLst>
                                          <p:attrName>style.visibility</p:attrName>
                                        </p:attrNameLst>
                                      </p:cBhvr>
                                      <p:to>
                                        <p:strVal val="visible"/>
                                      </p:to>
                                    </p:set>
                                  </p:childTnLst>
                                </p:cTn>
                              </p:par>
                              <p:par>
                                <p:cTn id="7" presetID="6" presetClass="emph" presetSubtype="0" accel="100000" autoRev="1" fill="hold" grpId="1" nodeType="withEffect">
                                  <p:stCondLst>
                                    <p:cond delay="100"/>
                                  </p:stCondLst>
                                  <p:childTnLst>
                                    <p:animScale>
                                      <p:cBhvr>
                                        <p:cTn id="8" dur="500" fill="hold"/>
                                        <p:tgtEl>
                                          <p:spTgt spid="64"/>
                                        </p:tgtEl>
                                      </p:cBhvr>
                                      <p:by x="0" y="0"/>
                                    </p:animScale>
                                  </p:childTnLst>
                                </p:cTn>
                              </p:par>
                              <p:par>
                                <p:cTn id="9" presetID="1" presetClass="entr" presetSubtype="0" fill="hold" grpId="0" nodeType="withEffect">
                                  <p:stCondLst>
                                    <p:cond delay="600"/>
                                  </p:stCondLst>
                                  <p:childTnLst>
                                    <p:set>
                                      <p:cBhvr>
                                        <p:cTn id="10" dur="1" fill="hold">
                                          <p:stCondLst>
                                            <p:cond delay="0"/>
                                          </p:stCondLst>
                                        </p:cTn>
                                        <p:tgtEl>
                                          <p:spTgt spid="61"/>
                                        </p:tgtEl>
                                        <p:attrNameLst>
                                          <p:attrName>style.visibility</p:attrName>
                                        </p:attrNameLst>
                                      </p:cBhvr>
                                      <p:to>
                                        <p:strVal val="visible"/>
                                      </p:to>
                                    </p:set>
                                  </p:childTnLst>
                                </p:cTn>
                              </p:par>
                              <p:par>
                                <p:cTn id="11" presetID="6" presetClass="emph" presetSubtype="0" accel="100000" autoRev="1" fill="hold" grpId="1" nodeType="withEffect">
                                  <p:stCondLst>
                                    <p:cond delay="100"/>
                                  </p:stCondLst>
                                  <p:childTnLst>
                                    <p:animScale>
                                      <p:cBhvr>
                                        <p:cTn id="12" dur="500" fill="hold"/>
                                        <p:tgtEl>
                                          <p:spTgt spid="61"/>
                                        </p:tgtEl>
                                      </p:cBhvr>
                                      <p:by x="0" y="0"/>
                                    </p:animScale>
                                  </p:childTnLst>
                                </p:cTn>
                              </p:par>
                              <p:par>
                                <p:cTn id="13" presetID="1" presetClass="entr" presetSubtype="0" fill="hold" grpId="0" nodeType="withEffect">
                                  <p:stCondLst>
                                    <p:cond delay="600"/>
                                  </p:stCondLst>
                                  <p:childTnLst>
                                    <p:set>
                                      <p:cBhvr>
                                        <p:cTn id="14" dur="1" fill="hold">
                                          <p:stCondLst>
                                            <p:cond delay="0"/>
                                          </p:stCondLst>
                                        </p:cTn>
                                        <p:tgtEl>
                                          <p:spTgt spid="62"/>
                                        </p:tgtEl>
                                        <p:attrNameLst>
                                          <p:attrName>style.visibility</p:attrName>
                                        </p:attrNameLst>
                                      </p:cBhvr>
                                      <p:to>
                                        <p:strVal val="visible"/>
                                      </p:to>
                                    </p:set>
                                  </p:childTnLst>
                                </p:cTn>
                              </p:par>
                              <p:par>
                                <p:cTn id="15" presetID="6" presetClass="emph" presetSubtype="0" accel="100000" autoRev="1" fill="hold" grpId="1" nodeType="withEffect">
                                  <p:stCondLst>
                                    <p:cond delay="100"/>
                                  </p:stCondLst>
                                  <p:childTnLst>
                                    <p:animScale>
                                      <p:cBhvr>
                                        <p:cTn id="16" dur="500" fill="hold"/>
                                        <p:tgtEl>
                                          <p:spTgt spid="62"/>
                                        </p:tgtEl>
                                      </p:cBhvr>
                                      <p:by x="0" y="0"/>
                                    </p:animScale>
                                  </p:childTnLst>
                                </p:cTn>
                              </p:par>
                              <p:par>
                                <p:cTn id="17" presetID="1" presetClass="entr" presetSubtype="0" fill="hold" grpId="0" nodeType="withEffect">
                                  <p:stCondLst>
                                    <p:cond delay="600"/>
                                  </p:stCondLst>
                                  <p:childTnLst>
                                    <p:set>
                                      <p:cBhvr>
                                        <p:cTn id="18" dur="1" fill="hold">
                                          <p:stCondLst>
                                            <p:cond delay="0"/>
                                          </p:stCondLst>
                                        </p:cTn>
                                        <p:tgtEl>
                                          <p:spTgt spid="63"/>
                                        </p:tgtEl>
                                        <p:attrNameLst>
                                          <p:attrName>style.visibility</p:attrName>
                                        </p:attrNameLst>
                                      </p:cBhvr>
                                      <p:to>
                                        <p:strVal val="visible"/>
                                      </p:to>
                                    </p:set>
                                  </p:childTnLst>
                                </p:cTn>
                              </p:par>
                              <p:par>
                                <p:cTn id="19" presetID="6" presetClass="emph" presetSubtype="0" accel="100000" autoRev="1" fill="hold" grpId="1" nodeType="withEffect">
                                  <p:stCondLst>
                                    <p:cond delay="100"/>
                                  </p:stCondLst>
                                  <p:childTnLst>
                                    <p:animScale>
                                      <p:cBhvr>
                                        <p:cTn id="20" dur="500" fill="hold"/>
                                        <p:tgtEl>
                                          <p:spTgt spid="63"/>
                                        </p:tgtEl>
                                      </p:cBhvr>
                                      <p:by x="0" y="0"/>
                                    </p:animScale>
                                  </p:childTnLst>
                                </p:cTn>
                              </p:par>
                              <p:par>
                                <p:cTn id="21" presetID="1" presetClass="entr" presetSubtype="0" fill="hold" nodeType="withEffect">
                                  <p:stCondLst>
                                    <p:cond delay="600"/>
                                  </p:stCondLst>
                                  <p:childTnLst>
                                    <p:set>
                                      <p:cBhvr>
                                        <p:cTn id="22" dur="1" fill="hold">
                                          <p:stCondLst>
                                            <p:cond delay="0"/>
                                          </p:stCondLst>
                                        </p:cTn>
                                        <p:tgtEl>
                                          <p:spTgt spid="51"/>
                                        </p:tgtEl>
                                        <p:attrNameLst>
                                          <p:attrName>style.visibility</p:attrName>
                                        </p:attrNameLst>
                                      </p:cBhvr>
                                      <p:to>
                                        <p:strVal val="visible"/>
                                      </p:to>
                                    </p:set>
                                  </p:childTnLst>
                                </p:cTn>
                              </p:par>
                              <p:par>
                                <p:cTn id="23" presetID="6" presetClass="emph" presetSubtype="0" accel="100000" autoRev="1" fill="hold" nodeType="withEffect">
                                  <p:stCondLst>
                                    <p:cond delay="100"/>
                                  </p:stCondLst>
                                  <p:childTnLst>
                                    <p:animScale>
                                      <p:cBhvr>
                                        <p:cTn id="24" dur="500" fill="hold"/>
                                        <p:tgtEl>
                                          <p:spTgt spid="51"/>
                                        </p:tgtEl>
                                      </p:cBhvr>
                                      <p:by x="0" y="0"/>
                                    </p:animScale>
                                  </p:childTnLst>
                                </p:cTn>
                              </p:par>
                              <p:par>
                                <p:cTn id="25" presetID="1" presetClass="entr" presetSubtype="0" fill="hold" nodeType="withEffect">
                                  <p:stCondLst>
                                    <p:cond delay="700"/>
                                  </p:stCondLst>
                                  <p:childTnLst>
                                    <p:set>
                                      <p:cBhvr>
                                        <p:cTn id="26" dur="1" fill="hold">
                                          <p:stCondLst>
                                            <p:cond delay="0"/>
                                          </p:stCondLst>
                                        </p:cTn>
                                        <p:tgtEl>
                                          <p:spTgt spid="47"/>
                                        </p:tgtEl>
                                        <p:attrNameLst>
                                          <p:attrName>style.visibility</p:attrName>
                                        </p:attrNameLst>
                                      </p:cBhvr>
                                      <p:to>
                                        <p:strVal val="visible"/>
                                      </p:to>
                                    </p:set>
                                  </p:childTnLst>
                                </p:cTn>
                              </p:par>
                              <p:par>
                                <p:cTn id="27" presetID="6" presetClass="emph" presetSubtype="0" accel="100000" autoRev="1" fill="hold" nodeType="withEffect">
                                  <p:stCondLst>
                                    <p:cond delay="200"/>
                                  </p:stCondLst>
                                  <p:childTnLst>
                                    <p:animScale>
                                      <p:cBhvr>
                                        <p:cTn id="28" dur="500" fill="hold"/>
                                        <p:tgtEl>
                                          <p:spTgt spid="47"/>
                                        </p:tgtEl>
                                      </p:cBhvr>
                                      <p:by x="0" y="0"/>
                                    </p:animScale>
                                  </p:childTnLst>
                                </p:cTn>
                              </p:par>
                              <p:par>
                                <p:cTn id="29" presetID="1" presetClass="entr" presetSubtype="0" fill="hold" nodeType="withEffect">
                                  <p:stCondLst>
                                    <p:cond delay="200"/>
                                  </p:stCondLst>
                                  <p:childTnLst>
                                    <p:set>
                                      <p:cBhvr>
                                        <p:cTn id="30" dur="1" fill="hold">
                                          <p:stCondLst>
                                            <p:cond delay="499"/>
                                          </p:stCondLst>
                                        </p:cTn>
                                        <p:tgtEl>
                                          <p:spTgt spid="29"/>
                                        </p:tgtEl>
                                        <p:attrNameLst>
                                          <p:attrName>style.visibility</p:attrName>
                                        </p:attrNameLst>
                                      </p:cBhvr>
                                      <p:to>
                                        <p:strVal val="visible"/>
                                      </p:to>
                                    </p:set>
                                  </p:childTnLst>
                                </p:cTn>
                              </p:par>
                              <p:par>
                                <p:cTn id="31" presetID="6" presetClass="emph" presetSubtype="0" accel="100000" autoRev="1" fill="hold" nodeType="withEffect">
                                  <p:stCondLst>
                                    <p:cond delay="200"/>
                                  </p:stCondLst>
                                  <p:childTnLst>
                                    <p:animScale>
                                      <p:cBhvr>
                                        <p:cTn id="32" dur="500" fill="hold"/>
                                        <p:tgtEl>
                                          <p:spTgt spid="29"/>
                                        </p:tgtEl>
                                      </p:cBhvr>
                                      <p:by x="0" y="0"/>
                                    </p:animScale>
                                  </p:childTnLst>
                                </p:cTn>
                              </p:par>
                              <p:par>
                                <p:cTn id="33" presetID="1" presetClass="entr" presetSubtype="0" fill="hold" grpId="0" nodeType="withEffect">
                                  <p:stCondLst>
                                    <p:cond delay="200"/>
                                  </p:stCondLst>
                                  <p:childTnLst>
                                    <p:set>
                                      <p:cBhvr>
                                        <p:cTn id="34" dur="1" fill="hold">
                                          <p:stCondLst>
                                            <p:cond delay="499"/>
                                          </p:stCondLst>
                                        </p:cTn>
                                        <p:tgtEl>
                                          <p:spTgt spid="66"/>
                                        </p:tgtEl>
                                        <p:attrNameLst>
                                          <p:attrName>style.visibility</p:attrName>
                                        </p:attrNameLst>
                                      </p:cBhvr>
                                      <p:to>
                                        <p:strVal val="visible"/>
                                      </p:to>
                                    </p:set>
                                  </p:childTnLst>
                                </p:cTn>
                              </p:par>
                              <p:par>
                                <p:cTn id="35" presetID="6" presetClass="emph" presetSubtype="0" accel="100000" autoRev="1" fill="hold" grpId="1" nodeType="withEffect">
                                  <p:stCondLst>
                                    <p:cond delay="0"/>
                                  </p:stCondLst>
                                  <p:childTnLst>
                                    <p:animScale>
                                      <p:cBhvr>
                                        <p:cTn id="36" dur="500" fill="hold"/>
                                        <p:tgtEl>
                                          <p:spTgt spid="66"/>
                                        </p:tgtEl>
                                      </p:cBhvr>
                                      <p:by x="0" y="0"/>
                                    </p:animScale>
                                  </p:childTnLst>
                                </p:cTn>
                              </p:par>
                            </p:childTnLst>
                          </p:cTn>
                        </p:par>
                        <p:par>
                          <p:cTn id="37" fill="hold">
                            <p:stCondLst>
                              <p:cond delay="1200"/>
                            </p:stCondLst>
                            <p:childTnLst>
                              <p:par>
                                <p:cTn id="38" presetID="8" presetClass="emph" presetSubtype="0" repeatCount="indefinite" fill="hold" nodeType="afterEffect">
                                  <p:stCondLst>
                                    <p:cond delay="0"/>
                                  </p:stCondLst>
                                  <p:childTnLst>
                                    <p:animRot by="21600000">
                                      <p:cBhvr>
                                        <p:cTn id="39" dur="4000" fill="hold"/>
                                        <p:tgtEl>
                                          <p:spTgt spid="29"/>
                                        </p:tgtEl>
                                        <p:attrNameLst>
                                          <p:attrName>r</p:attrName>
                                        </p:attrNameLst>
                                      </p:cBhvr>
                                    </p:animRot>
                                  </p:childTnLst>
                                </p:cTn>
                              </p:par>
                              <p:par>
                                <p:cTn id="40" presetID="10" presetClass="entr" presetSubtype="0" fill="hold" nodeType="withEffect">
                                  <p:stCondLst>
                                    <p:cond delay="75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42" presetClass="path" presetSubtype="0" decel="100000" fill="hold" nodeType="withEffect">
                                  <p:stCondLst>
                                    <p:cond delay="750"/>
                                  </p:stCondLst>
                                  <p:childTnLst>
                                    <p:animMotion origin="layout" path="M 2.25428E-6 0.04494 L 2.25428E-6 2.41943E-6 " pathEditMode="relative" rAng="0" ptsTypes="AA">
                                      <p:cBhvr>
                                        <p:cTn id="44" dur="600" fill="hold"/>
                                        <p:tgtEl>
                                          <p:spTgt spid="16"/>
                                        </p:tgtEl>
                                        <p:attrNameLst>
                                          <p:attrName>ppt_x</p:attrName>
                                          <p:attrName>ppt_y</p:attrName>
                                        </p:attrNameLst>
                                      </p:cBhvr>
                                      <p:rCtr x="0" y="-2247"/>
                                    </p:animMotion>
                                  </p:childTnLst>
                                </p:cTn>
                              </p:par>
                              <p:par>
                                <p:cTn id="45" presetID="1" presetClass="entr" presetSubtype="0" fill="hold" nodeType="withEffect">
                                  <p:stCondLst>
                                    <p:cond delay="750"/>
                                  </p:stCondLst>
                                  <p:childTnLst>
                                    <p:set>
                                      <p:cBhvr>
                                        <p:cTn id="46" dur="1" fill="hold">
                                          <p:stCondLst>
                                            <p:cond delay="499"/>
                                          </p:stCondLst>
                                        </p:cTn>
                                        <p:tgtEl>
                                          <p:spTgt spid="20"/>
                                        </p:tgtEl>
                                        <p:attrNameLst>
                                          <p:attrName>style.visibility</p:attrName>
                                        </p:attrNameLst>
                                      </p:cBhvr>
                                      <p:to>
                                        <p:strVal val="visible"/>
                                      </p:to>
                                    </p:set>
                                  </p:childTnLst>
                                </p:cTn>
                              </p:par>
                              <p:par>
                                <p:cTn id="47" presetID="6" presetClass="emph" presetSubtype="0" accel="100000" autoRev="1" fill="hold" nodeType="withEffect">
                                  <p:stCondLst>
                                    <p:cond delay="750"/>
                                  </p:stCondLst>
                                  <p:childTnLst>
                                    <p:animScale>
                                      <p:cBhvr>
                                        <p:cTn id="48" dur="500" fill="hold"/>
                                        <p:tgtEl>
                                          <p:spTgt spid="20"/>
                                        </p:tgtEl>
                                      </p:cBhvr>
                                      <p:by x="0" y="0"/>
                                    </p:animScale>
                                  </p:childTnLst>
                                </p:cTn>
                              </p:par>
                              <p:par>
                                <p:cTn id="49" presetID="1" presetClass="entr" presetSubtype="0" fill="hold" nodeType="withEffect">
                                  <p:stCondLst>
                                    <p:cond delay="750"/>
                                  </p:stCondLst>
                                  <p:childTnLst>
                                    <p:set>
                                      <p:cBhvr>
                                        <p:cTn id="50" dur="1" fill="hold">
                                          <p:stCondLst>
                                            <p:cond delay="499"/>
                                          </p:stCondLst>
                                        </p:cTn>
                                        <p:tgtEl>
                                          <p:spTgt spid="17"/>
                                        </p:tgtEl>
                                        <p:attrNameLst>
                                          <p:attrName>style.visibility</p:attrName>
                                        </p:attrNameLst>
                                      </p:cBhvr>
                                      <p:to>
                                        <p:strVal val="visible"/>
                                      </p:to>
                                    </p:set>
                                  </p:childTnLst>
                                </p:cTn>
                              </p:par>
                              <p:par>
                                <p:cTn id="51" presetID="6" presetClass="emph" presetSubtype="0" accel="100000" autoRev="1" fill="hold" nodeType="withEffect">
                                  <p:stCondLst>
                                    <p:cond delay="750"/>
                                  </p:stCondLst>
                                  <p:childTnLst>
                                    <p:animScale>
                                      <p:cBhvr>
                                        <p:cTn id="52" dur="500" fill="hold"/>
                                        <p:tgtEl>
                                          <p:spTgt spid="17"/>
                                        </p:tgtEl>
                                      </p:cBhvr>
                                      <p:by x="0" y="0"/>
                                    </p:animScale>
                                  </p:childTnLst>
                                </p:cTn>
                              </p:par>
                              <p:par>
                                <p:cTn id="53" presetID="10" presetClass="entr" presetSubtype="0" fill="hold" grpId="0" nodeType="withEffect">
                                  <p:stCondLst>
                                    <p:cond delay="125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42" presetClass="path" presetSubtype="0" decel="100000" fill="hold" grpId="1" nodeType="withEffect">
                                  <p:stCondLst>
                                    <p:cond delay="1250"/>
                                  </p:stCondLst>
                                  <p:childTnLst>
                                    <p:animMotion origin="layout" path="M 0.02552 -3.7037E-7 L 3.125E-6 -3.7037E-7 " pathEditMode="relative" rAng="0" ptsTypes="AA">
                                      <p:cBhvr>
                                        <p:cTn id="57" dur="600" fill="hold"/>
                                        <p:tgtEl>
                                          <p:spTgt spid="14"/>
                                        </p:tgtEl>
                                        <p:attrNameLst>
                                          <p:attrName>ppt_x</p:attrName>
                                          <p:attrName>ppt_y</p:attrName>
                                        </p:attrNameLst>
                                      </p:cBhvr>
                                      <p:rCtr x="-1276" y="0"/>
                                    </p:animMotion>
                                  </p:childTnLst>
                                </p:cTn>
                              </p:par>
                              <p:par>
                                <p:cTn id="58" presetID="10" presetClass="entr" presetSubtype="0" fill="hold" grpId="0" nodeType="withEffect">
                                  <p:stCondLst>
                                    <p:cond delay="200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42" presetClass="path" presetSubtype="0" decel="100000" fill="hold" grpId="1" nodeType="withEffect">
                                  <p:stCondLst>
                                    <p:cond delay="2000"/>
                                  </p:stCondLst>
                                  <p:childTnLst>
                                    <p:animMotion origin="layout" path="M 2.25428E-6 0.04494 L 2.25428E-6 2.41943E-6 " pathEditMode="relative" rAng="0" ptsTypes="AA">
                                      <p:cBhvr>
                                        <p:cTn id="62" dur="600" fill="hold"/>
                                        <p:tgtEl>
                                          <p:spTgt spid="22"/>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4" grpId="0"/>
      <p:bldP spid="14" grpId="1"/>
      <p:bldP spid="61" grpId="0"/>
      <p:bldP spid="61" grpId="1"/>
      <p:bldP spid="62" grpId="0"/>
      <p:bldP spid="62" grpId="1"/>
      <p:bldP spid="63" grpId="0"/>
      <p:bldP spid="63" grpId="1"/>
      <p:bldP spid="64" grpId="0"/>
      <p:bldP spid="64" grpId="1"/>
      <p:bldP spid="66" grpId="0" animBg="1"/>
      <p:bldP spid="6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88263" y="457200"/>
            <a:ext cx="11018520" cy="553998"/>
          </a:xfrm>
        </p:spPr>
        <p:txBody>
          <a:bodyPr>
            <a:noAutofit/>
          </a:bodyPr>
          <a:lstStyle/>
          <a:p>
            <a:r>
              <a:rPr lang="en-US" sz="3600">
                <a:latin typeface="Segoe UI Semibold" panose="020B0702040204020203" pitchFamily="34" charset="0"/>
                <a:cs typeface="Segoe UI Semibold" panose="020B0702040204020203" pitchFamily="34" charset="0"/>
              </a:rPr>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296744" y="5070145"/>
            <a:ext cx="8161518"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8950216"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214128"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156188"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43A5E"/>
                </a:solidFill>
                <a:effectLst/>
                <a:uLnTx/>
                <a:uFillTx/>
                <a:latin typeface="Segoe UI Semibold" panose="020B0702040204020203" pitchFamily="34" charset="0"/>
                <a:ea typeface="+mn-lt"/>
                <a:cs typeface="Segoe UI Semibold" panose="020B0702040204020203" pitchFamily="34" charset="0"/>
              </a:rPr>
              <a:t>Ready</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dirty="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dirty="0">
                <a:ln>
                  <a:noFill/>
                </a:ln>
                <a:solidFill>
                  <a:srgbClr val="000000">
                    <a:lumMod val="50000"/>
                  </a:srgbClr>
                </a:solidFill>
                <a:effectLst/>
                <a:uLnTx/>
                <a:uFillTx/>
                <a:latin typeface="Segoe UI"/>
                <a:ea typeface="+mn-lt"/>
                <a:cs typeface="Calibri" panose="020F0502020204030204"/>
              </a:rPr>
              <a:t>Azure setup guide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dirty="0">
                <a:ln>
                  <a:noFill/>
                </a:ln>
                <a:solidFill>
                  <a:srgbClr val="000000">
                    <a:lumMod val="50000"/>
                  </a:srgbClr>
                </a:solidFill>
                <a:effectLst/>
                <a:uLnTx/>
                <a:uFillTx/>
                <a:latin typeface="Segoe UI"/>
                <a:ea typeface="+mn-lt"/>
                <a:cs typeface="Calibri" panose="020F0502020204030204"/>
              </a:rPr>
              <a:t>First landing zone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dirty="0">
                <a:ln>
                  <a:noFill/>
                </a:ln>
                <a:solidFill>
                  <a:srgbClr val="000000">
                    <a:lumMod val="50000"/>
                  </a:srgbClr>
                </a:solidFill>
                <a:effectLst/>
                <a:uLnTx/>
                <a:uFillTx/>
                <a:latin typeface="Segoe UI"/>
                <a:ea typeface="+mn-lt"/>
                <a:cs typeface="Calibri" panose="020F0502020204030204"/>
              </a:rPr>
              <a:t>Expand the blueprint</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dirty="0">
                <a:ln>
                  <a:noFill/>
                </a:ln>
                <a:solidFill>
                  <a:srgbClr val="000000">
                    <a:lumMod val="50000"/>
                  </a:srgbClr>
                </a:solidFill>
                <a:effectLst/>
                <a:uLnTx/>
                <a:uFillTx/>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471598"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413658"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Plan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 Digital estate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Initial organization alignment</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Skills readiness plan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296744" y="1236910"/>
            <a:ext cx="8161518" cy="2808919"/>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8912790" y="1824615"/>
            <a:ext cx="2355005"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170259" y="1568644"/>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430015" y="1622839"/>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010454" y="1563225"/>
            <a:ext cx="159678" cy="274998"/>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07340"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649400" y="2014253"/>
            <a:ext cx="2396034"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43A5E"/>
                </a:solidFill>
                <a:effectLst/>
                <a:uLnTx/>
                <a:uFillTx/>
                <a:latin typeface="Segoe UI Semibold" panose="020B0702040204020203" pitchFamily="34" charset="0"/>
                <a:ea typeface="+mn-lt"/>
                <a:cs typeface="Segoe UI Semibold" panose="020B0702040204020203" pitchFamily="34" charset="0"/>
              </a:rPr>
              <a:t>Define strategy</a:t>
            </a:r>
          </a:p>
          <a:p>
            <a:pPr marL="0" marR="0" lvl="0" indent="0" algn="ctr" defTabSz="914367" rtl="0" eaLnBrk="1" fontAlgn="auto" latinLnBrk="0" hangingPunct="1">
              <a:lnSpc>
                <a:spcPct val="100000"/>
              </a:lnSpc>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dirty="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dirty="0">
                <a:ln>
                  <a:noFill/>
                </a:ln>
                <a:solidFill>
                  <a:srgbClr val="000000">
                    <a:lumMod val="50000"/>
                  </a:srgbClr>
                </a:solidFill>
                <a:effectLst/>
                <a:uLnTx/>
                <a:uFillTx/>
                <a:latin typeface="Segoe UI"/>
                <a:ea typeface="+mn-lt"/>
                <a:cs typeface="Calibri" panose="020F0502020204030204"/>
              </a:rPr>
              <a:t>Understand motivations</a:t>
            </a:r>
          </a:p>
          <a:p>
            <a:pPr marL="0" marR="0" lvl="0" indent="0" algn="ctr" defTabSz="914367" rtl="0" eaLnBrk="1" fontAlgn="auto" latinLnBrk="0" hangingPunct="1">
              <a:lnSpc>
                <a:spcPct val="100000"/>
              </a:lnSpc>
              <a:spcAft>
                <a:spcPts val="0"/>
              </a:spcAft>
              <a:buClrTx/>
              <a:buSzTx/>
              <a:buFontTx/>
              <a:buNone/>
              <a:tabLst/>
              <a:defRPr/>
            </a:pPr>
            <a:r>
              <a:rPr kumimoji="0" lang="en-US" sz="1200" b="0" i="0" u="none" strike="noStrike" kern="1200" cap="none" spc="0" normalizeH="0" baseline="0" noProof="0" dirty="0">
                <a:ln>
                  <a:noFill/>
                </a:ln>
                <a:solidFill>
                  <a:srgbClr val="000000">
                    <a:lumMod val="50000"/>
                  </a:srgbClr>
                </a:solidFill>
                <a:effectLst/>
                <a:uLnTx/>
                <a:uFillTx/>
                <a:latin typeface="Segoe UI"/>
                <a:ea typeface="+mn-lt"/>
                <a:cs typeface="Calibri" panose="020F0502020204030204"/>
              </a:rPr>
              <a:t> Business outcomes</a:t>
            </a:r>
          </a:p>
          <a:p>
            <a:pPr marL="0" marR="0" lvl="0" indent="0" algn="ctr" defTabSz="914367" rtl="0" eaLnBrk="1" fontAlgn="auto" latinLnBrk="0" hangingPunct="1">
              <a:lnSpc>
                <a:spcPct val="100000"/>
              </a:lnSpc>
              <a:spcAft>
                <a:spcPts val="0"/>
              </a:spcAft>
              <a:buClrTx/>
              <a:buSzTx/>
              <a:buFontTx/>
              <a:buNone/>
              <a:tabLst/>
              <a:defRPr/>
            </a:pPr>
            <a:r>
              <a:rPr kumimoji="0" lang="en-US" sz="1200" b="0" i="0" u="none" strike="noStrike" kern="1200" cap="none" spc="0" normalizeH="0" baseline="0" noProof="0" dirty="0">
                <a:ln>
                  <a:noFill/>
                </a:ln>
                <a:solidFill>
                  <a:srgbClr val="000000">
                    <a:lumMod val="50000"/>
                  </a:srgbClr>
                </a:solidFill>
                <a:effectLst/>
                <a:uLnTx/>
                <a:uFillTx/>
                <a:latin typeface="Segoe UI"/>
                <a:ea typeface="+mn-lt"/>
                <a:cs typeface="Calibri" panose="020F0502020204030204"/>
              </a:rPr>
              <a:t>Business justification</a:t>
            </a:r>
          </a:p>
          <a:p>
            <a:pPr marL="0" marR="0" lvl="0" indent="0" algn="ctr" defTabSz="914367" rtl="0" eaLnBrk="1" fontAlgn="auto" latinLnBrk="0" hangingPunct="1">
              <a:lnSpc>
                <a:spcPct val="100000"/>
              </a:lnSpc>
              <a:spcAft>
                <a:spcPts val="0"/>
              </a:spcAft>
              <a:buClrTx/>
              <a:buSzTx/>
              <a:buFontTx/>
              <a:buNone/>
              <a:tabLst/>
              <a:defRPr/>
            </a:pPr>
            <a:r>
              <a:rPr kumimoji="0" lang="en-US" sz="1200" b="0" i="0" u="none" strike="noStrike" kern="1200" cap="none" spc="0" normalizeH="0" baseline="0" noProof="0" dirty="0">
                <a:ln>
                  <a:noFill/>
                </a:ln>
                <a:solidFill>
                  <a:srgbClr val="000000">
                    <a:lumMod val="50000"/>
                  </a:srgbClr>
                </a:solidFill>
                <a:effectLst/>
                <a:uLnTx/>
                <a:uFillTx/>
                <a:latin typeface="Segoe UI"/>
                <a:ea typeface="+mn-lt"/>
                <a:cs typeface="Calibri" panose="020F0502020204030204"/>
              </a:rPr>
              <a:t>Prioritize project</a:t>
            </a: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683398" y="1586859"/>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869461" y="4231488"/>
            <a:ext cx="5016084" cy="1677315"/>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457715" y="4357443"/>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464181" y="4974887"/>
            <a:ext cx="2267222" cy="764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Manage</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Business commitments</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operations baseline •</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465876" y="4520267"/>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017136" y="4357443"/>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130804" y="4974887"/>
            <a:ext cx="2052818" cy="7432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Govern</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Methodology • Benchmark</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5977428" y="4520267"/>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417990" y="2094664"/>
            <a:ext cx="1650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Migrate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First workload migration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425020" y="2937154"/>
            <a:ext cx="16109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Innovate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Innovation guide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202122" y="2195021"/>
            <a:ext cx="155639" cy="171100"/>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159902" y="3027281"/>
            <a:ext cx="240079" cy="226741"/>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p:cNvCxnSpPr>
          <p:nvPr/>
        </p:nvCxnSpPr>
        <p:spPr>
          <a:xfrm>
            <a:off x="2995613" y="2641369"/>
            <a:ext cx="623887"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p:cNvCxnSpPr>
          <p:nvPr/>
        </p:nvCxnSpPr>
        <p:spPr>
          <a:xfrm>
            <a:off x="5751513" y="2641369"/>
            <a:ext cx="623887"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489950" y="2438646"/>
            <a:ext cx="664547" cy="158273"/>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489950" y="2685819"/>
            <a:ext cx="664547" cy="25133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B20B90D-A75E-4EF9-B5F8-CEA36BD29A2C}"/>
              </a:ext>
            </a:extLst>
          </p:cNvPr>
          <p:cNvSpPr/>
          <p:nvPr/>
        </p:nvSpPr>
        <p:spPr>
          <a:xfrm>
            <a:off x="5974813" y="3244334"/>
            <a:ext cx="242374" cy="369332"/>
          </a:xfrm>
          <a:prstGeom prst="rect">
            <a:avLst/>
          </a:prstGeom>
        </p:spPr>
        <p:txBody>
          <a:bodyPr wrap="none">
            <a:spAutoFit/>
          </a:bodyPr>
          <a:lstStyle/>
          <a:p>
            <a:r>
              <a:rPr lang="en-US" b="0" i="0">
                <a:solidFill>
                  <a:srgbClr val="000000"/>
                </a:solidFill>
                <a:effectLst/>
                <a:latin typeface="Times New Roman" panose="02020603050405020304" pitchFamily="18" charset="0"/>
              </a:rPr>
              <a:t> </a:t>
            </a:r>
            <a:endParaRPr lang="en-US"/>
          </a:p>
        </p:txBody>
      </p:sp>
    </p:spTree>
    <p:extLst>
      <p:ext uri="{BB962C8B-B14F-4D97-AF65-F5344CB8AC3E}">
        <p14:creationId xmlns:p14="http://schemas.microsoft.com/office/powerpoint/2010/main" val="365606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FFC0-512C-40E5-8EB0-B3D8B34ED10E}"/>
              </a:ext>
            </a:extLst>
          </p:cNvPr>
          <p:cNvSpPr>
            <a:spLocks noGrp="1"/>
          </p:cNvSpPr>
          <p:nvPr>
            <p:ph type="title"/>
          </p:nvPr>
        </p:nvSpPr>
        <p:spPr>
          <a:xfrm>
            <a:off x="588263" y="457200"/>
            <a:ext cx="11018520" cy="553998"/>
          </a:xfrm>
          <a:prstGeom prst="rect">
            <a:avLst/>
          </a:prstGeom>
        </p:spPr>
        <p:txBody>
          <a:bodyPr vert="horz" wrap="square" lIns="0" tIns="0" rIns="0" bIns="0" rtlCol="0" anchor="t">
            <a:normAutofit/>
          </a:bodyPr>
          <a:lstStyle/>
          <a:p>
            <a:r>
              <a:rPr lang="en-US" sz="3600" b="0" kern="1200" cap="none" spc="-50" baseline="0">
                <a:ln w="3175">
                  <a:noFill/>
                </a:ln>
                <a:solidFill>
                  <a:schemeClr val="tx1"/>
                </a:solidFill>
                <a:effectLst/>
                <a:latin typeface="+mj-lt"/>
                <a:ea typeface="+mn-ea"/>
                <a:cs typeface="Segoe UI" pitchFamily="34" charset="0"/>
              </a:rPr>
              <a:t>Before we begin…..</a:t>
            </a:r>
          </a:p>
        </p:txBody>
      </p:sp>
      <p:sp>
        <p:nvSpPr>
          <p:cNvPr id="3" name="TextBox 2">
            <a:extLst>
              <a:ext uri="{FF2B5EF4-FFF2-40B4-BE49-F238E27FC236}">
                <a16:creationId xmlns:a16="http://schemas.microsoft.com/office/drawing/2014/main" id="{A3358EA3-C175-4114-8A10-1E536C6FFC0F}"/>
              </a:ext>
            </a:extLst>
          </p:cNvPr>
          <p:cNvSpPr txBox="1"/>
          <p:nvPr/>
        </p:nvSpPr>
        <p:spPr>
          <a:xfrm>
            <a:off x="8115300" y="2017713"/>
            <a:ext cx="3494088" cy="4251325"/>
          </a:xfrm>
          <a:prstGeom prst="rect">
            <a:avLst/>
          </a:prstGeom>
        </p:spPr>
        <p:txBody>
          <a:bodyPr vert="horz" wrap="square" lIns="0" tIns="0" rIns="0" bIns="0" rtlCol="0">
            <a:normAutofit/>
          </a:bodyPr>
          <a:lstStyle/>
          <a:p>
            <a:pPr defTabSz="932742">
              <a:spcBef>
                <a:spcPct val="20000"/>
              </a:spcBef>
              <a:buSzPct val="90000"/>
            </a:pPr>
            <a:r>
              <a:rPr lang="en-US" sz="2000" kern="1200" spc="0" baseline="0">
                <a:gradFill>
                  <a:gsLst>
                    <a:gs pos="1250">
                      <a:schemeClr val="tx1"/>
                    </a:gs>
                    <a:gs pos="100000">
                      <a:schemeClr val="tx1"/>
                    </a:gs>
                  </a:gsLst>
                  <a:lin ang="5400000" scaled="0"/>
                </a:gradFill>
                <a:latin typeface="+mn-lt"/>
                <a:ea typeface="+mn-ea"/>
                <a:cs typeface="Segoe UI" panose="020B0502040204020203" pitchFamily="34" charset="0"/>
              </a:rPr>
              <a:t>Let’s take a few minutes to capture current state of your cloud adoption using the “</a:t>
            </a:r>
            <a:r>
              <a:rPr lang="en-US" sz="2000" kern="1200" spc="0" baseline="0">
                <a:gradFill>
                  <a:gsLst>
                    <a:gs pos="1250">
                      <a:schemeClr val="tx1"/>
                    </a:gs>
                    <a:gs pos="100000">
                      <a:schemeClr val="tx1"/>
                    </a:gs>
                  </a:gsLst>
                  <a:lin ang="5400000" scaled="0"/>
                </a:gradFill>
                <a:latin typeface="+mn-lt"/>
                <a:ea typeface="+mn-ea"/>
                <a:cs typeface="Segoe UI" panose="020B0502040204020203" pitchFamily="34" charset="0"/>
                <a:hlinkClick r:id="rId2"/>
              </a:rPr>
              <a:t>Cloud Journey Tracker” tool</a:t>
            </a:r>
            <a:endParaRPr lang="en-US" sz="2000" kern="1200" spc="0" baseline="0">
              <a:gradFill>
                <a:gsLst>
                  <a:gs pos="1250">
                    <a:schemeClr val="tx1"/>
                  </a:gs>
                  <a:gs pos="100000">
                    <a:schemeClr val="tx1"/>
                  </a:gs>
                </a:gsLst>
                <a:lin ang="5400000" scaled="0"/>
              </a:gradFill>
              <a:latin typeface="+mn-lt"/>
              <a:ea typeface="+mn-ea"/>
              <a:cs typeface="Segoe UI" panose="020B0502040204020203" pitchFamily="34" charset="0"/>
            </a:endParaRPr>
          </a:p>
          <a:p>
            <a:pPr defTabSz="932742">
              <a:spcBef>
                <a:spcPct val="20000"/>
              </a:spcBef>
              <a:buSzPct val="90000"/>
            </a:pPr>
            <a:endParaRPr lang="en-US" sz="2000" kern="1200" spc="0" baseline="0">
              <a:gradFill>
                <a:gsLst>
                  <a:gs pos="1250">
                    <a:schemeClr val="tx1"/>
                  </a:gs>
                  <a:gs pos="100000">
                    <a:schemeClr val="tx1"/>
                  </a:gs>
                </a:gsLst>
                <a:lin ang="5400000" scaled="0"/>
              </a:gradFill>
              <a:latin typeface="+mn-lt"/>
              <a:ea typeface="+mn-ea"/>
              <a:cs typeface="Segoe UI" panose="020B0502040204020203" pitchFamily="34" charset="0"/>
            </a:endParaRPr>
          </a:p>
          <a:p>
            <a:pPr defTabSz="932742">
              <a:spcBef>
                <a:spcPct val="20000"/>
              </a:spcBef>
              <a:buSzPct val="90000"/>
            </a:pPr>
            <a:endParaRPr lang="en-US" sz="2000" kern="1200" spc="0" baseline="0">
              <a:gradFill>
                <a:gsLst>
                  <a:gs pos="1250">
                    <a:schemeClr val="tx1"/>
                  </a:gs>
                  <a:gs pos="100000">
                    <a:schemeClr val="tx1"/>
                  </a:gs>
                </a:gsLst>
                <a:lin ang="5400000" scaled="0"/>
              </a:gradFill>
              <a:latin typeface="+mn-lt"/>
              <a:ea typeface="+mn-ea"/>
              <a:cs typeface="Segoe UI" panose="020B0502040204020203" pitchFamily="34" charset="0"/>
            </a:endParaRPr>
          </a:p>
        </p:txBody>
      </p:sp>
      <p:pic>
        <p:nvPicPr>
          <p:cNvPr id="6" name="Picture 5">
            <a:extLst>
              <a:ext uri="{FF2B5EF4-FFF2-40B4-BE49-F238E27FC236}">
                <a16:creationId xmlns:a16="http://schemas.microsoft.com/office/drawing/2014/main" id="{EDA75592-FD27-435F-A0D6-720307D1C7EC}"/>
              </a:ext>
            </a:extLst>
          </p:cNvPr>
          <p:cNvPicPr>
            <a:picLocks noChangeAspect="1"/>
          </p:cNvPicPr>
          <p:nvPr/>
        </p:nvPicPr>
        <p:blipFill>
          <a:blip r:embed="rId3"/>
          <a:stretch>
            <a:fillRect/>
          </a:stretch>
        </p:blipFill>
        <p:spPr>
          <a:xfrm>
            <a:off x="582612" y="1667810"/>
            <a:ext cx="7253288" cy="4370105"/>
          </a:xfrm>
          <a:prstGeom prst="rect">
            <a:avLst/>
          </a:prstGeom>
          <a:noFill/>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169068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4707-13CD-4598-941B-03695010990F}"/>
              </a:ext>
            </a:extLst>
          </p:cNvPr>
          <p:cNvSpPr>
            <a:spLocks noGrp="1"/>
          </p:cNvSpPr>
          <p:nvPr>
            <p:ph type="title"/>
          </p:nvPr>
        </p:nvSpPr>
        <p:spPr/>
        <p:txBody>
          <a:bodyPr>
            <a:normAutofit/>
          </a:bodyPr>
          <a:lstStyle/>
          <a:p>
            <a:r>
              <a:rPr lang="en-US" sz="3600">
                <a:latin typeface="Segoe UI Semibold" panose="020B0702040204020203" pitchFamily="34" charset="0"/>
                <a:cs typeface="Segoe UI Semibold" panose="020B0702040204020203" pitchFamily="34" charset="0"/>
              </a:rPr>
              <a:t>Define Strategy</a:t>
            </a:r>
          </a:p>
        </p:txBody>
      </p:sp>
      <p:sp>
        <p:nvSpPr>
          <p:cNvPr id="3" name="Content Placeholder 2">
            <a:extLst>
              <a:ext uri="{FF2B5EF4-FFF2-40B4-BE49-F238E27FC236}">
                <a16:creationId xmlns:a16="http://schemas.microsoft.com/office/drawing/2014/main" id="{35174116-CAD6-4A7E-B636-7A1BE9C174DB}"/>
              </a:ext>
            </a:extLst>
          </p:cNvPr>
          <p:cNvSpPr>
            <a:spLocks noGrp="1"/>
          </p:cNvSpPr>
          <p:nvPr>
            <p:ph idx="1"/>
          </p:nvPr>
        </p:nvSpPr>
        <p:spPr>
          <a:xfrm>
            <a:off x="838200" y="1690688"/>
            <a:ext cx="10515600" cy="4351338"/>
          </a:xfrm>
        </p:spPr>
        <p:txBody>
          <a:bodyPr>
            <a:normAutofit/>
          </a:bodyPr>
          <a:lstStyle/>
          <a:p>
            <a:pPr marL="0" indent="0">
              <a:buNone/>
            </a:pPr>
            <a:r>
              <a:rPr lang="en-US" sz="2200">
                <a:latin typeface="Segoe UI "/>
              </a:rPr>
              <a:t>Document your cloud strategy to help stakeholders understand the business outcomes the organization is pursuing by adopting the cloud</a:t>
            </a:r>
          </a:p>
          <a:p>
            <a:pPr marL="0" indent="0">
              <a:buNone/>
            </a:pPr>
            <a:endParaRPr lang="en-US" sz="2200">
              <a:latin typeface="Segoe UI "/>
            </a:endParaRPr>
          </a:p>
          <a:p>
            <a:pPr marL="0" indent="0">
              <a:buNone/>
            </a:pPr>
            <a:endParaRPr lang="en-US" sz="2200">
              <a:latin typeface="Segoe UI "/>
            </a:endParaRPr>
          </a:p>
          <a:p>
            <a:pPr marL="0" indent="0">
              <a:buNone/>
            </a:pPr>
            <a:endParaRPr lang="en-US" sz="2200">
              <a:latin typeface="Segoe UI "/>
            </a:endParaRPr>
          </a:p>
        </p:txBody>
      </p:sp>
      <p:sp>
        <p:nvSpPr>
          <p:cNvPr id="4" name="Oval 3">
            <a:extLst>
              <a:ext uri="{FF2B5EF4-FFF2-40B4-BE49-F238E27FC236}">
                <a16:creationId xmlns:a16="http://schemas.microsoft.com/office/drawing/2014/main" id="{22094AB3-6DE6-468F-B138-FE914519C4E4}"/>
              </a:ext>
            </a:extLst>
          </p:cNvPr>
          <p:cNvSpPr/>
          <p:nvPr/>
        </p:nvSpPr>
        <p:spPr>
          <a:xfrm>
            <a:off x="1688177" y="2938361"/>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2DB85C15-05D7-4D66-9098-692B2C23F871}"/>
              </a:ext>
            </a:extLst>
          </p:cNvPr>
          <p:cNvSpPr txBox="1"/>
          <p:nvPr/>
        </p:nvSpPr>
        <p:spPr>
          <a:xfrm>
            <a:off x="2266604" y="2996841"/>
            <a:ext cx="3053887" cy="923330"/>
          </a:xfrm>
          <a:prstGeom prst="rect">
            <a:avLst/>
          </a:prstGeom>
          <a:noFill/>
        </p:spPr>
        <p:txBody>
          <a:bodyPr wrap="square" rtlCol="0">
            <a:spAutoFit/>
          </a:bodyPr>
          <a:lstStyle/>
          <a:p>
            <a:r>
              <a:rPr lang="en-US" sz="2200">
                <a:solidFill>
                  <a:srgbClr val="0070C0"/>
                </a:solidFill>
                <a:latin typeface="Segoe UI "/>
              </a:rPr>
              <a:t>Motivations</a:t>
            </a:r>
          </a:p>
          <a:p>
            <a:r>
              <a:rPr lang="en-US" sz="1600">
                <a:latin typeface="Segoe UI "/>
              </a:rPr>
              <a:t>Understand motivations to move to cloud </a:t>
            </a:r>
          </a:p>
        </p:txBody>
      </p:sp>
      <p:sp>
        <p:nvSpPr>
          <p:cNvPr id="8" name="Oval 7">
            <a:extLst>
              <a:ext uri="{FF2B5EF4-FFF2-40B4-BE49-F238E27FC236}">
                <a16:creationId xmlns:a16="http://schemas.microsoft.com/office/drawing/2014/main" id="{86208AF1-0FA5-4CE8-9C1B-9024DEF284F5}"/>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9" name="TextBox 8">
            <a:extLst>
              <a:ext uri="{FF2B5EF4-FFF2-40B4-BE49-F238E27FC236}">
                <a16:creationId xmlns:a16="http://schemas.microsoft.com/office/drawing/2014/main" id="{F0851F22-258E-48DF-8355-C120DC59B6B8}"/>
              </a:ext>
            </a:extLst>
          </p:cNvPr>
          <p:cNvSpPr txBox="1"/>
          <p:nvPr/>
        </p:nvSpPr>
        <p:spPr>
          <a:xfrm>
            <a:off x="2266604" y="4522500"/>
            <a:ext cx="3120043" cy="1169551"/>
          </a:xfrm>
          <a:prstGeom prst="rect">
            <a:avLst/>
          </a:prstGeom>
          <a:noFill/>
        </p:spPr>
        <p:txBody>
          <a:bodyPr wrap="square" rtlCol="0">
            <a:spAutoFit/>
          </a:bodyPr>
          <a:lstStyle/>
          <a:p>
            <a:r>
              <a:rPr lang="en-US" sz="2200">
                <a:solidFill>
                  <a:srgbClr val="0070C0"/>
                </a:solidFill>
                <a:latin typeface="Segoe UI "/>
              </a:rPr>
              <a:t>Business Justification</a:t>
            </a:r>
          </a:p>
          <a:p>
            <a:r>
              <a:rPr lang="en-US" sz="1600">
                <a:latin typeface="Segoe UI "/>
              </a:rPr>
              <a:t>Develop a business justification that supports your motivations and outcomes</a:t>
            </a:r>
            <a:endParaRPr lang="en-US" sz="2200">
              <a:latin typeface="Segoe UI "/>
            </a:endParaRPr>
          </a:p>
        </p:txBody>
      </p:sp>
      <p:sp>
        <p:nvSpPr>
          <p:cNvPr id="10" name="Oval 9">
            <a:extLst>
              <a:ext uri="{FF2B5EF4-FFF2-40B4-BE49-F238E27FC236}">
                <a16:creationId xmlns:a16="http://schemas.microsoft.com/office/drawing/2014/main" id="{641B67A8-83F6-4CE6-B0B0-74647DF19D60}"/>
              </a:ext>
            </a:extLst>
          </p:cNvPr>
          <p:cNvSpPr/>
          <p:nvPr/>
        </p:nvSpPr>
        <p:spPr>
          <a:xfrm>
            <a:off x="6293083" y="2882943"/>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CB68C5DA-2416-4CFB-9D28-D360EFA4BB5A}"/>
              </a:ext>
            </a:extLst>
          </p:cNvPr>
          <p:cNvSpPr txBox="1"/>
          <p:nvPr/>
        </p:nvSpPr>
        <p:spPr>
          <a:xfrm>
            <a:off x="6871510" y="2941423"/>
            <a:ext cx="2770909" cy="1169551"/>
          </a:xfrm>
          <a:prstGeom prst="rect">
            <a:avLst/>
          </a:prstGeom>
          <a:noFill/>
        </p:spPr>
        <p:txBody>
          <a:bodyPr wrap="square" rtlCol="0">
            <a:spAutoFit/>
          </a:bodyPr>
          <a:lstStyle/>
          <a:p>
            <a:r>
              <a:rPr lang="en-US" sz="2200">
                <a:solidFill>
                  <a:srgbClr val="0070C0"/>
                </a:solidFill>
                <a:latin typeface="Segoe UI "/>
              </a:rPr>
              <a:t>Business Outcomes</a:t>
            </a:r>
          </a:p>
          <a:p>
            <a:r>
              <a:rPr lang="en-US" sz="1600">
                <a:latin typeface="Segoe UI "/>
              </a:rPr>
              <a:t>Engage stakeholders to document specific business outcomes</a:t>
            </a:r>
            <a:endParaRPr lang="en-US" sz="2200">
              <a:latin typeface="Segoe UI "/>
            </a:endParaRPr>
          </a:p>
        </p:txBody>
      </p:sp>
      <p:sp>
        <p:nvSpPr>
          <p:cNvPr id="12" name="Oval 11">
            <a:extLst>
              <a:ext uri="{FF2B5EF4-FFF2-40B4-BE49-F238E27FC236}">
                <a16:creationId xmlns:a16="http://schemas.microsoft.com/office/drawing/2014/main" id="{200FF11B-F9F9-4C3B-B17E-74F322279681}"/>
              </a:ext>
            </a:extLst>
          </p:cNvPr>
          <p:cNvSpPr/>
          <p:nvPr/>
        </p:nvSpPr>
        <p:spPr>
          <a:xfrm>
            <a:off x="6387294" y="4408612"/>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3" name="TextBox 12">
            <a:extLst>
              <a:ext uri="{FF2B5EF4-FFF2-40B4-BE49-F238E27FC236}">
                <a16:creationId xmlns:a16="http://schemas.microsoft.com/office/drawing/2014/main" id="{7C1259A1-A763-4444-87DA-986837E50A1B}"/>
              </a:ext>
            </a:extLst>
          </p:cNvPr>
          <p:cNvSpPr txBox="1"/>
          <p:nvPr/>
        </p:nvSpPr>
        <p:spPr>
          <a:xfrm>
            <a:off x="7009362" y="4464020"/>
            <a:ext cx="2770909" cy="1169551"/>
          </a:xfrm>
          <a:prstGeom prst="rect">
            <a:avLst/>
          </a:prstGeom>
          <a:noFill/>
        </p:spPr>
        <p:txBody>
          <a:bodyPr wrap="square" rtlCol="0">
            <a:spAutoFit/>
          </a:bodyPr>
          <a:lstStyle/>
          <a:p>
            <a:r>
              <a:rPr lang="en-US" sz="2200">
                <a:solidFill>
                  <a:srgbClr val="0070C0"/>
                </a:solidFill>
                <a:latin typeface="Segoe UI "/>
              </a:rPr>
              <a:t>Identify First Project</a:t>
            </a:r>
          </a:p>
          <a:p>
            <a:r>
              <a:rPr lang="en-US" sz="1600">
                <a:latin typeface="Segoe UI "/>
              </a:rPr>
              <a:t>Leverage business and technical criteria to choose your first project</a:t>
            </a:r>
          </a:p>
        </p:txBody>
      </p:sp>
    </p:spTree>
    <p:extLst>
      <p:ext uri="{BB962C8B-B14F-4D97-AF65-F5344CB8AC3E}">
        <p14:creationId xmlns:p14="http://schemas.microsoft.com/office/powerpoint/2010/main" val="236686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82BEEF-C472-4482-8273-6113399BF4D5}"/>
              </a:ext>
            </a:extLst>
          </p:cNvPr>
          <p:cNvSpPr txBox="1"/>
          <p:nvPr/>
        </p:nvSpPr>
        <p:spPr>
          <a:xfrm>
            <a:off x="545919" y="1823612"/>
            <a:ext cx="4996545" cy="800219"/>
          </a:xfrm>
          <a:prstGeom prst="rect">
            <a:avLst/>
          </a:prstGeom>
          <a:noFill/>
        </p:spPr>
        <p:txBody>
          <a:bodyPr wrap="square" rtlCol="0">
            <a:spAutoFit/>
          </a:bodyPr>
          <a:lstStyle/>
          <a:p>
            <a:r>
              <a:rPr lang="en-US">
                <a:solidFill>
                  <a:srgbClr val="0070C0"/>
                </a:solidFill>
                <a:latin typeface="Segoe UI "/>
              </a:rPr>
              <a:t>      Critical business events </a:t>
            </a:r>
          </a:p>
          <a:p>
            <a:r>
              <a:rPr lang="en-US" sz="1400" b="0" i="1" u="none" strike="noStrike">
                <a:solidFill>
                  <a:srgbClr val="000000"/>
                </a:solidFill>
                <a:effectLst/>
                <a:latin typeface="Segoe UI" panose="020B0502040204020203" pitchFamily="34" charset="0"/>
              </a:rPr>
              <a:t>        </a:t>
            </a:r>
            <a:r>
              <a:rPr lang="en-US" sz="1400" b="0" u="none" strike="noStrike">
                <a:solidFill>
                  <a:srgbClr val="000000"/>
                </a:solidFill>
                <a:effectLst/>
                <a:latin typeface="Segoe UI" panose="020B0502040204020203" pitchFamily="34" charset="0"/>
              </a:rPr>
              <a:t>such as end of support for </a:t>
            </a:r>
          </a:p>
          <a:p>
            <a:r>
              <a:rPr lang="en-US" sz="1400">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mission-critical technologies</a:t>
            </a:r>
          </a:p>
        </p:txBody>
      </p:sp>
      <p:sp>
        <p:nvSpPr>
          <p:cNvPr id="7" name="TextBox 6">
            <a:extLst>
              <a:ext uri="{FF2B5EF4-FFF2-40B4-BE49-F238E27FC236}">
                <a16:creationId xmlns:a16="http://schemas.microsoft.com/office/drawing/2014/main" id="{2A2564B3-6A13-4A43-94EC-776F81D15C5A}"/>
              </a:ext>
            </a:extLst>
          </p:cNvPr>
          <p:cNvSpPr txBox="1"/>
          <p:nvPr/>
        </p:nvSpPr>
        <p:spPr>
          <a:xfrm>
            <a:off x="4601492" y="1865062"/>
            <a:ext cx="2705101" cy="800219"/>
          </a:xfrm>
          <a:prstGeom prst="rect">
            <a:avLst/>
          </a:prstGeom>
          <a:noFill/>
        </p:spPr>
        <p:txBody>
          <a:bodyPr wrap="square" rtlCol="0">
            <a:spAutoFit/>
          </a:bodyPr>
          <a:lstStyle/>
          <a:p>
            <a:r>
              <a:rPr lang="en-US">
                <a:solidFill>
                  <a:srgbClr val="0070C0"/>
                </a:solidFill>
                <a:latin typeface="Segoe UI "/>
              </a:rPr>
              <a:t>     Migration triggers </a:t>
            </a:r>
          </a:p>
          <a:p>
            <a:r>
              <a:rPr lang="en-US" sz="1400" i="1">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such as cost saving and </a:t>
            </a:r>
          </a:p>
          <a:p>
            <a:r>
              <a:rPr lang="en-US" sz="1400">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operations optimization</a:t>
            </a:r>
          </a:p>
        </p:txBody>
      </p:sp>
      <p:sp>
        <p:nvSpPr>
          <p:cNvPr id="8" name="TextBox 7">
            <a:extLst>
              <a:ext uri="{FF2B5EF4-FFF2-40B4-BE49-F238E27FC236}">
                <a16:creationId xmlns:a16="http://schemas.microsoft.com/office/drawing/2014/main" id="{D8224592-C7AC-4207-B6E9-6EADEB0BD1F7}"/>
              </a:ext>
            </a:extLst>
          </p:cNvPr>
          <p:cNvSpPr txBox="1"/>
          <p:nvPr/>
        </p:nvSpPr>
        <p:spPr>
          <a:xfrm>
            <a:off x="8674538" y="1339017"/>
            <a:ext cx="2720291" cy="1354217"/>
          </a:xfrm>
          <a:prstGeom prst="rect">
            <a:avLst/>
          </a:prstGeom>
          <a:noFill/>
        </p:spPr>
        <p:txBody>
          <a:bodyPr wrap="square" rtlCol="0">
            <a:spAutoFit/>
          </a:bodyPr>
          <a:lstStyle/>
          <a:p>
            <a:pPr marL="285750" indent="-285750">
              <a:buFont typeface="Wingdings" panose="05000000000000000000" pitchFamily="2" charset="2"/>
              <a:buChar char="ü"/>
            </a:pPr>
            <a:endParaRPr lang="en-US">
              <a:solidFill>
                <a:srgbClr val="0070C0"/>
              </a:solidFill>
              <a:latin typeface="Segoe UI "/>
            </a:endParaRPr>
          </a:p>
          <a:p>
            <a:pPr marL="285750" indent="-285750">
              <a:buFont typeface="Wingdings" panose="05000000000000000000" pitchFamily="2" charset="2"/>
              <a:buChar char="ü"/>
            </a:pPr>
            <a:endParaRPr lang="en-US">
              <a:solidFill>
                <a:srgbClr val="0070C0"/>
              </a:solidFill>
              <a:latin typeface="Segoe UI "/>
            </a:endParaRPr>
          </a:p>
          <a:p>
            <a:r>
              <a:rPr lang="en-US">
                <a:solidFill>
                  <a:srgbClr val="0070C0"/>
                </a:solidFill>
                <a:latin typeface="Segoe UI "/>
              </a:rPr>
              <a:t>Innovation triggers</a:t>
            </a:r>
          </a:p>
          <a:p>
            <a:r>
              <a:rPr lang="en-US" sz="1400" i="1">
                <a:solidFill>
                  <a:srgbClr val="0070C0"/>
                </a:solidFill>
                <a:latin typeface="Segoe UI "/>
              </a:rPr>
              <a:t> </a:t>
            </a:r>
            <a:r>
              <a:rPr lang="en-US" sz="1400">
                <a:solidFill>
                  <a:srgbClr val="000000"/>
                </a:solidFill>
                <a:latin typeface="Segoe UI" panose="020B0502040204020203" pitchFamily="34" charset="0"/>
              </a:rPr>
              <a:t>such as scaling to meet market or geographical demands</a:t>
            </a:r>
          </a:p>
        </p:txBody>
      </p:sp>
      <p:sp>
        <p:nvSpPr>
          <p:cNvPr id="28" name="Rectangle 27">
            <a:extLst>
              <a:ext uri="{FF2B5EF4-FFF2-40B4-BE49-F238E27FC236}">
                <a16:creationId xmlns:a16="http://schemas.microsoft.com/office/drawing/2014/main" id="{9697D955-481D-41B1-A36C-579DF19D5F2C}"/>
              </a:ext>
            </a:extLst>
          </p:cNvPr>
          <p:cNvSpPr/>
          <p:nvPr/>
        </p:nvSpPr>
        <p:spPr>
          <a:xfrm>
            <a:off x="838200" y="340505"/>
            <a:ext cx="10389319" cy="646331"/>
          </a:xfrm>
          <a:prstGeom prst="rect">
            <a:avLst/>
          </a:prstGeom>
        </p:spPr>
        <p:txBody>
          <a:bodyPr wrap="none">
            <a:spAutoFit/>
          </a:bodyPr>
          <a:lstStyle/>
          <a:p>
            <a:pPr lvl="0">
              <a:defRPr/>
            </a:pPr>
            <a:r>
              <a:rPr lang="en-US" sz="3600">
                <a:latin typeface="Segoe UI Semibold" panose="020B0702040204020203" pitchFamily="34" charset="0"/>
                <a:ea typeface="+mj-ea"/>
                <a:cs typeface="Segoe UI Semibold" panose="020B0702040204020203" pitchFamily="34" charset="0"/>
              </a:rPr>
              <a:t>Define Strategy | </a:t>
            </a:r>
            <a:r>
              <a:rPr lang="en-US" sz="3600">
                <a:solidFill>
                  <a:srgbClr val="0070C0"/>
                </a:solidFill>
                <a:latin typeface="Segoe UI Semibold" panose="020B0702040204020203" pitchFamily="34" charset="0"/>
                <a:ea typeface="+mj-ea"/>
                <a:cs typeface="Segoe UI Semibold" panose="020B0702040204020203" pitchFamily="34" charset="0"/>
              </a:rPr>
              <a:t>Understanding your motivation</a:t>
            </a:r>
          </a:p>
        </p:txBody>
      </p:sp>
      <p:sp>
        <p:nvSpPr>
          <p:cNvPr id="3" name="Rectangle 2">
            <a:extLst>
              <a:ext uri="{FF2B5EF4-FFF2-40B4-BE49-F238E27FC236}">
                <a16:creationId xmlns:a16="http://schemas.microsoft.com/office/drawing/2014/main" id="{F5681741-A1F2-4BFE-9EBC-A470F794BCEE}"/>
              </a:ext>
            </a:extLst>
          </p:cNvPr>
          <p:cNvSpPr/>
          <p:nvPr/>
        </p:nvSpPr>
        <p:spPr>
          <a:xfrm>
            <a:off x="593766" y="3049968"/>
            <a:ext cx="3898837" cy="2616101"/>
          </a:xfrm>
          <a:prstGeom prst="rect">
            <a:avLst/>
          </a:prstGeom>
        </p:spPr>
        <p:txBody>
          <a:bodyPr wrap="square">
            <a:spAutoFit/>
          </a:bodyPr>
          <a:lstStyle/>
          <a:p>
            <a:pPr marL="342900" marR="0" lvl="0" indent="-342900">
              <a:spcBef>
                <a:spcPts val="0"/>
              </a:spcBef>
              <a:spcAft>
                <a:spcPts val="400"/>
              </a:spcAft>
              <a:buFont typeface="Wingdings" panose="05000000000000000000" pitchFamily="2" charset="2"/>
              <a:buChar char=""/>
            </a:pPr>
            <a:r>
              <a:rPr lang="en-US"/>
              <a:t>Datacenter exit</a:t>
            </a:r>
          </a:p>
          <a:p>
            <a:pPr marL="342900" marR="0" lvl="0" indent="-342900">
              <a:spcBef>
                <a:spcPts val="0"/>
              </a:spcBef>
              <a:spcAft>
                <a:spcPts val="400"/>
              </a:spcAft>
              <a:buFont typeface="Wingdings" panose="05000000000000000000" pitchFamily="2" charset="2"/>
              <a:buChar char=""/>
            </a:pPr>
            <a:r>
              <a:rPr lang="en-US"/>
              <a:t>Mergers &amp; Acquisitions</a:t>
            </a:r>
          </a:p>
          <a:p>
            <a:pPr marL="342900" marR="0" lvl="0" indent="-342900">
              <a:spcBef>
                <a:spcPts val="0"/>
              </a:spcBef>
              <a:spcAft>
                <a:spcPts val="400"/>
              </a:spcAft>
              <a:buFont typeface="Wingdings" panose="05000000000000000000" pitchFamily="2" charset="2"/>
              <a:buChar char=""/>
            </a:pPr>
            <a:r>
              <a:rPr lang="en-US"/>
              <a:t>Reduction in capital expenses</a:t>
            </a:r>
          </a:p>
          <a:p>
            <a:pPr marL="342900" marR="0" lvl="0" indent="-342900">
              <a:spcBef>
                <a:spcPts val="0"/>
              </a:spcBef>
              <a:spcAft>
                <a:spcPts val="400"/>
              </a:spcAft>
              <a:buFont typeface="Wingdings" panose="05000000000000000000" pitchFamily="2" charset="2"/>
              <a:buChar char=""/>
            </a:pPr>
            <a:r>
              <a:rPr lang="en-US" err="1"/>
              <a:t>EoS</a:t>
            </a:r>
            <a:r>
              <a:rPr lang="en-US"/>
              <a:t> of mission critical technologies</a:t>
            </a:r>
          </a:p>
          <a:p>
            <a:pPr marL="342900" marR="0" lvl="0" indent="-342900">
              <a:spcBef>
                <a:spcPts val="0"/>
              </a:spcBef>
              <a:spcAft>
                <a:spcPts val="400"/>
              </a:spcAft>
              <a:buFont typeface="Wingdings" panose="05000000000000000000" pitchFamily="2" charset="2"/>
              <a:buChar char=""/>
            </a:pPr>
            <a:r>
              <a:rPr lang="en-US"/>
              <a:t>Regulatory compliance changes</a:t>
            </a:r>
          </a:p>
          <a:p>
            <a:pPr marL="342900" marR="0" lvl="0" indent="-342900">
              <a:spcBef>
                <a:spcPts val="0"/>
              </a:spcBef>
              <a:spcAft>
                <a:spcPts val="400"/>
              </a:spcAft>
              <a:buFont typeface="Wingdings" panose="05000000000000000000" pitchFamily="2" charset="2"/>
              <a:buChar char=""/>
            </a:pPr>
            <a:r>
              <a:rPr lang="en-US"/>
              <a:t>Deadlines of data sovereignty requirements</a:t>
            </a:r>
          </a:p>
          <a:p>
            <a:pPr marL="342900" marR="0" lvl="0" indent="-342900">
              <a:spcBef>
                <a:spcPts val="0"/>
              </a:spcBef>
              <a:spcAft>
                <a:spcPts val="400"/>
              </a:spcAft>
              <a:buFont typeface="Wingdings" panose="05000000000000000000" pitchFamily="2" charset="2"/>
              <a:buChar char=""/>
            </a:pPr>
            <a:r>
              <a:rPr lang="en-US"/>
              <a:t>Recent disruptions in IT stability</a:t>
            </a:r>
          </a:p>
        </p:txBody>
      </p:sp>
      <p:pic>
        <p:nvPicPr>
          <p:cNvPr id="10" name="Graphic 9" descr="Lightbulb and gear">
            <a:extLst>
              <a:ext uri="{FF2B5EF4-FFF2-40B4-BE49-F238E27FC236}">
                <a16:creationId xmlns:a16="http://schemas.microsoft.com/office/drawing/2014/main" id="{CF0A3E71-CBFB-429C-BB14-1214CFABA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8521" y="1210282"/>
            <a:ext cx="671924" cy="671924"/>
          </a:xfrm>
          <a:prstGeom prst="rect">
            <a:avLst/>
          </a:prstGeom>
        </p:spPr>
      </p:pic>
      <p:pic>
        <p:nvPicPr>
          <p:cNvPr id="12" name="Graphic 11" descr="Cloud Computing">
            <a:extLst>
              <a:ext uri="{FF2B5EF4-FFF2-40B4-BE49-F238E27FC236}">
                <a16:creationId xmlns:a16="http://schemas.microsoft.com/office/drawing/2014/main" id="{FA25C2B7-31B7-4EA8-BD48-65BA2F9430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1822" y="1250477"/>
            <a:ext cx="646332" cy="646332"/>
          </a:xfrm>
          <a:prstGeom prst="rect">
            <a:avLst/>
          </a:prstGeom>
        </p:spPr>
      </p:pic>
      <p:pic>
        <p:nvPicPr>
          <p:cNvPr id="14" name="Graphic 13" descr="Business Growth">
            <a:extLst>
              <a:ext uri="{FF2B5EF4-FFF2-40B4-BE49-F238E27FC236}">
                <a16:creationId xmlns:a16="http://schemas.microsoft.com/office/drawing/2014/main" id="{6C82D293-618F-4209-9F2B-77D9E2D302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6763" y="1223079"/>
            <a:ext cx="646331" cy="646331"/>
          </a:xfrm>
          <a:prstGeom prst="rect">
            <a:avLst/>
          </a:prstGeom>
        </p:spPr>
      </p:pic>
      <p:sp>
        <p:nvSpPr>
          <p:cNvPr id="19" name="Rectangle 18">
            <a:extLst>
              <a:ext uri="{FF2B5EF4-FFF2-40B4-BE49-F238E27FC236}">
                <a16:creationId xmlns:a16="http://schemas.microsoft.com/office/drawing/2014/main" id="{121A384E-4EF9-4E4D-9116-D04D7EC9B459}"/>
              </a:ext>
            </a:extLst>
          </p:cNvPr>
          <p:cNvSpPr/>
          <p:nvPr/>
        </p:nvSpPr>
        <p:spPr>
          <a:xfrm>
            <a:off x="4573783" y="3049968"/>
            <a:ext cx="3794362" cy="2841804"/>
          </a:xfrm>
          <a:prstGeom prst="rect">
            <a:avLst/>
          </a:prstGeom>
        </p:spPr>
        <p:txBody>
          <a:bodyPr wrap="square">
            <a:spAutoFit/>
          </a:bodyPr>
          <a:lstStyle/>
          <a:p>
            <a:pPr marL="342900" indent="-342900">
              <a:spcAft>
                <a:spcPts val="400"/>
              </a:spcAft>
              <a:buFont typeface="Wingdings" panose="05000000000000000000" pitchFamily="2" charset="2"/>
              <a:buChar char=""/>
            </a:pPr>
            <a:r>
              <a:rPr lang="en-US"/>
              <a:t>Cost savings</a:t>
            </a:r>
          </a:p>
          <a:p>
            <a:pPr marL="342900" indent="-342900">
              <a:spcAft>
                <a:spcPts val="400"/>
              </a:spcAft>
              <a:buFont typeface="Wingdings" panose="05000000000000000000" pitchFamily="2" charset="2"/>
              <a:buChar char=""/>
            </a:pPr>
            <a:r>
              <a:rPr lang="en-US"/>
              <a:t>Reduction in vendor or technical complexity</a:t>
            </a:r>
          </a:p>
          <a:p>
            <a:pPr marL="342900" indent="-342900">
              <a:spcAft>
                <a:spcPts val="400"/>
              </a:spcAft>
              <a:buFont typeface="Wingdings" panose="05000000000000000000" pitchFamily="2" charset="2"/>
              <a:buChar char=""/>
            </a:pPr>
            <a:r>
              <a:rPr lang="en-US"/>
              <a:t>Optimization of internal operations</a:t>
            </a:r>
          </a:p>
          <a:p>
            <a:pPr marL="342900" indent="-342900">
              <a:spcAft>
                <a:spcPts val="400"/>
              </a:spcAft>
              <a:buFont typeface="Wingdings" panose="05000000000000000000" pitchFamily="2" charset="2"/>
              <a:buChar char=""/>
            </a:pPr>
            <a:r>
              <a:rPr lang="en-US"/>
              <a:t>Increase business agility</a:t>
            </a:r>
          </a:p>
          <a:p>
            <a:pPr marL="342900" indent="-342900">
              <a:spcAft>
                <a:spcPts val="400"/>
              </a:spcAft>
              <a:buFont typeface="Wingdings" panose="05000000000000000000" pitchFamily="2" charset="2"/>
              <a:buChar char=""/>
            </a:pPr>
            <a:r>
              <a:rPr lang="en-US"/>
              <a:t>Prepare for new technical capabilities</a:t>
            </a:r>
          </a:p>
          <a:p>
            <a:pPr marL="342900" indent="-342900">
              <a:spcAft>
                <a:spcPts val="400"/>
              </a:spcAft>
              <a:buFont typeface="Wingdings" panose="05000000000000000000" pitchFamily="2" charset="2"/>
              <a:buChar char=""/>
            </a:pPr>
            <a:r>
              <a:rPr lang="en-US"/>
              <a:t>Scale to meet market or geographic demands</a:t>
            </a:r>
          </a:p>
        </p:txBody>
      </p:sp>
      <p:sp>
        <p:nvSpPr>
          <p:cNvPr id="16" name="Rectangle 15">
            <a:extLst>
              <a:ext uri="{FF2B5EF4-FFF2-40B4-BE49-F238E27FC236}">
                <a16:creationId xmlns:a16="http://schemas.microsoft.com/office/drawing/2014/main" id="{94CEF038-3B11-4EA6-BBC5-09CF5C281CCA}"/>
              </a:ext>
            </a:extLst>
          </p:cNvPr>
          <p:cNvSpPr/>
          <p:nvPr/>
        </p:nvSpPr>
        <p:spPr>
          <a:xfrm>
            <a:off x="8481989" y="3065840"/>
            <a:ext cx="3485804" cy="2790508"/>
          </a:xfrm>
          <a:prstGeom prst="rect">
            <a:avLst/>
          </a:prstGeom>
        </p:spPr>
        <p:txBody>
          <a:bodyPr wrap="square">
            <a:spAutoFit/>
          </a:bodyPr>
          <a:lstStyle/>
          <a:p>
            <a:pPr marL="342900" marR="0" lvl="0" indent="-342900">
              <a:spcBef>
                <a:spcPts val="0"/>
              </a:spcBef>
              <a:spcAft>
                <a:spcPts val="400"/>
              </a:spcAft>
              <a:buFont typeface="Wingdings" panose="05000000000000000000" pitchFamily="2" charset="2"/>
              <a:buChar char=""/>
            </a:pPr>
            <a:r>
              <a:rPr lang="en-US"/>
              <a:t>Improve customer experiences or engagements</a:t>
            </a:r>
          </a:p>
          <a:p>
            <a:pPr marL="342900" marR="0" lvl="0" indent="-342900">
              <a:spcBef>
                <a:spcPts val="0"/>
              </a:spcBef>
              <a:spcAft>
                <a:spcPts val="400"/>
              </a:spcAft>
              <a:buFont typeface="Wingdings" panose="05000000000000000000" pitchFamily="2" charset="2"/>
              <a:buChar char=""/>
            </a:pPr>
            <a:r>
              <a:rPr lang="en-US"/>
              <a:t>Transform products or services</a:t>
            </a:r>
          </a:p>
          <a:p>
            <a:pPr marL="342900" marR="0" lvl="0" indent="-342900">
              <a:spcBef>
                <a:spcPts val="0"/>
              </a:spcBef>
              <a:spcAft>
                <a:spcPts val="400"/>
              </a:spcAft>
              <a:buFont typeface="Wingdings" panose="05000000000000000000" pitchFamily="2" charset="2"/>
              <a:buChar char=""/>
            </a:pPr>
            <a:r>
              <a:rPr lang="en-US"/>
              <a:t>Disrupt the market with new products or services</a:t>
            </a:r>
          </a:p>
          <a:p>
            <a:pPr marL="342900" marR="0" lvl="0" indent="-342900">
              <a:spcBef>
                <a:spcPts val="0"/>
              </a:spcBef>
              <a:spcAft>
                <a:spcPts val="400"/>
              </a:spcAft>
              <a:buFont typeface="Wingdings" panose="05000000000000000000" pitchFamily="2" charset="2"/>
              <a:buChar char=""/>
            </a:pPr>
            <a:r>
              <a:rPr lang="en-US"/>
              <a:t>Prepare or build new technical capabilities</a:t>
            </a:r>
          </a:p>
          <a:p>
            <a:pPr marL="342900" marR="0" lvl="0" indent="-342900">
              <a:spcBef>
                <a:spcPts val="0"/>
              </a:spcBef>
              <a:spcAft>
                <a:spcPts val="400"/>
              </a:spcAft>
              <a:buFont typeface="Wingdings" panose="05000000000000000000" pitchFamily="2" charset="2"/>
              <a:buChar char=""/>
            </a:pPr>
            <a:r>
              <a:rPr lang="en-US"/>
              <a:t>Scale to meet market or geographic demands</a:t>
            </a:r>
          </a:p>
        </p:txBody>
      </p:sp>
      <p:pic>
        <p:nvPicPr>
          <p:cNvPr id="23" name="Graphic 22" descr="Right pointing backhand index">
            <a:extLst>
              <a:ext uri="{FF2B5EF4-FFF2-40B4-BE49-F238E27FC236}">
                <a16:creationId xmlns:a16="http://schemas.microsoft.com/office/drawing/2014/main" id="{677A096C-8DE7-4E60-8514-C03E9C3E35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9626" y="6349653"/>
            <a:ext cx="485515" cy="485515"/>
          </a:xfrm>
          <a:prstGeom prst="rect">
            <a:avLst/>
          </a:prstGeom>
        </p:spPr>
      </p:pic>
      <p:sp>
        <p:nvSpPr>
          <p:cNvPr id="20" name="TextBox 19">
            <a:extLst>
              <a:ext uri="{FF2B5EF4-FFF2-40B4-BE49-F238E27FC236}">
                <a16:creationId xmlns:a16="http://schemas.microsoft.com/office/drawing/2014/main" id="{28C40108-DFF7-4C51-BD3B-CA6BB3EC0449}"/>
              </a:ext>
            </a:extLst>
          </p:cNvPr>
          <p:cNvSpPr txBox="1"/>
          <p:nvPr/>
        </p:nvSpPr>
        <p:spPr>
          <a:xfrm>
            <a:off x="1645141" y="6407744"/>
            <a:ext cx="10097193" cy="369332"/>
          </a:xfrm>
          <a:prstGeom prst="rect">
            <a:avLst/>
          </a:prstGeom>
          <a:noFill/>
        </p:spPr>
        <p:txBody>
          <a:bodyPr wrap="square" rtlCol="0">
            <a:spAutoFit/>
          </a:bodyPr>
          <a:lstStyle/>
          <a:p>
            <a:r>
              <a:rPr lang="en-US"/>
              <a:t>Engage stakeholders across business and technology to understand your motivations for cloud adoption</a:t>
            </a:r>
          </a:p>
        </p:txBody>
      </p:sp>
    </p:spTree>
    <p:extLst>
      <p:ext uri="{BB962C8B-B14F-4D97-AF65-F5344CB8AC3E}">
        <p14:creationId xmlns:p14="http://schemas.microsoft.com/office/powerpoint/2010/main" val="380305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BB234200C6174BA1143AC7CFCC6FA8" ma:contentTypeVersion="9" ma:contentTypeDescription="Create a new document." ma:contentTypeScope="" ma:versionID="5b67d7acbf2ebbb8c4c36172d5369000">
  <xsd:schema xmlns:xsd="http://www.w3.org/2001/XMLSchema" xmlns:xs="http://www.w3.org/2001/XMLSchema" xmlns:p="http://schemas.microsoft.com/office/2006/metadata/properties" xmlns:ns2="ad3ee108-5501-452e-a9d7-d1cad88f9598" xmlns:ns3="0d923eac-bfb4-4245-8744-7b25224dfe7c" targetNamespace="http://schemas.microsoft.com/office/2006/metadata/properties" ma:root="true" ma:fieldsID="f550dee1b596e397e704720beffbd427" ns2:_="" ns3:_="">
    <xsd:import namespace="ad3ee108-5501-452e-a9d7-d1cad88f9598"/>
    <xsd:import namespace="0d923eac-bfb4-4245-8744-7b25224dfe7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3ee108-5501-452e-a9d7-d1cad88f95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923eac-bfb4-4245-8744-7b25224dfe7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9985E7-F7C6-4958-AABD-0B7F8BC31F4D}">
  <ds:schemaRefs>
    <ds:schemaRef ds:uri="http://schemas.microsoft.com/sharepoint/v3/contenttype/forms"/>
  </ds:schemaRefs>
</ds:datastoreItem>
</file>

<file path=customXml/itemProps2.xml><?xml version="1.0" encoding="utf-8"?>
<ds:datastoreItem xmlns:ds="http://schemas.openxmlformats.org/officeDocument/2006/customXml" ds:itemID="{9C5CB5A3-9786-4805-A9CC-F6D970964E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3ee108-5501-452e-a9d7-d1cad88f9598"/>
    <ds:schemaRef ds:uri="0d923eac-bfb4-4245-8744-7b25224dfe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758C25-7188-4B86-83B4-902BBD7150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TotalTime>
  <Words>2284</Words>
  <Application>Microsoft Office PowerPoint</Application>
  <PresentationFormat>Widescreen</PresentationFormat>
  <Paragraphs>312</Paragraphs>
  <Slides>31</Slides>
  <Notes>5</Notes>
  <HiddenSlides>3</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9-51052_Microsoft_Ready_Template_Light</vt:lpstr>
      <vt:lpstr>Business &amp; Technology Workshop Strategy  |  Plan  |  Ready Aligning business &amp; technology</vt:lpstr>
      <vt:lpstr>Workshop (hidden slide)</vt:lpstr>
      <vt:lpstr>Best practices for planning and running workshops</vt:lpstr>
      <vt:lpstr>Objectives of the Workshop</vt:lpstr>
      <vt:lpstr>Microsoft Cloud Adoption Framework for Azure</vt:lpstr>
      <vt:lpstr>Microsoft Cloud Adoption Framework for Azure</vt:lpstr>
      <vt:lpstr>Before we begin…..</vt:lpstr>
      <vt:lpstr>Define Strategy</vt:lpstr>
      <vt:lpstr>PowerPoint Presentation</vt:lpstr>
      <vt:lpstr>Define Strategy | Identify Business Outcomes</vt:lpstr>
      <vt:lpstr>Define Strategy | Develop Business Justification</vt:lpstr>
      <vt:lpstr>Define Strategy | Quantify Business Justification</vt:lpstr>
      <vt:lpstr>Define Strategy | Identify First Project</vt:lpstr>
      <vt:lpstr>Workshop segment #1 Engage stakeholders to define strategy</vt:lpstr>
      <vt:lpstr>Plan</vt:lpstr>
      <vt:lpstr>Plan | Initial Org Alignment</vt:lpstr>
      <vt:lpstr>Plan | Rationalize Digital Estate</vt:lpstr>
      <vt:lpstr>Plan | Skills Readiness Plan</vt:lpstr>
      <vt:lpstr>Plan | Cloud Adoption Plan </vt:lpstr>
      <vt:lpstr>Plan | Cloud Adoption Plan Template</vt:lpstr>
      <vt:lpstr>Azure DevOps Cloud Adoption Plan Generator </vt:lpstr>
      <vt:lpstr>Workshop segment #2 Create your cloud adoption plan</vt:lpstr>
      <vt:lpstr>Ready</vt:lpstr>
      <vt:lpstr>Ready | Organize your Azure Resources</vt:lpstr>
      <vt:lpstr>Ready | Azure setup guide</vt:lpstr>
      <vt:lpstr>Ready | First Landing Zone</vt:lpstr>
      <vt:lpstr>Ready | Expand the landing zone blueprint</vt:lpstr>
      <vt:lpstr>Ready | Recommended Practices</vt:lpstr>
      <vt:lpstr>Workshop segment #3 Ready your organization and cloud environment</vt:lpstr>
      <vt:lpstr>Next Steps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&amp; Technology Workshop Strategy  |  Plan  |  Ready Aligning business &amp; technology</dc:title>
  <dc:creator>Wayne Meyer</dc:creator>
  <cp:lastModifiedBy>Michael Venables</cp:lastModifiedBy>
  <cp:revision>4</cp:revision>
  <dcterms:created xsi:type="dcterms:W3CDTF">2019-10-16T18:51:17Z</dcterms:created>
  <dcterms:modified xsi:type="dcterms:W3CDTF">2020-02-21T18:43:50Z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0x01010009BB234200C6174BA1143AC7CFCC6FA8</vt:lpwstr>
  </property>
</Properties>
</file>