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Maven Pro"/>
      <p:regular r:id="rId32"/>
      <p:bold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35" Type="http://schemas.openxmlformats.org/officeDocument/2006/relationships/font" Target="fonts/RobotoMono-bold.fntdata"/><Relationship Id="rId12" Type="http://schemas.openxmlformats.org/officeDocument/2006/relationships/slide" Target="slides/slide7.xml"/><Relationship Id="rId34" Type="http://schemas.openxmlformats.org/officeDocument/2006/relationships/font" Target="fonts/RobotoMono-regular.fntdata"/><Relationship Id="rId15" Type="http://schemas.openxmlformats.org/officeDocument/2006/relationships/slide" Target="slides/slide10.xml"/><Relationship Id="rId37" Type="http://schemas.openxmlformats.org/officeDocument/2006/relationships/font" Target="fonts/RobotoMono-boldItalic.fntdata"/><Relationship Id="rId14" Type="http://schemas.openxmlformats.org/officeDocument/2006/relationships/slide" Target="slides/slide9.xml"/><Relationship Id="rId36" Type="http://schemas.openxmlformats.org/officeDocument/2006/relationships/font" Target="fonts/RobotoMon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epnote.com/@grace-tong/Algo-Lab-1-Hybrid-Merge-Sort-3151e5f8-170b-46a3-b108-6db725e310c3" TargetMode="External"/><Relationship Id="rId3" Type="http://schemas.openxmlformats.org/officeDocument/2006/relationships/hyperlink" Target="https://github.com/Ry3nG/Hybrid-Sort-based-on-Insertion-Sort-and-Merge-Sor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43d4eaa3de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43d4eaa3de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43d4eaa3d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43d4eaa3d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43d4eaa3de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43d4eaa3de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43d4eaa3de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43d4eaa3de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7f6b008c0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7f6b008c0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t>
            </a:r>
            <a:r>
              <a:rPr lang="en"/>
              <a:t>basically</a:t>
            </a:r>
            <a:r>
              <a:rPr lang="en"/>
              <a:t> the total time at each threshold, therefore you </a:t>
            </a:r>
            <a:r>
              <a:rPr lang="en"/>
              <a:t>can't</a:t>
            </a:r>
            <a:r>
              <a:rPr lang="en"/>
              <a:t> really see when it is purely insertion. But we know at threshold 0 it is purely mergesort. Therefore at the minimum point of the graph the dip is the optimum time the shortest time. Whereas the intersection is when merge sort and performance of insertion sort is the same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43d4eaa3de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43d4eaa3de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S = 0, the algo is pure merge sort, which means that the time taken for merge operations after splitting into array of very small n is very large</a:t>
            </a:r>
            <a:endParaRPr/>
          </a:p>
          <a:p>
            <a:pPr indent="0" lvl="0" marL="0" rtl="0" algn="l">
              <a:spcBef>
                <a:spcPts val="0"/>
              </a:spcBef>
              <a:spcAft>
                <a:spcPts val="0"/>
              </a:spcAft>
              <a:buNone/>
            </a:pPr>
            <a:r>
              <a:rPr lang="en"/>
              <a:t>Thats after adding the insertion sort component, the performance improved significantly as the insertion sort is now sorting the part where n is small. Then we can see that as threshold increase further, the performance worsens because insertion sort’s performance worsens exponentially.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7cfa3e5d7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7cfa3e5d7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424242"/>
                </a:solidFill>
                <a:latin typeface="Nunito"/>
                <a:ea typeface="Nunito"/>
                <a:cs typeface="Nunito"/>
                <a:sym typeface="Nunito"/>
              </a:rPr>
              <a:t>In order to find the optimal s we did the same for part ii, but for 5 different size of n: 10mil, to 50 mil and compared the graph and through observation, the optimal S is around 35-40.</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7f6d1e96d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7f6d1e96d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From the </a:t>
            </a:r>
            <a:r>
              <a:rPr lang="en">
                <a:solidFill>
                  <a:schemeClr val="dk1"/>
                </a:solidFill>
              </a:rPr>
              <a:t>Plotted graphs by observation the optimal threshold would be around 35-40. </a:t>
            </a:r>
            <a:r>
              <a:rPr lang="en" sz="1300">
                <a:solidFill>
                  <a:srgbClr val="424242"/>
                </a:solidFill>
                <a:latin typeface="Nunito"/>
                <a:ea typeface="Nunito"/>
                <a:cs typeface="Nunito"/>
                <a:sym typeface="Nunito"/>
              </a:rPr>
              <a:t>I calculated the minimum optimum s value among the 5 n values which was 37 while the</a:t>
            </a:r>
            <a:endParaRPr sz="1300">
              <a:solidFill>
                <a:srgbClr val="424242"/>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300">
                <a:solidFill>
                  <a:srgbClr val="424242"/>
                </a:solidFill>
                <a:latin typeface="Nunito"/>
                <a:ea typeface="Nunito"/>
                <a:cs typeface="Nunito"/>
                <a:sym typeface="Nunito"/>
              </a:rPr>
              <a:t>Average of all the optimum s calculated through a quadratic best fit was 41, therefore the point seemed to be in between the range of 35-41 therefore we settled with observation, to demonstrate a better comparison</a:t>
            </a:r>
            <a:endParaRPr sz="13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7cfa3e5d7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7cfa3e5d7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Approximate Percentage gain = ? </a:t>
            </a:r>
            <a:endParaRPr/>
          </a:p>
          <a:p>
            <a:pPr indent="0" lvl="0" marL="0" rtl="0" algn="l">
              <a:spcBef>
                <a:spcPts val="0"/>
              </a:spcBef>
              <a:spcAft>
                <a:spcPts val="0"/>
              </a:spcAft>
              <a:buNone/>
            </a:pPr>
            <a:r>
              <a:rPr lang="en"/>
              <a:t>Comparisons a</a:t>
            </a:r>
            <a:r>
              <a:rPr lang="en"/>
              <a:t>nd CPU time of hybrid merge sort is higher than that of </a:t>
            </a:r>
            <a:r>
              <a:rPr lang="en"/>
              <a:t>original</a:t>
            </a:r>
            <a:r>
              <a:rPr lang="en"/>
              <a:t> merge sort at optimal value of 37</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037d803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037d803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7cfa3e5d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7cfa3e5d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7cfa3e5d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7cfa3e5d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Purpose</a:t>
            </a:r>
            <a:r>
              <a:rPr b="1" lang="en"/>
              <a:t> : to </a:t>
            </a:r>
            <a:r>
              <a:rPr b="1" lang="en"/>
              <a:t>make</a:t>
            </a:r>
            <a:r>
              <a:rPr b="1" lang="en"/>
              <a:t> it more random</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7f6b008c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7f6b008c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7f6d1e96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7f6d1e96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Everytime data is generated when we test - we are changing the array : so it becomes unstable </a:t>
            </a:r>
            <a:endParaRPr>
              <a:solidFill>
                <a:schemeClr val="dk1"/>
              </a:solidFill>
            </a:endParaRPr>
          </a:p>
          <a:p>
            <a:pPr indent="0" lvl="0" marL="0" rtl="0" algn="l">
              <a:spcBef>
                <a:spcPts val="0"/>
              </a:spcBef>
              <a:spcAft>
                <a:spcPts val="0"/>
              </a:spcAft>
              <a:buNone/>
            </a:pPr>
            <a:r>
              <a:rPr lang="en">
                <a:solidFill>
                  <a:schemeClr val="dk1"/>
                </a:solidFill>
              </a:rPr>
              <a:t>Theoretically, we should run each set a lot of times - we only ran thrice or 5 times, so maybe run like maybe 100 times to produce more accurate results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Cannot keep changing the array when we un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Pdf says 1000 to 10,000,00??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802eba89f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802eba89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Adjust scale  done</a:t>
            </a:r>
            <a:endParaRPr/>
          </a:p>
          <a:p>
            <a:pPr indent="-298450" lvl="0" marL="457200" rtl="0" algn="l">
              <a:spcBef>
                <a:spcPts val="0"/>
              </a:spcBef>
              <a:spcAft>
                <a:spcPts val="0"/>
              </a:spcAft>
              <a:buSzPts val="1100"/>
              <a:buChar char="-"/>
            </a:pPr>
            <a:r>
              <a:rPr lang="en"/>
              <a:t>Supposed to be a more curved gradual increase </a:t>
            </a:r>
            <a:endParaRPr/>
          </a:p>
          <a:p>
            <a:pPr indent="-298450" lvl="0" marL="457200" rtl="0" algn="l">
              <a:spcBef>
                <a:spcPts val="0"/>
              </a:spcBef>
              <a:spcAft>
                <a:spcPts val="0"/>
              </a:spcAft>
              <a:buSzPts val="1100"/>
              <a:buChar char="-"/>
            </a:pPr>
            <a:r>
              <a:rPr lang="en"/>
              <a:t>Threshold on what basis 16? random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https://deepnote.com/@grace-tong/Algo-Lab-1-Hybrid-Merge-Sort-3151e5f8-170b-46a3-b108-6db725e310c3</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https://github.com/Ry3nG/Hybrid-Sort-based-on-Insertion-Sort-and-Merge-Sort</a:t>
            </a: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802eba89f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802eba89f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Input size varies dynamically during algo </a:t>
            </a:r>
            <a:r>
              <a:rPr lang="en"/>
              <a:t>execution</a:t>
            </a:r>
            <a:r>
              <a:rPr lang="en"/>
              <a:t>, so time complexity can become unstable, </a:t>
            </a:r>
            <a:r>
              <a:rPr lang="en"/>
              <a:t>in case where input size significantly fluctuates, algo perf vary accordingly → unpredictable execution times </a:t>
            </a:r>
            <a:endParaRPr/>
          </a:p>
          <a:p>
            <a:pPr indent="-298450" lvl="0" marL="457200" rtl="0" algn="l">
              <a:spcBef>
                <a:spcPts val="0"/>
              </a:spcBef>
              <a:spcAft>
                <a:spcPts val="0"/>
              </a:spcAft>
              <a:buClr>
                <a:schemeClr val="dk1"/>
              </a:buClr>
              <a:buSzPts val="1100"/>
              <a:buAutoNum type="arabicPeriod"/>
            </a:pPr>
            <a:r>
              <a:rPr lang="en">
                <a:solidFill>
                  <a:schemeClr val="dk1"/>
                </a:solidFill>
              </a:rPr>
              <a:t>CPU's performance can be affected by concurrent operations running on the same system. when the CPU is distracted by other tasks or processes, it may cause spikes in the observed time complexity of the algorithm.</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7cfa3e5d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7cfa3e5d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Stable, av case doesnt </a:t>
            </a:r>
            <a:r>
              <a:rPr lang="en"/>
              <a:t>matter</a:t>
            </a:r>
            <a:r>
              <a:rPr lang="en"/>
              <a:t> : cos </a:t>
            </a:r>
            <a:r>
              <a:rPr lang="en"/>
              <a:t>running</a:t>
            </a:r>
            <a:r>
              <a:rPr lang="en"/>
              <a:t> on same array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jpg"/><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3.png"/><Relationship Id="rId13" Type="http://schemas.openxmlformats.org/officeDocument/2006/relationships/image" Target="../media/image1.png"/><Relationship Id="rId12"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8.png"/><Relationship Id="rId15" Type="http://schemas.openxmlformats.org/officeDocument/2006/relationships/image" Target="../media/image11.png"/><Relationship Id="rId1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14.png"/><Relationship Id="rId8"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77625"/>
            <a:ext cx="4484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SCSA SC2001 Lab </a:t>
            </a:r>
            <a:endParaRPr/>
          </a:p>
          <a:p>
            <a:pPr indent="0" lvl="0" marL="0" rtl="0" algn="l">
              <a:spcBef>
                <a:spcPts val="0"/>
              </a:spcBef>
              <a:spcAft>
                <a:spcPts val="0"/>
              </a:spcAft>
              <a:buNone/>
            </a:pPr>
            <a:r>
              <a:rPr lang="en"/>
              <a:t>Example Class </a:t>
            </a:r>
            <a:endParaRPr/>
          </a:p>
          <a:p>
            <a:pPr indent="0" lvl="0" marL="0" rtl="0" algn="l">
              <a:spcBef>
                <a:spcPts val="0"/>
              </a:spcBef>
              <a:spcAft>
                <a:spcPts val="0"/>
              </a:spcAft>
              <a:buNone/>
            </a:pPr>
            <a:r>
              <a:rPr lang="en"/>
              <a:t>Project 1 Team 7</a:t>
            </a:r>
            <a:endParaRPr/>
          </a:p>
        </p:txBody>
      </p:sp>
      <p:sp>
        <p:nvSpPr>
          <p:cNvPr id="278" name="Google Shape;278;p13"/>
          <p:cNvSpPr txBox="1"/>
          <p:nvPr>
            <p:ph idx="1" type="subTitle"/>
          </p:nvPr>
        </p:nvSpPr>
        <p:spPr>
          <a:xfrm>
            <a:off x="824000" y="3193075"/>
            <a:ext cx="7123500" cy="1421400"/>
          </a:xfrm>
          <a:prstGeom prst="rect">
            <a:avLst/>
          </a:prstGeom>
        </p:spPr>
        <p:txBody>
          <a:bodyPr anchorCtr="0" anchor="t" bIns="91425" lIns="91425" spcFirstLastPara="1" rIns="91425" wrap="square" tIns="91425">
            <a:noAutofit/>
          </a:bodyPr>
          <a:lstStyle/>
          <a:p>
            <a:pPr indent="0" lvl="0" marL="0" rtl="0" algn="l">
              <a:lnSpc>
                <a:spcPct val="95000"/>
              </a:lnSpc>
              <a:spcBef>
                <a:spcPts val="1100"/>
              </a:spcBef>
              <a:spcAft>
                <a:spcPts val="0"/>
              </a:spcAft>
              <a:buSzPts val="275"/>
              <a:buNone/>
            </a:pPr>
            <a:r>
              <a:rPr lang="en" sz="1800">
                <a:solidFill>
                  <a:schemeClr val="lt2"/>
                </a:solidFill>
                <a:latin typeface="Roboto"/>
                <a:ea typeface="Roboto"/>
                <a:cs typeface="Roboto"/>
                <a:sym typeface="Roboto"/>
              </a:rPr>
              <a:t>PU FANYI (U2220175K)</a:t>
            </a:r>
            <a:endParaRPr sz="1800">
              <a:solidFill>
                <a:schemeClr val="lt2"/>
              </a:solidFill>
              <a:latin typeface="Roboto"/>
              <a:ea typeface="Roboto"/>
              <a:cs typeface="Roboto"/>
              <a:sym typeface="Roboto"/>
            </a:endParaRPr>
          </a:p>
          <a:p>
            <a:pPr indent="0" lvl="0" marL="0" rtl="0" algn="l">
              <a:lnSpc>
                <a:spcPct val="95000"/>
              </a:lnSpc>
              <a:spcBef>
                <a:spcPts val="1100"/>
              </a:spcBef>
              <a:spcAft>
                <a:spcPts val="0"/>
              </a:spcAft>
              <a:buSzPts val="275"/>
              <a:buNone/>
            </a:pPr>
            <a:r>
              <a:rPr lang="en" sz="1800">
                <a:solidFill>
                  <a:schemeClr val="lt2"/>
                </a:solidFill>
                <a:latin typeface="Roboto"/>
                <a:ea typeface="Roboto"/>
                <a:cs typeface="Roboto"/>
                <a:sym typeface="Roboto"/>
              </a:rPr>
              <a:t>PUSHPARAJAN ROSHINI (U2222546A)</a:t>
            </a:r>
            <a:endParaRPr sz="1800">
              <a:solidFill>
                <a:schemeClr val="lt2"/>
              </a:solidFill>
              <a:latin typeface="Roboto"/>
              <a:ea typeface="Roboto"/>
              <a:cs typeface="Roboto"/>
              <a:sym typeface="Roboto"/>
            </a:endParaRPr>
          </a:p>
          <a:p>
            <a:pPr indent="0" lvl="0" marL="0" rtl="0" algn="l">
              <a:lnSpc>
                <a:spcPct val="95000"/>
              </a:lnSpc>
              <a:spcBef>
                <a:spcPts val="1100"/>
              </a:spcBef>
              <a:spcAft>
                <a:spcPts val="0"/>
              </a:spcAft>
              <a:buSzPts val="275"/>
              <a:buNone/>
            </a:pPr>
            <a:r>
              <a:rPr lang="en" sz="1800">
                <a:solidFill>
                  <a:schemeClr val="lt2"/>
                </a:solidFill>
                <a:latin typeface="Roboto"/>
                <a:ea typeface="Roboto"/>
                <a:cs typeface="Roboto"/>
                <a:sym typeface="Roboto"/>
              </a:rPr>
              <a:t>QIAN JIANHENG OSCAR (U2220109K)</a:t>
            </a:r>
            <a:endParaRPr sz="1800">
              <a:solidFill>
                <a:schemeClr val="lt2"/>
              </a:solidFill>
              <a:latin typeface="Roboto"/>
              <a:ea typeface="Roboto"/>
              <a:cs typeface="Roboto"/>
              <a:sym typeface="Roboto"/>
            </a:endParaRPr>
          </a:p>
          <a:p>
            <a:pPr indent="0" lvl="0" marL="0" rtl="0" algn="l">
              <a:lnSpc>
                <a:spcPct val="95000"/>
              </a:lnSpc>
              <a:spcBef>
                <a:spcPts val="1100"/>
              </a:spcBef>
              <a:spcAft>
                <a:spcPts val="0"/>
              </a:spcAft>
              <a:buSzPts val="275"/>
              <a:buNone/>
            </a:pPr>
            <a:r>
              <a:rPr lang="en" sz="1800">
                <a:solidFill>
                  <a:schemeClr val="lt2"/>
                </a:solidFill>
                <a:latin typeface="Roboto"/>
                <a:ea typeface="Roboto"/>
                <a:cs typeface="Roboto"/>
                <a:sym typeface="Roboto"/>
              </a:rPr>
              <a:t>RHEA SUSAN GEORGE (U2220116B)</a:t>
            </a:r>
            <a:endParaRPr sz="1800">
              <a:solidFill>
                <a:schemeClr val="lt2"/>
              </a:solidFill>
              <a:latin typeface="Roboto"/>
              <a:ea typeface="Roboto"/>
              <a:cs typeface="Roboto"/>
              <a:sym typeface="Roboto"/>
            </a:endParaRPr>
          </a:p>
          <a:p>
            <a:pPr indent="0" lvl="0" marL="0" rtl="0" algn="l">
              <a:lnSpc>
                <a:spcPct val="80000"/>
              </a:lnSpc>
              <a:spcBef>
                <a:spcPts val="1100"/>
              </a:spcBef>
              <a:spcAft>
                <a:spcPts val="0"/>
              </a:spcAft>
              <a:buSzPts val="275"/>
              <a:buNone/>
            </a:pPr>
            <a:r>
              <a:t/>
            </a:r>
            <a:endParaRPr sz="18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Theoretical</a:t>
            </a:r>
            <a:r>
              <a:rPr lang="en"/>
              <a:t> analysis (Key comparison)</a:t>
            </a:r>
            <a:endParaRPr/>
          </a:p>
        </p:txBody>
      </p:sp>
      <p:sp>
        <p:nvSpPr>
          <p:cNvPr id="441" name="Google Shape;441;p22"/>
          <p:cNvSpPr txBox="1"/>
          <p:nvPr>
            <p:ph idx="1" type="body"/>
          </p:nvPr>
        </p:nvSpPr>
        <p:spPr>
          <a:xfrm>
            <a:off x="1303800" y="1197050"/>
            <a:ext cx="7030500" cy="333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Average case:</a:t>
            </a:r>
            <a:r>
              <a:rPr b="1" lang="en"/>
              <a:t> Insertion Sort =&gt; O(n²)       Merge Sort =&gt; O(nlogn)</a:t>
            </a:r>
            <a:endParaRPr b="1"/>
          </a:p>
          <a:p>
            <a:pPr indent="0" lvl="0" marL="0" rtl="0" algn="l">
              <a:spcBef>
                <a:spcPts val="1200"/>
              </a:spcBef>
              <a:spcAft>
                <a:spcPts val="0"/>
              </a:spcAft>
              <a:buNone/>
            </a:pPr>
            <a:r>
              <a:rPr lang="en"/>
              <a:t>Hypothesis: Key comparison should increase as S increases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Expected Graph:</a:t>
            </a:r>
            <a:endParaRPr/>
          </a:p>
          <a:p>
            <a:pPr indent="0" lvl="0" marL="0" rtl="0" algn="l">
              <a:spcBef>
                <a:spcPts val="1200"/>
              </a:spcBef>
              <a:spcAft>
                <a:spcPts val="1200"/>
              </a:spcAft>
              <a:buNone/>
            </a:pPr>
            <a:r>
              <a:t/>
            </a:r>
            <a:endParaRPr/>
          </a:p>
        </p:txBody>
      </p:sp>
      <p:pic>
        <p:nvPicPr>
          <p:cNvPr id="442" name="Google Shape;442;p22"/>
          <p:cNvPicPr preferRelativeResize="0"/>
          <p:nvPr/>
        </p:nvPicPr>
        <p:blipFill>
          <a:blip r:embed="rId3">
            <a:alphaModFix/>
          </a:blip>
          <a:stretch>
            <a:fillRect/>
          </a:stretch>
        </p:blipFill>
        <p:spPr>
          <a:xfrm>
            <a:off x="3033812" y="2116675"/>
            <a:ext cx="3570473" cy="280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Actual result</a:t>
            </a:r>
            <a:endParaRPr/>
          </a:p>
        </p:txBody>
      </p:sp>
      <p:pic>
        <p:nvPicPr>
          <p:cNvPr id="448" name="Google Shape;448;p23"/>
          <p:cNvPicPr preferRelativeResize="0"/>
          <p:nvPr/>
        </p:nvPicPr>
        <p:blipFill rotWithShape="1">
          <a:blip r:embed="rId3">
            <a:alphaModFix/>
          </a:blip>
          <a:srcRect b="0" l="0" r="50054" t="0"/>
          <a:stretch/>
        </p:blipFill>
        <p:spPr>
          <a:xfrm>
            <a:off x="1589550" y="1228550"/>
            <a:ext cx="5374426" cy="3572550"/>
          </a:xfrm>
          <a:prstGeom prst="rect">
            <a:avLst/>
          </a:prstGeom>
          <a:noFill/>
          <a:ln>
            <a:noFill/>
          </a:ln>
        </p:spPr>
      </p:pic>
      <p:sp>
        <p:nvSpPr>
          <p:cNvPr id="449" name="Google Shape;449;p23"/>
          <p:cNvSpPr txBox="1"/>
          <p:nvPr/>
        </p:nvSpPr>
        <p:spPr>
          <a:xfrm>
            <a:off x="2109375" y="1530450"/>
            <a:ext cx="1406400" cy="3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latin typeface="Nunito"/>
                <a:ea typeface="Nunito"/>
                <a:cs typeface="Nunito"/>
                <a:sym typeface="Nunito"/>
              </a:rPr>
              <a:t>Theoretical</a:t>
            </a:r>
            <a:endParaRPr sz="1200">
              <a:solidFill>
                <a:srgbClr val="FF0000"/>
              </a:solidFill>
              <a:latin typeface="Nunito"/>
              <a:ea typeface="Nunito"/>
              <a:cs typeface="Nunito"/>
              <a:sym typeface="Nunito"/>
            </a:endParaRPr>
          </a:p>
          <a:p>
            <a:pPr indent="0" lvl="0" marL="0" rtl="0" algn="l">
              <a:spcBef>
                <a:spcPts val="0"/>
              </a:spcBef>
              <a:spcAft>
                <a:spcPts val="0"/>
              </a:spcAft>
              <a:buNone/>
            </a:pPr>
            <a:r>
              <a:rPr lang="en" sz="1200">
                <a:solidFill>
                  <a:srgbClr val="4A86E8"/>
                </a:solidFill>
                <a:latin typeface="Nunito"/>
                <a:ea typeface="Nunito"/>
                <a:cs typeface="Nunito"/>
                <a:sym typeface="Nunito"/>
              </a:rPr>
              <a:t>Empirical</a:t>
            </a:r>
            <a:endParaRPr sz="1200">
              <a:solidFill>
                <a:srgbClr val="4A86E8"/>
              </a:solidFill>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4"/>
          <p:cNvSpPr txBox="1"/>
          <p:nvPr>
            <p:ph type="title"/>
          </p:nvPr>
        </p:nvSpPr>
        <p:spPr>
          <a:xfrm>
            <a:off x="1303800" y="122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Actual Result</a:t>
            </a:r>
            <a:endParaRPr/>
          </a:p>
        </p:txBody>
      </p:sp>
      <p:sp>
        <p:nvSpPr>
          <p:cNvPr id="455" name="Google Shape;455;p24"/>
          <p:cNvSpPr txBox="1"/>
          <p:nvPr>
            <p:ph idx="1" type="body"/>
          </p:nvPr>
        </p:nvSpPr>
        <p:spPr>
          <a:xfrm>
            <a:off x="951800" y="631550"/>
            <a:ext cx="3375900" cy="6415200"/>
          </a:xfrm>
          <a:prstGeom prst="rect">
            <a:avLst/>
          </a:prstGeom>
        </p:spPr>
        <p:txBody>
          <a:bodyPr anchorCtr="0" anchor="t" bIns="91425" lIns="91425" spcFirstLastPara="1" rIns="91425" wrap="square" tIns="91425">
            <a:normAutofit/>
          </a:bodyPr>
          <a:lstStyle/>
          <a:p>
            <a:pPr indent="0" lvl="0" marL="0" rtl="0" algn="ctr">
              <a:lnSpc>
                <a:spcPct val="50000"/>
              </a:lnSpc>
              <a:spcBef>
                <a:spcPts val="0"/>
              </a:spcBef>
              <a:spcAft>
                <a:spcPts val="0"/>
              </a:spcAft>
              <a:buNone/>
            </a:pPr>
            <a:r>
              <a:rPr lang="en"/>
              <a:t>10 million</a:t>
            </a:r>
            <a:endParaRPr/>
          </a:p>
          <a:p>
            <a:pPr indent="0" lvl="0" marL="0" rtl="0" algn="ctr">
              <a:lnSpc>
                <a:spcPct val="50000"/>
              </a:lnSpc>
              <a:spcBef>
                <a:spcPts val="1200"/>
              </a:spcBef>
              <a:spcAft>
                <a:spcPts val="0"/>
              </a:spcAft>
              <a:buNone/>
            </a:pPr>
            <a:r>
              <a:rPr lang="en"/>
              <a:t>↓</a:t>
            </a:r>
            <a:endParaRPr/>
          </a:p>
          <a:p>
            <a:pPr indent="0" lvl="0" marL="0" rtl="0" algn="ctr">
              <a:lnSpc>
                <a:spcPct val="50000"/>
              </a:lnSpc>
              <a:spcBef>
                <a:spcPts val="1200"/>
              </a:spcBef>
              <a:spcAft>
                <a:spcPts val="0"/>
              </a:spcAft>
              <a:buNone/>
            </a:pPr>
            <a:r>
              <a:rPr lang="en"/>
              <a:t>5 million</a:t>
            </a:r>
            <a:endParaRPr/>
          </a:p>
          <a:p>
            <a:pPr indent="0" lvl="0" marL="0" rtl="0" algn="ctr">
              <a:lnSpc>
                <a:spcPct val="50000"/>
              </a:lnSpc>
              <a:spcBef>
                <a:spcPts val="1200"/>
              </a:spcBef>
              <a:spcAft>
                <a:spcPts val="0"/>
              </a:spcAft>
              <a:buNone/>
            </a:pPr>
            <a:r>
              <a:rPr lang="en"/>
              <a:t>↓</a:t>
            </a:r>
            <a:endParaRPr/>
          </a:p>
          <a:p>
            <a:pPr indent="0" lvl="0" marL="0" rtl="0" algn="ctr">
              <a:lnSpc>
                <a:spcPct val="50000"/>
              </a:lnSpc>
              <a:spcBef>
                <a:spcPts val="1200"/>
              </a:spcBef>
              <a:spcAft>
                <a:spcPts val="0"/>
              </a:spcAft>
              <a:buNone/>
            </a:pPr>
            <a:r>
              <a:rPr lang="en"/>
              <a:t>…</a:t>
            </a:r>
            <a:endParaRPr/>
          </a:p>
          <a:p>
            <a:pPr indent="0" lvl="0" marL="0" rtl="0" algn="ctr">
              <a:lnSpc>
                <a:spcPct val="50000"/>
              </a:lnSpc>
              <a:spcBef>
                <a:spcPts val="1200"/>
              </a:spcBef>
              <a:spcAft>
                <a:spcPts val="0"/>
              </a:spcAft>
              <a:buNone/>
            </a:pPr>
            <a:r>
              <a:rPr lang="en"/>
              <a:t>↓</a:t>
            </a:r>
            <a:endParaRPr/>
          </a:p>
          <a:p>
            <a:pPr indent="0" lvl="0" marL="0" rtl="0" algn="ctr">
              <a:lnSpc>
                <a:spcPct val="50000"/>
              </a:lnSpc>
              <a:spcBef>
                <a:spcPts val="1200"/>
              </a:spcBef>
              <a:spcAft>
                <a:spcPts val="0"/>
              </a:spcAft>
              <a:buNone/>
            </a:pPr>
            <a:r>
              <a:rPr lang="en"/>
              <a:t>152</a:t>
            </a:r>
            <a:endParaRPr/>
          </a:p>
          <a:p>
            <a:pPr indent="0" lvl="0" marL="0" rtl="0" algn="ctr">
              <a:lnSpc>
                <a:spcPct val="50000"/>
              </a:lnSpc>
              <a:spcBef>
                <a:spcPts val="1200"/>
              </a:spcBef>
              <a:spcAft>
                <a:spcPts val="0"/>
              </a:spcAft>
              <a:buNone/>
            </a:pPr>
            <a:r>
              <a:rPr lang="en"/>
              <a:t>↓</a:t>
            </a:r>
            <a:endParaRPr/>
          </a:p>
          <a:p>
            <a:pPr indent="0" lvl="0" marL="0" rtl="0" algn="ctr">
              <a:lnSpc>
                <a:spcPct val="50000"/>
              </a:lnSpc>
              <a:spcBef>
                <a:spcPts val="1200"/>
              </a:spcBef>
              <a:spcAft>
                <a:spcPts val="0"/>
              </a:spcAft>
              <a:buNone/>
            </a:pPr>
            <a:r>
              <a:rPr lang="en"/>
              <a:t>76</a:t>
            </a:r>
            <a:endParaRPr/>
          </a:p>
          <a:p>
            <a:pPr indent="0" lvl="0" marL="0" rtl="0" algn="ctr">
              <a:lnSpc>
                <a:spcPct val="50000"/>
              </a:lnSpc>
              <a:spcBef>
                <a:spcPts val="1200"/>
              </a:spcBef>
              <a:spcAft>
                <a:spcPts val="0"/>
              </a:spcAft>
              <a:buNone/>
            </a:pPr>
            <a:r>
              <a:rPr lang="en"/>
              <a:t>↓</a:t>
            </a:r>
            <a:endParaRPr/>
          </a:p>
          <a:p>
            <a:pPr indent="0" lvl="0" marL="0" rtl="0" algn="ctr">
              <a:lnSpc>
                <a:spcPct val="50000"/>
              </a:lnSpc>
              <a:spcBef>
                <a:spcPts val="1200"/>
              </a:spcBef>
              <a:spcAft>
                <a:spcPts val="0"/>
              </a:spcAft>
              <a:buNone/>
            </a:pPr>
            <a:r>
              <a:rPr lang="en"/>
              <a:t>38</a:t>
            </a:r>
            <a:endParaRPr/>
          </a:p>
          <a:p>
            <a:pPr indent="0" lvl="0" marL="0" rtl="0" algn="ctr">
              <a:lnSpc>
                <a:spcPct val="50000"/>
              </a:lnSpc>
              <a:spcBef>
                <a:spcPts val="1200"/>
              </a:spcBef>
              <a:spcAft>
                <a:spcPts val="0"/>
              </a:spcAft>
              <a:buNone/>
            </a:pPr>
            <a:r>
              <a:rPr lang="en"/>
              <a:t>↓</a:t>
            </a:r>
            <a:endParaRPr/>
          </a:p>
          <a:p>
            <a:pPr indent="0" lvl="0" marL="0" rtl="0" algn="ctr">
              <a:lnSpc>
                <a:spcPct val="50000"/>
              </a:lnSpc>
              <a:spcBef>
                <a:spcPts val="1200"/>
              </a:spcBef>
              <a:spcAft>
                <a:spcPts val="0"/>
              </a:spcAft>
              <a:buNone/>
            </a:pPr>
            <a:r>
              <a:rPr lang="en"/>
              <a:t>19</a:t>
            </a:r>
            <a:endParaRPr/>
          </a:p>
          <a:p>
            <a:pPr indent="0" lvl="0" marL="0" rtl="0" algn="ctr">
              <a:lnSpc>
                <a:spcPct val="50000"/>
              </a:lnSpc>
              <a:spcBef>
                <a:spcPts val="1200"/>
              </a:spcBef>
              <a:spcAft>
                <a:spcPts val="0"/>
              </a:spcAft>
              <a:buNone/>
            </a:pPr>
            <a:r>
              <a:rPr lang="en"/>
              <a:t>↓</a:t>
            </a:r>
            <a:endParaRPr/>
          </a:p>
          <a:p>
            <a:pPr indent="0" lvl="0" marL="0" rtl="0" algn="ctr">
              <a:lnSpc>
                <a:spcPct val="50000"/>
              </a:lnSpc>
              <a:spcBef>
                <a:spcPts val="1200"/>
              </a:spcBef>
              <a:spcAft>
                <a:spcPts val="0"/>
              </a:spcAft>
              <a:buNone/>
            </a:pPr>
            <a:r>
              <a:rPr lang="en"/>
              <a:t>…</a:t>
            </a:r>
            <a:endParaRPr/>
          </a:p>
          <a:p>
            <a:pPr indent="0" lvl="0" marL="0" rtl="0" algn="ctr">
              <a:lnSpc>
                <a:spcPct val="50000"/>
              </a:lnSpc>
              <a:spcBef>
                <a:spcPts val="1200"/>
              </a:spcBef>
              <a:spcAft>
                <a:spcPts val="0"/>
              </a:spcAft>
              <a:buNone/>
            </a:pPr>
            <a:r>
              <a:rPr lang="en"/>
              <a:t>↓</a:t>
            </a:r>
            <a:endParaRPr/>
          </a:p>
          <a:p>
            <a:pPr indent="0" lvl="0" marL="0" rtl="0" algn="ctr">
              <a:lnSpc>
                <a:spcPct val="50000"/>
              </a:lnSpc>
              <a:spcBef>
                <a:spcPts val="1200"/>
              </a:spcBef>
              <a:spcAft>
                <a:spcPts val="0"/>
              </a:spcAft>
              <a:buNone/>
            </a:pPr>
            <a:r>
              <a:rPr lang="en"/>
              <a:t>1</a:t>
            </a:r>
            <a:endParaRPr/>
          </a:p>
          <a:p>
            <a:pPr indent="0" lvl="0" marL="0" rtl="0" algn="l">
              <a:lnSpc>
                <a:spcPct val="50000"/>
              </a:lnSpc>
              <a:spcBef>
                <a:spcPts val="1200"/>
              </a:spcBef>
              <a:spcAft>
                <a:spcPts val="0"/>
              </a:spcAft>
              <a:buNone/>
            </a:pPr>
            <a:r>
              <a:t/>
            </a:r>
            <a:endParaRPr/>
          </a:p>
          <a:p>
            <a:pPr indent="0" lvl="0" marL="0" rtl="0" algn="l">
              <a:lnSpc>
                <a:spcPct val="50000"/>
              </a:lnSpc>
              <a:spcBef>
                <a:spcPts val="1200"/>
              </a:spcBef>
              <a:spcAft>
                <a:spcPts val="1200"/>
              </a:spcAft>
              <a:buNone/>
            </a:pPr>
            <a:r>
              <a:t/>
            </a:r>
            <a:endParaRPr/>
          </a:p>
        </p:txBody>
      </p:sp>
      <p:cxnSp>
        <p:nvCxnSpPr>
          <p:cNvPr id="456" name="Google Shape;456;p24"/>
          <p:cNvCxnSpPr/>
          <p:nvPr/>
        </p:nvCxnSpPr>
        <p:spPr>
          <a:xfrm flipH="1" rot="10800000">
            <a:off x="2909275" y="1998325"/>
            <a:ext cx="1739400" cy="476100"/>
          </a:xfrm>
          <a:prstGeom prst="straightConnector1">
            <a:avLst/>
          </a:prstGeom>
          <a:noFill/>
          <a:ln cap="flat" cmpd="sng" w="9525">
            <a:solidFill>
              <a:schemeClr val="dk2"/>
            </a:solidFill>
            <a:prstDash val="solid"/>
            <a:round/>
            <a:headEnd len="med" w="med" type="none"/>
            <a:tailEnd len="med" w="med" type="triangle"/>
          </a:ln>
        </p:spPr>
      </p:cxnSp>
      <p:sp>
        <p:nvSpPr>
          <p:cNvPr id="457" name="Google Shape;457;p24"/>
          <p:cNvSpPr txBox="1"/>
          <p:nvPr/>
        </p:nvSpPr>
        <p:spPr>
          <a:xfrm>
            <a:off x="4834975" y="1811825"/>
            <a:ext cx="414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 = 76, 77, 78, …, 151 will all be still running on array on same size (76)</a:t>
            </a:r>
            <a:endParaRPr>
              <a:latin typeface="Nunito"/>
              <a:ea typeface="Nunito"/>
              <a:cs typeface="Nunito"/>
              <a:sym typeface="Nunito"/>
            </a:endParaRPr>
          </a:p>
        </p:txBody>
      </p:sp>
      <p:cxnSp>
        <p:nvCxnSpPr>
          <p:cNvPr id="458" name="Google Shape;458;p24"/>
          <p:cNvCxnSpPr/>
          <p:nvPr/>
        </p:nvCxnSpPr>
        <p:spPr>
          <a:xfrm flipH="1" rot="10800000">
            <a:off x="2909275" y="2613925"/>
            <a:ext cx="1739400" cy="476100"/>
          </a:xfrm>
          <a:prstGeom prst="straightConnector1">
            <a:avLst/>
          </a:prstGeom>
          <a:noFill/>
          <a:ln cap="flat" cmpd="sng" w="9525">
            <a:solidFill>
              <a:schemeClr val="dk2"/>
            </a:solidFill>
            <a:prstDash val="solid"/>
            <a:round/>
            <a:headEnd len="med" w="med" type="none"/>
            <a:tailEnd len="med" w="med" type="triangle"/>
          </a:ln>
        </p:spPr>
      </p:cxnSp>
      <p:sp>
        <p:nvSpPr>
          <p:cNvPr id="459" name="Google Shape;459;p24"/>
          <p:cNvSpPr txBox="1"/>
          <p:nvPr/>
        </p:nvSpPr>
        <p:spPr>
          <a:xfrm>
            <a:off x="4834975" y="2427425"/>
            <a:ext cx="414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 = 38, 39, 40, …, 75 will all be still running on array on same size (38)</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Theoretical Analysis (Time)</a:t>
            </a:r>
            <a:endParaRPr/>
          </a:p>
        </p:txBody>
      </p:sp>
      <p:sp>
        <p:nvSpPr>
          <p:cNvPr id="465" name="Google Shape;465;p25"/>
          <p:cNvSpPr txBox="1"/>
          <p:nvPr>
            <p:ph idx="1" type="body"/>
          </p:nvPr>
        </p:nvSpPr>
        <p:spPr>
          <a:xfrm>
            <a:off x="1303800" y="1242400"/>
            <a:ext cx="7030500" cy="328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466" name="Google Shape;466;p25"/>
          <p:cNvPicPr preferRelativeResize="0"/>
          <p:nvPr/>
        </p:nvPicPr>
        <p:blipFill>
          <a:blip r:embed="rId3">
            <a:alphaModFix/>
          </a:blip>
          <a:stretch>
            <a:fillRect/>
          </a:stretch>
        </p:blipFill>
        <p:spPr>
          <a:xfrm>
            <a:off x="3457975" y="1359800"/>
            <a:ext cx="5436750" cy="3341799"/>
          </a:xfrm>
          <a:prstGeom prst="rect">
            <a:avLst/>
          </a:prstGeom>
          <a:noFill/>
          <a:ln>
            <a:noFill/>
          </a:ln>
        </p:spPr>
      </p:pic>
      <p:sp>
        <p:nvSpPr>
          <p:cNvPr id="467" name="Google Shape;467;p25"/>
          <p:cNvSpPr txBox="1"/>
          <p:nvPr/>
        </p:nvSpPr>
        <p:spPr>
          <a:xfrm>
            <a:off x="6356900" y="1780750"/>
            <a:ext cx="280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Insertion Sort</a:t>
            </a:r>
            <a:endParaRPr>
              <a:latin typeface="Nunito"/>
              <a:ea typeface="Nunito"/>
              <a:cs typeface="Nunito"/>
              <a:sym typeface="Nunito"/>
            </a:endParaRPr>
          </a:p>
        </p:txBody>
      </p:sp>
      <p:sp>
        <p:nvSpPr>
          <p:cNvPr id="468" name="Google Shape;468;p25"/>
          <p:cNvSpPr txBox="1"/>
          <p:nvPr/>
        </p:nvSpPr>
        <p:spPr>
          <a:xfrm>
            <a:off x="7120150" y="3796725"/>
            <a:ext cx="280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Merge Sort</a:t>
            </a:r>
            <a:endParaRPr>
              <a:latin typeface="Nunito"/>
              <a:ea typeface="Nunito"/>
              <a:cs typeface="Nunito"/>
              <a:sym typeface="Nunito"/>
            </a:endParaRPr>
          </a:p>
        </p:txBody>
      </p:sp>
      <p:sp>
        <p:nvSpPr>
          <p:cNvPr id="469" name="Google Shape;469;p25"/>
          <p:cNvSpPr txBox="1"/>
          <p:nvPr/>
        </p:nvSpPr>
        <p:spPr>
          <a:xfrm>
            <a:off x="238100" y="1532275"/>
            <a:ext cx="41493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Insertion Sort: </a:t>
            </a:r>
            <a:endParaRPr baseline="30000"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Merge Sort: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Since C₂ &gt; C₁,</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When n is </a:t>
            </a:r>
            <a:r>
              <a:rPr b="1" lang="en" sz="1300">
                <a:solidFill>
                  <a:schemeClr val="dk2"/>
                </a:solidFill>
                <a:latin typeface="Nunito"/>
                <a:ea typeface="Nunito"/>
                <a:cs typeface="Nunito"/>
                <a:sym typeface="Nunito"/>
              </a:rPr>
              <a:t>small</a:t>
            </a:r>
            <a:r>
              <a:rPr lang="en" sz="1300">
                <a:solidFill>
                  <a:schemeClr val="dk2"/>
                </a:solidFill>
                <a:latin typeface="Nunito"/>
                <a:ea typeface="Nunito"/>
                <a:cs typeface="Nunito"/>
                <a:sym typeface="Nunito"/>
              </a:rPr>
              <a:t>, performance of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Merge sort is </a:t>
            </a:r>
            <a:r>
              <a:rPr b="1" lang="en" sz="1300">
                <a:solidFill>
                  <a:schemeClr val="dk2"/>
                </a:solidFill>
                <a:latin typeface="Nunito"/>
                <a:ea typeface="Nunito"/>
                <a:cs typeface="Nunito"/>
                <a:sym typeface="Nunito"/>
              </a:rPr>
              <a:t>worse</a:t>
            </a:r>
            <a:r>
              <a:rPr lang="en" sz="1300">
                <a:solidFill>
                  <a:schemeClr val="dk2"/>
                </a:solidFill>
                <a:latin typeface="Nunito"/>
                <a:ea typeface="Nunito"/>
                <a:cs typeface="Nunito"/>
                <a:sym typeface="Nunito"/>
              </a:rPr>
              <a:t> than Insertion sort</a:t>
            </a:r>
            <a:endParaRPr sz="1300">
              <a:solidFill>
                <a:schemeClr val="dk2"/>
              </a:solidFill>
              <a:latin typeface="Nunito"/>
              <a:ea typeface="Nunito"/>
              <a:cs typeface="Nunito"/>
              <a:sym typeface="Nunito"/>
            </a:endParaRPr>
          </a:p>
        </p:txBody>
      </p:sp>
      <p:pic>
        <p:nvPicPr>
          <p:cNvPr id="470" name="Google Shape;470;p25"/>
          <p:cNvPicPr preferRelativeResize="0"/>
          <p:nvPr/>
        </p:nvPicPr>
        <p:blipFill>
          <a:blip r:embed="rId4">
            <a:alphaModFix/>
          </a:blip>
          <a:stretch>
            <a:fillRect/>
          </a:stretch>
        </p:blipFill>
        <p:spPr>
          <a:xfrm>
            <a:off x="1285576" y="1847275"/>
            <a:ext cx="1114725" cy="214375"/>
          </a:xfrm>
          <a:prstGeom prst="rect">
            <a:avLst/>
          </a:prstGeom>
          <a:noFill/>
          <a:ln>
            <a:noFill/>
          </a:ln>
        </p:spPr>
      </p:pic>
      <p:pic>
        <p:nvPicPr>
          <p:cNvPr id="471" name="Google Shape;471;p25"/>
          <p:cNvPicPr preferRelativeResize="0"/>
          <p:nvPr/>
        </p:nvPicPr>
        <p:blipFill>
          <a:blip r:embed="rId5">
            <a:alphaModFix/>
          </a:blip>
          <a:stretch>
            <a:fillRect/>
          </a:stretch>
        </p:blipFill>
        <p:spPr>
          <a:xfrm>
            <a:off x="1538350" y="1609337"/>
            <a:ext cx="542500" cy="22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Hypothesised Graph for Hybrid Sort</a:t>
            </a:r>
            <a:endParaRPr/>
          </a:p>
        </p:txBody>
      </p:sp>
      <p:pic>
        <p:nvPicPr>
          <p:cNvPr id="477" name="Google Shape;477;p26"/>
          <p:cNvPicPr preferRelativeResize="0"/>
          <p:nvPr/>
        </p:nvPicPr>
        <p:blipFill rotWithShape="1">
          <a:blip r:embed="rId3">
            <a:alphaModFix/>
          </a:blip>
          <a:srcRect b="2540" l="0" r="0" t="2321"/>
          <a:stretch/>
        </p:blipFill>
        <p:spPr>
          <a:xfrm>
            <a:off x="2001000" y="1307100"/>
            <a:ext cx="5300749" cy="3156776"/>
          </a:xfrm>
          <a:prstGeom prst="rect">
            <a:avLst/>
          </a:prstGeom>
          <a:noFill/>
          <a:ln>
            <a:noFill/>
          </a:ln>
        </p:spPr>
      </p:pic>
      <p:grpSp>
        <p:nvGrpSpPr>
          <p:cNvPr id="478" name="Google Shape;478;p26"/>
          <p:cNvGrpSpPr/>
          <p:nvPr/>
        </p:nvGrpSpPr>
        <p:grpSpPr>
          <a:xfrm>
            <a:off x="2182125" y="3462825"/>
            <a:ext cx="5262275" cy="1534150"/>
            <a:chOff x="2182125" y="3462825"/>
            <a:chExt cx="5262275" cy="1534150"/>
          </a:xfrm>
        </p:grpSpPr>
        <p:cxnSp>
          <p:nvCxnSpPr>
            <p:cNvPr id="479" name="Google Shape;479;p26"/>
            <p:cNvCxnSpPr/>
            <p:nvPr/>
          </p:nvCxnSpPr>
          <p:spPr>
            <a:xfrm flipH="1" rot="10800000">
              <a:off x="2182125" y="3462825"/>
              <a:ext cx="1948800" cy="7200"/>
            </a:xfrm>
            <a:prstGeom prst="straightConnector1">
              <a:avLst/>
            </a:prstGeom>
            <a:noFill/>
            <a:ln cap="flat" cmpd="sng" w="9525">
              <a:solidFill>
                <a:schemeClr val="dk2"/>
              </a:solidFill>
              <a:prstDash val="solid"/>
              <a:round/>
              <a:headEnd len="med" w="med" type="none"/>
              <a:tailEnd len="med" w="med" type="triangle"/>
            </a:ln>
          </p:spPr>
        </p:cxnSp>
        <p:cxnSp>
          <p:nvCxnSpPr>
            <p:cNvPr id="480" name="Google Shape;480;p26"/>
            <p:cNvCxnSpPr/>
            <p:nvPr/>
          </p:nvCxnSpPr>
          <p:spPr>
            <a:xfrm>
              <a:off x="4110225" y="3463425"/>
              <a:ext cx="13200" cy="1170900"/>
            </a:xfrm>
            <a:prstGeom prst="straightConnector1">
              <a:avLst/>
            </a:prstGeom>
            <a:noFill/>
            <a:ln cap="flat" cmpd="sng" w="9525">
              <a:solidFill>
                <a:schemeClr val="dk2"/>
              </a:solidFill>
              <a:prstDash val="solid"/>
              <a:round/>
              <a:headEnd len="med" w="med" type="none"/>
              <a:tailEnd len="med" w="med" type="triangle"/>
            </a:ln>
          </p:spPr>
        </p:cxnSp>
        <p:sp>
          <p:nvSpPr>
            <p:cNvPr id="481" name="Google Shape;481;p26"/>
            <p:cNvSpPr txBox="1"/>
            <p:nvPr/>
          </p:nvSpPr>
          <p:spPr>
            <a:xfrm>
              <a:off x="3634400" y="4673875"/>
              <a:ext cx="381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When performance of merge sort = performance of insertion sort</a:t>
              </a:r>
              <a:endParaRPr sz="900">
                <a:latin typeface="Nunito"/>
                <a:ea typeface="Nunito"/>
                <a:cs typeface="Nunito"/>
                <a:sym typeface="Nunito"/>
              </a:endParaRPr>
            </a:p>
          </p:txBody>
        </p:sp>
      </p:grpSp>
      <p:sp>
        <p:nvSpPr>
          <p:cNvPr id="482" name="Google Shape;482;p26"/>
          <p:cNvSpPr txBox="1"/>
          <p:nvPr/>
        </p:nvSpPr>
        <p:spPr>
          <a:xfrm>
            <a:off x="7301750" y="4264400"/>
            <a:ext cx="1773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Threshold, S</a:t>
            </a:r>
            <a:endParaRPr sz="9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7"/>
          <p:cNvSpPr txBox="1"/>
          <p:nvPr>
            <p:ph type="title"/>
          </p:nvPr>
        </p:nvSpPr>
        <p:spPr>
          <a:xfrm>
            <a:off x="1343500" y="1553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Actual Result</a:t>
            </a:r>
            <a:endParaRPr/>
          </a:p>
        </p:txBody>
      </p:sp>
      <p:pic>
        <p:nvPicPr>
          <p:cNvPr id="488" name="Google Shape;488;p27"/>
          <p:cNvPicPr preferRelativeResize="0"/>
          <p:nvPr/>
        </p:nvPicPr>
        <p:blipFill>
          <a:blip r:embed="rId3">
            <a:alphaModFix/>
          </a:blip>
          <a:stretch>
            <a:fillRect/>
          </a:stretch>
        </p:blipFill>
        <p:spPr>
          <a:xfrm>
            <a:off x="1441275" y="678113"/>
            <a:ext cx="5649824" cy="3615275"/>
          </a:xfrm>
          <a:prstGeom prst="rect">
            <a:avLst/>
          </a:prstGeom>
          <a:noFill/>
          <a:ln>
            <a:noFill/>
          </a:ln>
        </p:spPr>
      </p:pic>
      <p:cxnSp>
        <p:nvCxnSpPr>
          <p:cNvPr id="489" name="Google Shape;489;p27"/>
          <p:cNvCxnSpPr/>
          <p:nvPr/>
        </p:nvCxnSpPr>
        <p:spPr>
          <a:xfrm rot="10800000">
            <a:off x="3405850" y="3866850"/>
            <a:ext cx="0" cy="529200"/>
          </a:xfrm>
          <a:prstGeom prst="straightConnector1">
            <a:avLst/>
          </a:prstGeom>
          <a:noFill/>
          <a:ln cap="flat" cmpd="sng" w="9525">
            <a:solidFill>
              <a:schemeClr val="dk2"/>
            </a:solidFill>
            <a:prstDash val="solid"/>
            <a:round/>
            <a:headEnd len="med" w="med" type="none"/>
            <a:tailEnd len="med" w="med" type="triangle"/>
          </a:ln>
        </p:spPr>
      </p:cxnSp>
      <p:sp>
        <p:nvSpPr>
          <p:cNvPr id="490" name="Google Shape;490;p27"/>
          <p:cNvSpPr txBox="1"/>
          <p:nvPr/>
        </p:nvSpPr>
        <p:spPr>
          <a:xfrm>
            <a:off x="2784050" y="4475425"/>
            <a:ext cx="381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Optimal S for this n</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iii:Vary n and S</a:t>
            </a:r>
            <a:endParaRPr/>
          </a:p>
        </p:txBody>
      </p:sp>
      <p:sp>
        <p:nvSpPr>
          <p:cNvPr id="496" name="Google Shape;496;p28"/>
          <p:cNvSpPr txBox="1"/>
          <p:nvPr>
            <p:ph idx="1" type="body"/>
          </p:nvPr>
        </p:nvSpPr>
        <p:spPr>
          <a:xfrm>
            <a:off x="1135650" y="1142225"/>
            <a:ext cx="73668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approach: 	</a:t>
            </a:r>
            <a:endParaRPr/>
          </a:p>
          <a:p>
            <a:pPr indent="0" lvl="0" marL="0" rtl="0" algn="l">
              <a:spcBef>
                <a:spcPts val="1200"/>
              </a:spcBef>
              <a:spcAft>
                <a:spcPts val="0"/>
              </a:spcAft>
              <a:buNone/>
            </a:pPr>
            <a:r>
              <a:rPr lang="en"/>
              <a:t>1. part ii, run against 5 different n values</a:t>
            </a:r>
            <a:endParaRPr/>
          </a:p>
          <a:p>
            <a:pPr indent="0" lvl="0" marL="0" rtl="0" algn="l">
              <a:spcBef>
                <a:spcPts val="1200"/>
              </a:spcBef>
              <a:spcAft>
                <a:spcPts val="0"/>
              </a:spcAft>
              <a:buNone/>
            </a:pPr>
            <a:r>
              <a:rPr lang="en"/>
              <a:t>2. The 5 different data sets is plotted into one graph</a:t>
            </a:r>
            <a:endParaRPr/>
          </a:p>
          <a:p>
            <a:pPr indent="0" lvl="0" marL="0" rtl="0" algn="l">
              <a:spcBef>
                <a:spcPts val="1200"/>
              </a:spcBef>
              <a:spcAft>
                <a:spcPts val="1200"/>
              </a:spcAft>
              <a:buNone/>
            </a:pPr>
            <a:r>
              <a:rPr lang="en"/>
              <a:t>3. Optimal S derived from the graph</a:t>
            </a:r>
            <a:endParaRPr/>
          </a:p>
        </p:txBody>
      </p:sp>
      <p:pic>
        <p:nvPicPr>
          <p:cNvPr id="497" name="Google Shape;497;p28"/>
          <p:cNvPicPr preferRelativeResize="0"/>
          <p:nvPr/>
        </p:nvPicPr>
        <p:blipFill>
          <a:blip r:embed="rId3">
            <a:alphaModFix/>
          </a:blip>
          <a:stretch>
            <a:fillRect/>
          </a:stretch>
        </p:blipFill>
        <p:spPr>
          <a:xfrm>
            <a:off x="4772425" y="2202650"/>
            <a:ext cx="4290199" cy="2891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9"/>
          <p:cNvSpPr txBox="1"/>
          <p:nvPr>
            <p:ph type="title"/>
          </p:nvPr>
        </p:nvSpPr>
        <p:spPr>
          <a:xfrm>
            <a:off x="-34675"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503" name="Google Shape;503;p29"/>
          <p:cNvPicPr preferRelativeResize="0"/>
          <p:nvPr/>
        </p:nvPicPr>
        <p:blipFill rotWithShape="1">
          <a:blip r:embed="rId3">
            <a:alphaModFix/>
          </a:blip>
          <a:srcRect b="87785" l="36754" r="1409" t="6763"/>
          <a:stretch/>
        </p:blipFill>
        <p:spPr>
          <a:xfrm>
            <a:off x="5000600" y="2169425"/>
            <a:ext cx="4064024" cy="804643"/>
          </a:xfrm>
          <a:prstGeom prst="rect">
            <a:avLst/>
          </a:prstGeom>
          <a:noFill/>
          <a:ln>
            <a:noFill/>
          </a:ln>
        </p:spPr>
      </p:pic>
      <p:pic>
        <p:nvPicPr>
          <p:cNvPr id="504" name="Google Shape;504;p29"/>
          <p:cNvPicPr preferRelativeResize="0"/>
          <p:nvPr/>
        </p:nvPicPr>
        <p:blipFill rotWithShape="1">
          <a:blip r:embed="rId4">
            <a:alphaModFix/>
          </a:blip>
          <a:srcRect b="0" l="0" r="0" t="7364"/>
          <a:stretch/>
        </p:blipFill>
        <p:spPr>
          <a:xfrm>
            <a:off x="1942725" y="27725"/>
            <a:ext cx="2936849" cy="5088061"/>
          </a:xfrm>
          <a:prstGeom prst="rect">
            <a:avLst/>
          </a:prstGeom>
          <a:noFill/>
          <a:ln>
            <a:noFill/>
          </a:ln>
        </p:spPr>
      </p:pic>
      <p:cxnSp>
        <p:nvCxnSpPr>
          <p:cNvPr id="505" name="Google Shape;505;p29"/>
          <p:cNvCxnSpPr/>
          <p:nvPr/>
        </p:nvCxnSpPr>
        <p:spPr>
          <a:xfrm>
            <a:off x="3024175" y="145800"/>
            <a:ext cx="0" cy="48519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0"/>
          <p:cNvSpPr txBox="1"/>
          <p:nvPr>
            <p:ph type="title"/>
          </p:nvPr>
        </p:nvSpPr>
        <p:spPr>
          <a:xfrm>
            <a:off x="1303800" y="3536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Hybrid vs Original with S = 37</a:t>
            </a:r>
            <a:endParaRPr/>
          </a:p>
        </p:txBody>
      </p:sp>
      <p:pic>
        <p:nvPicPr>
          <p:cNvPr id="511" name="Google Shape;511;p30"/>
          <p:cNvPicPr preferRelativeResize="0"/>
          <p:nvPr/>
        </p:nvPicPr>
        <p:blipFill>
          <a:blip r:embed="rId3">
            <a:alphaModFix/>
          </a:blip>
          <a:stretch>
            <a:fillRect/>
          </a:stretch>
        </p:blipFill>
        <p:spPr>
          <a:xfrm>
            <a:off x="1391000" y="1063507"/>
            <a:ext cx="6605517" cy="1828800"/>
          </a:xfrm>
          <a:prstGeom prst="rect">
            <a:avLst/>
          </a:prstGeom>
          <a:noFill/>
          <a:ln>
            <a:noFill/>
          </a:ln>
        </p:spPr>
      </p:pic>
      <p:pic>
        <p:nvPicPr>
          <p:cNvPr id="512" name="Google Shape;512;p30"/>
          <p:cNvPicPr preferRelativeResize="0"/>
          <p:nvPr/>
        </p:nvPicPr>
        <p:blipFill>
          <a:blip r:embed="rId4">
            <a:alphaModFix/>
          </a:blip>
          <a:stretch>
            <a:fillRect/>
          </a:stretch>
        </p:blipFill>
        <p:spPr>
          <a:xfrm>
            <a:off x="1392775" y="3027625"/>
            <a:ext cx="6601969" cy="1672114"/>
          </a:xfrm>
          <a:prstGeom prst="rect">
            <a:avLst/>
          </a:prstGeom>
          <a:noFill/>
          <a:ln>
            <a:noFill/>
          </a:ln>
        </p:spPr>
      </p:pic>
      <p:sp>
        <p:nvSpPr>
          <p:cNvPr id="513" name="Google Shape;513;p30"/>
          <p:cNvSpPr txBox="1"/>
          <p:nvPr/>
        </p:nvSpPr>
        <p:spPr>
          <a:xfrm>
            <a:off x="5389925" y="2892300"/>
            <a:ext cx="13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(CPU time)</a:t>
            </a:r>
            <a:endParaRPr>
              <a:latin typeface="Nunito"/>
              <a:ea typeface="Nunito"/>
              <a:cs typeface="Nunito"/>
              <a:sym typeface="Nunito"/>
            </a:endParaRPr>
          </a:p>
        </p:txBody>
      </p:sp>
      <p:sp>
        <p:nvSpPr>
          <p:cNvPr id="514" name="Google Shape;514;p30"/>
          <p:cNvSpPr txBox="1"/>
          <p:nvPr/>
        </p:nvSpPr>
        <p:spPr>
          <a:xfrm>
            <a:off x="86575" y="2772550"/>
            <a:ext cx="145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Approximate</a:t>
            </a:r>
            <a:r>
              <a:rPr lang="en">
                <a:latin typeface="Nunito"/>
                <a:ea typeface="Nunito"/>
                <a:cs typeface="Nunito"/>
                <a:sym typeface="Nunito"/>
              </a:rPr>
              <a:t> Percentage gain =</a:t>
            </a:r>
            <a:r>
              <a:rPr lang="en">
                <a:latin typeface="Nunito"/>
                <a:ea typeface="Nunito"/>
                <a:cs typeface="Nunito"/>
                <a:sym typeface="Nunito"/>
              </a:rPr>
              <a:t> 26.72%</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2031000" y="517150"/>
            <a:ext cx="5964000" cy="69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of Hybrid Sort</a:t>
            </a:r>
            <a:endParaRPr/>
          </a:p>
        </p:txBody>
      </p:sp>
      <p:sp>
        <p:nvSpPr>
          <p:cNvPr id="284" name="Google Shape;284;p14"/>
          <p:cNvSpPr/>
          <p:nvPr/>
        </p:nvSpPr>
        <p:spPr>
          <a:xfrm>
            <a:off x="2276409" y="1378865"/>
            <a:ext cx="50202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85" name="Google Shape;285;p14"/>
          <p:cNvSpPr/>
          <p:nvPr/>
        </p:nvSpPr>
        <p:spPr>
          <a:xfrm>
            <a:off x="2276409" y="1776760"/>
            <a:ext cx="24441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86" name="Google Shape;286;p14"/>
          <p:cNvSpPr/>
          <p:nvPr/>
        </p:nvSpPr>
        <p:spPr>
          <a:xfrm>
            <a:off x="4852569" y="1776760"/>
            <a:ext cx="24441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87" name="Google Shape;287;p14"/>
          <p:cNvSpPr/>
          <p:nvPr/>
        </p:nvSpPr>
        <p:spPr>
          <a:xfrm>
            <a:off x="2276409" y="2207552"/>
            <a:ext cx="1135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88" name="Google Shape;288;p14"/>
          <p:cNvSpPr/>
          <p:nvPr/>
        </p:nvSpPr>
        <p:spPr>
          <a:xfrm>
            <a:off x="3584721" y="2207552"/>
            <a:ext cx="1135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89" name="Google Shape;289;p14"/>
          <p:cNvSpPr/>
          <p:nvPr/>
        </p:nvSpPr>
        <p:spPr>
          <a:xfrm>
            <a:off x="4852569" y="2207552"/>
            <a:ext cx="1135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0" name="Google Shape;290;p14"/>
          <p:cNvSpPr/>
          <p:nvPr/>
        </p:nvSpPr>
        <p:spPr>
          <a:xfrm>
            <a:off x="6160881" y="2207552"/>
            <a:ext cx="1135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291" name="Google Shape;291;p14"/>
          <p:cNvPicPr preferRelativeResize="0"/>
          <p:nvPr/>
        </p:nvPicPr>
        <p:blipFill>
          <a:blip r:embed="rId3">
            <a:alphaModFix/>
          </a:blip>
          <a:stretch>
            <a:fillRect/>
          </a:stretch>
        </p:blipFill>
        <p:spPr>
          <a:xfrm rot="5400000">
            <a:off x="4596000" y="2605952"/>
            <a:ext cx="381000" cy="209550"/>
          </a:xfrm>
          <a:prstGeom prst="rect">
            <a:avLst/>
          </a:prstGeom>
          <a:noFill/>
          <a:ln>
            <a:noFill/>
          </a:ln>
        </p:spPr>
      </p:pic>
      <p:sp>
        <p:nvSpPr>
          <p:cNvPr id="292" name="Google Shape;292;p14"/>
          <p:cNvSpPr/>
          <p:nvPr/>
        </p:nvSpPr>
        <p:spPr>
          <a:xfrm>
            <a:off x="2276401" y="2980725"/>
            <a:ext cx="508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3" name="Google Shape;293;p14"/>
          <p:cNvSpPr/>
          <p:nvPr/>
        </p:nvSpPr>
        <p:spPr>
          <a:xfrm>
            <a:off x="2903400" y="2980725"/>
            <a:ext cx="508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4" name="Google Shape;294;p14"/>
          <p:cNvSpPr/>
          <p:nvPr/>
        </p:nvSpPr>
        <p:spPr>
          <a:xfrm>
            <a:off x="3584726" y="2980725"/>
            <a:ext cx="508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5" name="Google Shape;295;p14"/>
          <p:cNvSpPr/>
          <p:nvPr/>
        </p:nvSpPr>
        <p:spPr>
          <a:xfrm>
            <a:off x="4211725" y="2980725"/>
            <a:ext cx="508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6" name="Google Shape;296;p14"/>
          <p:cNvSpPr/>
          <p:nvPr/>
        </p:nvSpPr>
        <p:spPr>
          <a:xfrm>
            <a:off x="4893051" y="2980725"/>
            <a:ext cx="508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7" name="Google Shape;297;p14"/>
          <p:cNvSpPr/>
          <p:nvPr/>
        </p:nvSpPr>
        <p:spPr>
          <a:xfrm>
            <a:off x="5520050" y="2980725"/>
            <a:ext cx="508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8" name="Google Shape;298;p14"/>
          <p:cNvSpPr/>
          <p:nvPr/>
        </p:nvSpPr>
        <p:spPr>
          <a:xfrm>
            <a:off x="6147051" y="2980725"/>
            <a:ext cx="508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9" name="Google Shape;299;p14"/>
          <p:cNvSpPr/>
          <p:nvPr/>
        </p:nvSpPr>
        <p:spPr>
          <a:xfrm>
            <a:off x="6774050" y="2980725"/>
            <a:ext cx="508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0" name="Google Shape;300;p14"/>
          <p:cNvSpPr/>
          <p:nvPr/>
        </p:nvSpPr>
        <p:spPr>
          <a:xfrm>
            <a:off x="2276372" y="3862877"/>
            <a:ext cx="1135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1" name="Google Shape;301;p14"/>
          <p:cNvSpPr/>
          <p:nvPr/>
        </p:nvSpPr>
        <p:spPr>
          <a:xfrm>
            <a:off x="3584683" y="3862877"/>
            <a:ext cx="1135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2" name="Google Shape;302;p14"/>
          <p:cNvSpPr/>
          <p:nvPr/>
        </p:nvSpPr>
        <p:spPr>
          <a:xfrm>
            <a:off x="4852532" y="3862877"/>
            <a:ext cx="1135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3" name="Google Shape;303;p14"/>
          <p:cNvSpPr/>
          <p:nvPr/>
        </p:nvSpPr>
        <p:spPr>
          <a:xfrm>
            <a:off x="6160843" y="3862877"/>
            <a:ext cx="1135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4" name="Google Shape;304;p14"/>
          <p:cNvSpPr/>
          <p:nvPr/>
        </p:nvSpPr>
        <p:spPr>
          <a:xfrm>
            <a:off x="2276372" y="4260910"/>
            <a:ext cx="24441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5" name="Google Shape;305;p14"/>
          <p:cNvSpPr/>
          <p:nvPr/>
        </p:nvSpPr>
        <p:spPr>
          <a:xfrm>
            <a:off x="4852532" y="4260910"/>
            <a:ext cx="24441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06" name="Google Shape;306;p14"/>
          <p:cNvPicPr preferRelativeResize="0"/>
          <p:nvPr/>
        </p:nvPicPr>
        <p:blipFill>
          <a:blip r:embed="rId3">
            <a:alphaModFix/>
          </a:blip>
          <a:stretch>
            <a:fillRect/>
          </a:stretch>
        </p:blipFill>
        <p:spPr>
          <a:xfrm rot="5400000">
            <a:off x="4596000" y="3406877"/>
            <a:ext cx="381000" cy="209550"/>
          </a:xfrm>
          <a:prstGeom prst="rect">
            <a:avLst/>
          </a:prstGeom>
          <a:noFill/>
          <a:ln>
            <a:noFill/>
          </a:ln>
        </p:spPr>
      </p:pic>
      <p:sp>
        <p:nvSpPr>
          <p:cNvPr id="307" name="Google Shape;307;p14"/>
          <p:cNvSpPr/>
          <p:nvPr/>
        </p:nvSpPr>
        <p:spPr>
          <a:xfrm>
            <a:off x="2276409" y="4658765"/>
            <a:ext cx="50202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8" name="Google Shape;308;p14"/>
          <p:cNvSpPr txBox="1"/>
          <p:nvPr/>
        </p:nvSpPr>
        <p:spPr>
          <a:xfrm>
            <a:off x="7655700" y="1670325"/>
            <a:ext cx="1284900" cy="5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Split</a:t>
            </a:r>
            <a:endParaRPr>
              <a:latin typeface="Nunito"/>
              <a:ea typeface="Nunito"/>
              <a:cs typeface="Nunito"/>
              <a:sym typeface="Nunito"/>
            </a:endParaRPr>
          </a:p>
        </p:txBody>
      </p:sp>
      <p:cxnSp>
        <p:nvCxnSpPr>
          <p:cNvPr id="309" name="Google Shape;309;p14"/>
          <p:cNvCxnSpPr>
            <a:endCxn id="285" idx="0"/>
          </p:cNvCxnSpPr>
          <p:nvPr/>
        </p:nvCxnSpPr>
        <p:spPr>
          <a:xfrm flipH="1">
            <a:off x="3498459" y="1546660"/>
            <a:ext cx="1299000" cy="230100"/>
          </a:xfrm>
          <a:prstGeom prst="straightConnector1">
            <a:avLst/>
          </a:prstGeom>
          <a:noFill/>
          <a:ln cap="flat" cmpd="sng" w="9525">
            <a:solidFill>
              <a:schemeClr val="dk2"/>
            </a:solidFill>
            <a:prstDash val="solid"/>
            <a:round/>
            <a:headEnd len="med" w="med" type="none"/>
            <a:tailEnd len="med" w="med" type="triangle"/>
          </a:ln>
        </p:spPr>
      </p:cxnSp>
      <p:sp>
        <p:nvSpPr>
          <p:cNvPr id="310" name="Google Shape;310;p14"/>
          <p:cNvSpPr txBox="1"/>
          <p:nvPr/>
        </p:nvSpPr>
        <p:spPr>
          <a:xfrm>
            <a:off x="7655700" y="2901225"/>
            <a:ext cx="1284900" cy="5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Insertion sort</a:t>
            </a:r>
            <a:endParaRPr>
              <a:latin typeface="Nunito"/>
              <a:ea typeface="Nunito"/>
              <a:cs typeface="Nunito"/>
              <a:sym typeface="Nunito"/>
            </a:endParaRPr>
          </a:p>
        </p:txBody>
      </p:sp>
      <p:cxnSp>
        <p:nvCxnSpPr>
          <p:cNvPr id="311" name="Google Shape;311;p14"/>
          <p:cNvCxnSpPr>
            <a:stCxn id="284" idx="2"/>
            <a:endCxn id="286" idx="0"/>
          </p:cNvCxnSpPr>
          <p:nvPr/>
        </p:nvCxnSpPr>
        <p:spPr>
          <a:xfrm>
            <a:off x="4786509" y="1558565"/>
            <a:ext cx="1288200" cy="2181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14"/>
          <p:cNvCxnSpPr>
            <a:stCxn id="285" idx="2"/>
            <a:endCxn id="287" idx="0"/>
          </p:cNvCxnSpPr>
          <p:nvPr/>
        </p:nvCxnSpPr>
        <p:spPr>
          <a:xfrm flipH="1">
            <a:off x="2844459" y="1956460"/>
            <a:ext cx="654000" cy="251100"/>
          </a:xfrm>
          <a:prstGeom prst="straightConnector1">
            <a:avLst/>
          </a:prstGeom>
          <a:noFill/>
          <a:ln cap="flat" cmpd="sng" w="9525">
            <a:solidFill>
              <a:schemeClr val="dk2"/>
            </a:solidFill>
            <a:prstDash val="solid"/>
            <a:round/>
            <a:headEnd len="med" w="med" type="none"/>
            <a:tailEnd len="med" w="med" type="triangle"/>
          </a:ln>
        </p:spPr>
      </p:cxnSp>
      <p:cxnSp>
        <p:nvCxnSpPr>
          <p:cNvPr id="313" name="Google Shape;313;p14"/>
          <p:cNvCxnSpPr>
            <a:stCxn id="285" idx="2"/>
            <a:endCxn id="288" idx="0"/>
          </p:cNvCxnSpPr>
          <p:nvPr/>
        </p:nvCxnSpPr>
        <p:spPr>
          <a:xfrm>
            <a:off x="3498459" y="1956460"/>
            <a:ext cx="654300" cy="2511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14"/>
          <p:cNvCxnSpPr>
            <a:stCxn id="286" idx="2"/>
            <a:endCxn id="289" idx="0"/>
          </p:cNvCxnSpPr>
          <p:nvPr/>
        </p:nvCxnSpPr>
        <p:spPr>
          <a:xfrm flipH="1">
            <a:off x="5420619" y="1956460"/>
            <a:ext cx="654000" cy="251100"/>
          </a:xfrm>
          <a:prstGeom prst="straightConnector1">
            <a:avLst/>
          </a:prstGeom>
          <a:noFill/>
          <a:ln cap="flat" cmpd="sng" w="9525">
            <a:solidFill>
              <a:schemeClr val="dk2"/>
            </a:solidFill>
            <a:prstDash val="solid"/>
            <a:round/>
            <a:headEnd len="med" w="med" type="none"/>
            <a:tailEnd len="med" w="med" type="triangle"/>
          </a:ln>
        </p:spPr>
      </p:cxnSp>
      <p:cxnSp>
        <p:nvCxnSpPr>
          <p:cNvPr id="315" name="Google Shape;315;p14"/>
          <p:cNvCxnSpPr>
            <a:stCxn id="286" idx="2"/>
            <a:endCxn id="290" idx="0"/>
          </p:cNvCxnSpPr>
          <p:nvPr/>
        </p:nvCxnSpPr>
        <p:spPr>
          <a:xfrm>
            <a:off x="6074619" y="1956460"/>
            <a:ext cx="654300" cy="2511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14"/>
          <p:cNvSpPr txBox="1"/>
          <p:nvPr/>
        </p:nvSpPr>
        <p:spPr>
          <a:xfrm>
            <a:off x="7730650" y="4133000"/>
            <a:ext cx="113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Merge</a:t>
            </a:r>
            <a:endParaRPr>
              <a:latin typeface="Nunito"/>
              <a:ea typeface="Nunito"/>
              <a:cs typeface="Nunito"/>
              <a:sym typeface="Nunito"/>
            </a:endParaRPr>
          </a:p>
        </p:txBody>
      </p:sp>
      <p:cxnSp>
        <p:nvCxnSpPr>
          <p:cNvPr id="317" name="Google Shape;317;p14"/>
          <p:cNvCxnSpPr>
            <a:stCxn id="287" idx="2"/>
            <a:endCxn id="292" idx="0"/>
          </p:cNvCxnSpPr>
          <p:nvPr/>
        </p:nvCxnSpPr>
        <p:spPr>
          <a:xfrm flipH="1">
            <a:off x="2530809" y="2387252"/>
            <a:ext cx="313500" cy="593400"/>
          </a:xfrm>
          <a:prstGeom prst="straightConnector1">
            <a:avLst/>
          </a:prstGeom>
          <a:noFill/>
          <a:ln cap="flat" cmpd="sng" w="9525">
            <a:solidFill>
              <a:schemeClr val="dk2"/>
            </a:solidFill>
            <a:prstDash val="solid"/>
            <a:round/>
            <a:headEnd len="med" w="med" type="none"/>
            <a:tailEnd len="med" w="med" type="triangle"/>
          </a:ln>
        </p:spPr>
      </p:cxnSp>
      <p:cxnSp>
        <p:nvCxnSpPr>
          <p:cNvPr id="318" name="Google Shape;318;p14"/>
          <p:cNvCxnSpPr>
            <a:stCxn id="287" idx="2"/>
            <a:endCxn id="293" idx="0"/>
          </p:cNvCxnSpPr>
          <p:nvPr/>
        </p:nvCxnSpPr>
        <p:spPr>
          <a:xfrm>
            <a:off x="2844309" y="2387252"/>
            <a:ext cx="313500" cy="593400"/>
          </a:xfrm>
          <a:prstGeom prst="straightConnector1">
            <a:avLst/>
          </a:prstGeom>
          <a:noFill/>
          <a:ln cap="flat" cmpd="sng" w="9525">
            <a:solidFill>
              <a:schemeClr val="dk2"/>
            </a:solidFill>
            <a:prstDash val="solid"/>
            <a:round/>
            <a:headEnd len="med" w="med" type="none"/>
            <a:tailEnd len="med" w="med" type="triangle"/>
          </a:ln>
        </p:spPr>
      </p:cxnSp>
      <p:cxnSp>
        <p:nvCxnSpPr>
          <p:cNvPr id="319" name="Google Shape;319;p14"/>
          <p:cNvCxnSpPr>
            <a:stCxn id="288" idx="2"/>
            <a:endCxn id="294" idx="0"/>
          </p:cNvCxnSpPr>
          <p:nvPr/>
        </p:nvCxnSpPr>
        <p:spPr>
          <a:xfrm flipH="1">
            <a:off x="3839121" y="2387252"/>
            <a:ext cx="313500" cy="59340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14"/>
          <p:cNvCxnSpPr>
            <a:stCxn id="288" idx="2"/>
            <a:endCxn id="295" idx="0"/>
          </p:cNvCxnSpPr>
          <p:nvPr/>
        </p:nvCxnSpPr>
        <p:spPr>
          <a:xfrm>
            <a:off x="4152621" y="2387252"/>
            <a:ext cx="313500" cy="59340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14"/>
          <p:cNvCxnSpPr>
            <a:stCxn id="289" idx="2"/>
            <a:endCxn id="296" idx="0"/>
          </p:cNvCxnSpPr>
          <p:nvPr/>
        </p:nvCxnSpPr>
        <p:spPr>
          <a:xfrm flipH="1">
            <a:off x="5147469" y="2387252"/>
            <a:ext cx="273000" cy="59340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14"/>
          <p:cNvCxnSpPr>
            <a:stCxn id="289" idx="2"/>
            <a:endCxn id="297" idx="0"/>
          </p:cNvCxnSpPr>
          <p:nvPr/>
        </p:nvCxnSpPr>
        <p:spPr>
          <a:xfrm>
            <a:off x="5420469" y="2387252"/>
            <a:ext cx="354000" cy="593400"/>
          </a:xfrm>
          <a:prstGeom prst="straightConnector1">
            <a:avLst/>
          </a:prstGeom>
          <a:noFill/>
          <a:ln cap="flat" cmpd="sng" w="9525">
            <a:solidFill>
              <a:schemeClr val="dk2"/>
            </a:solidFill>
            <a:prstDash val="solid"/>
            <a:round/>
            <a:headEnd len="med" w="med" type="none"/>
            <a:tailEnd len="med" w="med" type="triangle"/>
          </a:ln>
        </p:spPr>
      </p:cxnSp>
      <p:cxnSp>
        <p:nvCxnSpPr>
          <p:cNvPr id="323" name="Google Shape;323;p14"/>
          <p:cNvCxnSpPr/>
          <p:nvPr/>
        </p:nvCxnSpPr>
        <p:spPr>
          <a:xfrm flipH="1">
            <a:off x="6401582" y="2387252"/>
            <a:ext cx="273000" cy="593400"/>
          </a:xfrm>
          <a:prstGeom prst="straightConnector1">
            <a:avLst/>
          </a:prstGeom>
          <a:noFill/>
          <a:ln cap="flat" cmpd="sng" w="9525">
            <a:solidFill>
              <a:schemeClr val="dk2"/>
            </a:solidFill>
            <a:prstDash val="solid"/>
            <a:round/>
            <a:headEnd len="med" w="med" type="none"/>
            <a:tailEnd len="med" w="med" type="triangle"/>
          </a:ln>
        </p:spPr>
      </p:cxnSp>
      <p:cxnSp>
        <p:nvCxnSpPr>
          <p:cNvPr id="324" name="Google Shape;324;p14"/>
          <p:cNvCxnSpPr/>
          <p:nvPr/>
        </p:nvCxnSpPr>
        <p:spPr>
          <a:xfrm>
            <a:off x="6674582" y="2387252"/>
            <a:ext cx="354000" cy="593400"/>
          </a:xfrm>
          <a:prstGeom prst="straightConnector1">
            <a:avLst/>
          </a:prstGeom>
          <a:noFill/>
          <a:ln cap="flat" cmpd="sng" w="9525">
            <a:solidFill>
              <a:schemeClr val="dk2"/>
            </a:solidFill>
            <a:prstDash val="solid"/>
            <a:round/>
            <a:headEnd len="med" w="med" type="none"/>
            <a:tailEnd len="med" w="med" type="triangle"/>
          </a:ln>
        </p:spPr>
      </p:cxnSp>
      <p:cxnSp>
        <p:nvCxnSpPr>
          <p:cNvPr id="325" name="Google Shape;325;p14"/>
          <p:cNvCxnSpPr>
            <a:stCxn id="304" idx="2"/>
            <a:endCxn id="307" idx="0"/>
          </p:cNvCxnSpPr>
          <p:nvPr/>
        </p:nvCxnSpPr>
        <p:spPr>
          <a:xfrm>
            <a:off x="3498422" y="4440610"/>
            <a:ext cx="1288200" cy="218100"/>
          </a:xfrm>
          <a:prstGeom prst="straightConnector1">
            <a:avLst/>
          </a:prstGeom>
          <a:noFill/>
          <a:ln cap="flat" cmpd="sng" w="9525">
            <a:solidFill>
              <a:schemeClr val="dk2"/>
            </a:solidFill>
            <a:prstDash val="solid"/>
            <a:round/>
            <a:headEnd len="med" w="med" type="none"/>
            <a:tailEnd len="med" w="med" type="triangle"/>
          </a:ln>
        </p:spPr>
      </p:cxnSp>
      <p:cxnSp>
        <p:nvCxnSpPr>
          <p:cNvPr id="326" name="Google Shape;326;p14"/>
          <p:cNvCxnSpPr>
            <a:endCxn id="300" idx="0"/>
          </p:cNvCxnSpPr>
          <p:nvPr/>
        </p:nvCxnSpPr>
        <p:spPr>
          <a:xfrm>
            <a:off x="2530772" y="3160277"/>
            <a:ext cx="313500" cy="702600"/>
          </a:xfrm>
          <a:prstGeom prst="straightConnector1">
            <a:avLst/>
          </a:prstGeom>
          <a:noFill/>
          <a:ln cap="flat" cmpd="sng" w="9525">
            <a:solidFill>
              <a:schemeClr val="dk2"/>
            </a:solidFill>
            <a:prstDash val="solid"/>
            <a:round/>
            <a:headEnd len="med" w="med" type="none"/>
            <a:tailEnd len="med" w="med" type="triangle"/>
          </a:ln>
        </p:spPr>
      </p:cxnSp>
      <p:cxnSp>
        <p:nvCxnSpPr>
          <p:cNvPr id="327" name="Google Shape;327;p14"/>
          <p:cNvCxnSpPr>
            <a:stCxn id="305" idx="2"/>
            <a:endCxn id="307" idx="0"/>
          </p:cNvCxnSpPr>
          <p:nvPr/>
        </p:nvCxnSpPr>
        <p:spPr>
          <a:xfrm flipH="1">
            <a:off x="4786382" y="4440610"/>
            <a:ext cx="1288200" cy="218100"/>
          </a:xfrm>
          <a:prstGeom prst="straightConnector1">
            <a:avLst/>
          </a:prstGeom>
          <a:noFill/>
          <a:ln cap="flat" cmpd="sng" w="9525">
            <a:solidFill>
              <a:schemeClr val="dk2"/>
            </a:solidFill>
            <a:prstDash val="solid"/>
            <a:round/>
            <a:headEnd len="med" w="med" type="none"/>
            <a:tailEnd len="med" w="med" type="triangle"/>
          </a:ln>
        </p:spPr>
      </p:cxnSp>
      <p:cxnSp>
        <p:nvCxnSpPr>
          <p:cNvPr id="328" name="Google Shape;328;p14"/>
          <p:cNvCxnSpPr>
            <a:stCxn id="293" idx="2"/>
            <a:endCxn id="300" idx="0"/>
          </p:cNvCxnSpPr>
          <p:nvPr/>
        </p:nvCxnSpPr>
        <p:spPr>
          <a:xfrm flipH="1">
            <a:off x="2844300" y="3160425"/>
            <a:ext cx="313500" cy="702600"/>
          </a:xfrm>
          <a:prstGeom prst="straightConnector1">
            <a:avLst/>
          </a:prstGeom>
          <a:noFill/>
          <a:ln cap="flat" cmpd="sng" w="9525">
            <a:solidFill>
              <a:schemeClr val="dk2"/>
            </a:solidFill>
            <a:prstDash val="solid"/>
            <a:round/>
            <a:headEnd len="med" w="med" type="none"/>
            <a:tailEnd len="med" w="med" type="triangle"/>
          </a:ln>
        </p:spPr>
      </p:cxnSp>
      <p:cxnSp>
        <p:nvCxnSpPr>
          <p:cNvPr id="329" name="Google Shape;329;p14"/>
          <p:cNvCxnSpPr>
            <a:stCxn id="302" idx="2"/>
            <a:endCxn id="305" idx="0"/>
          </p:cNvCxnSpPr>
          <p:nvPr/>
        </p:nvCxnSpPr>
        <p:spPr>
          <a:xfrm>
            <a:off x="5420432" y="4042577"/>
            <a:ext cx="654300" cy="218400"/>
          </a:xfrm>
          <a:prstGeom prst="straightConnector1">
            <a:avLst/>
          </a:prstGeom>
          <a:noFill/>
          <a:ln cap="flat" cmpd="sng" w="9525">
            <a:solidFill>
              <a:schemeClr val="dk2"/>
            </a:solidFill>
            <a:prstDash val="solid"/>
            <a:round/>
            <a:headEnd len="med" w="med" type="none"/>
            <a:tailEnd len="med" w="med" type="triangle"/>
          </a:ln>
        </p:spPr>
      </p:cxnSp>
      <p:cxnSp>
        <p:nvCxnSpPr>
          <p:cNvPr id="330" name="Google Shape;330;p14"/>
          <p:cNvCxnSpPr>
            <a:stCxn id="303" idx="2"/>
            <a:endCxn id="305" idx="0"/>
          </p:cNvCxnSpPr>
          <p:nvPr/>
        </p:nvCxnSpPr>
        <p:spPr>
          <a:xfrm flipH="1">
            <a:off x="6074443" y="4042577"/>
            <a:ext cx="654300" cy="218400"/>
          </a:xfrm>
          <a:prstGeom prst="straightConnector1">
            <a:avLst/>
          </a:prstGeom>
          <a:noFill/>
          <a:ln cap="flat" cmpd="sng" w="9525">
            <a:solidFill>
              <a:schemeClr val="dk2"/>
            </a:solidFill>
            <a:prstDash val="solid"/>
            <a:round/>
            <a:headEnd len="med" w="med" type="none"/>
            <a:tailEnd len="med" w="med" type="triangle"/>
          </a:ln>
        </p:spPr>
      </p:cxnSp>
      <p:cxnSp>
        <p:nvCxnSpPr>
          <p:cNvPr id="331" name="Google Shape;331;p14"/>
          <p:cNvCxnSpPr>
            <a:stCxn id="300" idx="2"/>
            <a:endCxn id="304" idx="0"/>
          </p:cNvCxnSpPr>
          <p:nvPr/>
        </p:nvCxnSpPr>
        <p:spPr>
          <a:xfrm>
            <a:off x="2844272" y="4042577"/>
            <a:ext cx="654000" cy="2184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14"/>
          <p:cNvCxnSpPr/>
          <p:nvPr/>
        </p:nvCxnSpPr>
        <p:spPr>
          <a:xfrm>
            <a:off x="3839109" y="3171640"/>
            <a:ext cx="313500" cy="7026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14"/>
          <p:cNvCxnSpPr/>
          <p:nvPr/>
        </p:nvCxnSpPr>
        <p:spPr>
          <a:xfrm flipH="1">
            <a:off x="4152638" y="3171788"/>
            <a:ext cx="313500" cy="70260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p14"/>
          <p:cNvCxnSpPr>
            <a:stCxn id="301" idx="2"/>
            <a:endCxn id="304" idx="0"/>
          </p:cNvCxnSpPr>
          <p:nvPr/>
        </p:nvCxnSpPr>
        <p:spPr>
          <a:xfrm flipH="1">
            <a:off x="3498283" y="4042577"/>
            <a:ext cx="654300" cy="2184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14"/>
          <p:cNvCxnSpPr>
            <a:stCxn id="296" idx="2"/>
            <a:endCxn id="302" idx="0"/>
          </p:cNvCxnSpPr>
          <p:nvPr/>
        </p:nvCxnSpPr>
        <p:spPr>
          <a:xfrm>
            <a:off x="5147451" y="3160425"/>
            <a:ext cx="273000" cy="702600"/>
          </a:xfrm>
          <a:prstGeom prst="straightConnector1">
            <a:avLst/>
          </a:prstGeom>
          <a:noFill/>
          <a:ln cap="flat" cmpd="sng" w="9525">
            <a:solidFill>
              <a:schemeClr val="dk2"/>
            </a:solidFill>
            <a:prstDash val="solid"/>
            <a:round/>
            <a:headEnd len="med" w="med" type="none"/>
            <a:tailEnd len="med" w="med" type="triangle"/>
          </a:ln>
        </p:spPr>
      </p:cxnSp>
      <p:cxnSp>
        <p:nvCxnSpPr>
          <p:cNvPr id="336" name="Google Shape;336;p14"/>
          <p:cNvCxnSpPr/>
          <p:nvPr/>
        </p:nvCxnSpPr>
        <p:spPr>
          <a:xfrm flipH="1">
            <a:off x="5406763" y="3154700"/>
            <a:ext cx="313500" cy="702600"/>
          </a:xfrm>
          <a:prstGeom prst="straightConnector1">
            <a:avLst/>
          </a:prstGeom>
          <a:noFill/>
          <a:ln cap="flat" cmpd="sng" w="9525">
            <a:solidFill>
              <a:schemeClr val="dk2"/>
            </a:solidFill>
            <a:prstDash val="solid"/>
            <a:round/>
            <a:headEnd len="med" w="med" type="none"/>
            <a:tailEnd len="med" w="med" type="triangle"/>
          </a:ln>
        </p:spPr>
      </p:cxnSp>
      <p:cxnSp>
        <p:nvCxnSpPr>
          <p:cNvPr id="337" name="Google Shape;337;p14"/>
          <p:cNvCxnSpPr/>
          <p:nvPr/>
        </p:nvCxnSpPr>
        <p:spPr>
          <a:xfrm>
            <a:off x="6401572" y="3165915"/>
            <a:ext cx="313500" cy="702600"/>
          </a:xfrm>
          <a:prstGeom prst="straightConnector1">
            <a:avLst/>
          </a:prstGeom>
          <a:noFill/>
          <a:ln cap="flat" cmpd="sng" w="9525">
            <a:solidFill>
              <a:schemeClr val="dk2"/>
            </a:solidFill>
            <a:prstDash val="solid"/>
            <a:round/>
            <a:headEnd len="med" w="med" type="none"/>
            <a:tailEnd len="med" w="med" type="triangle"/>
          </a:ln>
        </p:spPr>
      </p:cxnSp>
      <p:cxnSp>
        <p:nvCxnSpPr>
          <p:cNvPr id="338" name="Google Shape;338;p14"/>
          <p:cNvCxnSpPr/>
          <p:nvPr/>
        </p:nvCxnSpPr>
        <p:spPr>
          <a:xfrm flipH="1">
            <a:off x="6715100" y="3166063"/>
            <a:ext cx="313500" cy="702600"/>
          </a:xfrm>
          <a:prstGeom prst="straightConnector1">
            <a:avLst/>
          </a:prstGeom>
          <a:noFill/>
          <a:ln cap="flat" cmpd="sng" w="9525">
            <a:solidFill>
              <a:schemeClr val="dk2"/>
            </a:solidFill>
            <a:prstDash val="solid"/>
            <a:round/>
            <a:headEnd len="med" w="med" type="none"/>
            <a:tailEnd len="med" w="med" type="triangle"/>
          </a:ln>
        </p:spPr>
      </p:cxnSp>
      <p:cxnSp>
        <p:nvCxnSpPr>
          <p:cNvPr id="339" name="Google Shape;339;p14"/>
          <p:cNvCxnSpPr>
            <a:stCxn id="299" idx="2"/>
            <a:endCxn id="303" idx="0"/>
          </p:cNvCxnSpPr>
          <p:nvPr/>
        </p:nvCxnSpPr>
        <p:spPr>
          <a:xfrm flipH="1">
            <a:off x="6728750" y="3160425"/>
            <a:ext cx="299700" cy="702600"/>
          </a:xfrm>
          <a:prstGeom prst="straightConnector1">
            <a:avLst/>
          </a:prstGeom>
          <a:noFill/>
          <a:ln cap="flat" cmpd="sng" w="9525">
            <a:solidFill>
              <a:schemeClr val="dk2"/>
            </a:solidFill>
            <a:prstDash val="solid"/>
            <a:round/>
            <a:headEnd len="med" w="med" type="none"/>
            <a:tailEnd len="med" w="med" type="triangle"/>
          </a:ln>
        </p:spPr>
      </p:cxnSp>
      <p:sp>
        <p:nvSpPr>
          <p:cNvPr id="340" name="Google Shape;340;p14"/>
          <p:cNvSpPr txBox="1"/>
          <p:nvPr/>
        </p:nvSpPr>
        <p:spPr>
          <a:xfrm>
            <a:off x="659400" y="2773700"/>
            <a:ext cx="13716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Threshold S has been hit</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5"/>
          <p:cNvSpPr txBox="1"/>
          <p:nvPr>
            <p:ph type="title"/>
          </p:nvPr>
        </p:nvSpPr>
        <p:spPr>
          <a:xfrm>
            <a:off x="1293200" y="673250"/>
            <a:ext cx="7030500" cy="69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346" name="Google Shape;346;p15"/>
          <p:cNvSpPr txBox="1"/>
          <p:nvPr>
            <p:ph idx="1" type="body"/>
          </p:nvPr>
        </p:nvSpPr>
        <p:spPr>
          <a:xfrm>
            <a:off x="887925" y="1418550"/>
            <a:ext cx="8404200" cy="4074300"/>
          </a:xfrm>
          <a:prstGeom prst="rect">
            <a:avLst/>
          </a:prstGeom>
        </p:spPr>
        <p:txBody>
          <a:bodyPr anchorCtr="0" anchor="t" bIns="0" lIns="91425" spcFirstLastPara="1" rIns="91425" wrap="square" tIns="91425">
            <a:noAutofit/>
          </a:bodyPr>
          <a:lstStyle/>
          <a:p>
            <a:pPr indent="0" lvl="0" marL="0" rtl="0" algn="l">
              <a:lnSpc>
                <a:spcPct val="70000"/>
              </a:lnSpc>
              <a:spcBef>
                <a:spcPts val="0"/>
              </a:spcBef>
              <a:spcAft>
                <a:spcPts val="0"/>
              </a:spcAft>
              <a:buSzPts val="275"/>
              <a:buNone/>
            </a:pPr>
            <a:r>
              <a:rPr lang="en" sz="1125">
                <a:solidFill>
                  <a:srgbClr val="008050"/>
                </a:solidFill>
                <a:latin typeface="Roboto Mono"/>
                <a:ea typeface="Roboto Mono"/>
                <a:cs typeface="Roboto Mono"/>
                <a:sym typeface="Roboto Mono"/>
              </a:rPr>
              <a:t>compare_count_t</a:t>
            </a:r>
            <a:r>
              <a:rPr lang="en" sz="1125">
                <a:solidFill>
                  <a:srgbClr val="000000"/>
                </a:solidFill>
                <a:latin typeface="Roboto Mono"/>
                <a:ea typeface="Roboto Mono"/>
                <a:cs typeface="Roboto Mono"/>
                <a:sym typeface="Roboto Mono"/>
              </a:rPr>
              <a:t> </a:t>
            </a:r>
            <a:r>
              <a:rPr lang="en" sz="1125">
                <a:solidFill>
                  <a:srgbClr val="0000F0"/>
                </a:solidFill>
                <a:latin typeface="Roboto Mono"/>
                <a:ea typeface="Roboto Mono"/>
                <a:cs typeface="Roboto Mono"/>
                <a:sym typeface="Roboto Mono"/>
              </a:rPr>
              <a:t>mergeSortWithInsertionSort</a:t>
            </a:r>
            <a:r>
              <a:rPr lang="en" sz="1125">
                <a:solidFill>
                  <a:srgbClr val="000000"/>
                </a:solidFill>
                <a:latin typeface="Roboto Mono"/>
                <a:ea typeface="Roboto Mono"/>
                <a:cs typeface="Roboto Mono"/>
                <a:sym typeface="Roboto Mono"/>
              </a:rPr>
              <a:t>(</a:t>
            </a:r>
            <a:r>
              <a:rPr lang="en" sz="1125">
                <a:solidFill>
                  <a:srgbClr val="008050"/>
                </a:solidFill>
                <a:latin typeface="Roboto Mono"/>
                <a:ea typeface="Roboto Mono"/>
                <a:cs typeface="Roboto Mono"/>
                <a:sym typeface="Roboto Mono"/>
              </a:rPr>
              <a:t>int</a:t>
            </a:r>
            <a:r>
              <a:rPr lang="en" sz="1125">
                <a:solidFill>
                  <a:srgbClr val="000000"/>
                </a:solidFill>
                <a:latin typeface="Roboto Mono"/>
                <a:ea typeface="Roboto Mono"/>
                <a:cs typeface="Roboto Mono"/>
                <a:sym typeface="Roboto Mono"/>
              </a:rPr>
              <a:t> </a:t>
            </a:r>
            <a:r>
              <a:rPr lang="en" sz="1125">
                <a:solidFill>
                  <a:srgbClr val="008050"/>
                </a:solidFill>
                <a:latin typeface="Roboto Mono"/>
                <a:ea typeface="Roboto Mono"/>
                <a:cs typeface="Roboto Mono"/>
                <a:sym typeface="Roboto Mono"/>
              </a:rPr>
              <a:t>*</a:t>
            </a:r>
            <a:r>
              <a:rPr lang="en" sz="1125">
                <a:solidFill>
                  <a:srgbClr val="1AB1CD"/>
                </a:solidFill>
                <a:latin typeface="Roboto Mono"/>
                <a:ea typeface="Roboto Mono"/>
                <a:cs typeface="Roboto Mono"/>
                <a:sym typeface="Roboto Mono"/>
              </a:rPr>
              <a:t>begin</a:t>
            </a:r>
            <a:r>
              <a:rPr lang="en" sz="1125">
                <a:solidFill>
                  <a:srgbClr val="000000"/>
                </a:solidFill>
                <a:latin typeface="Roboto Mono"/>
                <a:ea typeface="Roboto Mono"/>
                <a:cs typeface="Roboto Mono"/>
                <a:sym typeface="Roboto Mono"/>
              </a:rPr>
              <a:t>, </a:t>
            </a:r>
            <a:r>
              <a:rPr b="1" lang="en" sz="1125">
                <a:solidFill>
                  <a:srgbClr val="700080"/>
                </a:solidFill>
                <a:latin typeface="Roboto Mono"/>
                <a:ea typeface="Roboto Mono"/>
                <a:cs typeface="Roboto Mono"/>
                <a:sym typeface="Roboto Mono"/>
              </a:rPr>
              <a:t>const</a:t>
            </a:r>
            <a:r>
              <a:rPr lang="en" sz="1125">
                <a:solidFill>
                  <a:srgbClr val="000000"/>
                </a:solidFill>
                <a:latin typeface="Roboto Mono"/>
                <a:ea typeface="Roboto Mono"/>
                <a:cs typeface="Roboto Mono"/>
                <a:sym typeface="Roboto Mono"/>
              </a:rPr>
              <a:t> </a:t>
            </a:r>
            <a:r>
              <a:rPr lang="en" sz="1125">
                <a:solidFill>
                  <a:srgbClr val="008050"/>
                </a:solidFill>
                <a:latin typeface="Roboto Mono"/>
                <a:ea typeface="Roboto Mono"/>
                <a:cs typeface="Roboto Mono"/>
                <a:sym typeface="Roboto Mono"/>
              </a:rPr>
              <a:t>int</a:t>
            </a:r>
            <a:r>
              <a:rPr lang="en" sz="1125">
                <a:solidFill>
                  <a:srgbClr val="000000"/>
                </a:solidFill>
                <a:latin typeface="Roboto Mono"/>
                <a:ea typeface="Roboto Mono"/>
                <a:cs typeface="Roboto Mono"/>
                <a:sym typeface="Roboto Mono"/>
              </a:rPr>
              <a:t> </a:t>
            </a:r>
            <a:r>
              <a:rPr lang="en" sz="1125">
                <a:solidFill>
                  <a:srgbClr val="008050"/>
                </a:solidFill>
                <a:latin typeface="Roboto Mono"/>
                <a:ea typeface="Roboto Mono"/>
                <a:cs typeface="Roboto Mono"/>
                <a:sym typeface="Roboto Mono"/>
              </a:rPr>
              <a:t>*</a:t>
            </a:r>
            <a:r>
              <a:rPr lang="en" sz="1125">
                <a:solidFill>
                  <a:srgbClr val="1AB1CD"/>
                </a:solidFill>
                <a:latin typeface="Roboto Mono"/>
                <a:ea typeface="Roboto Mono"/>
                <a:cs typeface="Roboto Mono"/>
                <a:sym typeface="Roboto Mono"/>
              </a:rPr>
              <a:t>end</a:t>
            </a:r>
            <a:r>
              <a:rPr lang="en" sz="1125">
                <a:solidFill>
                  <a:srgbClr val="000000"/>
                </a:solidFill>
                <a:latin typeface="Roboto Mono"/>
                <a:ea typeface="Roboto Mono"/>
                <a:cs typeface="Roboto Mono"/>
                <a:sym typeface="Roboto Mono"/>
              </a:rPr>
              <a:t>, </a:t>
            </a:r>
            <a:r>
              <a:rPr b="1" lang="en" sz="1125">
                <a:solidFill>
                  <a:srgbClr val="700080"/>
                </a:solidFill>
                <a:latin typeface="Roboto Mono"/>
                <a:ea typeface="Roboto Mono"/>
                <a:cs typeface="Roboto Mono"/>
                <a:sym typeface="Roboto Mono"/>
              </a:rPr>
              <a:t>const</a:t>
            </a:r>
            <a:r>
              <a:rPr lang="en" sz="1125">
                <a:solidFill>
                  <a:srgbClr val="000000"/>
                </a:solidFill>
                <a:latin typeface="Roboto Mono"/>
                <a:ea typeface="Roboto Mono"/>
                <a:cs typeface="Roboto Mono"/>
                <a:sym typeface="Roboto Mono"/>
              </a:rPr>
              <a:t> </a:t>
            </a:r>
            <a:r>
              <a:rPr lang="en" sz="1125">
                <a:solidFill>
                  <a:srgbClr val="008050"/>
                </a:solidFill>
                <a:latin typeface="Roboto Mono"/>
                <a:ea typeface="Roboto Mono"/>
                <a:cs typeface="Roboto Mono"/>
                <a:sym typeface="Roboto Mono"/>
              </a:rPr>
              <a:t>int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threshold</a:t>
            </a:r>
            <a:r>
              <a:rPr lang="en" sz="1125">
                <a:solidFill>
                  <a:srgbClr val="000000"/>
                </a:solidFill>
                <a:latin typeface="Roboto Mono"/>
                <a:ea typeface="Roboto Mono"/>
                <a:cs typeface="Roboto Mono"/>
                <a:sym typeface="Roboto Mono"/>
              </a:rPr>
              <a:t>) {</a:t>
            </a:r>
            <a:endParaRPr sz="1125">
              <a:solidFill>
                <a:srgbClr val="000000"/>
              </a:solidFill>
              <a:latin typeface="Roboto Mono"/>
              <a:ea typeface="Roboto Mono"/>
              <a:cs typeface="Roboto Mono"/>
              <a:sym typeface="Roboto Mono"/>
            </a:endParaRPr>
          </a:p>
          <a:p>
            <a:pPr indent="0" lvl="0" marL="0" rtl="0" algn="l">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lang="en" sz="1125">
                <a:solidFill>
                  <a:srgbClr val="008050"/>
                </a:solidFill>
                <a:latin typeface="Roboto Mono"/>
                <a:ea typeface="Roboto Mono"/>
                <a:cs typeface="Roboto Mono"/>
                <a:sym typeface="Roboto Mono"/>
              </a:rPr>
              <a:t>compare_count_t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compareCount</a:t>
            </a:r>
            <a:r>
              <a:rPr lang="en" sz="1125">
                <a:solidFill>
                  <a:srgbClr val="000000"/>
                </a:solidFill>
                <a:latin typeface="Roboto Mono"/>
                <a:ea typeface="Roboto Mono"/>
                <a:cs typeface="Roboto Mono"/>
                <a:sym typeface="Roboto Mono"/>
              </a:rPr>
              <a:t> </a:t>
            </a:r>
            <a:r>
              <a:rPr b="1" lang="en" sz="1125">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06040"/>
                </a:solidFill>
                <a:latin typeface="Roboto Mono"/>
                <a:ea typeface="Roboto Mono"/>
                <a:cs typeface="Roboto Mono"/>
                <a:sym typeface="Roboto Mono"/>
              </a:rPr>
              <a:t>0</a:t>
            </a: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a:p>
            <a:pPr indent="0" lvl="0" marL="0" rtl="0" algn="l">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b="1" lang="en" sz="1125">
                <a:solidFill>
                  <a:srgbClr val="700080"/>
                </a:solidFill>
                <a:latin typeface="Roboto Mono"/>
                <a:ea typeface="Roboto Mono"/>
                <a:cs typeface="Roboto Mono"/>
                <a:sym typeface="Roboto Mono"/>
              </a:rPr>
              <a:t>const</a:t>
            </a:r>
            <a:r>
              <a:rPr lang="en" sz="1125">
                <a:solidFill>
                  <a:srgbClr val="000000"/>
                </a:solidFill>
                <a:latin typeface="Roboto Mono"/>
                <a:ea typeface="Roboto Mono"/>
                <a:cs typeface="Roboto Mono"/>
                <a:sym typeface="Roboto Mono"/>
              </a:rPr>
              <a:t> </a:t>
            </a:r>
            <a:r>
              <a:rPr lang="en" sz="1125">
                <a:solidFill>
                  <a:srgbClr val="008050"/>
                </a:solidFill>
                <a:latin typeface="Roboto Mono"/>
                <a:ea typeface="Roboto Mono"/>
                <a:cs typeface="Roboto Mono"/>
                <a:sym typeface="Roboto Mono"/>
              </a:rPr>
              <a:t>size_t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size</a:t>
            </a:r>
            <a:r>
              <a:rPr lang="en" sz="1125">
                <a:solidFill>
                  <a:srgbClr val="000000"/>
                </a:solidFill>
                <a:latin typeface="Roboto Mono"/>
                <a:ea typeface="Roboto Mono"/>
                <a:cs typeface="Roboto Mono"/>
                <a:sym typeface="Roboto Mono"/>
              </a:rPr>
              <a:t> </a:t>
            </a:r>
            <a:r>
              <a:rPr b="1" lang="en" sz="1125">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end</a:t>
            </a:r>
            <a:r>
              <a:rPr lang="en" sz="1125">
                <a:solidFill>
                  <a:srgbClr val="000000"/>
                </a:solidFill>
                <a:latin typeface="Roboto Mono"/>
                <a:ea typeface="Roboto Mono"/>
                <a:cs typeface="Roboto Mono"/>
                <a:sym typeface="Roboto Mono"/>
              </a:rPr>
              <a:t> </a:t>
            </a:r>
            <a:r>
              <a:rPr b="1" lang="en" sz="1125">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begin</a:t>
            </a: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a:p>
            <a:pPr indent="0" lvl="0" marL="0" rtl="0" algn="l">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b="1" lang="en" sz="1125">
                <a:solidFill>
                  <a:srgbClr val="700080"/>
                </a:solidFill>
                <a:latin typeface="Roboto Mono"/>
                <a:ea typeface="Roboto Mono"/>
                <a:cs typeface="Roboto Mono"/>
                <a:sym typeface="Roboto Mono"/>
              </a:rPr>
              <a:t>if</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size</a:t>
            </a:r>
            <a:r>
              <a:rPr lang="en" sz="1125">
                <a:solidFill>
                  <a:srgbClr val="000000"/>
                </a:solidFill>
                <a:latin typeface="Roboto Mono"/>
                <a:ea typeface="Roboto Mono"/>
                <a:cs typeface="Roboto Mono"/>
                <a:sym typeface="Roboto Mono"/>
              </a:rPr>
              <a:t> </a:t>
            </a:r>
            <a:r>
              <a:rPr b="1" lang="en" sz="1125">
                <a:solidFill>
                  <a:srgbClr val="EE11FF"/>
                </a:solidFill>
                <a:latin typeface="Roboto Mono"/>
                <a:ea typeface="Roboto Mono"/>
                <a:cs typeface="Roboto Mono"/>
                <a:sym typeface="Roboto Mono"/>
              </a:rPr>
              <a:t>&lt;=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threshold</a:t>
            </a:r>
            <a:r>
              <a:rPr lang="en" sz="1125">
                <a:solidFill>
                  <a:srgbClr val="000000"/>
                </a:solidFill>
                <a:latin typeface="Roboto Mono"/>
                <a:ea typeface="Roboto Mono"/>
                <a:cs typeface="Roboto Mono"/>
                <a:sym typeface="Roboto Mono"/>
              </a:rPr>
              <a:t>) {</a:t>
            </a:r>
            <a:endParaRPr sz="1125">
              <a:solidFill>
                <a:srgbClr val="000000"/>
              </a:solidFill>
              <a:latin typeface="Roboto Mono"/>
              <a:ea typeface="Roboto Mono"/>
              <a:cs typeface="Roboto Mono"/>
              <a:sym typeface="Roboto Mono"/>
            </a:endParaRPr>
          </a:p>
          <a:p>
            <a:pPr indent="0" lvl="0" marL="0" rtl="0" algn="l">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compareCount</a:t>
            </a:r>
            <a:r>
              <a:rPr lang="en" sz="1125">
                <a:solidFill>
                  <a:srgbClr val="000000"/>
                </a:solidFill>
                <a:latin typeface="Roboto Mono"/>
                <a:ea typeface="Roboto Mono"/>
                <a:cs typeface="Roboto Mono"/>
                <a:sym typeface="Roboto Mono"/>
              </a:rPr>
              <a:t> </a:t>
            </a:r>
            <a:r>
              <a:rPr b="1" lang="en" sz="1125">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insertionSort</a:t>
            </a:r>
            <a:r>
              <a:rPr lang="en" sz="1125">
                <a:solidFill>
                  <a:srgbClr val="000000"/>
                </a:solidFill>
                <a:latin typeface="Roboto Mono"/>
                <a:ea typeface="Roboto Mono"/>
                <a:cs typeface="Roboto Mono"/>
                <a:sym typeface="Roboto Mono"/>
              </a:rPr>
              <a:t>(</a:t>
            </a:r>
            <a:r>
              <a:rPr lang="en" sz="1125">
                <a:solidFill>
                  <a:srgbClr val="1AB1CD"/>
                </a:solidFill>
                <a:latin typeface="Roboto Mono"/>
                <a:ea typeface="Roboto Mono"/>
                <a:cs typeface="Roboto Mono"/>
                <a:sym typeface="Roboto Mono"/>
              </a:rPr>
              <a:t>begin</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end</a:t>
            </a: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a:p>
            <a:pPr indent="0" lvl="0" marL="0" rtl="0" algn="l">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 </a:t>
            </a:r>
            <a:r>
              <a:rPr b="1" lang="en" sz="1125">
                <a:solidFill>
                  <a:srgbClr val="700080"/>
                </a:solidFill>
                <a:latin typeface="Roboto Mono"/>
                <a:ea typeface="Roboto Mono"/>
                <a:cs typeface="Roboto Mono"/>
                <a:sym typeface="Roboto Mono"/>
              </a:rPr>
              <a:t>else</a:t>
            </a:r>
            <a:r>
              <a:rPr lang="en" sz="1125">
                <a:solidFill>
                  <a:srgbClr val="000000"/>
                </a:solidFill>
                <a:latin typeface="Roboto Mono"/>
                <a:ea typeface="Roboto Mono"/>
                <a:cs typeface="Roboto Mono"/>
                <a:sym typeface="Roboto Mono"/>
              </a:rPr>
              <a:t> {</a:t>
            </a:r>
            <a:endParaRPr sz="1125">
              <a:solidFill>
                <a:srgbClr val="000000"/>
              </a:solidFill>
              <a:latin typeface="Roboto Mono"/>
              <a:ea typeface="Roboto Mono"/>
              <a:cs typeface="Roboto Mono"/>
              <a:sym typeface="Roboto Mono"/>
            </a:endParaRPr>
          </a:p>
          <a:p>
            <a:pPr indent="0" lvl="0" marL="0" rtl="0" algn="l">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lang="en" sz="1125">
                <a:solidFill>
                  <a:srgbClr val="008050"/>
                </a:solidFill>
                <a:latin typeface="Roboto Mono"/>
                <a:ea typeface="Roboto Mono"/>
                <a:cs typeface="Roboto Mono"/>
                <a:sym typeface="Roboto Mono"/>
              </a:rPr>
              <a:t>int</a:t>
            </a:r>
            <a:r>
              <a:rPr lang="en" sz="1125">
                <a:solidFill>
                  <a:srgbClr val="000000"/>
                </a:solidFill>
                <a:latin typeface="Roboto Mono"/>
                <a:ea typeface="Roboto Mono"/>
                <a:cs typeface="Roboto Mono"/>
                <a:sym typeface="Roboto Mono"/>
              </a:rPr>
              <a:t> </a:t>
            </a:r>
            <a:r>
              <a:rPr lang="en" sz="1125">
                <a:solidFill>
                  <a:srgbClr val="008050"/>
                </a:solidFill>
                <a:latin typeface="Roboto Mono"/>
                <a:ea typeface="Roboto Mono"/>
                <a:cs typeface="Roboto Mono"/>
                <a:sym typeface="Roboto Mono"/>
              </a:rPr>
              <a:t>*</a:t>
            </a:r>
            <a:r>
              <a:rPr lang="en" sz="1125">
                <a:solidFill>
                  <a:srgbClr val="1AB1CD"/>
                </a:solidFill>
                <a:latin typeface="Roboto Mono"/>
                <a:ea typeface="Roboto Mono"/>
                <a:cs typeface="Roboto Mono"/>
                <a:sym typeface="Roboto Mono"/>
              </a:rPr>
              <a:t>mid</a:t>
            </a:r>
            <a:r>
              <a:rPr lang="en" sz="1125">
                <a:solidFill>
                  <a:srgbClr val="000000"/>
                </a:solidFill>
                <a:latin typeface="Roboto Mono"/>
                <a:ea typeface="Roboto Mono"/>
                <a:cs typeface="Roboto Mono"/>
                <a:sym typeface="Roboto Mono"/>
              </a:rPr>
              <a:t> </a:t>
            </a:r>
            <a:r>
              <a:rPr b="1" lang="en" sz="1125">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begin</a:t>
            </a:r>
            <a:r>
              <a:rPr lang="en" sz="1125">
                <a:solidFill>
                  <a:srgbClr val="000000"/>
                </a:solidFill>
                <a:latin typeface="Roboto Mono"/>
                <a:ea typeface="Roboto Mono"/>
                <a:cs typeface="Roboto Mono"/>
                <a:sym typeface="Roboto Mono"/>
              </a:rPr>
              <a:t> </a:t>
            </a:r>
            <a:r>
              <a:rPr b="1" lang="en" sz="1125">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size</a:t>
            </a:r>
            <a:r>
              <a:rPr lang="en" sz="1125">
                <a:solidFill>
                  <a:srgbClr val="000000"/>
                </a:solidFill>
                <a:latin typeface="Roboto Mono"/>
                <a:ea typeface="Roboto Mono"/>
                <a:cs typeface="Roboto Mono"/>
                <a:sym typeface="Roboto Mono"/>
              </a:rPr>
              <a:t> </a:t>
            </a:r>
            <a:r>
              <a:rPr b="1" lang="en" sz="1125">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06040"/>
                </a:solidFill>
                <a:latin typeface="Roboto Mono"/>
                <a:ea typeface="Roboto Mono"/>
                <a:cs typeface="Roboto Mono"/>
                <a:sym typeface="Roboto Mono"/>
              </a:rPr>
              <a:t>2</a:t>
            </a: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a:p>
            <a:pPr indent="0" lvl="0" marL="0" rtl="0" algn="l">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compareCount</a:t>
            </a:r>
            <a:r>
              <a:rPr lang="en" sz="1125">
                <a:solidFill>
                  <a:srgbClr val="000000"/>
                </a:solidFill>
                <a:latin typeface="Roboto Mono"/>
                <a:ea typeface="Roboto Mono"/>
                <a:cs typeface="Roboto Mono"/>
                <a:sym typeface="Roboto Mono"/>
              </a:rPr>
              <a:t> </a:t>
            </a:r>
            <a:r>
              <a:rPr b="1" lang="en" sz="1125">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mergeSortWithInsertionSort</a:t>
            </a:r>
            <a:r>
              <a:rPr lang="en" sz="1125">
                <a:solidFill>
                  <a:srgbClr val="000000"/>
                </a:solidFill>
                <a:latin typeface="Roboto Mono"/>
                <a:ea typeface="Roboto Mono"/>
                <a:cs typeface="Roboto Mono"/>
                <a:sym typeface="Roboto Mono"/>
              </a:rPr>
              <a:t>(</a:t>
            </a:r>
            <a:r>
              <a:rPr lang="en" sz="1125">
                <a:solidFill>
                  <a:srgbClr val="1AB1CD"/>
                </a:solidFill>
                <a:latin typeface="Roboto Mono"/>
                <a:ea typeface="Roboto Mono"/>
                <a:cs typeface="Roboto Mono"/>
                <a:sym typeface="Roboto Mono"/>
              </a:rPr>
              <a:t>begin</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mid</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threshold</a:t>
            </a: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a:p>
            <a:pPr indent="0" lvl="0" marL="0" rtl="0" algn="l">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compareCount</a:t>
            </a:r>
            <a:r>
              <a:rPr lang="en" sz="1125">
                <a:solidFill>
                  <a:srgbClr val="000000"/>
                </a:solidFill>
                <a:latin typeface="Roboto Mono"/>
                <a:ea typeface="Roboto Mono"/>
                <a:cs typeface="Roboto Mono"/>
                <a:sym typeface="Roboto Mono"/>
              </a:rPr>
              <a:t> </a:t>
            </a:r>
            <a:r>
              <a:rPr b="1" lang="en" sz="1125">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mergeSortWithInsertionSort</a:t>
            </a:r>
            <a:r>
              <a:rPr lang="en" sz="1125">
                <a:solidFill>
                  <a:srgbClr val="000000"/>
                </a:solidFill>
                <a:latin typeface="Roboto Mono"/>
                <a:ea typeface="Roboto Mono"/>
                <a:cs typeface="Roboto Mono"/>
                <a:sym typeface="Roboto Mono"/>
              </a:rPr>
              <a:t>(</a:t>
            </a:r>
            <a:r>
              <a:rPr lang="en" sz="1125">
                <a:solidFill>
                  <a:srgbClr val="1AB1CD"/>
                </a:solidFill>
                <a:latin typeface="Roboto Mono"/>
                <a:ea typeface="Roboto Mono"/>
                <a:cs typeface="Roboto Mono"/>
                <a:sym typeface="Roboto Mono"/>
              </a:rPr>
              <a:t>mid</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end</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threshold</a:t>
            </a: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a:p>
            <a:pPr indent="0" lvl="0" marL="0" rtl="0" algn="l">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compareCount</a:t>
            </a:r>
            <a:r>
              <a:rPr lang="en" sz="1125">
                <a:solidFill>
                  <a:srgbClr val="000000"/>
                </a:solidFill>
                <a:latin typeface="Roboto Mono"/>
                <a:ea typeface="Roboto Mono"/>
                <a:cs typeface="Roboto Mono"/>
                <a:sym typeface="Roboto Mono"/>
              </a:rPr>
              <a:t> </a:t>
            </a:r>
            <a:r>
              <a:rPr b="1" lang="en" sz="1125">
                <a:solidFill>
                  <a:srgbClr val="EE11FF"/>
                </a:solidFill>
                <a:latin typeface="Roboto Mono"/>
                <a:ea typeface="Roboto Mono"/>
                <a:cs typeface="Roboto Mono"/>
                <a:sym typeface="Roboto Mono"/>
              </a:rPr>
              <a:t>+=</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merge</a:t>
            </a:r>
            <a:r>
              <a:rPr lang="en" sz="1125">
                <a:solidFill>
                  <a:srgbClr val="000000"/>
                </a:solidFill>
                <a:latin typeface="Roboto Mono"/>
                <a:ea typeface="Roboto Mono"/>
                <a:cs typeface="Roboto Mono"/>
                <a:sym typeface="Roboto Mono"/>
              </a:rPr>
              <a:t>(</a:t>
            </a:r>
            <a:r>
              <a:rPr lang="en" sz="1125">
                <a:solidFill>
                  <a:srgbClr val="1AB1CD"/>
                </a:solidFill>
                <a:latin typeface="Roboto Mono"/>
                <a:ea typeface="Roboto Mono"/>
                <a:cs typeface="Roboto Mono"/>
                <a:sym typeface="Roboto Mono"/>
              </a:rPr>
              <a:t>begin</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mid</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end</a:t>
            </a: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a:p>
            <a:pPr indent="0" lvl="0" marL="0" rtl="0" algn="l">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endParaRPr sz="1125">
              <a:solidFill>
                <a:srgbClr val="000000"/>
              </a:solidFill>
              <a:latin typeface="Roboto Mono"/>
              <a:ea typeface="Roboto Mono"/>
              <a:cs typeface="Roboto Mono"/>
              <a:sym typeface="Roboto Mono"/>
            </a:endParaRPr>
          </a:p>
          <a:p>
            <a:pPr indent="0" lvl="0" marL="0" rtl="0" algn="l">
              <a:lnSpc>
                <a:spcPct val="70000"/>
              </a:lnSpc>
              <a:spcBef>
                <a:spcPts val="1200"/>
              </a:spcBef>
              <a:spcAft>
                <a:spcPts val="0"/>
              </a:spcAft>
              <a:buSzPts val="275"/>
              <a:buNone/>
            </a:pPr>
            <a:r>
              <a:rPr lang="en" sz="1125">
                <a:solidFill>
                  <a:srgbClr val="000000"/>
                </a:solidFill>
                <a:latin typeface="Roboto Mono"/>
                <a:ea typeface="Roboto Mono"/>
                <a:cs typeface="Roboto Mono"/>
                <a:sym typeface="Roboto Mono"/>
              </a:rPr>
              <a:t>    </a:t>
            </a:r>
            <a:r>
              <a:rPr b="1" lang="en" sz="1125">
                <a:solidFill>
                  <a:srgbClr val="700080"/>
                </a:solidFill>
                <a:latin typeface="Roboto Mono"/>
                <a:ea typeface="Roboto Mono"/>
                <a:cs typeface="Roboto Mono"/>
                <a:sym typeface="Roboto Mono"/>
              </a:rPr>
              <a:t>return</a:t>
            </a:r>
            <a:r>
              <a:rPr lang="en" sz="1125">
                <a:solidFill>
                  <a:srgbClr val="000000"/>
                </a:solidFill>
                <a:latin typeface="Roboto Mono"/>
                <a:ea typeface="Roboto Mono"/>
                <a:cs typeface="Roboto Mono"/>
                <a:sym typeface="Roboto Mono"/>
              </a:rPr>
              <a:t> </a:t>
            </a:r>
            <a:r>
              <a:rPr lang="en" sz="1125">
                <a:solidFill>
                  <a:srgbClr val="1AB1CD"/>
                </a:solidFill>
                <a:latin typeface="Roboto Mono"/>
                <a:ea typeface="Roboto Mono"/>
                <a:cs typeface="Roboto Mono"/>
                <a:sym typeface="Roboto Mono"/>
              </a:rPr>
              <a:t>compareCount</a:t>
            </a: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a:p>
            <a:pPr indent="0" lvl="0" marL="0" rtl="0" algn="l">
              <a:lnSpc>
                <a:spcPct val="70000"/>
              </a:lnSpc>
              <a:spcBef>
                <a:spcPts val="1200"/>
              </a:spcBef>
              <a:spcAft>
                <a:spcPts val="1200"/>
              </a:spcAft>
              <a:buSzPts val="275"/>
              <a:buNone/>
            </a:pPr>
            <a:r>
              <a:rPr lang="en" sz="1125">
                <a:solidFill>
                  <a:srgbClr val="000000"/>
                </a:solidFill>
                <a:latin typeface="Roboto Mono"/>
                <a:ea typeface="Roboto Mono"/>
                <a:cs typeface="Roboto Mono"/>
                <a:sym typeface="Roboto Mono"/>
              </a:rPr>
              <a:t>}</a:t>
            </a:r>
            <a:endParaRPr sz="1125">
              <a:solidFill>
                <a:srgbClr val="000000"/>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6"/>
          <p:cNvSpPr txBox="1"/>
          <p:nvPr>
            <p:ph type="title"/>
          </p:nvPr>
        </p:nvSpPr>
        <p:spPr>
          <a:xfrm>
            <a:off x="1323050" y="2640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data generation</a:t>
            </a:r>
            <a:endParaRPr/>
          </a:p>
        </p:txBody>
      </p:sp>
      <p:sp>
        <p:nvSpPr>
          <p:cNvPr id="352" name="Google Shape;352;p16"/>
          <p:cNvSpPr txBox="1"/>
          <p:nvPr>
            <p:ph idx="1" type="body"/>
          </p:nvPr>
        </p:nvSpPr>
        <p:spPr>
          <a:xfrm>
            <a:off x="432575" y="1377900"/>
            <a:ext cx="8832300" cy="338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25">
                <a:solidFill>
                  <a:srgbClr val="700080"/>
                </a:solidFill>
                <a:latin typeface="Roboto Mono"/>
                <a:ea typeface="Roboto Mono"/>
                <a:cs typeface="Roboto Mono"/>
                <a:sym typeface="Roboto Mono"/>
              </a:rPr>
              <a:t>typedef</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compare_count_t</a:t>
            </a:r>
            <a:r>
              <a:rPr lang="en" sz="1225">
                <a:solidFill>
                  <a:srgbClr val="000000"/>
                </a:solidFill>
                <a:latin typeface="Roboto Mono"/>
                <a:ea typeface="Roboto Mono"/>
                <a:cs typeface="Roboto Mono"/>
                <a:sym typeface="Roboto Mono"/>
              </a:rPr>
              <a:t> (</a:t>
            </a:r>
            <a:r>
              <a:rPr b="1" lang="en" sz="1225">
                <a:solidFill>
                  <a:srgbClr val="EE11FF"/>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SortFunction</a:t>
            </a:r>
            <a:r>
              <a:rPr lang="en" sz="1225">
                <a:solidFill>
                  <a:srgbClr val="000000"/>
                </a:solidFill>
                <a:latin typeface="Roboto Mono"/>
                <a:ea typeface="Roboto Mono"/>
                <a:cs typeface="Roboto Mono"/>
                <a:sym typeface="Roboto Mono"/>
              </a:rPr>
              <a:t>)(</a:t>
            </a:r>
            <a:r>
              <a:rPr lang="en" sz="1225">
                <a:solidFill>
                  <a:srgbClr val="008050"/>
                </a:solidFill>
                <a:latin typeface="Roboto Mono"/>
                <a:ea typeface="Roboto Mono"/>
                <a:cs typeface="Roboto Mono"/>
                <a:sym typeface="Roboto Mono"/>
              </a:rPr>
              <a:t>int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begin</a:t>
            </a:r>
            <a:r>
              <a:rPr lang="en" sz="1225">
                <a:solidFill>
                  <a:srgbClr val="000000"/>
                </a:solidFill>
                <a:latin typeface="Roboto Mono"/>
                <a:ea typeface="Roboto Mono"/>
                <a:cs typeface="Roboto Mono"/>
                <a:sym typeface="Roboto Mono"/>
              </a:rPr>
              <a:t>, </a:t>
            </a:r>
            <a:r>
              <a:rPr b="1" lang="en" sz="1225">
                <a:solidFill>
                  <a:srgbClr val="700080"/>
                </a:solidFill>
                <a:latin typeface="Roboto Mono"/>
                <a:ea typeface="Roboto Mono"/>
                <a:cs typeface="Roboto Mono"/>
                <a:sym typeface="Roboto Mono"/>
              </a:rPr>
              <a:t>const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int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end</a:t>
            </a:r>
            <a:r>
              <a:rPr lang="en" sz="1225">
                <a:solidFill>
                  <a:srgbClr val="000000"/>
                </a:solidFill>
                <a:latin typeface="Roboto Mono"/>
                <a:ea typeface="Roboto Mono"/>
                <a:cs typeface="Roboto Mono"/>
                <a:sym typeface="Roboto Mono"/>
              </a:rPr>
              <a:t>, ...);</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1AB1CD"/>
                </a:solidFill>
                <a:latin typeface="Roboto Mono"/>
                <a:ea typeface="Roboto Mono"/>
                <a:cs typeface="Roboto Mono"/>
                <a:sym typeface="Roboto Mono"/>
              </a:rPr>
              <a:t>EvaluationResult</a:t>
            </a:r>
            <a:r>
              <a:rPr lang="en" sz="1225">
                <a:solidFill>
                  <a:srgbClr val="000000"/>
                </a:solidFill>
                <a:latin typeface="Roboto Mono"/>
                <a:ea typeface="Roboto Mono"/>
                <a:cs typeface="Roboto Mono"/>
                <a:sym typeface="Roboto Mono"/>
              </a:rPr>
              <a:t> </a:t>
            </a:r>
            <a:r>
              <a:rPr lang="en" sz="1225">
                <a:solidFill>
                  <a:srgbClr val="0000F0"/>
                </a:solidFill>
                <a:latin typeface="Roboto Mono"/>
                <a:ea typeface="Roboto Mono"/>
                <a:cs typeface="Roboto Mono"/>
                <a:sym typeface="Roboto Mono"/>
              </a:rPr>
              <a:t>evaluate</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SortFunction</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sortFunction</a:t>
            </a:r>
            <a:r>
              <a:rPr lang="en" sz="1225">
                <a:solidFill>
                  <a:srgbClr val="000000"/>
                </a:solidFill>
                <a:latin typeface="Roboto Mono"/>
                <a:ea typeface="Roboto Mono"/>
                <a:cs typeface="Roboto Mono"/>
                <a:sym typeface="Roboto Mono"/>
              </a:rPr>
              <a:t>, </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b="1" lang="en" sz="1225">
                <a:solidFill>
                  <a:srgbClr val="700080"/>
                </a:solidFill>
                <a:latin typeface="Roboto Mono"/>
                <a:ea typeface="Roboto Mono"/>
                <a:cs typeface="Roboto Mono"/>
                <a:sym typeface="Roboto Mono"/>
              </a:rPr>
              <a:t>const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int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array_begin</a:t>
            </a:r>
            <a:r>
              <a:rPr lang="en" sz="1225">
                <a:solidFill>
                  <a:srgbClr val="000000"/>
                </a:solidFill>
                <a:latin typeface="Roboto Mono"/>
                <a:ea typeface="Roboto Mono"/>
                <a:cs typeface="Roboto Mono"/>
                <a:sym typeface="Roboto Mono"/>
              </a:rPr>
              <a:t>, </a:t>
            </a:r>
            <a:r>
              <a:rPr b="1" lang="en" sz="1225">
                <a:solidFill>
                  <a:srgbClr val="700080"/>
                </a:solidFill>
                <a:latin typeface="Roboto Mono"/>
                <a:ea typeface="Roboto Mono"/>
                <a:cs typeface="Roboto Mono"/>
                <a:sym typeface="Roboto Mono"/>
              </a:rPr>
              <a:t>const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int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array_end</a:t>
            </a:r>
            <a:r>
              <a:rPr lang="en" sz="1225">
                <a:solidFill>
                  <a:srgbClr val="000000"/>
                </a:solidFill>
                <a:latin typeface="Roboto Mono"/>
                <a:ea typeface="Roboto Mono"/>
                <a:cs typeface="Roboto Mono"/>
                <a:sym typeface="Roboto Mono"/>
              </a:rPr>
              <a:t>, ...) {</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size_t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array_size</a:t>
            </a:r>
            <a:r>
              <a:rPr lang="en" sz="1225">
                <a:solidFill>
                  <a:srgbClr val="000000"/>
                </a:solidFill>
                <a:latin typeface="Roboto Mono"/>
                <a:ea typeface="Roboto Mono"/>
                <a:cs typeface="Roboto Mono"/>
                <a:sym typeface="Roboto Mono"/>
              </a:rPr>
              <a:t> </a:t>
            </a:r>
            <a:r>
              <a:rPr b="1" lang="en" sz="1225">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array_end</a:t>
            </a:r>
            <a:r>
              <a:rPr lang="en" sz="1225">
                <a:solidFill>
                  <a:srgbClr val="000000"/>
                </a:solidFill>
                <a:latin typeface="Roboto Mono"/>
                <a:ea typeface="Roboto Mono"/>
                <a:cs typeface="Roboto Mono"/>
                <a:sym typeface="Roboto Mono"/>
              </a:rPr>
              <a:t> </a:t>
            </a:r>
            <a:r>
              <a:rPr b="1" lang="en" sz="1225">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array_begin</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int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array_copy</a:t>
            </a:r>
            <a:r>
              <a:rPr lang="en" sz="1225">
                <a:solidFill>
                  <a:srgbClr val="000000"/>
                </a:solidFill>
                <a:latin typeface="Roboto Mono"/>
                <a:ea typeface="Roboto Mono"/>
                <a:cs typeface="Roboto Mono"/>
                <a:sym typeface="Roboto Mono"/>
              </a:rPr>
              <a:t> </a:t>
            </a:r>
            <a:r>
              <a:rPr b="1" lang="en" sz="1225">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int</a:t>
            </a: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calloc</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array_size</a:t>
            </a:r>
            <a:r>
              <a:rPr lang="en" sz="1225">
                <a:solidFill>
                  <a:srgbClr val="000000"/>
                </a:solidFill>
                <a:latin typeface="Roboto Mono"/>
                <a:ea typeface="Roboto Mono"/>
                <a:cs typeface="Roboto Mono"/>
                <a:sym typeface="Roboto Mono"/>
              </a:rPr>
              <a:t>, </a:t>
            </a:r>
            <a:r>
              <a:rPr b="1" lang="en" sz="1225">
                <a:solidFill>
                  <a:srgbClr val="700080"/>
                </a:solidFill>
                <a:latin typeface="Roboto Mono"/>
                <a:ea typeface="Roboto Mono"/>
                <a:cs typeface="Roboto Mono"/>
                <a:sym typeface="Roboto Mono"/>
              </a:rPr>
              <a:t>sizeof</a:t>
            </a:r>
            <a:r>
              <a:rPr lang="en" sz="1225">
                <a:solidFill>
                  <a:srgbClr val="000000"/>
                </a:solidFill>
                <a:latin typeface="Roboto Mono"/>
                <a:ea typeface="Roboto Mono"/>
                <a:cs typeface="Roboto Mono"/>
                <a:sym typeface="Roboto Mono"/>
              </a:rPr>
              <a:t>(</a:t>
            </a:r>
            <a:r>
              <a:rPr lang="en" sz="1225">
                <a:solidFill>
                  <a:srgbClr val="008050"/>
                </a:solidFill>
                <a:latin typeface="Roboto Mono"/>
                <a:ea typeface="Roboto Mono"/>
                <a:cs typeface="Roboto Mono"/>
                <a:sym typeface="Roboto Mono"/>
              </a:rPr>
              <a:t>int</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memcpy</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array_copy</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array_begin</a:t>
            </a:r>
            <a:r>
              <a:rPr lang="en" sz="1225">
                <a:solidFill>
                  <a:srgbClr val="000000"/>
                </a:solidFill>
                <a:latin typeface="Roboto Mono"/>
                <a:ea typeface="Roboto Mono"/>
                <a:cs typeface="Roboto Mono"/>
                <a:sym typeface="Roboto Mono"/>
              </a:rPr>
              <a:t>, </a:t>
            </a:r>
            <a:r>
              <a:rPr b="1" lang="en" sz="1225">
                <a:solidFill>
                  <a:srgbClr val="700080"/>
                </a:solidFill>
                <a:latin typeface="Roboto Mono"/>
                <a:ea typeface="Roboto Mono"/>
                <a:cs typeface="Roboto Mono"/>
                <a:sym typeface="Roboto Mono"/>
              </a:rPr>
              <a:t>sizeof</a:t>
            </a:r>
            <a:r>
              <a:rPr lang="en" sz="1225">
                <a:solidFill>
                  <a:srgbClr val="000000"/>
                </a:solidFill>
                <a:latin typeface="Roboto Mono"/>
                <a:ea typeface="Roboto Mono"/>
                <a:cs typeface="Roboto Mono"/>
                <a:sym typeface="Roboto Mono"/>
              </a:rPr>
              <a:t>(</a:t>
            </a:r>
            <a:r>
              <a:rPr lang="en" sz="1225">
                <a:solidFill>
                  <a:srgbClr val="008050"/>
                </a:solidFill>
                <a:latin typeface="Roboto Mono"/>
                <a:ea typeface="Roboto Mono"/>
                <a:cs typeface="Roboto Mono"/>
                <a:sym typeface="Roboto Mono"/>
              </a:rPr>
              <a:t>int</a:t>
            </a:r>
            <a:r>
              <a:rPr lang="en" sz="1225">
                <a:solidFill>
                  <a:srgbClr val="000000"/>
                </a:solidFill>
                <a:latin typeface="Roboto Mono"/>
                <a:ea typeface="Roboto Mono"/>
                <a:cs typeface="Roboto Mono"/>
                <a:sym typeface="Roboto Mono"/>
              </a:rPr>
              <a:t>) </a:t>
            </a:r>
            <a:r>
              <a:rPr b="1" lang="en" sz="1225">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array_size</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va_list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args</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va_start</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args</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array_end</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clock_t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begin</a:t>
            </a:r>
            <a:r>
              <a:rPr lang="en" sz="1225">
                <a:solidFill>
                  <a:srgbClr val="000000"/>
                </a:solidFill>
                <a:latin typeface="Roboto Mono"/>
                <a:ea typeface="Roboto Mono"/>
                <a:cs typeface="Roboto Mono"/>
                <a:sym typeface="Roboto Mono"/>
              </a:rPr>
              <a:t> </a:t>
            </a:r>
            <a:r>
              <a:rPr b="1" lang="en" sz="1225">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clock</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compare_count_t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compareCount</a:t>
            </a:r>
            <a:r>
              <a:rPr lang="en" sz="1225">
                <a:solidFill>
                  <a:srgbClr val="000000"/>
                </a:solidFill>
                <a:latin typeface="Roboto Mono"/>
                <a:ea typeface="Roboto Mono"/>
                <a:cs typeface="Roboto Mono"/>
                <a:sym typeface="Roboto Mono"/>
              </a:rPr>
              <a:t> </a:t>
            </a:r>
            <a:r>
              <a:rPr b="1" lang="en" sz="1225">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sortFunction</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array_copy</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array_copy</a:t>
            </a:r>
            <a:r>
              <a:rPr lang="en" sz="1225">
                <a:solidFill>
                  <a:srgbClr val="000000"/>
                </a:solidFill>
                <a:latin typeface="Roboto Mono"/>
                <a:ea typeface="Roboto Mono"/>
                <a:cs typeface="Roboto Mono"/>
                <a:sym typeface="Roboto Mono"/>
              </a:rPr>
              <a:t> </a:t>
            </a:r>
            <a:r>
              <a:rPr b="1" lang="en" sz="1225">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array_size</a:t>
            </a:r>
            <a:r>
              <a:rPr lang="en" sz="1225">
                <a:solidFill>
                  <a:srgbClr val="000000"/>
                </a:solidFill>
                <a:latin typeface="Roboto Mono"/>
                <a:ea typeface="Roboto Mono"/>
                <a:cs typeface="Roboto Mono"/>
                <a:sym typeface="Roboto Mono"/>
              </a:rPr>
              <a:t>, </a:t>
            </a:r>
            <a:r>
              <a:rPr b="1" lang="en" sz="1225">
                <a:solidFill>
                  <a:srgbClr val="EE11FF"/>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args</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008050"/>
                </a:solidFill>
                <a:latin typeface="Roboto Mono"/>
                <a:ea typeface="Roboto Mono"/>
                <a:cs typeface="Roboto Mono"/>
                <a:sym typeface="Roboto Mono"/>
              </a:rPr>
              <a:t>clock_t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end</a:t>
            </a:r>
            <a:r>
              <a:rPr lang="en" sz="1225">
                <a:solidFill>
                  <a:srgbClr val="000000"/>
                </a:solidFill>
                <a:latin typeface="Roboto Mono"/>
                <a:ea typeface="Roboto Mono"/>
                <a:cs typeface="Roboto Mono"/>
                <a:sym typeface="Roboto Mono"/>
              </a:rPr>
              <a:t> </a:t>
            </a:r>
            <a:r>
              <a:rPr b="1" lang="en" sz="1225">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clock</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EvaluationResult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result</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result</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time</a:t>
            </a:r>
            <a:r>
              <a:rPr lang="en" sz="1225">
                <a:solidFill>
                  <a:srgbClr val="000000"/>
                </a:solidFill>
                <a:latin typeface="Roboto Mono"/>
                <a:ea typeface="Roboto Mono"/>
                <a:cs typeface="Roboto Mono"/>
                <a:sym typeface="Roboto Mono"/>
              </a:rPr>
              <a:t> </a:t>
            </a:r>
            <a:r>
              <a:rPr b="1" lang="en" sz="1225">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end</a:t>
            </a:r>
            <a:r>
              <a:rPr lang="en" sz="1225">
                <a:solidFill>
                  <a:srgbClr val="000000"/>
                </a:solidFill>
                <a:latin typeface="Roboto Mono"/>
                <a:ea typeface="Roboto Mono"/>
                <a:cs typeface="Roboto Mono"/>
                <a:sym typeface="Roboto Mono"/>
              </a:rPr>
              <a:t> </a:t>
            </a:r>
            <a:r>
              <a:rPr b="1" lang="en" sz="1225">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begin</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result</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compareCount</a:t>
            </a:r>
            <a:r>
              <a:rPr lang="en" sz="1225">
                <a:solidFill>
                  <a:srgbClr val="000000"/>
                </a:solidFill>
                <a:latin typeface="Roboto Mono"/>
                <a:ea typeface="Roboto Mono"/>
                <a:cs typeface="Roboto Mono"/>
                <a:sym typeface="Roboto Mono"/>
              </a:rPr>
              <a:t> </a:t>
            </a:r>
            <a:r>
              <a:rPr b="1" lang="en" sz="1225">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compareCount</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result</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correctness</a:t>
            </a:r>
            <a:r>
              <a:rPr lang="en" sz="1225">
                <a:solidFill>
                  <a:srgbClr val="000000"/>
                </a:solidFill>
                <a:latin typeface="Roboto Mono"/>
                <a:ea typeface="Roboto Mono"/>
                <a:cs typeface="Roboto Mono"/>
                <a:sym typeface="Roboto Mono"/>
              </a:rPr>
              <a:t> </a:t>
            </a:r>
            <a:r>
              <a:rPr b="1" lang="en" sz="1225">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isSorted</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array_copy</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array_copy</a:t>
            </a:r>
            <a:r>
              <a:rPr lang="en" sz="1225">
                <a:solidFill>
                  <a:srgbClr val="000000"/>
                </a:solidFill>
                <a:latin typeface="Roboto Mono"/>
                <a:ea typeface="Roboto Mono"/>
                <a:cs typeface="Roboto Mono"/>
                <a:sym typeface="Roboto Mono"/>
              </a:rPr>
              <a:t> </a:t>
            </a:r>
            <a:r>
              <a:rPr b="1" lang="en" sz="1225">
                <a:solidFill>
                  <a:srgbClr val="EE11FF"/>
                </a:solidFill>
                <a:latin typeface="Roboto Mono"/>
                <a:ea typeface="Roboto Mono"/>
                <a:cs typeface="Roboto Mono"/>
                <a:sym typeface="Roboto Mono"/>
              </a:rPr>
              <a:t>+</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array_size</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free</a:t>
            </a:r>
            <a:r>
              <a:rPr lang="en" sz="1225">
                <a:solidFill>
                  <a:srgbClr val="000000"/>
                </a:solidFill>
                <a:latin typeface="Roboto Mono"/>
                <a:ea typeface="Roboto Mono"/>
                <a:cs typeface="Roboto Mono"/>
                <a:sym typeface="Roboto Mono"/>
              </a:rPr>
              <a:t>(</a:t>
            </a:r>
            <a:r>
              <a:rPr lang="en" sz="1225">
                <a:solidFill>
                  <a:srgbClr val="1AB1CD"/>
                </a:solidFill>
                <a:latin typeface="Roboto Mono"/>
                <a:ea typeface="Roboto Mono"/>
                <a:cs typeface="Roboto Mono"/>
                <a:sym typeface="Roboto Mono"/>
              </a:rPr>
              <a:t>array_copy</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    </a:t>
            </a:r>
            <a:r>
              <a:rPr b="1" lang="en" sz="1225">
                <a:solidFill>
                  <a:srgbClr val="700080"/>
                </a:solidFill>
                <a:latin typeface="Roboto Mono"/>
                <a:ea typeface="Roboto Mono"/>
                <a:cs typeface="Roboto Mono"/>
                <a:sym typeface="Roboto Mono"/>
              </a:rPr>
              <a:t>return</a:t>
            </a:r>
            <a:r>
              <a:rPr lang="en" sz="1225">
                <a:solidFill>
                  <a:srgbClr val="000000"/>
                </a:solidFill>
                <a:latin typeface="Roboto Mono"/>
                <a:ea typeface="Roboto Mono"/>
                <a:cs typeface="Roboto Mono"/>
                <a:sym typeface="Roboto Mono"/>
              </a:rPr>
              <a:t> </a:t>
            </a:r>
            <a:r>
              <a:rPr lang="en" sz="1225">
                <a:solidFill>
                  <a:srgbClr val="1AB1CD"/>
                </a:solidFill>
                <a:latin typeface="Roboto Mono"/>
                <a:ea typeface="Roboto Mono"/>
                <a:cs typeface="Roboto Mono"/>
                <a:sym typeface="Roboto Mono"/>
              </a:rPr>
              <a:t>result</a:t>
            </a: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275"/>
              <a:buNone/>
            </a:pPr>
            <a:r>
              <a:rPr lang="en" sz="1225">
                <a:solidFill>
                  <a:srgbClr val="000000"/>
                </a:solidFill>
                <a:latin typeface="Roboto Mono"/>
                <a:ea typeface="Roboto Mono"/>
                <a:cs typeface="Roboto Mono"/>
                <a:sym typeface="Roboto Mono"/>
              </a:rPr>
              <a:t>}</a:t>
            </a:r>
            <a:endParaRPr sz="1225">
              <a:solidFill>
                <a:srgbClr val="000000"/>
              </a:solidFill>
              <a:latin typeface="Roboto Mono"/>
              <a:ea typeface="Roboto Mono"/>
              <a:cs typeface="Roboto Mono"/>
              <a:sym typeface="Roboto Mono"/>
            </a:endParaRPr>
          </a:p>
          <a:p>
            <a:pPr indent="0" lvl="0" marL="0" rtl="0" algn="l">
              <a:lnSpc>
                <a:spcPct val="100000"/>
              </a:lnSpc>
              <a:spcBef>
                <a:spcPts val="0"/>
              </a:spcBef>
              <a:spcAft>
                <a:spcPts val="1200"/>
              </a:spcAft>
              <a:buSzPts val="275"/>
              <a:buNone/>
            </a:pPr>
            <a:r>
              <a:t/>
            </a:r>
            <a:endParaRPr sz="1225">
              <a:solidFill>
                <a:srgbClr val="000000"/>
              </a:solidFill>
              <a:latin typeface="Roboto Mono"/>
              <a:ea typeface="Roboto Mono"/>
              <a:cs typeface="Roboto Mono"/>
              <a:sym typeface="Roboto Mono"/>
            </a:endParaRPr>
          </a:p>
        </p:txBody>
      </p:sp>
      <p:sp>
        <p:nvSpPr>
          <p:cNvPr id="353" name="Google Shape;353;p16"/>
          <p:cNvSpPr txBox="1"/>
          <p:nvPr/>
        </p:nvSpPr>
        <p:spPr>
          <a:xfrm>
            <a:off x="1454425" y="828825"/>
            <a:ext cx="4613700" cy="626100"/>
          </a:xfrm>
          <a:prstGeom prst="rect">
            <a:avLst/>
          </a:prstGeom>
          <a:noFill/>
          <a:ln>
            <a:noFill/>
          </a:ln>
        </p:spPr>
        <p:txBody>
          <a:bodyPr anchorCtr="0" anchor="t" bIns="91425" lIns="91425" spcFirstLastPara="1" rIns="91425" wrap="square" tIns="91425">
            <a:noAutofit/>
          </a:bodyPr>
          <a:lstStyle/>
          <a:p>
            <a:pPr indent="-319087" lvl="0" marL="457200" rtl="0" algn="l">
              <a:lnSpc>
                <a:spcPct val="95000"/>
              </a:lnSpc>
              <a:spcBef>
                <a:spcPts val="0"/>
              </a:spcBef>
              <a:spcAft>
                <a:spcPts val="0"/>
              </a:spcAft>
              <a:buClr>
                <a:schemeClr val="dk2"/>
              </a:buClr>
              <a:buSzPts val="1425"/>
              <a:buFont typeface="Nunito"/>
              <a:buChar char="●"/>
            </a:pPr>
            <a:r>
              <a:rPr lang="en" sz="1425">
                <a:solidFill>
                  <a:schemeClr val="dk2"/>
                </a:solidFill>
                <a:latin typeface="Nunito"/>
                <a:ea typeface="Nunito"/>
                <a:cs typeface="Nunito"/>
                <a:sym typeface="Nunito"/>
              </a:rPr>
              <a:t>Multiple test and get the average.</a:t>
            </a:r>
            <a:endParaRPr sz="1425">
              <a:solidFill>
                <a:schemeClr val="dk2"/>
              </a:solidFill>
              <a:latin typeface="Nunito"/>
              <a:ea typeface="Nunito"/>
              <a:cs typeface="Nunito"/>
              <a:sym typeface="Nunito"/>
            </a:endParaRPr>
          </a:p>
          <a:p>
            <a:pPr indent="-319087" lvl="0" marL="457200" rtl="0" algn="l">
              <a:lnSpc>
                <a:spcPct val="95000"/>
              </a:lnSpc>
              <a:spcBef>
                <a:spcPts val="0"/>
              </a:spcBef>
              <a:spcAft>
                <a:spcPts val="0"/>
              </a:spcAft>
              <a:buClr>
                <a:schemeClr val="dk2"/>
              </a:buClr>
              <a:buSzPts val="1425"/>
              <a:buFont typeface="Nunito"/>
              <a:buChar char="●"/>
            </a:pPr>
            <a:r>
              <a:rPr lang="en" sz="1425">
                <a:solidFill>
                  <a:schemeClr val="dk2"/>
                </a:solidFill>
                <a:latin typeface="Nunito"/>
                <a:ea typeface="Nunito"/>
                <a:cs typeface="Nunito"/>
                <a:sym typeface="Nunito"/>
              </a:rPr>
              <a:t>Mersenne Twister</a:t>
            </a:r>
            <a:endParaRPr sz="1425">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7"/>
          <p:cNvSpPr txBox="1"/>
          <p:nvPr>
            <p:ph type="title"/>
          </p:nvPr>
        </p:nvSpPr>
        <p:spPr>
          <a:xfrm>
            <a:off x="1078725" y="461363"/>
            <a:ext cx="5964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Theoretical</a:t>
            </a:r>
            <a:r>
              <a:rPr lang="en"/>
              <a:t> Analysis (Hybrid Sort)</a:t>
            </a:r>
            <a:endParaRPr/>
          </a:p>
        </p:txBody>
      </p:sp>
      <p:sp>
        <p:nvSpPr>
          <p:cNvPr id="359" name="Google Shape;359;p17"/>
          <p:cNvSpPr/>
          <p:nvPr/>
        </p:nvSpPr>
        <p:spPr>
          <a:xfrm>
            <a:off x="1324134" y="1323077"/>
            <a:ext cx="50202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0" name="Google Shape;360;p17"/>
          <p:cNvSpPr/>
          <p:nvPr/>
        </p:nvSpPr>
        <p:spPr>
          <a:xfrm>
            <a:off x="1324134" y="1720972"/>
            <a:ext cx="24441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1" name="Google Shape;361;p17"/>
          <p:cNvSpPr/>
          <p:nvPr/>
        </p:nvSpPr>
        <p:spPr>
          <a:xfrm>
            <a:off x="3900294" y="1720972"/>
            <a:ext cx="24441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2" name="Google Shape;362;p17"/>
          <p:cNvSpPr/>
          <p:nvPr/>
        </p:nvSpPr>
        <p:spPr>
          <a:xfrm>
            <a:off x="1324134" y="2151765"/>
            <a:ext cx="1135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3" name="Google Shape;363;p17"/>
          <p:cNvSpPr/>
          <p:nvPr/>
        </p:nvSpPr>
        <p:spPr>
          <a:xfrm>
            <a:off x="2632446" y="2151765"/>
            <a:ext cx="1135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4" name="Google Shape;364;p17"/>
          <p:cNvSpPr/>
          <p:nvPr/>
        </p:nvSpPr>
        <p:spPr>
          <a:xfrm>
            <a:off x="3900294" y="2151765"/>
            <a:ext cx="1135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5" name="Google Shape;365;p17"/>
          <p:cNvSpPr/>
          <p:nvPr/>
        </p:nvSpPr>
        <p:spPr>
          <a:xfrm>
            <a:off x="5208606" y="2151765"/>
            <a:ext cx="1135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66" name="Google Shape;366;p17"/>
          <p:cNvPicPr preferRelativeResize="0"/>
          <p:nvPr/>
        </p:nvPicPr>
        <p:blipFill>
          <a:blip r:embed="rId3">
            <a:alphaModFix/>
          </a:blip>
          <a:stretch>
            <a:fillRect/>
          </a:stretch>
        </p:blipFill>
        <p:spPr>
          <a:xfrm>
            <a:off x="900450" y="1644275"/>
            <a:ext cx="242163" cy="347100"/>
          </a:xfrm>
          <a:prstGeom prst="rect">
            <a:avLst/>
          </a:prstGeom>
          <a:noFill/>
          <a:ln>
            <a:noFill/>
          </a:ln>
        </p:spPr>
      </p:pic>
      <p:pic>
        <p:nvPicPr>
          <p:cNvPr id="367" name="Google Shape;367;p17"/>
          <p:cNvPicPr preferRelativeResize="0"/>
          <p:nvPr/>
        </p:nvPicPr>
        <p:blipFill>
          <a:blip r:embed="rId4">
            <a:alphaModFix/>
          </a:blip>
          <a:stretch>
            <a:fillRect/>
          </a:stretch>
        </p:blipFill>
        <p:spPr>
          <a:xfrm>
            <a:off x="869125" y="1293875"/>
            <a:ext cx="304800" cy="238125"/>
          </a:xfrm>
          <a:prstGeom prst="rect">
            <a:avLst/>
          </a:prstGeom>
          <a:noFill/>
          <a:ln>
            <a:noFill/>
          </a:ln>
        </p:spPr>
      </p:pic>
      <p:pic>
        <p:nvPicPr>
          <p:cNvPr id="368" name="Google Shape;368;p17"/>
          <p:cNvPicPr preferRelativeResize="0"/>
          <p:nvPr/>
        </p:nvPicPr>
        <p:blipFill>
          <a:blip r:embed="rId5">
            <a:alphaModFix/>
          </a:blip>
          <a:stretch>
            <a:fillRect/>
          </a:stretch>
        </p:blipFill>
        <p:spPr>
          <a:xfrm>
            <a:off x="917390" y="2103640"/>
            <a:ext cx="208260" cy="347100"/>
          </a:xfrm>
          <a:prstGeom prst="rect">
            <a:avLst/>
          </a:prstGeom>
          <a:noFill/>
          <a:ln>
            <a:noFill/>
          </a:ln>
        </p:spPr>
      </p:pic>
      <p:pic>
        <p:nvPicPr>
          <p:cNvPr id="369" name="Google Shape;369;p17"/>
          <p:cNvPicPr preferRelativeResize="0"/>
          <p:nvPr/>
        </p:nvPicPr>
        <p:blipFill>
          <a:blip r:embed="rId6">
            <a:alphaModFix/>
          </a:blip>
          <a:stretch>
            <a:fillRect/>
          </a:stretch>
        </p:blipFill>
        <p:spPr>
          <a:xfrm rot="5400000">
            <a:off x="3643725" y="2550165"/>
            <a:ext cx="381000" cy="209550"/>
          </a:xfrm>
          <a:prstGeom prst="rect">
            <a:avLst/>
          </a:prstGeom>
          <a:noFill/>
          <a:ln>
            <a:noFill/>
          </a:ln>
        </p:spPr>
      </p:pic>
      <p:sp>
        <p:nvSpPr>
          <p:cNvPr id="370" name="Google Shape;370;p17"/>
          <p:cNvSpPr/>
          <p:nvPr/>
        </p:nvSpPr>
        <p:spPr>
          <a:xfrm>
            <a:off x="1324126" y="2924938"/>
            <a:ext cx="508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71" name="Google Shape;371;p17"/>
          <p:cNvSpPr/>
          <p:nvPr/>
        </p:nvSpPr>
        <p:spPr>
          <a:xfrm>
            <a:off x="1951125" y="2924938"/>
            <a:ext cx="508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72" name="Google Shape;372;p17"/>
          <p:cNvPicPr preferRelativeResize="0"/>
          <p:nvPr/>
        </p:nvPicPr>
        <p:blipFill>
          <a:blip r:embed="rId7">
            <a:alphaModFix/>
          </a:blip>
          <a:stretch>
            <a:fillRect/>
          </a:stretch>
        </p:blipFill>
        <p:spPr>
          <a:xfrm>
            <a:off x="665475" y="2869436"/>
            <a:ext cx="609600" cy="381000"/>
          </a:xfrm>
          <a:prstGeom prst="rect">
            <a:avLst/>
          </a:prstGeom>
          <a:noFill/>
          <a:ln>
            <a:noFill/>
          </a:ln>
        </p:spPr>
      </p:pic>
      <p:pic>
        <p:nvPicPr>
          <p:cNvPr id="373" name="Google Shape;373;p17"/>
          <p:cNvPicPr preferRelativeResize="0"/>
          <p:nvPr/>
        </p:nvPicPr>
        <p:blipFill>
          <a:blip r:embed="rId6">
            <a:alphaModFix/>
          </a:blip>
          <a:stretch>
            <a:fillRect/>
          </a:stretch>
        </p:blipFill>
        <p:spPr>
          <a:xfrm rot="5400000">
            <a:off x="831025" y="2555315"/>
            <a:ext cx="381000" cy="209550"/>
          </a:xfrm>
          <a:prstGeom prst="rect">
            <a:avLst/>
          </a:prstGeom>
          <a:noFill/>
          <a:ln>
            <a:noFill/>
          </a:ln>
        </p:spPr>
      </p:pic>
      <p:sp>
        <p:nvSpPr>
          <p:cNvPr id="374" name="Google Shape;374;p17"/>
          <p:cNvSpPr/>
          <p:nvPr/>
        </p:nvSpPr>
        <p:spPr>
          <a:xfrm>
            <a:off x="2632451" y="2924938"/>
            <a:ext cx="508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75" name="Google Shape;375;p17"/>
          <p:cNvSpPr/>
          <p:nvPr/>
        </p:nvSpPr>
        <p:spPr>
          <a:xfrm>
            <a:off x="3259450" y="2924938"/>
            <a:ext cx="508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76" name="Google Shape;376;p17"/>
          <p:cNvSpPr/>
          <p:nvPr/>
        </p:nvSpPr>
        <p:spPr>
          <a:xfrm>
            <a:off x="3940776" y="2924938"/>
            <a:ext cx="508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77" name="Google Shape;377;p17"/>
          <p:cNvSpPr/>
          <p:nvPr/>
        </p:nvSpPr>
        <p:spPr>
          <a:xfrm>
            <a:off x="4567775" y="2924938"/>
            <a:ext cx="508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78" name="Google Shape;378;p17"/>
          <p:cNvSpPr/>
          <p:nvPr/>
        </p:nvSpPr>
        <p:spPr>
          <a:xfrm>
            <a:off x="5194776" y="2924938"/>
            <a:ext cx="508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79" name="Google Shape;379;p17"/>
          <p:cNvSpPr/>
          <p:nvPr/>
        </p:nvSpPr>
        <p:spPr>
          <a:xfrm>
            <a:off x="5821775" y="2924938"/>
            <a:ext cx="508800" cy="1797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80" name="Google Shape;380;p17"/>
          <p:cNvSpPr txBox="1"/>
          <p:nvPr/>
        </p:nvSpPr>
        <p:spPr>
          <a:xfrm>
            <a:off x="198575" y="999988"/>
            <a:ext cx="60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Layers</a:t>
            </a:r>
            <a:endParaRPr sz="900">
              <a:latin typeface="Nunito"/>
              <a:ea typeface="Nunito"/>
              <a:cs typeface="Nunito"/>
              <a:sym typeface="Nunito"/>
            </a:endParaRPr>
          </a:p>
        </p:txBody>
      </p:sp>
      <p:sp>
        <p:nvSpPr>
          <p:cNvPr id="381" name="Google Shape;381;p17"/>
          <p:cNvSpPr txBox="1"/>
          <p:nvPr/>
        </p:nvSpPr>
        <p:spPr>
          <a:xfrm>
            <a:off x="310375" y="1323088"/>
            <a:ext cx="30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Nunito"/>
                <a:ea typeface="Nunito"/>
                <a:cs typeface="Nunito"/>
                <a:sym typeface="Nunito"/>
              </a:rPr>
              <a:t>0</a:t>
            </a:r>
            <a:endParaRPr sz="300">
              <a:latin typeface="Nunito"/>
              <a:ea typeface="Nunito"/>
              <a:cs typeface="Nunito"/>
              <a:sym typeface="Nunito"/>
            </a:endParaRPr>
          </a:p>
        </p:txBody>
      </p:sp>
      <p:sp>
        <p:nvSpPr>
          <p:cNvPr id="382" name="Google Shape;382;p17"/>
          <p:cNvSpPr txBox="1"/>
          <p:nvPr/>
        </p:nvSpPr>
        <p:spPr>
          <a:xfrm>
            <a:off x="310375" y="1664563"/>
            <a:ext cx="30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Nunito"/>
                <a:ea typeface="Nunito"/>
                <a:cs typeface="Nunito"/>
                <a:sym typeface="Nunito"/>
              </a:rPr>
              <a:t>1</a:t>
            </a:r>
            <a:endParaRPr sz="300">
              <a:latin typeface="Nunito"/>
              <a:ea typeface="Nunito"/>
              <a:cs typeface="Nunito"/>
              <a:sym typeface="Nunito"/>
            </a:endParaRPr>
          </a:p>
        </p:txBody>
      </p:sp>
      <p:sp>
        <p:nvSpPr>
          <p:cNvPr id="383" name="Google Shape;383;p17"/>
          <p:cNvSpPr txBox="1"/>
          <p:nvPr/>
        </p:nvSpPr>
        <p:spPr>
          <a:xfrm>
            <a:off x="310375" y="2071288"/>
            <a:ext cx="304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Nunito"/>
                <a:ea typeface="Nunito"/>
                <a:cs typeface="Nunito"/>
                <a:sym typeface="Nunito"/>
              </a:rPr>
              <a:t>2</a:t>
            </a:r>
            <a:endParaRPr sz="300">
              <a:latin typeface="Nunito"/>
              <a:ea typeface="Nunito"/>
              <a:cs typeface="Nunito"/>
              <a:sym typeface="Nunito"/>
            </a:endParaRPr>
          </a:p>
        </p:txBody>
      </p:sp>
      <p:pic>
        <p:nvPicPr>
          <p:cNvPr id="384" name="Google Shape;384;p17"/>
          <p:cNvPicPr preferRelativeResize="0"/>
          <p:nvPr/>
        </p:nvPicPr>
        <p:blipFill>
          <a:blip r:embed="rId6">
            <a:alphaModFix/>
          </a:blip>
          <a:stretch>
            <a:fillRect/>
          </a:stretch>
        </p:blipFill>
        <p:spPr>
          <a:xfrm rot="5400000">
            <a:off x="272275" y="2550165"/>
            <a:ext cx="381000" cy="209550"/>
          </a:xfrm>
          <a:prstGeom prst="rect">
            <a:avLst/>
          </a:prstGeom>
          <a:noFill/>
          <a:ln>
            <a:noFill/>
          </a:ln>
        </p:spPr>
      </p:pic>
      <p:sp>
        <p:nvSpPr>
          <p:cNvPr id="385" name="Google Shape;385;p17"/>
          <p:cNvSpPr txBox="1"/>
          <p:nvPr/>
        </p:nvSpPr>
        <p:spPr>
          <a:xfrm>
            <a:off x="311625" y="2868538"/>
            <a:ext cx="443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Nunito"/>
                <a:ea typeface="Nunito"/>
                <a:cs typeface="Nunito"/>
                <a:sym typeface="Nunito"/>
              </a:rPr>
              <a:t>k</a:t>
            </a:r>
            <a:endParaRPr sz="300">
              <a:latin typeface="Nunito"/>
              <a:ea typeface="Nunito"/>
              <a:cs typeface="Nunito"/>
              <a:sym typeface="Nunito"/>
            </a:endParaRPr>
          </a:p>
        </p:txBody>
      </p:sp>
      <p:cxnSp>
        <p:nvCxnSpPr>
          <p:cNvPr id="386" name="Google Shape;386;p17"/>
          <p:cNvCxnSpPr/>
          <p:nvPr/>
        </p:nvCxnSpPr>
        <p:spPr>
          <a:xfrm>
            <a:off x="972350" y="3259388"/>
            <a:ext cx="6600" cy="297900"/>
          </a:xfrm>
          <a:prstGeom prst="straightConnector1">
            <a:avLst/>
          </a:prstGeom>
          <a:noFill/>
          <a:ln cap="flat" cmpd="sng" w="9525">
            <a:solidFill>
              <a:schemeClr val="dk2"/>
            </a:solidFill>
            <a:prstDash val="solid"/>
            <a:round/>
            <a:headEnd len="med" w="med" type="none"/>
            <a:tailEnd len="med" w="med" type="triangle"/>
          </a:ln>
        </p:spPr>
      </p:cxnSp>
      <p:pic>
        <p:nvPicPr>
          <p:cNvPr id="387" name="Google Shape;387;p17"/>
          <p:cNvPicPr preferRelativeResize="0"/>
          <p:nvPr/>
        </p:nvPicPr>
        <p:blipFill>
          <a:blip r:embed="rId8">
            <a:alphaModFix/>
          </a:blip>
          <a:stretch>
            <a:fillRect/>
          </a:stretch>
        </p:blipFill>
        <p:spPr>
          <a:xfrm>
            <a:off x="611275" y="3611587"/>
            <a:ext cx="717987" cy="323100"/>
          </a:xfrm>
          <a:prstGeom prst="rect">
            <a:avLst/>
          </a:prstGeom>
          <a:noFill/>
          <a:ln>
            <a:noFill/>
          </a:ln>
        </p:spPr>
      </p:pic>
      <p:grpSp>
        <p:nvGrpSpPr>
          <p:cNvPr id="388" name="Google Shape;388;p17"/>
          <p:cNvGrpSpPr/>
          <p:nvPr/>
        </p:nvGrpSpPr>
        <p:grpSpPr>
          <a:xfrm>
            <a:off x="6476475" y="1323088"/>
            <a:ext cx="1279875" cy="1254600"/>
            <a:chOff x="6231550" y="1073025"/>
            <a:chExt cx="1279875" cy="1254600"/>
          </a:xfrm>
        </p:grpSpPr>
        <p:sp>
          <p:nvSpPr>
            <p:cNvPr id="389" name="Google Shape;389;p17"/>
            <p:cNvSpPr/>
            <p:nvPr/>
          </p:nvSpPr>
          <p:spPr>
            <a:xfrm>
              <a:off x="6231550" y="1073025"/>
              <a:ext cx="271500" cy="12546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90" name="Google Shape;390;p17"/>
            <p:cNvPicPr preferRelativeResize="0"/>
            <p:nvPr/>
          </p:nvPicPr>
          <p:blipFill>
            <a:blip r:embed="rId9">
              <a:alphaModFix/>
            </a:blip>
            <a:stretch>
              <a:fillRect/>
            </a:stretch>
          </p:blipFill>
          <p:spPr>
            <a:xfrm>
              <a:off x="6635125" y="1564275"/>
              <a:ext cx="876300" cy="457200"/>
            </a:xfrm>
            <a:prstGeom prst="rect">
              <a:avLst/>
            </a:prstGeom>
            <a:noFill/>
            <a:ln>
              <a:noFill/>
            </a:ln>
          </p:spPr>
        </p:pic>
      </p:grpSp>
      <p:grpSp>
        <p:nvGrpSpPr>
          <p:cNvPr id="391" name="Google Shape;391;p17"/>
          <p:cNvGrpSpPr/>
          <p:nvPr/>
        </p:nvGrpSpPr>
        <p:grpSpPr>
          <a:xfrm>
            <a:off x="1951125" y="3161038"/>
            <a:ext cx="2566013" cy="806200"/>
            <a:chOff x="1706200" y="2910975"/>
            <a:chExt cx="2566013" cy="806200"/>
          </a:xfrm>
        </p:grpSpPr>
        <p:cxnSp>
          <p:nvCxnSpPr>
            <p:cNvPr id="392" name="Google Shape;392;p17"/>
            <p:cNvCxnSpPr/>
            <p:nvPr/>
          </p:nvCxnSpPr>
          <p:spPr>
            <a:xfrm>
              <a:off x="2674475" y="2910975"/>
              <a:ext cx="0" cy="319800"/>
            </a:xfrm>
            <a:prstGeom prst="straightConnector1">
              <a:avLst/>
            </a:prstGeom>
            <a:noFill/>
            <a:ln cap="flat" cmpd="sng" w="9525">
              <a:solidFill>
                <a:schemeClr val="dk2"/>
              </a:solidFill>
              <a:prstDash val="solid"/>
              <a:round/>
              <a:headEnd len="med" w="med" type="none"/>
              <a:tailEnd len="med" w="med" type="triangle"/>
            </a:ln>
          </p:spPr>
        </p:cxnSp>
        <p:sp>
          <p:nvSpPr>
            <p:cNvPr id="393" name="Google Shape;393;p17"/>
            <p:cNvSpPr txBox="1"/>
            <p:nvPr/>
          </p:nvSpPr>
          <p:spPr>
            <a:xfrm>
              <a:off x="1706200" y="3306106"/>
              <a:ext cx="876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From lecture,</a:t>
              </a:r>
              <a:endParaRPr sz="800">
                <a:latin typeface="Nunito"/>
                <a:ea typeface="Nunito"/>
                <a:cs typeface="Nunito"/>
                <a:sym typeface="Nunito"/>
              </a:endParaRPr>
            </a:p>
          </p:txBody>
        </p:sp>
        <p:pic>
          <p:nvPicPr>
            <p:cNvPr id="394" name="Google Shape;394;p17"/>
            <p:cNvPicPr preferRelativeResize="0"/>
            <p:nvPr/>
          </p:nvPicPr>
          <p:blipFill>
            <a:blip r:embed="rId10">
              <a:alphaModFix/>
            </a:blip>
            <a:stretch>
              <a:fillRect/>
            </a:stretch>
          </p:blipFill>
          <p:spPr>
            <a:xfrm>
              <a:off x="2509175" y="3284675"/>
              <a:ext cx="975350" cy="354575"/>
            </a:xfrm>
            <a:prstGeom prst="rect">
              <a:avLst/>
            </a:prstGeom>
            <a:noFill/>
            <a:ln>
              <a:noFill/>
            </a:ln>
          </p:spPr>
        </p:pic>
        <p:cxnSp>
          <p:nvCxnSpPr>
            <p:cNvPr id="395" name="Google Shape;395;p17"/>
            <p:cNvCxnSpPr/>
            <p:nvPr/>
          </p:nvCxnSpPr>
          <p:spPr>
            <a:xfrm>
              <a:off x="3519013" y="3461950"/>
              <a:ext cx="290100" cy="0"/>
            </a:xfrm>
            <a:prstGeom prst="straightConnector1">
              <a:avLst/>
            </a:prstGeom>
            <a:noFill/>
            <a:ln cap="flat" cmpd="sng" w="9525">
              <a:solidFill>
                <a:schemeClr val="dk2"/>
              </a:solidFill>
              <a:prstDash val="solid"/>
              <a:round/>
              <a:headEnd len="med" w="med" type="none"/>
              <a:tailEnd len="med" w="med" type="triangle"/>
            </a:ln>
          </p:spPr>
        </p:cxnSp>
        <p:pic>
          <p:nvPicPr>
            <p:cNvPr id="396" name="Google Shape;396;p17"/>
            <p:cNvPicPr preferRelativeResize="0"/>
            <p:nvPr/>
          </p:nvPicPr>
          <p:blipFill>
            <a:blip r:embed="rId11">
              <a:alphaModFix/>
            </a:blip>
            <a:stretch>
              <a:fillRect/>
            </a:stretch>
          </p:blipFill>
          <p:spPr>
            <a:xfrm>
              <a:off x="3843588" y="3202825"/>
              <a:ext cx="428625" cy="514350"/>
            </a:xfrm>
            <a:prstGeom prst="rect">
              <a:avLst/>
            </a:prstGeom>
            <a:noFill/>
            <a:ln>
              <a:noFill/>
            </a:ln>
          </p:spPr>
        </p:pic>
      </p:grpSp>
      <p:grpSp>
        <p:nvGrpSpPr>
          <p:cNvPr id="397" name="Google Shape;397;p17"/>
          <p:cNvGrpSpPr/>
          <p:nvPr/>
        </p:nvGrpSpPr>
        <p:grpSpPr>
          <a:xfrm>
            <a:off x="6503100" y="2705213"/>
            <a:ext cx="2307625" cy="619125"/>
            <a:chOff x="6258175" y="2455150"/>
            <a:chExt cx="2307625" cy="619125"/>
          </a:xfrm>
        </p:grpSpPr>
        <p:sp>
          <p:nvSpPr>
            <p:cNvPr id="398" name="Google Shape;398;p17"/>
            <p:cNvSpPr/>
            <p:nvPr/>
          </p:nvSpPr>
          <p:spPr>
            <a:xfrm>
              <a:off x="6258175" y="2574225"/>
              <a:ext cx="271500" cy="381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99" name="Google Shape;399;p17"/>
            <p:cNvPicPr preferRelativeResize="0"/>
            <p:nvPr/>
          </p:nvPicPr>
          <p:blipFill>
            <a:blip r:embed="rId12">
              <a:alphaModFix/>
            </a:blip>
            <a:stretch>
              <a:fillRect/>
            </a:stretch>
          </p:blipFill>
          <p:spPr>
            <a:xfrm>
              <a:off x="6635113" y="2455150"/>
              <a:ext cx="752475" cy="619125"/>
            </a:xfrm>
            <a:prstGeom prst="rect">
              <a:avLst/>
            </a:prstGeom>
            <a:noFill/>
            <a:ln>
              <a:noFill/>
            </a:ln>
          </p:spPr>
        </p:pic>
        <p:cxnSp>
          <p:nvCxnSpPr>
            <p:cNvPr id="400" name="Google Shape;400;p17"/>
            <p:cNvCxnSpPr/>
            <p:nvPr/>
          </p:nvCxnSpPr>
          <p:spPr>
            <a:xfrm>
              <a:off x="7505375" y="2755650"/>
              <a:ext cx="264600" cy="0"/>
            </a:xfrm>
            <a:prstGeom prst="straightConnector1">
              <a:avLst/>
            </a:prstGeom>
            <a:noFill/>
            <a:ln cap="flat" cmpd="sng" w="9525">
              <a:solidFill>
                <a:schemeClr val="dk2"/>
              </a:solidFill>
              <a:prstDash val="solid"/>
              <a:round/>
              <a:headEnd len="med" w="med" type="none"/>
              <a:tailEnd len="med" w="med" type="triangle"/>
            </a:ln>
          </p:spPr>
        </p:cxnSp>
        <p:pic>
          <p:nvPicPr>
            <p:cNvPr id="401" name="Google Shape;401;p17"/>
            <p:cNvPicPr preferRelativeResize="0"/>
            <p:nvPr/>
          </p:nvPicPr>
          <p:blipFill>
            <a:blip r:embed="rId13">
              <a:alphaModFix/>
            </a:blip>
            <a:stretch>
              <a:fillRect/>
            </a:stretch>
          </p:blipFill>
          <p:spPr>
            <a:xfrm>
              <a:off x="7956200" y="2508000"/>
              <a:ext cx="609600" cy="495300"/>
            </a:xfrm>
            <a:prstGeom prst="rect">
              <a:avLst/>
            </a:prstGeom>
            <a:noFill/>
            <a:ln>
              <a:noFill/>
            </a:ln>
          </p:spPr>
        </p:pic>
      </p:grpSp>
      <p:grpSp>
        <p:nvGrpSpPr>
          <p:cNvPr id="402" name="Google Shape;402;p17"/>
          <p:cNvGrpSpPr/>
          <p:nvPr/>
        </p:nvGrpSpPr>
        <p:grpSpPr>
          <a:xfrm>
            <a:off x="2459913" y="4219488"/>
            <a:ext cx="4113050" cy="571500"/>
            <a:chOff x="2214988" y="3969425"/>
            <a:chExt cx="4113050" cy="571500"/>
          </a:xfrm>
        </p:grpSpPr>
        <p:pic>
          <p:nvPicPr>
            <p:cNvPr id="403" name="Google Shape;403;p17"/>
            <p:cNvPicPr preferRelativeResize="0"/>
            <p:nvPr/>
          </p:nvPicPr>
          <p:blipFill>
            <a:blip r:embed="rId14">
              <a:alphaModFix/>
            </a:blip>
            <a:stretch>
              <a:fillRect/>
            </a:stretch>
          </p:blipFill>
          <p:spPr>
            <a:xfrm>
              <a:off x="2214988" y="3998000"/>
              <a:ext cx="2047875" cy="514350"/>
            </a:xfrm>
            <a:prstGeom prst="rect">
              <a:avLst/>
            </a:prstGeom>
            <a:noFill/>
            <a:ln>
              <a:noFill/>
            </a:ln>
          </p:spPr>
        </p:pic>
        <p:sp>
          <p:nvSpPr>
            <p:cNvPr id="404" name="Google Shape;404;p17"/>
            <p:cNvSpPr txBox="1"/>
            <p:nvPr/>
          </p:nvSpPr>
          <p:spPr>
            <a:xfrm>
              <a:off x="4322850" y="4055075"/>
              <a:ext cx="3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p:txBody>
        </p:sp>
        <p:pic>
          <p:nvPicPr>
            <p:cNvPr id="405" name="Google Shape;405;p17"/>
            <p:cNvPicPr preferRelativeResize="0"/>
            <p:nvPr/>
          </p:nvPicPr>
          <p:blipFill>
            <a:blip r:embed="rId15">
              <a:alphaModFix/>
            </a:blip>
            <a:stretch>
              <a:fillRect/>
            </a:stretch>
          </p:blipFill>
          <p:spPr>
            <a:xfrm>
              <a:off x="4623063" y="3969425"/>
              <a:ext cx="1704975" cy="5715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i : Fixed S, Vary n</a:t>
            </a:r>
            <a:endParaRPr/>
          </a:p>
        </p:txBody>
      </p:sp>
      <p:sp>
        <p:nvSpPr>
          <p:cNvPr id="411" name="Google Shape;411;p18"/>
          <p:cNvSpPr txBox="1"/>
          <p:nvPr>
            <p:ph idx="1" type="body"/>
          </p:nvPr>
        </p:nvSpPr>
        <p:spPr>
          <a:xfrm>
            <a:off x="806425" y="1454400"/>
            <a:ext cx="7852500" cy="276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How we </a:t>
            </a:r>
            <a:r>
              <a:rPr lang="en" sz="1700"/>
              <a:t>approached : </a:t>
            </a:r>
            <a:endParaRPr sz="1700"/>
          </a:p>
          <a:p>
            <a:pPr indent="-336550" lvl="0" marL="457200" rtl="0" algn="l">
              <a:spcBef>
                <a:spcPts val="1200"/>
              </a:spcBef>
              <a:spcAft>
                <a:spcPts val="0"/>
              </a:spcAft>
              <a:buSzPts val="1700"/>
              <a:buAutoNum type="arabicPeriod"/>
            </a:pPr>
            <a:r>
              <a:rPr lang="en" sz="1700"/>
              <a:t>With fixed S threshold of 16, and input size ranging from 1,000,000 to 50,000,000</a:t>
            </a:r>
            <a:endParaRPr sz="1700"/>
          </a:p>
          <a:p>
            <a:pPr indent="-336550" lvl="1" marL="914400" rtl="0" algn="l">
              <a:spcBef>
                <a:spcPts val="0"/>
              </a:spcBef>
              <a:spcAft>
                <a:spcPts val="0"/>
              </a:spcAft>
              <a:buSzPts val="1700"/>
              <a:buAutoNum type="alphaLcPeriod"/>
            </a:pPr>
            <a:r>
              <a:rPr lang="en" sz="1700"/>
              <a:t>S = 16 is randomly generated</a:t>
            </a:r>
            <a:endParaRPr sz="1700"/>
          </a:p>
          <a:p>
            <a:pPr indent="-336550" lvl="0" marL="457200" rtl="0" algn="l">
              <a:spcBef>
                <a:spcPts val="0"/>
              </a:spcBef>
              <a:spcAft>
                <a:spcPts val="0"/>
              </a:spcAft>
              <a:buSzPts val="1700"/>
              <a:buAutoNum type="arabicPeriod"/>
            </a:pPr>
            <a:r>
              <a:rPr lang="en" sz="1700"/>
              <a:t>For every size n input, each data point is curated by </a:t>
            </a:r>
            <a:r>
              <a:rPr b="1" lang="en" sz="1700"/>
              <a:t>taking average of 5 random runs </a:t>
            </a:r>
            <a:endParaRPr b="1" sz="1700"/>
          </a:p>
          <a:p>
            <a:pPr indent="-336550" lvl="0" marL="457200" rtl="0" algn="l">
              <a:spcBef>
                <a:spcPts val="0"/>
              </a:spcBef>
              <a:spcAft>
                <a:spcPts val="0"/>
              </a:spcAft>
              <a:buSzPts val="1700"/>
              <a:buAutoNum type="arabicPeriod"/>
            </a:pPr>
            <a:r>
              <a:rPr lang="en" sz="1700"/>
              <a:t>50 n,CompareCount and time data results generated </a:t>
            </a:r>
            <a:endParaRPr sz="1700"/>
          </a:p>
          <a:p>
            <a:pPr indent="-336550" lvl="0" marL="457200" rtl="0" algn="l">
              <a:spcBef>
                <a:spcPts val="0"/>
              </a:spcBef>
              <a:spcAft>
                <a:spcPts val="0"/>
              </a:spcAft>
              <a:buSzPts val="1700"/>
              <a:buAutoNum type="arabicPeriod"/>
            </a:pPr>
            <a:r>
              <a:rPr lang="en" sz="1700"/>
              <a:t>Key Comparisons vs Input n sizes  &amp; Input n sizes vs Time plotted</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19"/>
          <p:cNvPicPr preferRelativeResize="0"/>
          <p:nvPr/>
        </p:nvPicPr>
        <p:blipFill rotWithShape="1">
          <a:blip r:embed="rId3">
            <a:alphaModFix/>
          </a:blip>
          <a:srcRect b="0" l="0" r="50000" t="0"/>
          <a:stretch/>
        </p:blipFill>
        <p:spPr>
          <a:xfrm>
            <a:off x="0" y="693675"/>
            <a:ext cx="6765524" cy="4449825"/>
          </a:xfrm>
          <a:prstGeom prst="rect">
            <a:avLst/>
          </a:prstGeom>
          <a:noFill/>
          <a:ln>
            <a:noFill/>
          </a:ln>
        </p:spPr>
      </p:pic>
      <p:sp>
        <p:nvSpPr>
          <p:cNvPr id="417" name="Google Shape;417;p19"/>
          <p:cNvSpPr txBox="1"/>
          <p:nvPr>
            <p:ph type="title"/>
          </p:nvPr>
        </p:nvSpPr>
        <p:spPr>
          <a:xfrm>
            <a:off x="909175" y="1087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Key comparison vs Different Input n</a:t>
            </a:r>
            <a:endParaRPr sz="2600"/>
          </a:p>
        </p:txBody>
      </p:sp>
      <p:sp>
        <p:nvSpPr>
          <p:cNvPr id="418" name="Google Shape;418;p19"/>
          <p:cNvSpPr txBox="1"/>
          <p:nvPr/>
        </p:nvSpPr>
        <p:spPr>
          <a:xfrm>
            <a:off x="6764250" y="2765275"/>
            <a:ext cx="2281500" cy="12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19" name="Google Shape;419;p19"/>
          <p:cNvSpPr txBox="1"/>
          <p:nvPr/>
        </p:nvSpPr>
        <p:spPr>
          <a:xfrm>
            <a:off x="6879175" y="1344550"/>
            <a:ext cx="210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Shape of </a:t>
            </a:r>
            <a:r>
              <a:rPr lang="en">
                <a:latin typeface="Nunito"/>
                <a:ea typeface="Nunito"/>
                <a:cs typeface="Nunito"/>
                <a:sym typeface="Nunito"/>
              </a:rPr>
              <a:t>theoretical</a:t>
            </a:r>
            <a:r>
              <a:rPr lang="en">
                <a:latin typeface="Nunito"/>
                <a:ea typeface="Nunito"/>
                <a:cs typeface="Nunito"/>
                <a:sym typeface="Nunito"/>
              </a:rPr>
              <a:t> analysis largely matches the </a:t>
            </a:r>
            <a:r>
              <a:rPr lang="en">
                <a:latin typeface="Nunito"/>
                <a:ea typeface="Nunito"/>
                <a:cs typeface="Nunito"/>
                <a:sym typeface="Nunito"/>
              </a:rPr>
              <a:t>emphirical</a:t>
            </a:r>
            <a:r>
              <a:rPr lang="en">
                <a:latin typeface="Nunito"/>
                <a:ea typeface="Nunito"/>
                <a:cs typeface="Nunito"/>
                <a:sym typeface="Nunito"/>
              </a:rPr>
              <a:t> results</a:t>
            </a:r>
            <a:endParaRPr>
              <a:latin typeface="Nunito"/>
              <a:ea typeface="Nunito"/>
              <a:cs typeface="Nunito"/>
              <a:sym typeface="Nunito"/>
            </a:endParaRPr>
          </a:p>
        </p:txBody>
      </p:sp>
      <p:sp>
        <p:nvSpPr>
          <p:cNvPr id="420" name="Google Shape;420;p19"/>
          <p:cNvSpPr txBox="1"/>
          <p:nvPr/>
        </p:nvSpPr>
        <p:spPr>
          <a:xfrm>
            <a:off x="6757375" y="2627775"/>
            <a:ext cx="2346600" cy="192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Theoretical analysis is derived from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lnSpc>
                <a:spcPct val="135714"/>
              </a:lnSpc>
              <a:spcBef>
                <a:spcPts val="0"/>
              </a:spcBef>
              <a:spcAft>
                <a:spcPts val="0"/>
              </a:spcAft>
              <a:buNone/>
            </a:pPr>
            <a:r>
              <a:rPr lang="en" sz="1050">
                <a:solidFill>
                  <a:schemeClr val="dk2"/>
                </a:solidFill>
                <a:latin typeface="Consolas"/>
                <a:ea typeface="Consolas"/>
                <a:cs typeface="Consolas"/>
                <a:sym typeface="Consolas"/>
              </a:rPr>
              <a:t>theoretical_values = n_values*np.log2(n_values/16) + 1/4 *16*n_values</a:t>
            </a:r>
            <a:endParaRPr sz="1050">
              <a:solidFill>
                <a:schemeClr val="dk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nsolas"/>
              <a:ea typeface="Consolas"/>
              <a:cs typeface="Consolas"/>
              <a:sym typeface="Consolas"/>
            </a:endParaRPr>
          </a:p>
          <a:p>
            <a:pPr indent="0" lvl="0" marL="0" rtl="0" algn="l">
              <a:spcBef>
                <a:spcPts val="0"/>
              </a:spcBef>
              <a:spcAft>
                <a:spcPts val="0"/>
              </a:spcAft>
              <a:buNone/>
            </a:pPr>
            <a:r>
              <a:t/>
            </a:r>
            <a:endParaRPr>
              <a:latin typeface="Nunito"/>
              <a:ea typeface="Nunito"/>
              <a:cs typeface="Nunito"/>
              <a:sym typeface="Nunito"/>
            </a:endParaRPr>
          </a:p>
        </p:txBody>
      </p:sp>
      <p:pic>
        <p:nvPicPr>
          <p:cNvPr id="421" name="Google Shape;421;p19"/>
          <p:cNvPicPr preferRelativeResize="0"/>
          <p:nvPr/>
        </p:nvPicPr>
        <p:blipFill>
          <a:blip r:embed="rId4">
            <a:alphaModFix/>
          </a:blip>
          <a:stretch>
            <a:fillRect/>
          </a:stretch>
        </p:blipFill>
        <p:spPr>
          <a:xfrm>
            <a:off x="6757375" y="4044175"/>
            <a:ext cx="2346600" cy="65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20"/>
          <p:cNvPicPr preferRelativeResize="0"/>
          <p:nvPr/>
        </p:nvPicPr>
        <p:blipFill rotWithShape="1">
          <a:blip r:embed="rId3">
            <a:alphaModFix/>
          </a:blip>
          <a:srcRect b="0" l="48940" r="0" t="0"/>
          <a:stretch/>
        </p:blipFill>
        <p:spPr>
          <a:xfrm>
            <a:off x="-93750" y="278788"/>
            <a:ext cx="7120401" cy="4585925"/>
          </a:xfrm>
          <a:prstGeom prst="rect">
            <a:avLst/>
          </a:prstGeom>
          <a:noFill/>
          <a:ln>
            <a:noFill/>
          </a:ln>
        </p:spPr>
      </p:pic>
      <p:sp>
        <p:nvSpPr>
          <p:cNvPr id="427" name="Google Shape;427;p20"/>
          <p:cNvSpPr txBox="1"/>
          <p:nvPr/>
        </p:nvSpPr>
        <p:spPr>
          <a:xfrm>
            <a:off x="6931400" y="1294200"/>
            <a:ext cx="2103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Possible deviations in the time complexity :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
                <a:latin typeface="Nunito"/>
                <a:ea typeface="Nunito"/>
                <a:cs typeface="Nunito"/>
                <a:sym typeface="Nunito"/>
              </a:rPr>
              <a:t>Variations in Input Size </a:t>
            </a:r>
            <a:endParaRPr b="1">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Array size is changing whenever new input n size is generated → unstable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b="1" lang="en">
                <a:latin typeface="Nunito"/>
                <a:ea typeface="Nunito"/>
                <a:cs typeface="Nunito"/>
                <a:sym typeface="Nunito"/>
              </a:rPr>
              <a:t>CPU Distractions</a:t>
            </a:r>
            <a:endParaRPr b="1">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ii: Fixed n, Vary S</a:t>
            </a:r>
            <a:endParaRPr/>
          </a:p>
        </p:txBody>
      </p:sp>
      <p:sp>
        <p:nvSpPr>
          <p:cNvPr id="433" name="Google Shape;433;p21"/>
          <p:cNvSpPr txBox="1"/>
          <p:nvPr>
            <p:ph idx="1" type="body"/>
          </p:nvPr>
        </p:nvSpPr>
        <p:spPr>
          <a:xfrm>
            <a:off x="1427375" y="1737675"/>
            <a:ext cx="1360500" cy="95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approach: </a:t>
            </a:r>
            <a:endParaRPr/>
          </a:p>
        </p:txBody>
      </p:sp>
      <p:sp>
        <p:nvSpPr>
          <p:cNvPr id="434" name="Google Shape;434;p21"/>
          <p:cNvSpPr txBox="1"/>
          <p:nvPr>
            <p:ph idx="1" type="body"/>
          </p:nvPr>
        </p:nvSpPr>
        <p:spPr>
          <a:xfrm>
            <a:off x="2745950" y="1737675"/>
            <a:ext cx="4714500" cy="107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Generate 5 array with random values of same size, n </a:t>
            </a:r>
            <a:endParaRPr/>
          </a:p>
          <a:p>
            <a:pPr indent="-311150" lvl="0" marL="457200" rtl="0" algn="l">
              <a:spcBef>
                <a:spcPts val="0"/>
              </a:spcBef>
              <a:spcAft>
                <a:spcPts val="0"/>
              </a:spcAft>
              <a:buSzPts val="1300"/>
              <a:buAutoNum type="arabicPeriod"/>
            </a:pPr>
            <a:r>
              <a:rPr lang="en"/>
              <a:t>Run the hybrid sort with S value from 1 to 126 on the 5 array</a:t>
            </a:r>
            <a:endParaRPr/>
          </a:p>
          <a:p>
            <a:pPr indent="-311150" lvl="0" marL="457200" rtl="0" algn="l">
              <a:spcBef>
                <a:spcPts val="0"/>
              </a:spcBef>
              <a:spcAft>
                <a:spcPts val="0"/>
              </a:spcAft>
              <a:buSzPts val="1300"/>
              <a:buAutoNum type="arabicPeriod"/>
            </a:pPr>
            <a:r>
              <a:rPr lang="en"/>
              <a:t>Take the average key comparison and time taken </a:t>
            </a:r>
            <a:endParaRPr/>
          </a:p>
        </p:txBody>
      </p:sp>
      <p:sp>
        <p:nvSpPr>
          <p:cNvPr id="435" name="Google Shape;435;p21"/>
          <p:cNvSpPr txBox="1"/>
          <p:nvPr>
            <p:ph idx="1" type="body"/>
          </p:nvPr>
        </p:nvSpPr>
        <p:spPr>
          <a:xfrm>
            <a:off x="2388625" y="3426925"/>
            <a:ext cx="4714500" cy="107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Note*: To simulate the Average case, ideally we should run the Hybrid sort with each S on many arrays.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