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
      <p:font typeface="Roboto Mon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37" Type="http://schemas.openxmlformats.org/officeDocument/2006/relationships/font" Target="fonts/RobotoMono-regular.fntdata"/><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39" Type="http://schemas.openxmlformats.org/officeDocument/2006/relationships/font" Target="fonts/RobotoMono-italic.fntdata"/><Relationship Id="rId16" Type="http://schemas.openxmlformats.org/officeDocument/2006/relationships/slide" Target="slides/slide11.xml"/><Relationship Id="rId38" Type="http://schemas.openxmlformats.org/officeDocument/2006/relationships/font" Target="fonts/RobotoMon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89bcc4457f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89bcc4457f_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implementation, this is our implementation of the heap, where each heap node have the vertex and distance. We keep track of the index of the vertex with another array pos in the Heap structure.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89ea1b774b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89ea1b774b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4c43de0e89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4c43de0e89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there are 2 main operations in the algorithm which affects the time complexity.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a:t>
            </a:r>
            <a:r>
              <a:rPr lang="en"/>
              <a:t>, is the the extraction of minimum node during every iteration. To fix heap, it takes O(log|V|) times as the depth is at most log|V|. And Since we do this for all Vertices, we get |V|log(|V|)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Second, is the update of weight after popping at every iteration. Similarly, after updating the heap nodes, the time complexity to fix the heap is log(|V|). And since we can update the weight at most |E| times, this gives |E| log(|V|)</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Combining these 2 gives (V+E) O(logV)</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89bcc4457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89bcc4457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89bcc4457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89bcc4457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extra nodes/vertices which are not being involved in the D algorithm so thats not being </a:t>
            </a:r>
            <a:r>
              <a:rPr lang="en"/>
              <a:t>accounted</a:t>
            </a:r>
            <a:r>
              <a:rPr lang="en"/>
              <a:t> for -- </a:t>
            </a:r>
            <a:r>
              <a:rPr lang="en"/>
              <a:t>disconnected</a:t>
            </a:r>
            <a:r>
              <a:rPr lang="en"/>
              <a:t> so comparisons are less than expected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89ea1b774b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89ea1b774b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our theoretical analysis, we know that time complexity is O((V+E) log (|V|)).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find the specific equation for time complexity based on our empirical result, we decided to use linear regression to compute the constants, k1 and k2.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initially did the regression on the whole range, but the result is not satisfactory, the reason is </a:t>
            </a:r>
            <a:r>
              <a:rPr lang="en"/>
              <a:t>explained</a:t>
            </a:r>
            <a:r>
              <a:rPr lang="en"/>
              <a:t> on the previous slide, as |V| gets close to |E|, the result is not accurate since </a:t>
            </a:r>
            <a:r>
              <a:rPr lang="en"/>
              <a:t>there</a:t>
            </a:r>
            <a:r>
              <a:rPr lang="en"/>
              <a:t> is more likely chance to have disconnected components in the graph.</a:t>
            </a:r>
            <a:endParaRPr/>
          </a:p>
          <a:p>
            <a:pPr indent="0" lvl="0" marL="0" rtl="0" algn="l">
              <a:spcBef>
                <a:spcPts val="0"/>
              </a:spcBef>
              <a:spcAft>
                <a:spcPts val="0"/>
              </a:spcAft>
              <a:buNone/>
            </a:pPr>
            <a:r>
              <a:rPr lang="en"/>
              <a:t>Then, we did linear regression on range of |V| less than 40,000. And was able to get a satisfactory line. With a k1=1.98, k2=0.058. We can see that k2 is very small, this shows that in actual case, the chance of updating the distance at each iteration is very low for a random graph</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289bcc4457f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289bcc4457f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are looking at empirical analysis for fixed |V| and Vary |E|.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89bcc4457f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89bcc4457f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to obtain the equation for time complexity through our empirical result, we did linear regression. Note that since we are varying |E| now, we can consider the |V| log |V| part of the equation as a constant. And we obtained a constant k = 0.0387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89ea1b774b_2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89ea1b774b_2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4c3b49daf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4c3b49daf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c43de0e8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c43de0e8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4c8dd9d4e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24c8dd9d4e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4c8dd9d4e5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4c8dd9d4e5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200">
                <a:solidFill>
                  <a:schemeClr val="dk1"/>
                </a:solidFill>
              </a:rPr>
              <a:t>Finally, we also studied the Fibonacci heap, an algorithm mentioned in the Introduction to Algorithms. Due to time constraints, we won't go into detail. After amortized analysis, its Decrease-Key operation can achieve O(1), reducing the overall complexity to O(|E| + |V| log |V|).</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c43de0e8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4c43de0e8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a:t>
            </a:r>
            <a:r>
              <a:rPr lang="en">
                <a:solidFill>
                  <a:schemeClr val="dk1"/>
                </a:solidFill>
              </a:rPr>
              <a:t>his is the code for the main part of the algorithm for our implementation of dijkstra. It</a:t>
            </a:r>
            <a:r>
              <a:rPr lang="en"/>
              <a:t> is similar to the one show in the lecture, so we </a:t>
            </a:r>
            <a:r>
              <a:rPr lang="en"/>
              <a:t>won't</a:t>
            </a:r>
            <a:r>
              <a:rPr lang="en"/>
              <a:t> elaborate on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4c3b49dafc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4c3b49dafc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The Dijkstra algorithm’s time complexity is O(V2), where V is the graph's vertex count.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Finding the unvisited vertex with the shortest path is the first thing we must perform. Since we must check each vertices, this requires O(V) time.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now need to relax the neighbours of each vertex chosen as above, which entails updating each neighbour's path to the smaller value between its present path and the newly discovered. The time needed to unwind one neighbour is of the order of O(1) (constant time).</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We need to relax every vertex's neighbours, and since each vertex can only have V-1 neighbours, it takes [O(V) * O(1)] = O(V) time to update every vertex's neighbours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As a result of the above circumstances, we get:</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Time required to visit each vertex = O (V)</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Processing one vertex in O(V) seconds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O(V)*O(V) = O(V^2) is the time required to visit and process all of the vertices.</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Dijkstra's algorithm, which represents adjacency matrices, has a time complexity of O(V2). Because a V*V matrix is needed to hold the representation of the graph,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89ea1b774b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89ea1b774b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c43de0e89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c43de0e8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prove that our </a:t>
            </a:r>
            <a:r>
              <a:rPr lang="en"/>
              <a:t>theoretical</a:t>
            </a:r>
            <a:r>
              <a:rPr lang="en"/>
              <a:t> time complexity O(|V|^2) is accurate, we did regression on our </a:t>
            </a:r>
            <a:r>
              <a:rPr lang="en"/>
              <a:t>empirical</a:t>
            </a:r>
            <a:r>
              <a:rPr lang="en"/>
              <a:t> result and obtained a fitting line. With k1=0.603 and k2=2742.86, signifying that it is indeed O(|V|^2)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Deviation is due to the key </a:t>
            </a:r>
            <a:r>
              <a:rPr lang="en"/>
              <a:t>comparisons</a:t>
            </a:r>
            <a:r>
              <a:rPr lang="en"/>
              <a:t> not counted for when popping. Using polynomial regression, we were able to plot accordingly. K1 and K2 are the weights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9ea1b774b_2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89ea1b774b_2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89bcc4457f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89bcc4457f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O(|V|^2) so adjusting E </a:t>
            </a:r>
            <a:r>
              <a:rPr lang="en"/>
              <a:t>does not</a:t>
            </a:r>
            <a:r>
              <a:rPr lang="en"/>
              <a:t> change the </a:t>
            </a:r>
            <a:r>
              <a:rPr lang="en"/>
              <a:t>comparisons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c3b49dafc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c3b49dafc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32016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SCSA SC2001 Lab </a:t>
            </a:r>
            <a:endParaRPr>
              <a:solidFill>
                <a:srgbClr val="FFFFFF"/>
              </a:solidFill>
            </a:endParaRPr>
          </a:p>
          <a:p>
            <a:pPr indent="0" lvl="0" marL="0" rtl="0" algn="l">
              <a:spcBef>
                <a:spcPts val="0"/>
              </a:spcBef>
              <a:spcAft>
                <a:spcPts val="0"/>
              </a:spcAft>
              <a:buNone/>
            </a:pPr>
            <a:r>
              <a:rPr lang="en">
                <a:solidFill>
                  <a:srgbClr val="FFFFFF"/>
                </a:solidFill>
              </a:rPr>
              <a:t>Example Class </a:t>
            </a:r>
            <a:endParaRPr>
              <a:solidFill>
                <a:srgbClr val="FFFFFF"/>
              </a:solidFill>
            </a:endParaRPr>
          </a:p>
          <a:p>
            <a:pPr indent="0" lvl="0" marL="0" rtl="0" algn="l">
              <a:spcBef>
                <a:spcPts val="0"/>
              </a:spcBef>
              <a:spcAft>
                <a:spcPts val="0"/>
              </a:spcAft>
              <a:buNone/>
            </a:pPr>
            <a:r>
              <a:rPr lang="en">
                <a:solidFill>
                  <a:srgbClr val="FFFFFF"/>
                </a:solidFill>
              </a:rPr>
              <a:t>Project 2 Team 7</a:t>
            </a:r>
            <a:endParaRPr/>
          </a:p>
        </p:txBody>
      </p:sp>
      <p:sp>
        <p:nvSpPr>
          <p:cNvPr id="278" name="Google Shape;278;p13"/>
          <p:cNvSpPr txBox="1"/>
          <p:nvPr/>
        </p:nvSpPr>
        <p:spPr>
          <a:xfrm>
            <a:off x="824000" y="3193075"/>
            <a:ext cx="5732100" cy="17283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100"/>
              </a:spcBef>
              <a:spcAft>
                <a:spcPts val="0"/>
              </a:spcAft>
              <a:buNone/>
            </a:pPr>
            <a:r>
              <a:rPr lang="en" sz="1800">
                <a:solidFill>
                  <a:srgbClr val="8DD8D3"/>
                </a:solidFill>
                <a:latin typeface="Roboto"/>
                <a:ea typeface="Roboto"/>
                <a:cs typeface="Roboto"/>
                <a:sym typeface="Roboto"/>
              </a:rPr>
              <a:t>PU FANYI (U2220175K)</a:t>
            </a:r>
            <a:endParaRPr sz="1800">
              <a:solidFill>
                <a:srgbClr val="8DD8D3"/>
              </a:solidFill>
              <a:latin typeface="Roboto"/>
              <a:ea typeface="Roboto"/>
              <a:cs typeface="Roboto"/>
              <a:sym typeface="Roboto"/>
            </a:endParaRPr>
          </a:p>
          <a:p>
            <a:pPr indent="0" lvl="0" marL="0" rtl="0" algn="l">
              <a:lnSpc>
                <a:spcPct val="95000"/>
              </a:lnSpc>
              <a:spcBef>
                <a:spcPts val="1100"/>
              </a:spcBef>
              <a:spcAft>
                <a:spcPts val="0"/>
              </a:spcAft>
              <a:buNone/>
            </a:pPr>
            <a:r>
              <a:rPr lang="en" sz="1800">
                <a:solidFill>
                  <a:srgbClr val="8DD8D3"/>
                </a:solidFill>
                <a:latin typeface="Roboto"/>
                <a:ea typeface="Roboto"/>
                <a:cs typeface="Roboto"/>
                <a:sym typeface="Roboto"/>
              </a:rPr>
              <a:t>PUSHPARAJAN ROSHINI (U2222546A)</a:t>
            </a:r>
            <a:endParaRPr sz="1800">
              <a:solidFill>
                <a:srgbClr val="8DD8D3"/>
              </a:solidFill>
              <a:latin typeface="Roboto"/>
              <a:ea typeface="Roboto"/>
              <a:cs typeface="Roboto"/>
              <a:sym typeface="Roboto"/>
            </a:endParaRPr>
          </a:p>
          <a:p>
            <a:pPr indent="0" lvl="0" marL="0" rtl="0" algn="l">
              <a:lnSpc>
                <a:spcPct val="95000"/>
              </a:lnSpc>
              <a:spcBef>
                <a:spcPts val="1100"/>
              </a:spcBef>
              <a:spcAft>
                <a:spcPts val="0"/>
              </a:spcAft>
              <a:buNone/>
            </a:pPr>
            <a:r>
              <a:rPr lang="en" sz="1800">
                <a:solidFill>
                  <a:srgbClr val="8DD8D3"/>
                </a:solidFill>
                <a:latin typeface="Roboto"/>
                <a:ea typeface="Roboto"/>
                <a:cs typeface="Roboto"/>
                <a:sym typeface="Roboto"/>
              </a:rPr>
              <a:t>QIAN JIANHENG OSCAR (U2220109K)</a:t>
            </a:r>
            <a:endParaRPr sz="1800">
              <a:solidFill>
                <a:srgbClr val="8DD8D3"/>
              </a:solidFill>
              <a:latin typeface="Roboto"/>
              <a:ea typeface="Roboto"/>
              <a:cs typeface="Roboto"/>
              <a:sym typeface="Roboto"/>
            </a:endParaRPr>
          </a:p>
          <a:p>
            <a:pPr indent="0" lvl="0" marL="0" rtl="0" algn="l">
              <a:lnSpc>
                <a:spcPct val="95000"/>
              </a:lnSpc>
              <a:spcBef>
                <a:spcPts val="1100"/>
              </a:spcBef>
              <a:spcAft>
                <a:spcPts val="1100"/>
              </a:spcAft>
              <a:buNone/>
            </a:pPr>
            <a:r>
              <a:rPr lang="en" sz="1800">
                <a:solidFill>
                  <a:srgbClr val="8DD8D3"/>
                </a:solidFill>
                <a:latin typeface="Roboto"/>
                <a:ea typeface="Roboto"/>
                <a:cs typeface="Roboto"/>
                <a:sym typeface="Roboto"/>
              </a:rPr>
              <a:t>RHEA SUSAN GEORGE (U2220116B)</a:t>
            </a:r>
            <a:endParaRPr sz="1800">
              <a:solidFill>
                <a:srgbClr val="8DD8D3"/>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txBox="1"/>
          <p:nvPr>
            <p:ph type="title"/>
          </p:nvPr>
        </p:nvSpPr>
        <p:spPr>
          <a:xfrm>
            <a:off x="1366375" y="33735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Implementation</a:t>
            </a:r>
            <a:endParaRPr/>
          </a:p>
        </p:txBody>
      </p:sp>
      <p:pic>
        <p:nvPicPr>
          <p:cNvPr id="336" name="Google Shape;336;p22"/>
          <p:cNvPicPr preferRelativeResize="0"/>
          <p:nvPr/>
        </p:nvPicPr>
        <p:blipFill>
          <a:blip r:embed="rId3">
            <a:alphaModFix/>
          </a:blip>
          <a:stretch>
            <a:fillRect/>
          </a:stretch>
        </p:blipFill>
        <p:spPr>
          <a:xfrm>
            <a:off x="547963" y="1495700"/>
            <a:ext cx="4524375" cy="1866900"/>
          </a:xfrm>
          <a:prstGeom prst="rect">
            <a:avLst/>
          </a:prstGeom>
          <a:noFill/>
          <a:ln>
            <a:noFill/>
          </a:ln>
        </p:spPr>
      </p:pic>
      <p:sp>
        <p:nvSpPr>
          <p:cNvPr id="337" name="Google Shape;337;p22"/>
          <p:cNvSpPr/>
          <p:nvPr/>
        </p:nvSpPr>
        <p:spPr>
          <a:xfrm>
            <a:off x="6773300" y="1638300"/>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8" name="Google Shape;338;p22"/>
          <p:cNvSpPr/>
          <p:nvPr/>
        </p:nvSpPr>
        <p:spPr>
          <a:xfrm>
            <a:off x="6157100" y="212602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39" name="Google Shape;339;p22"/>
          <p:cNvSpPr/>
          <p:nvPr/>
        </p:nvSpPr>
        <p:spPr>
          <a:xfrm>
            <a:off x="7354200" y="212602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40" name="Google Shape;340;p22"/>
          <p:cNvCxnSpPr>
            <a:stCxn id="337" idx="4"/>
            <a:endCxn id="338" idx="0"/>
          </p:cNvCxnSpPr>
          <p:nvPr/>
        </p:nvCxnSpPr>
        <p:spPr>
          <a:xfrm flipH="1">
            <a:off x="6311150" y="1946400"/>
            <a:ext cx="616200" cy="1797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22"/>
          <p:cNvCxnSpPr>
            <a:stCxn id="337" idx="4"/>
            <a:endCxn id="339" idx="0"/>
          </p:cNvCxnSpPr>
          <p:nvPr/>
        </p:nvCxnSpPr>
        <p:spPr>
          <a:xfrm>
            <a:off x="6927350" y="1946400"/>
            <a:ext cx="580800" cy="179700"/>
          </a:xfrm>
          <a:prstGeom prst="straightConnector1">
            <a:avLst/>
          </a:prstGeom>
          <a:noFill/>
          <a:ln cap="flat" cmpd="sng" w="9525">
            <a:solidFill>
              <a:schemeClr val="dk2"/>
            </a:solidFill>
            <a:prstDash val="solid"/>
            <a:round/>
            <a:headEnd len="med" w="med" type="none"/>
            <a:tailEnd len="med" w="med" type="none"/>
          </a:ln>
        </p:spPr>
      </p:cxnSp>
      <p:sp>
        <p:nvSpPr>
          <p:cNvPr id="342" name="Google Shape;342;p22"/>
          <p:cNvSpPr/>
          <p:nvPr/>
        </p:nvSpPr>
        <p:spPr>
          <a:xfrm>
            <a:off x="5849000" y="261382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3" name="Google Shape;343;p22"/>
          <p:cNvSpPr/>
          <p:nvPr/>
        </p:nvSpPr>
        <p:spPr>
          <a:xfrm>
            <a:off x="6465200" y="261382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44" name="Google Shape;344;p22"/>
          <p:cNvCxnSpPr>
            <a:endCxn id="342" idx="0"/>
          </p:cNvCxnSpPr>
          <p:nvPr/>
        </p:nvCxnSpPr>
        <p:spPr>
          <a:xfrm flipH="1">
            <a:off x="6003050" y="2434125"/>
            <a:ext cx="308100" cy="1797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22"/>
          <p:cNvCxnSpPr>
            <a:endCxn id="343" idx="0"/>
          </p:cNvCxnSpPr>
          <p:nvPr/>
        </p:nvCxnSpPr>
        <p:spPr>
          <a:xfrm>
            <a:off x="6311150" y="2434125"/>
            <a:ext cx="308100" cy="179700"/>
          </a:xfrm>
          <a:prstGeom prst="straightConnector1">
            <a:avLst/>
          </a:prstGeom>
          <a:noFill/>
          <a:ln cap="flat" cmpd="sng" w="9525">
            <a:solidFill>
              <a:schemeClr val="dk2"/>
            </a:solidFill>
            <a:prstDash val="solid"/>
            <a:round/>
            <a:headEnd len="med" w="med" type="none"/>
            <a:tailEnd len="med" w="med" type="none"/>
          </a:ln>
        </p:spPr>
      </p:cxnSp>
      <p:sp>
        <p:nvSpPr>
          <p:cNvPr id="346" name="Google Shape;346;p22"/>
          <p:cNvSpPr/>
          <p:nvPr/>
        </p:nvSpPr>
        <p:spPr>
          <a:xfrm>
            <a:off x="7046100" y="261382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7" name="Google Shape;347;p22"/>
          <p:cNvSpPr/>
          <p:nvPr/>
        </p:nvSpPr>
        <p:spPr>
          <a:xfrm>
            <a:off x="7662300" y="261382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48" name="Google Shape;348;p22"/>
          <p:cNvCxnSpPr/>
          <p:nvPr/>
        </p:nvCxnSpPr>
        <p:spPr>
          <a:xfrm flipH="1">
            <a:off x="7200150" y="2434125"/>
            <a:ext cx="308100" cy="1797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22"/>
          <p:cNvCxnSpPr>
            <a:endCxn id="347" idx="0"/>
          </p:cNvCxnSpPr>
          <p:nvPr/>
        </p:nvCxnSpPr>
        <p:spPr>
          <a:xfrm>
            <a:off x="7508250" y="2434125"/>
            <a:ext cx="308100" cy="1797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22"/>
          <p:cNvCxnSpPr>
            <a:stCxn id="342" idx="2"/>
          </p:cNvCxnSpPr>
          <p:nvPr/>
        </p:nvCxnSpPr>
        <p:spPr>
          <a:xfrm rot="10800000">
            <a:off x="2365700" y="1878375"/>
            <a:ext cx="3483300" cy="8895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a:t>
            </a:r>
            <a:endParaRPr/>
          </a:p>
        </p:txBody>
      </p:sp>
      <p:sp>
        <p:nvSpPr>
          <p:cNvPr id="356" name="Google Shape;356;p23"/>
          <p:cNvSpPr txBox="1"/>
          <p:nvPr/>
        </p:nvSpPr>
        <p:spPr>
          <a:xfrm>
            <a:off x="6157225" y="1530775"/>
            <a:ext cx="2738400" cy="26958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Create a minimising heap and initialise with source vertex - </a:t>
            </a:r>
            <a:r>
              <a:rPr lang="en" sz="1000">
                <a:latin typeface="Nunito"/>
                <a:ea typeface="Nunito"/>
                <a:cs typeface="Nunito"/>
                <a:sym typeface="Nunito"/>
              </a:rPr>
              <a:t>distance</a:t>
            </a:r>
            <a:r>
              <a:rPr lang="en" sz="1000">
                <a:latin typeface="Nunito"/>
                <a:ea typeface="Nunito"/>
                <a:cs typeface="Nunito"/>
                <a:sym typeface="Nunito"/>
              </a:rPr>
              <a:t> to be 0, other vertices : </a:t>
            </a:r>
            <a:r>
              <a:rPr lang="en" sz="1000">
                <a:latin typeface="Nunito"/>
                <a:ea typeface="Nunito"/>
                <a:cs typeface="Nunito"/>
                <a:sym typeface="Nunito"/>
              </a:rPr>
              <a:t>infinity</a:t>
            </a:r>
            <a:r>
              <a:rPr lang="en" sz="1000">
                <a:latin typeface="Nunito"/>
                <a:ea typeface="Nunito"/>
                <a:cs typeface="Nunito"/>
                <a:sym typeface="Nunito"/>
              </a:rPr>
              <a:t> </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While minimum heap is not empty, pop the root vertex with minimum distance/highest priority </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For each adjacent vertex of popped vertex, calculate the new distance by adding the weight of edge between the 2 vertices </a:t>
            </a:r>
            <a:endParaRPr sz="1000">
              <a:latin typeface="Nunito"/>
              <a:ea typeface="Nunito"/>
              <a:cs typeface="Nunito"/>
              <a:sym typeface="Nunito"/>
            </a:endParaRPr>
          </a:p>
          <a:p>
            <a:pPr indent="-292100" lvl="1" marL="914400" rtl="0" algn="l">
              <a:spcBef>
                <a:spcPts val="0"/>
              </a:spcBef>
              <a:spcAft>
                <a:spcPts val="0"/>
              </a:spcAft>
              <a:buSzPts val="1000"/>
              <a:buFont typeface="Nunito"/>
              <a:buAutoNum type="alphaLcPeriod"/>
            </a:pPr>
            <a:r>
              <a:rPr lang="en" sz="1000">
                <a:latin typeface="Nunito"/>
                <a:ea typeface="Nunito"/>
                <a:cs typeface="Nunito"/>
                <a:sym typeface="Nunito"/>
              </a:rPr>
              <a:t>If new distance is &lt; current, update the distance array</a:t>
            </a:r>
            <a:endParaRPr sz="1000">
              <a:latin typeface="Nunito"/>
              <a:ea typeface="Nunito"/>
              <a:cs typeface="Nunito"/>
              <a:sym typeface="Nunito"/>
            </a:endParaRPr>
          </a:p>
          <a:p>
            <a:pPr indent="-292100" lvl="1" marL="914400" rtl="0" algn="l">
              <a:spcBef>
                <a:spcPts val="0"/>
              </a:spcBef>
              <a:spcAft>
                <a:spcPts val="0"/>
              </a:spcAft>
              <a:buSzPts val="1000"/>
              <a:buFont typeface="Nunito"/>
              <a:buAutoNum type="alphaLcPeriod"/>
            </a:pPr>
            <a:r>
              <a:rPr lang="en" sz="1000">
                <a:latin typeface="Nunito"/>
                <a:ea typeface="Nunito"/>
                <a:cs typeface="Nunito"/>
                <a:sym typeface="Nunito"/>
              </a:rPr>
              <a:t>And update the heap</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Repeat until all vertices are popped or  destination vertex attained</a:t>
            </a:r>
            <a:endParaRPr sz="1000">
              <a:latin typeface="Nunito"/>
              <a:ea typeface="Nunito"/>
              <a:cs typeface="Nunito"/>
              <a:sym typeface="Nunito"/>
            </a:endParaRPr>
          </a:p>
          <a:p>
            <a:pPr indent="-292100" lvl="0" marL="457200" rtl="0" algn="l">
              <a:spcBef>
                <a:spcPts val="0"/>
              </a:spcBef>
              <a:spcAft>
                <a:spcPts val="0"/>
              </a:spcAft>
              <a:buSzPts val="1000"/>
              <a:buFont typeface="Nunito"/>
              <a:buAutoNum type="arabicPeriod"/>
            </a:pPr>
            <a:r>
              <a:rPr lang="en" sz="1000">
                <a:latin typeface="Nunito"/>
                <a:ea typeface="Nunito"/>
                <a:cs typeface="Nunito"/>
                <a:sym typeface="Nunito"/>
              </a:rPr>
              <a:t>Obtain shortest distances of vertices from distance d array</a:t>
            </a:r>
            <a:endParaRPr sz="1000">
              <a:latin typeface="Nunito"/>
              <a:ea typeface="Nunito"/>
              <a:cs typeface="Nunito"/>
              <a:sym typeface="Nunito"/>
            </a:endParaRPr>
          </a:p>
        </p:txBody>
      </p:sp>
      <p:pic>
        <p:nvPicPr>
          <p:cNvPr id="357" name="Google Shape;357;p23"/>
          <p:cNvPicPr preferRelativeResize="0"/>
          <p:nvPr/>
        </p:nvPicPr>
        <p:blipFill>
          <a:blip r:embed="rId3">
            <a:alphaModFix/>
          </a:blip>
          <a:stretch>
            <a:fillRect/>
          </a:stretch>
        </p:blipFill>
        <p:spPr>
          <a:xfrm>
            <a:off x="1119800" y="1619350"/>
            <a:ext cx="1981200" cy="3028950"/>
          </a:xfrm>
          <a:prstGeom prst="rect">
            <a:avLst/>
          </a:prstGeom>
          <a:noFill/>
          <a:ln>
            <a:noFill/>
          </a:ln>
        </p:spPr>
      </p:pic>
      <p:sp>
        <p:nvSpPr>
          <p:cNvPr id="358" name="Google Shape;358;p23"/>
          <p:cNvSpPr txBox="1"/>
          <p:nvPr/>
        </p:nvSpPr>
        <p:spPr>
          <a:xfrm>
            <a:off x="1763550" y="1385725"/>
            <a:ext cx="10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Graph</a:t>
            </a:r>
            <a:endParaRPr>
              <a:latin typeface="Nunito"/>
              <a:ea typeface="Nunito"/>
              <a:cs typeface="Nunito"/>
              <a:sym typeface="Nunito"/>
            </a:endParaRPr>
          </a:p>
        </p:txBody>
      </p:sp>
      <p:sp>
        <p:nvSpPr>
          <p:cNvPr id="359" name="Google Shape;359;p23"/>
          <p:cNvSpPr/>
          <p:nvPr/>
        </p:nvSpPr>
        <p:spPr>
          <a:xfrm>
            <a:off x="4636900" y="1619350"/>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0" name="Google Shape;360;p23"/>
          <p:cNvSpPr/>
          <p:nvPr/>
        </p:nvSpPr>
        <p:spPr>
          <a:xfrm>
            <a:off x="4020700" y="210707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61" name="Google Shape;361;p23"/>
          <p:cNvSpPr/>
          <p:nvPr/>
        </p:nvSpPr>
        <p:spPr>
          <a:xfrm>
            <a:off x="5217800" y="210707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62" name="Google Shape;362;p23"/>
          <p:cNvCxnSpPr>
            <a:stCxn id="359" idx="4"/>
            <a:endCxn id="360" idx="0"/>
          </p:cNvCxnSpPr>
          <p:nvPr/>
        </p:nvCxnSpPr>
        <p:spPr>
          <a:xfrm flipH="1">
            <a:off x="4174750" y="1927450"/>
            <a:ext cx="616200" cy="1797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3"/>
          <p:cNvCxnSpPr>
            <a:stCxn id="359" idx="4"/>
            <a:endCxn id="361" idx="0"/>
          </p:cNvCxnSpPr>
          <p:nvPr/>
        </p:nvCxnSpPr>
        <p:spPr>
          <a:xfrm>
            <a:off x="4790950" y="1927450"/>
            <a:ext cx="580800" cy="179700"/>
          </a:xfrm>
          <a:prstGeom prst="straightConnector1">
            <a:avLst/>
          </a:prstGeom>
          <a:noFill/>
          <a:ln cap="flat" cmpd="sng" w="9525">
            <a:solidFill>
              <a:schemeClr val="dk2"/>
            </a:solidFill>
            <a:prstDash val="solid"/>
            <a:round/>
            <a:headEnd len="med" w="med" type="none"/>
            <a:tailEnd len="med" w="med" type="none"/>
          </a:ln>
        </p:spPr>
      </p:cxnSp>
      <p:sp>
        <p:nvSpPr>
          <p:cNvPr id="364" name="Google Shape;364;p23"/>
          <p:cNvSpPr/>
          <p:nvPr/>
        </p:nvSpPr>
        <p:spPr>
          <a:xfrm>
            <a:off x="3712600" y="2594875"/>
            <a:ext cx="3081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65" name="Google Shape;365;p23"/>
          <p:cNvCxnSpPr>
            <a:endCxn id="364" idx="0"/>
          </p:cNvCxnSpPr>
          <p:nvPr/>
        </p:nvCxnSpPr>
        <p:spPr>
          <a:xfrm flipH="1">
            <a:off x="3866650" y="2415175"/>
            <a:ext cx="308100" cy="1797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23"/>
          <p:cNvCxnSpPr>
            <a:stCxn id="359" idx="1"/>
          </p:cNvCxnSpPr>
          <p:nvPr/>
        </p:nvCxnSpPr>
        <p:spPr>
          <a:xfrm rot="10800000">
            <a:off x="4407820" y="1266070"/>
            <a:ext cx="274200" cy="398400"/>
          </a:xfrm>
          <a:prstGeom prst="straightConnector1">
            <a:avLst/>
          </a:prstGeom>
          <a:noFill/>
          <a:ln cap="flat" cmpd="sng" w="9525">
            <a:solidFill>
              <a:schemeClr val="dk1"/>
            </a:solidFill>
            <a:prstDash val="solid"/>
            <a:round/>
            <a:headEnd len="med" w="med" type="none"/>
            <a:tailEnd len="med" w="med" type="triangle"/>
          </a:ln>
        </p:spPr>
      </p:cxnSp>
      <p:sp>
        <p:nvSpPr>
          <p:cNvPr id="367" name="Google Shape;367;p23"/>
          <p:cNvSpPr txBox="1"/>
          <p:nvPr/>
        </p:nvSpPr>
        <p:spPr>
          <a:xfrm>
            <a:off x="3712600" y="1000150"/>
            <a:ext cx="2579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Source node initialised with distance=0</a:t>
            </a:r>
            <a:endParaRPr sz="1000">
              <a:latin typeface="Nunito"/>
              <a:ea typeface="Nunito"/>
              <a:cs typeface="Nunito"/>
              <a:sym typeface="Nunito"/>
            </a:endParaRPr>
          </a:p>
        </p:txBody>
      </p:sp>
      <p:cxnSp>
        <p:nvCxnSpPr>
          <p:cNvPr id="368" name="Google Shape;368;p23"/>
          <p:cNvCxnSpPr>
            <a:stCxn id="364" idx="5"/>
          </p:cNvCxnSpPr>
          <p:nvPr/>
        </p:nvCxnSpPr>
        <p:spPr>
          <a:xfrm>
            <a:off x="3975580" y="2857855"/>
            <a:ext cx="746700" cy="859200"/>
          </a:xfrm>
          <a:prstGeom prst="straightConnector1">
            <a:avLst/>
          </a:prstGeom>
          <a:noFill/>
          <a:ln cap="flat" cmpd="sng" w="9525">
            <a:solidFill>
              <a:schemeClr val="dk1"/>
            </a:solidFill>
            <a:prstDash val="solid"/>
            <a:round/>
            <a:headEnd len="med" w="med" type="none"/>
            <a:tailEnd len="med" w="med" type="triangle"/>
          </a:ln>
        </p:spPr>
      </p:cxnSp>
      <p:cxnSp>
        <p:nvCxnSpPr>
          <p:cNvPr id="369" name="Google Shape;369;p23"/>
          <p:cNvCxnSpPr>
            <a:stCxn id="360" idx="5"/>
          </p:cNvCxnSpPr>
          <p:nvPr/>
        </p:nvCxnSpPr>
        <p:spPr>
          <a:xfrm>
            <a:off x="4283680" y="2370055"/>
            <a:ext cx="430500" cy="1338900"/>
          </a:xfrm>
          <a:prstGeom prst="straightConnector1">
            <a:avLst/>
          </a:prstGeom>
          <a:noFill/>
          <a:ln cap="flat" cmpd="sng" w="9525">
            <a:solidFill>
              <a:schemeClr val="dk1"/>
            </a:solidFill>
            <a:prstDash val="solid"/>
            <a:round/>
            <a:headEnd len="med" w="med" type="none"/>
            <a:tailEnd len="med" w="med" type="triangle"/>
          </a:ln>
        </p:spPr>
      </p:cxnSp>
      <p:cxnSp>
        <p:nvCxnSpPr>
          <p:cNvPr id="370" name="Google Shape;370;p23"/>
          <p:cNvCxnSpPr>
            <a:stCxn id="361" idx="4"/>
          </p:cNvCxnSpPr>
          <p:nvPr/>
        </p:nvCxnSpPr>
        <p:spPr>
          <a:xfrm flipH="1">
            <a:off x="4714250" y="2415175"/>
            <a:ext cx="657600" cy="1277700"/>
          </a:xfrm>
          <a:prstGeom prst="straightConnector1">
            <a:avLst/>
          </a:prstGeom>
          <a:noFill/>
          <a:ln cap="flat" cmpd="sng" w="9525">
            <a:solidFill>
              <a:schemeClr val="dk1"/>
            </a:solidFill>
            <a:prstDash val="solid"/>
            <a:round/>
            <a:headEnd len="med" w="med" type="none"/>
            <a:tailEnd len="med" w="med" type="triangle"/>
          </a:ln>
        </p:spPr>
      </p:cxnSp>
      <p:sp>
        <p:nvSpPr>
          <p:cNvPr id="371" name="Google Shape;371;p23"/>
          <p:cNvSpPr txBox="1"/>
          <p:nvPr/>
        </p:nvSpPr>
        <p:spPr>
          <a:xfrm>
            <a:off x="4174750" y="3717050"/>
            <a:ext cx="2046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latin typeface="Nunito"/>
                <a:ea typeface="Nunito"/>
                <a:cs typeface="Nunito"/>
                <a:sym typeface="Nunito"/>
              </a:rPr>
              <a:t>All other node initially initialised to infinity (integer max)</a:t>
            </a:r>
            <a:endParaRPr sz="1000">
              <a:latin typeface="Nunito"/>
              <a:ea typeface="Nunito"/>
              <a:cs typeface="Nunito"/>
              <a:sym typeface="Nunito"/>
            </a:endParaRPr>
          </a:p>
        </p:txBody>
      </p:sp>
      <p:sp>
        <p:nvSpPr>
          <p:cNvPr id="372" name="Google Shape;372;p23"/>
          <p:cNvSpPr txBox="1"/>
          <p:nvPr/>
        </p:nvSpPr>
        <p:spPr>
          <a:xfrm>
            <a:off x="824950" y="2985075"/>
            <a:ext cx="5358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Nunito"/>
                <a:ea typeface="Nunito"/>
                <a:cs typeface="Nunito"/>
                <a:sym typeface="Nunito"/>
              </a:rPr>
              <a:t>infinity</a:t>
            </a:r>
            <a:endParaRPr sz="900">
              <a:latin typeface="Nunito"/>
              <a:ea typeface="Nunito"/>
              <a:cs typeface="Nunito"/>
              <a:sym typeface="Nunito"/>
            </a:endParaRPr>
          </a:p>
        </p:txBody>
      </p:sp>
      <p:sp>
        <p:nvSpPr>
          <p:cNvPr id="373" name="Google Shape;373;p23"/>
          <p:cNvSpPr txBox="1"/>
          <p:nvPr/>
        </p:nvSpPr>
        <p:spPr>
          <a:xfrm>
            <a:off x="3036125" y="2907338"/>
            <a:ext cx="535800" cy="2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Nunito"/>
                <a:ea typeface="Nunito"/>
                <a:cs typeface="Nunito"/>
                <a:sym typeface="Nunito"/>
              </a:rPr>
              <a:t>infinity</a:t>
            </a:r>
            <a:endParaRPr sz="900">
              <a:latin typeface="Nunito"/>
              <a:ea typeface="Nunito"/>
              <a:cs typeface="Nunito"/>
              <a:sym typeface="Nunito"/>
            </a:endParaRPr>
          </a:p>
        </p:txBody>
      </p:sp>
      <p:grpSp>
        <p:nvGrpSpPr>
          <p:cNvPr id="374" name="Google Shape;374;p23"/>
          <p:cNvGrpSpPr/>
          <p:nvPr/>
        </p:nvGrpSpPr>
        <p:grpSpPr>
          <a:xfrm>
            <a:off x="831076" y="2638413"/>
            <a:ext cx="2694750" cy="758958"/>
            <a:chOff x="876364" y="2594875"/>
            <a:chExt cx="2694750" cy="758958"/>
          </a:xfrm>
        </p:grpSpPr>
        <p:grpSp>
          <p:nvGrpSpPr>
            <p:cNvPr id="375" name="Google Shape;375;p23"/>
            <p:cNvGrpSpPr/>
            <p:nvPr/>
          </p:nvGrpSpPr>
          <p:grpSpPr>
            <a:xfrm>
              <a:off x="876364" y="2709325"/>
              <a:ext cx="407400" cy="644508"/>
              <a:chOff x="876364" y="2709325"/>
              <a:chExt cx="407400" cy="644508"/>
            </a:xfrm>
          </p:grpSpPr>
          <p:sp>
            <p:nvSpPr>
              <p:cNvPr id="376" name="Google Shape;376;p23"/>
              <p:cNvSpPr txBox="1"/>
              <p:nvPr/>
            </p:nvSpPr>
            <p:spPr>
              <a:xfrm>
                <a:off x="942950" y="2709325"/>
                <a:ext cx="274200" cy="3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Nunito"/>
                    <a:ea typeface="Nunito"/>
                    <a:cs typeface="Nunito"/>
                    <a:sym typeface="Nunito"/>
                  </a:rPr>
                  <a:t>4</a:t>
                </a:r>
                <a:endParaRPr sz="1700">
                  <a:latin typeface="Nunito"/>
                  <a:ea typeface="Nunito"/>
                  <a:cs typeface="Nunito"/>
                  <a:sym typeface="Nunito"/>
                </a:endParaRPr>
              </a:p>
            </p:txBody>
          </p:sp>
          <p:sp>
            <p:nvSpPr>
              <p:cNvPr id="377" name="Google Shape;377;p23"/>
              <p:cNvSpPr/>
              <p:nvPr/>
            </p:nvSpPr>
            <p:spPr>
              <a:xfrm rot="-2201167">
                <a:off x="893013" y="3080262"/>
                <a:ext cx="374102" cy="179641"/>
              </a:xfrm>
              <a:prstGeom prst="mathMin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Nunito"/>
                  <a:ea typeface="Nunito"/>
                  <a:cs typeface="Nunito"/>
                  <a:sym typeface="Nunito"/>
                </a:endParaRPr>
              </a:p>
            </p:txBody>
          </p:sp>
        </p:grpSp>
        <p:sp>
          <p:nvSpPr>
            <p:cNvPr id="378" name="Google Shape;378;p23"/>
            <p:cNvSpPr/>
            <p:nvPr/>
          </p:nvSpPr>
          <p:spPr>
            <a:xfrm rot="-2201167">
              <a:off x="3180363" y="2934150"/>
              <a:ext cx="374102" cy="179641"/>
            </a:xfrm>
            <a:prstGeom prst="mathMin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Nunito"/>
                <a:ea typeface="Nunito"/>
                <a:cs typeface="Nunito"/>
                <a:sym typeface="Nunito"/>
              </a:endParaRPr>
            </a:p>
          </p:txBody>
        </p:sp>
        <p:sp>
          <p:nvSpPr>
            <p:cNvPr id="379" name="Google Shape;379;p23"/>
            <p:cNvSpPr txBox="1"/>
            <p:nvPr/>
          </p:nvSpPr>
          <p:spPr>
            <a:xfrm>
              <a:off x="3141525" y="2594875"/>
              <a:ext cx="30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FFFF00"/>
                  </a:highlight>
                  <a:latin typeface="Nunito"/>
                  <a:ea typeface="Nunito"/>
                  <a:cs typeface="Nunito"/>
                  <a:sym typeface="Nunito"/>
                </a:rPr>
                <a:t>1</a:t>
              </a:r>
              <a:endParaRPr/>
            </a:p>
          </p:txBody>
        </p:sp>
      </p:grpSp>
      <p:sp>
        <p:nvSpPr>
          <p:cNvPr id="380" name="Google Shape;380;p23"/>
          <p:cNvSpPr txBox="1"/>
          <p:nvPr/>
        </p:nvSpPr>
        <p:spPr>
          <a:xfrm>
            <a:off x="4915575" y="1556325"/>
            <a:ext cx="746700" cy="1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[0,0]</a:t>
            </a:r>
            <a:endParaRPr>
              <a:latin typeface="Nunito"/>
              <a:ea typeface="Nunito"/>
              <a:cs typeface="Nunito"/>
              <a:sym typeface="Nunito"/>
            </a:endParaRPr>
          </a:p>
        </p:txBody>
      </p:sp>
      <p:sp>
        <p:nvSpPr>
          <p:cNvPr id="381" name="Google Shape;381;p23"/>
          <p:cNvSpPr txBox="1"/>
          <p:nvPr/>
        </p:nvSpPr>
        <p:spPr>
          <a:xfrm>
            <a:off x="5525900" y="2042225"/>
            <a:ext cx="746700" cy="1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[1,1]</a:t>
            </a:r>
            <a:endParaRPr>
              <a:latin typeface="Nunito"/>
              <a:ea typeface="Nunito"/>
              <a:cs typeface="Nunito"/>
              <a:sym typeface="Nunito"/>
            </a:endParaRPr>
          </a:p>
        </p:txBody>
      </p:sp>
      <p:sp>
        <p:nvSpPr>
          <p:cNvPr id="382" name="Google Shape;382;p23"/>
          <p:cNvSpPr txBox="1"/>
          <p:nvPr/>
        </p:nvSpPr>
        <p:spPr>
          <a:xfrm>
            <a:off x="3536975" y="2042225"/>
            <a:ext cx="746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[2,3]</a:t>
            </a:r>
            <a:endParaRPr>
              <a:latin typeface="Nunito"/>
              <a:ea typeface="Nunito"/>
              <a:cs typeface="Nunito"/>
              <a:sym typeface="Nunito"/>
            </a:endParaRPr>
          </a:p>
        </p:txBody>
      </p:sp>
      <p:sp>
        <p:nvSpPr>
          <p:cNvPr id="383" name="Google Shape;383;p23"/>
          <p:cNvSpPr txBox="1"/>
          <p:nvPr/>
        </p:nvSpPr>
        <p:spPr>
          <a:xfrm>
            <a:off x="3259800" y="1338850"/>
            <a:ext cx="12183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Nunito"/>
                <a:ea typeface="Nunito"/>
                <a:cs typeface="Nunito"/>
                <a:sym typeface="Nunito"/>
              </a:rPr>
              <a:t>[index,distance]</a:t>
            </a:r>
            <a:endParaRPr b="1" sz="1000">
              <a:latin typeface="Nunito"/>
              <a:ea typeface="Nunito"/>
              <a:cs typeface="Nunito"/>
              <a:sym typeface="Nunito"/>
            </a:endParaRPr>
          </a:p>
        </p:txBody>
      </p:sp>
      <p:grpSp>
        <p:nvGrpSpPr>
          <p:cNvPr id="384" name="Google Shape;384;p23"/>
          <p:cNvGrpSpPr/>
          <p:nvPr/>
        </p:nvGrpSpPr>
        <p:grpSpPr>
          <a:xfrm>
            <a:off x="889139" y="2495550"/>
            <a:ext cx="510586" cy="632908"/>
            <a:chOff x="889139" y="2495550"/>
            <a:chExt cx="510586" cy="632908"/>
          </a:xfrm>
        </p:grpSpPr>
        <p:sp>
          <p:nvSpPr>
            <p:cNvPr id="385" name="Google Shape;385;p23"/>
            <p:cNvSpPr/>
            <p:nvPr/>
          </p:nvSpPr>
          <p:spPr>
            <a:xfrm rot="-2201167">
              <a:off x="905788" y="2854887"/>
              <a:ext cx="374102" cy="179641"/>
            </a:xfrm>
            <a:prstGeom prst="mathMinus">
              <a:avLst>
                <a:gd fmla="val 23520" name="adj1"/>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latin typeface="Nunito"/>
                <a:ea typeface="Nunito"/>
                <a:cs typeface="Nunito"/>
                <a:sym typeface="Nunito"/>
              </a:endParaRPr>
            </a:p>
          </p:txBody>
        </p:sp>
        <p:sp>
          <p:nvSpPr>
            <p:cNvPr id="386" name="Google Shape;386;p23"/>
            <p:cNvSpPr txBox="1"/>
            <p:nvPr/>
          </p:nvSpPr>
          <p:spPr>
            <a:xfrm>
              <a:off x="932025" y="2495550"/>
              <a:ext cx="467700" cy="2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Nunito"/>
                  <a:ea typeface="Nunito"/>
                  <a:cs typeface="Nunito"/>
                  <a:sym typeface="Nunito"/>
                </a:rPr>
                <a:t>3</a:t>
              </a:r>
              <a:endParaRPr>
                <a:highlight>
                  <a:srgbClr val="FFFF00"/>
                </a:highlight>
                <a:latin typeface="Nunito"/>
                <a:ea typeface="Nunito"/>
                <a:cs typeface="Nunito"/>
                <a:sym typeface="Nuni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Theoretical Analysis</a:t>
            </a:r>
            <a:endParaRPr/>
          </a:p>
        </p:txBody>
      </p:sp>
      <p:sp>
        <p:nvSpPr>
          <p:cNvPr id="392" name="Google Shape;392;p24"/>
          <p:cNvSpPr/>
          <p:nvPr/>
        </p:nvSpPr>
        <p:spPr>
          <a:xfrm>
            <a:off x="3078213" y="1534375"/>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3" name="Google Shape;393;p24"/>
          <p:cNvSpPr/>
          <p:nvPr/>
        </p:nvSpPr>
        <p:spPr>
          <a:xfrm>
            <a:off x="2545316" y="20221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4" name="Google Shape;394;p24"/>
          <p:cNvSpPr/>
          <p:nvPr/>
        </p:nvSpPr>
        <p:spPr>
          <a:xfrm>
            <a:off x="3580582" y="20221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95" name="Google Shape;395;p24"/>
          <p:cNvCxnSpPr>
            <a:stCxn id="392" idx="4"/>
            <a:endCxn id="393" idx="0"/>
          </p:cNvCxnSpPr>
          <p:nvPr/>
        </p:nvCxnSpPr>
        <p:spPr>
          <a:xfrm flipH="1">
            <a:off x="2678613" y="1842475"/>
            <a:ext cx="532800" cy="179700"/>
          </a:xfrm>
          <a:prstGeom prst="straightConnector1">
            <a:avLst/>
          </a:prstGeom>
          <a:noFill/>
          <a:ln cap="flat" cmpd="sng" w="9525">
            <a:solidFill>
              <a:schemeClr val="dk2"/>
            </a:solidFill>
            <a:prstDash val="solid"/>
            <a:round/>
            <a:headEnd len="med" w="med" type="none"/>
            <a:tailEnd len="med" w="med" type="none"/>
          </a:ln>
        </p:spPr>
      </p:cxnSp>
      <p:cxnSp>
        <p:nvCxnSpPr>
          <p:cNvPr id="396" name="Google Shape;396;p24"/>
          <p:cNvCxnSpPr>
            <a:stCxn id="392" idx="4"/>
            <a:endCxn id="394" idx="0"/>
          </p:cNvCxnSpPr>
          <p:nvPr/>
        </p:nvCxnSpPr>
        <p:spPr>
          <a:xfrm>
            <a:off x="3211413" y="1842475"/>
            <a:ext cx="502500" cy="1797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24"/>
          <p:cNvSpPr/>
          <p:nvPr/>
        </p:nvSpPr>
        <p:spPr>
          <a:xfrm>
            <a:off x="2278867" y="2509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98" name="Google Shape;398;p24"/>
          <p:cNvSpPr/>
          <p:nvPr/>
        </p:nvSpPr>
        <p:spPr>
          <a:xfrm>
            <a:off x="2811764" y="2509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399" name="Google Shape;399;p24"/>
          <p:cNvCxnSpPr>
            <a:endCxn id="397" idx="0"/>
          </p:cNvCxnSpPr>
          <p:nvPr/>
        </p:nvCxnSpPr>
        <p:spPr>
          <a:xfrm flipH="1">
            <a:off x="2412067" y="23302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00" name="Google Shape;400;p24"/>
          <p:cNvCxnSpPr>
            <a:endCxn id="398" idx="0"/>
          </p:cNvCxnSpPr>
          <p:nvPr/>
        </p:nvCxnSpPr>
        <p:spPr>
          <a:xfrm>
            <a:off x="2678564" y="2330200"/>
            <a:ext cx="266400" cy="17970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24"/>
          <p:cNvSpPr/>
          <p:nvPr/>
        </p:nvSpPr>
        <p:spPr>
          <a:xfrm>
            <a:off x="3314134" y="2509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2" name="Google Shape;402;p24"/>
          <p:cNvSpPr/>
          <p:nvPr/>
        </p:nvSpPr>
        <p:spPr>
          <a:xfrm>
            <a:off x="3847031" y="2509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03" name="Google Shape;403;p24"/>
          <p:cNvCxnSpPr/>
          <p:nvPr/>
        </p:nvCxnSpPr>
        <p:spPr>
          <a:xfrm flipH="1">
            <a:off x="3447406" y="23302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24"/>
          <p:cNvCxnSpPr>
            <a:endCxn id="402" idx="0"/>
          </p:cNvCxnSpPr>
          <p:nvPr/>
        </p:nvCxnSpPr>
        <p:spPr>
          <a:xfrm>
            <a:off x="3713831" y="2330200"/>
            <a:ext cx="266400" cy="179700"/>
          </a:xfrm>
          <a:prstGeom prst="straightConnector1">
            <a:avLst/>
          </a:prstGeom>
          <a:noFill/>
          <a:ln cap="flat" cmpd="sng" w="9525">
            <a:solidFill>
              <a:schemeClr val="dk2"/>
            </a:solidFill>
            <a:prstDash val="solid"/>
            <a:round/>
            <a:headEnd len="med" w="med" type="none"/>
            <a:tailEnd len="med" w="med" type="none"/>
          </a:ln>
        </p:spPr>
      </p:cxnSp>
      <p:sp>
        <p:nvSpPr>
          <p:cNvPr id="405" name="Google Shape;405;p24"/>
          <p:cNvSpPr/>
          <p:nvPr/>
        </p:nvSpPr>
        <p:spPr>
          <a:xfrm>
            <a:off x="1960271" y="3260975"/>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6" name="Google Shape;406;p24"/>
          <p:cNvSpPr/>
          <p:nvPr/>
        </p:nvSpPr>
        <p:spPr>
          <a:xfrm>
            <a:off x="1427373" y="37487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07" name="Google Shape;407;p24"/>
          <p:cNvSpPr/>
          <p:nvPr/>
        </p:nvSpPr>
        <p:spPr>
          <a:xfrm>
            <a:off x="2462640" y="37487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08" name="Google Shape;408;p24"/>
          <p:cNvCxnSpPr>
            <a:stCxn id="405" idx="4"/>
            <a:endCxn id="406" idx="0"/>
          </p:cNvCxnSpPr>
          <p:nvPr/>
        </p:nvCxnSpPr>
        <p:spPr>
          <a:xfrm flipH="1">
            <a:off x="1560671" y="3569075"/>
            <a:ext cx="532800" cy="179700"/>
          </a:xfrm>
          <a:prstGeom prst="straightConnector1">
            <a:avLst/>
          </a:prstGeom>
          <a:noFill/>
          <a:ln cap="flat" cmpd="sng" w="9525">
            <a:solidFill>
              <a:schemeClr val="dk2"/>
            </a:solidFill>
            <a:prstDash val="solid"/>
            <a:round/>
            <a:headEnd len="med" w="med" type="none"/>
            <a:tailEnd len="med" w="med" type="none"/>
          </a:ln>
        </p:spPr>
      </p:cxnSp>
      <p:cxnSp>
        <p:nvCxnSpPr>
          <p:cNvPr id="409" name="Google Shape;409;p24"/>
          <p:cNvCxnSpPr>
            <a:stCxn id="405" idx="4"/>
            <a:endCxn id="407" idx="0"/>
          </p:cNvCxnSpPr>
          <p:nvPr/>
        </p:nvCxnSpPr>
        <p:spPr>
          <a:xfrm>
            <a:off x="2093471" y="3569075"/>
            <a:ext cx="502500" cy="179700"/>
          </a:xfrm>
          <a:prstGeom prst="straightConnector1">
            <a:avLst/>
          </a:prstGeom>
          <a:noFill/>
          <a:ln cap="flat" cmpd="sng" w="9525">
            <a:solidFill>
              <a:schemeClr val="dk2"/>
            </a:solidFill>
            <a:prstDash val="solid"/>
            <a:round/>
            <a:headEnd len="med" w="med" type="none"/>
            <a:tailEnd len="med" w="med" type="none"/>
          </a:ln>
        </p:spPr>
      </p:cxnSp>
      <p:sp>
        <p:nvSpPr>
          <p:cNvPr id="410" name="Google Shape;410;p24"/>
          <p:cNvSpPr/>
          <p:nvPr/>
        </p:nvSpPr>
        <p:spPr>
          <a:xfrm>
            <a:off x="1160925" y="42365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1" name="Google Shape;411;p24"/>
          <p:cNvSpPr/>
          <p:nvPr/>
        </p:nvSpPr>
        <p:spPr>
          <a:xfrm>
            <a:off x="1693822" y="42365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12" name="Google Shape;412;p24"/>
          <p:cNvCxnSpPr>
            <a:endCxn id="410" idx="0"/>
          </p:cNvCxnSpPr>
          <p:nvPr/>
        </p:nvCxnSpPr>
        <p:spPr>
          <a:xfrm flipH="1">
            <a:off x="1294125" y="40568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13" name="Google Shape;413;p24"/>
          <p:cNvCxnSpPr>
            <a:endCxn id="411" idx="0"/>
          </p:cNvCxnSpPr>
          <p:nvPr/>
        </p:nvCxnSpPr>
        <p:spPr>
          <a:xfrm>
            <a:off x="1560622" y="4056800"/>
            <a:ext cx="266400" cy="179700"/>
          </a:xfrm>
          <a:prstGeom prst="straightConnector1">
            <a:avLst/>
          </a:prstGeom>
          <a:noFill/>
          <a:ln cap="flat" cmpd="sng" w="9525">
            <a:solidFill>
              <a:schemeClr val="dk2"/>
            </a:solidFill>
            <a:prstDash val="solid"/>
            <a:round/>
            <a:headEnd len="med" w="med" type="none"/>
            <a:tailEnd len="med" w="med" type="none"/>
          </a:ln>
        </p:spPr>
      </p:cxnSp>
      <p:sp>
        <p:nvSpPr>
          <p:cNvPr id="414" name="Google Shape;414;p24"/>
          <p:cNvSpPr/>
          <p:nvPr/>
        </p:nvSpPr>
        <p:spPr>
          <a:xfrm>
            <a:off x="2196191" y="42365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5" name="Google Shape;415;p24"/>
          <p:cNvSpPr/>
          <p:nvPr/>
        </p:nvSpPr>
        <p:spPr>
          <a:xfrm>
            <a:off x="2729088" y="42365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16" name="Google Shape;416;p24"/>
          <p:cNvCxnSpPr/>
          <p:nvPr/>
        </p:nvCxnSpPr>
        <p:spPr>
          <a:xfrm flipH="1">
            <a:off x="2329464" y="40568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24"/>
          <p:cNvCxnSpPr>
            <a:endCxn id="415" idx="0"/>
          </p:cNvCxnSpPr>
          <p:nvPr/>
        </p:nvCxnSpPr>
        <p:spPr>
          <a:xfrm>
            <a:off x="2595888" y="4056800"/>
            <a:ext cx="266400" cy="179700"/>
          </a:xfrm>
          <a:prstGeom prst="straightConnector1">
            <a:avLst/>
          </a:prstGeom>
          <a:noFill/>
          <a:ln cap="flat" cmpd="sng" w="9525">
            <a:solidFill>
              <a:schemeClr val="dk2"/>
            </a:solidFill>
            <a:prstDash val="solid"/>
            <a:round/>
            <a:headEnd len="med" w="med" type="none"/>
            <a:tailEnd len="med" w="med" type="none"/>
          </a:ln>
        </p:spPr>
      </p:cxnSp>
      <p:sp>
        <p:nvSpPr>
          <p:cNvPr id="418" name="Google Shape;418;p24"/>
          <p:cNvSpPr/>
          <p:nvPr/>
        </p:nvSpPr>
        <p:spPr>
          <a:xfrm>
            <a:off x="4061331" y="3313375"/>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19" name="Google Shape;419;p24"/>
          <p:cNvSpPr/>
          <p:nvPr/>
        </p:nvSpPr>
        <p:spPr>
          <a:xfrm>
            <a:off x="3528434" y="38011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0" name="Google Shape;420;p24"/>
          <p:cNvSpPr/>
          <p:nvPr/>
        </p:nvSpPr>
        <p:spPr>
          <a:xfrm>
            <a:off x="4563700" y="38011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21" name="Google Shape;421;p24"/>
          <p:cNvCxnSpPr>
            <a:stCxn id="418" idx="4"/>
            <a:endCxn id="419" idx="0"/>
          </p:cNvCxnSpPr>
          <p:nvPr/>
        </p:nvCxnSpPr>
        <p:spPr>
          <a:xfrm flipH="1">
            <a:off x="3661731" y="3621475"/>
            <a:ext cx="532800" cy="1797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24"/>
          <p:cNvCxnSpPr>
            <a:stCxn id="418" idx="4"/>
            <a:endCxn id="420" idx="0"/>
          </p:cNvCxnSpPr>
          <p:nvPr/>
        </p:nvCxnSpPr>
        <p:spPr>
          <a:xfrm>
            <a:off x="4194531" y="3621475"/>
            <a:ext cx="502500" cy="17970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24"/>
          <p:cNvSpPr/>
          <p:nvPr/>
        </p:nvSpPr>
        <p:spPr>
          <a:xfrm>
            <a:off x="3261985" y="4288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4" name="Google Shape;424;p24"/>
          <p:cNvSpPr/>
          <p:nvPr/>
        </p:nvSpPr>
        <p:spPr>
          <a:xfrm>
            <a:off x="3794883" y="4288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25" name="Google Shape;425;p24"/>
          <p:cNvCxnSpPr>
            <a:endCxn id="423" idx="0"/>
          </p:cNvCxnSpPr>
          <p:nvPr/>
        </p:nvCxnSpPr>
        <p:spPr>
          <a:xfrm flipH="1">
            <a:off x="3395185" y="41092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24"/>
          <p:cNvCxnSpPr>
            <a:endCxn id="424" idx="0"/>
          </p:cNvCxnSpPr>
          <p:nvPr/>
        </p:nvCxnSpPr>
        <p:spPr>
          <a:xfrm>
            <a:off x="3661683" y="4109200"/>
            <a:ext cx="266400" cy="179700"/>
          </a:xfrm>
          <a:prstGeom prst="straightConnector1">
            <a:avLst/>
          </a:prstGeom>
          <a:noFill/>
          <a:ln cap="flat" cmpd="sng" w="9525">
            <a:solidFill>
              <a:schemeClr val="dk2"/>
            </a:solidFill>
            <a:prstDash val="solid"/>
            <a:round/>
            <a:headEnd len="med" w="med" type="none"/>
            <a:tailEnd len="med" w="med" type="none"/>
          </a:ln>
        </p:spPr>
      </p:cxnSp>
      <p:sp>
        <p:nvSpPr>
          <p:cNvPr id="427" name="Google Shape;427;p24"/>
          <p:cNvSpPr/>
          <p:nvPr/>
        </p:nvSpPr>
        <p:spPr>
          <a:xfrm>
            <a:off x="4297252" y="4288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28" name="Google Shape;428;p24"/>
          <p:cNvSpPr/>
          <p:nvPr/>
        </p:nvSpPr>
        <p:spPr>
          <a:xfrm>
            <a:off x="4830149" y="4288900"/>
            <a:ext cx="266400" cy="30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29" name="Google Shape;429;p24"/>
          <p:cNvCxnSpPr/>
          <p:nvPr/>
        </p:nvCxnSpPr>
        <p:spPr>
          <a:xfrm flipH="1">
            <a:off x="4430525" y="41092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24"/>
          <p:cNvCxnSpPr>
            <a:endCxn id="428" idx="0"/>
          </p:cNvCxnSpPr>
          <p:nvPr/>
        </p:nvCxnSpPr>
        <p:spPr>
          <a:xfrm>
            <a:off x="4696949" y="4109200"/>
            <a:ext cx="266400" cy="1797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24"/>
          <p:cNvCxnSpPr>
            <a:stCxn id="397" idx="4"/>
          </p:cNvCxnSpPr>
          <p:nvPr/>
        </p:nvCxnSpPr>
        <p:spPr>
          <a:xfrm flipH="1">
            <a:off x="2338867" y="2818000"/>
            <a:ext cx="73200" cy="1308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24"/>
          <p:cNvCxnSpPr>
            <a:stCxn id="398" idx="4"/>
          </p:cNvCxnSpPr>
          <p:nvPr/>
        </p:nvCxnSpPr>
        <p:spPr>
          <a:xfrm>
            <a:off x="2944964" y="2818000"/>
            <a:ext cx="45300" cy="1113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24"/>
          <p:cNvCxnSpPr>
            <a:stCxn id="401" idx="4"/>
          </p:cNvCxnSpPr>
          <p:nvPr/>
        </p:nvCxnSpPr>
        <p:spPr>
          <a:xfrm flipH="1">
            <a:off x="3422734" y="2818000"/>
            <a:ext cx="24600" cy="1113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24"/>
          <p:cNvCxnSpPr>
            <a:stCxn id="402" idx="4"/>
          </p:cNvCxnSpPr>
          <p:nvPr/>
        </p:nvCxnSpPr>
        <p:spPr>
          <a:xfrm>
            <a:off x="3980231" y="2818000"/>
            <a:ext cx="32100" cy="1047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24"/>
          <p:cNvCxnSpPr>
            <a:stCxn id="405" idx="0"/>
          </p:cNvCxnSpPr>
          <p:nvPr/>
        </p:nvCxnSpPr>
        <p:spPr>
          <a:xfrm flipH="1" rot="10800000">
            <a:off x="2093471" y="3163175"/>
            <a:ext cx="65700" cy="978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24"/>
          <p:cNvCxnSpPr>
            <a:stCxn id="418" idx="0"/>
          </p:cNvCxnSpPr>
          <p:nvPr/>
        </p:nvCxnSpPr>
        <p:spPr>
          <a:xfrm rot="10800000">
            <a:off x="4141731" y="3214975"/>
            <a:ext cx="52800" cy="98400"/>
          </a:xfrm>
          <a:prstGeom prst="straightConnector1">
            <a:avLst/>
          </a:prstGeom>
          <a:noFill/>
          <a:ln cap="flat" cmpd="sng" w="9525">
            <a:solidFill>
              <a:schemeClr val="dk2"/>
            </a:solidFill>
            <a:prstDash val="solid"/>
            <a:round/>
            <a:headEnd len="med" w="med" type="none"/>
            <a:tailEnd len="med" w="med" type="none"/>
          </a:ln>
        </p:spPr>
      </p:cxnSp>
      <p:sp>
        <p:nvSpPr>
          <p:cNvPr id="437" name="Google Shape;437;p24"/>
          <p:cNvSpPr txBox="1"/>
          <p:nvPr/>
        </p:nvSpPr>
        <p:spPr>
          <a:xfrm>
            <a:off x="2153340" y="2841775"/>
            <a:ext cx="3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438" name="Google Shape;438;p24"/>
          <p:cNvSpPr txBox="1"/>
          <p:nvPr/>
        </p:nvSpPr>
        <p:spPr>
          <a:xfrm>
            <a:off x="2737001" y="2841775"/>
            <a:ext cx="3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439" name="Google Shape;439;p24"/>
          <p:cNvSpPr txBox="1"/>
          <p:nvPr/>
        </p:nvSpPr>
        <p:spPr>
          <a:xfrm>
            <a:off x="3320663" y="2841775"/>
            <a:ext cx="3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440" name="Google Shape;440;p24"/>
          <p:cNvSpPr txBox="1"/>
          <p:nvPr/>
        </p:nvSpPr>
        <p:spPr>
          <a:xfrm>
            <a:off x="3904325" y="2841775"/>
            <a:ext cx="35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t>
            </a:r>
            <a:endParaRPr>
              <a:latin typeface="Nunito"/>
              <a:ea typeface="Nunito"/>
              <a:cs typeface="Nunito"/>
              <a:sym typeface="Nunito"/>
            </a:endParaRPr>
          </a:p>
        </p:txBody>
      </p:sp>
      <p:sp>
        <p:nvSpPr>
          <p:cNvPr id="441" name="Google Shape;441;p24"/>
          <p:cNvSpPr txBox="1"/>
          <p:nvPr/>
        </p:nvSpPr>
        <p:spPr>
          <a:xfrm>
            <a:off x="6038175" y="918475"/>
            <a:ext cx="2829000" cy="61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Nunito"/>
                <a:ea typeface="Nunito"/>
                <a:cs typeface="Nunito"/>
                <a:sym typeface="Nunito"/>
              </a:rPr>
              <a:t>2 Key factors which affect time </a:t>
            </a:r>
            <a:r>
              <a:rPr b="1" lang="en">
                <a:latin typeface="Nunito"/>
                <a:ea typeface="Nunito"/>
                <a:cs typeface="Nunito"/>
                <a:sym typeface="Nunito"/>
              </a:rPr>
              <a:t>complexity</a:t>
            </a:r>
            <a:r>
              <a:rPr b="1" lang="en">
                <a:latin typeface="Nunito"/>
                <a:ea typeface="Nunito"/>
                <a:cs typeface="Nunito"/>
                <a:sym typeface="Nunito"/>
              </a:rPr>
              <a:t>:</a:t>
            </a:r>
            <a:endParaRPr b="1">
              <a:latin typeface="Nunito"/>
              <a:ea typeface="Nunito"/>
              <a:cs typeface="Nunito"/>
              <a:sym typeface="Nunito"/>
            </a:endParaRPr>
          </a:p>
        </p:txBody>
      </p:sp>
      <p:sp>
        <p:nvSpPr>
          <p:cNvPr id="442" name="Google Shape;442;p24"/>
          <p:cNvSpPr txBox="1"/>
          <p:nvPr/>
        </p:nvSpPr>
        <p:spPr>
          <a:xfrm>
            <a:off x="5548350" y="1544050"/>
            <a:ext cx="3318900" cy="3133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Nunito"/>
              <a:buAutoNum type="arabicPeriod"/>
            </a:pPr>
            <a:r>
              <a:rPr lang="en" sz="1100">
                <a:solidFill>
                  <a:schemeClr val="dk2"/>
                </a:solidFill>
                <a:latin typeface="Nunito"/>
                <a:ea typeface="Nunito"/>
                <a:cs typeface="Nunito"/>
                <a:sym typeface="Nunito"/>
              </a:rPr>
              <a:t>Popping/Extracting the minimum element from the minimising heap </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AutoNum type="alphaLcPeriod"/>
            </a:pPr>
            <a:r>
              <a:rPr lang="en" sz="1100">
                <a:solidFill>
                  <a:schemeClr val="dk2"/>
                </a:solidFill>
                <a:latin typeface="Nunito"/>
                <a:ea typeface="Nunito"/>
                <a:cs typeface="Nunito"/>
                <a:sym typeface="Nunito"/>
              </a:rPr>
              <a:t>The operation to fix the heap after popping each vertex takes </a:t>
            </a:r>
            <a:r>
              <a:rPr b="1" lang="en" sz="1100">
                <a:solidFill>
                  <a:schemeClr val="dk2"/>
                </a:solidFill>
                <a:latin typeface="Nunito"/>
                <a:ea typeface="Nunito"/>
                <a:cs typeface="Nunito"/>
                <a:sym typeface="Nunito"/>
              </a:rPr>
              <a:t>O(log |V|) </a:t>
            </a:r>
            <a:endParaRPr b="1"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AutoNum type="alphaLcPeriod"/>
            </a:pPr>
            <a:r>
              <a:rPr lang="en" sz="1100">
                <a:solidFill>
                  <a:schemeClr val="dk2"/>
                </a:solidFill>
                <a:latin typeface="Nunito"/>
                <a:ea typeface="Nunito"/>
                <a:cs typeface="Nunito"/>
                <a:sym typeface="Nunito"/>
              </a:rPr>
              <a:t>We do this for all </a:t>
            </a:r>
            <a:r>
              <a:rPr b="1" lang="en" sz="1100">
                <a:solidFill>
                  <a:schemeClr val="dk2"/>
                </a:solidFill>
                <a:latin typeface="Nunito"/>
                <a:ea typeface="Nunito"/>
                <a:cs typeface="Nunito"/>
                <a:sym typeface="Nunito"/>
              </a:rPr>
              <a:t>V </a:t>
            </a:r>
            <a:r>
              <a:rPr lang="en" sz="1100">
                <a:solidFill>
                  <a:schemeClr val="dk2"/>
                </a:solidFill>
                <a:latin typeface="Nunito"/>
                <a:ea typeface="Nunito"/>
                <a:cs typeface="Nunito"/>
                <a:sym typeface="Nunito"/>
              </a:rPr>
              <a:t>vertices so     </a:t>
            </a:r>
            <a:r>
              <a:rPr b="1" lang="en" sz="1100">
                <a:solidFill>
                  <a:schemeClr val="dk2"/>
                </a:solidFill>
                <a:highlight>
                  <a:schemeClr val="accent4"/>
                </a:highlight>
                <a:latin typeface="Nunito"/>
                <a:ea typeface="Nunito"/>
                <a:cs typeface="Nunito"/>
                <a:sym typeface="Nunito"/>
              </a:rPr>
              <a:t>O(</a:t>
            </a:r>
            <a:r>
              <a:rPr lang="en" sz="1100">
                <a:solidFill>
                  <a:schemeClr val="dk2"/>
                </a:solidFill>
                <a:highlight>
                  <a:schemeClr val="accent4"/>
                </a:highlight>
                <a:latin typeface="Nunito"/>
                <a:ea typeface="Nunito"/>
                <a:cs typeface="Nunito"/>
                <a:sym typeface="Nunito"/>
              </a:rPr>
              <a:t>|</a:t>
            </a:r>
            <a:r>
              <a:rPr b="1" lang="en" sz="1100">
                <a:solidFill>
                  <a:schemeClr val="dk2"/>
                </a:solidFill>
                <a:highlight>
                  <a:schemeClr val="accent4"/>
                </a:highlight>
                <a:latin typeface="Nunito"/>
                <a:ea typeface="Nunito"/>
                <a:cs typeface="Nunito"/>
                <a:sym typeface="Nunito"/>
              </a:rPr>
              <a:t>V| log |V|)</a:t>
            </a:r>
            <a:endParaRPr b="1" sz="1100">
              <a:solidFill>
                <a:schemeClr val="dk2"/>
              </a:solidFill>
              <a:highlight>
                <a:schemeClr val="accent4"/>
              </a:highlight>
              <a:latin typeface="Nunito"/>
              <a:ea typeface="Nunito"/>
              <a:cs typeface="Nunito"/>
              <a:sym typeface="Nunito"/>
            </a:endParaRPr>
          </a:p>
          <a:p>
            <a:pPr indent="-298450" lvl="0" marL="457200" rtl="0" algn="l">
              <a:lnSpc>
                <a:spcPct val="115000"/>
              </a:lnSpc>
              <a:spcBef>
                <a:spcPts val="0"/>
              </a:spcBef>
              <a:spcAft>
                <a:spcPts val="0"/>
              </a:spcAft>
              <a:buClr>
                <a:schemeClr val="dk2"/>
              </a:buClr>
              <a:buSzPts val="1100"/>
              <a:buFont typeface="Nunito"/>
              <a:buAutoNum type="arabicPeriod"/>
            </a:pPr>
            <a:r>
              <a:rPr lang="en" sz="1100">
                <a:solidFill>
                  <a:schemeClr val="dk2"/>
                </a:solidFill>
                <a:latin typeface="Nunito"/>
                <a:ea typeface="Nunito"/>
                <a:cs typeface="Nunito"/>
                <a:sym typeface="Nunito"/>
              </a:rPr>
              <a:t>Relaxation of outgoing edges </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AutoNum type="alphaLcPeriod"/>
            </a:pPr>
            <a:r>
              <a:rPr lang="en" sz="1100">
                <a:solidFill>
                  <a:schemeClr val="dk2"/>
                </a:solidFill>
                <a:latin typeface="Nunito"/>
                <a:ea typeface="Nunito"/>
                <a:cs typeface="Nunito"/>
                <a:sym typeface="Nunito"/>
              </a:rPr>
              <a:t>For </a:t>
            </a:r>
            <a:r>
              <a:rPr b="1" lang="en" sz="1100">
                <a:solidFill>
                  <a:schemeClr val="dk2"/>
                </a:solidFill>
                <a:latin typeface="Nunito"/>
                <a:ea typeface="Nunito"/>
                <a:cs typeface="Nunito"/>
                <a:sym typeface="Nunito"/>
              </a:rPr>
              <a:t>V </a:t>
            </a:r>
            <a:r>
              <a:rPr lang="en" sz="1100">
                <a:solidFill>
                  <a:schemeClr val="dk2"/>
                </a:solidFill>
                <a:latin typeface="Nunito"/>
                <a:ea typeface="Nunito"/>
                <a:cs typeface="Nunito"/>
                <a:sym typeface="Nunito"/>
              </a:rPr>
              <a:t>vertices, </a:t>
            </a:r>
            <a:r>
              <a:rPr b="1" lang="en" sz="1100">
                <a:solidFill>
                  <a:schemeClr val="dk2"/>
                </a:solidFill>
                <a:latin typeface="Nunito"/>
                <a:ea typeface="Nunito"/>
                <a:cs typeface="Nunito"/>
                <a:sym typeface="Nunito"/>
              </a:rPr>
              <a:t>|E| </a:t>
            </a:r>
            <a:r>
              <a:rPr lang="en" sz="1100">
                <a:solidFill>
                  <a:schemeClr val="dk2"/>
                </a:solidFill>
                <a:latin typeface="Nunito"/>
                <a:ea typeface="Nunito"/>
                <a:cs typeface="Nunito"/>
                <a:sym typeface="Nunito"/>
              </a:rPr>
              <a:t>: max number of times where distance can be adjusted</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AutoNum type="alphaLcPeriod"/>
            </a:pPr>
            <a:r>
              <a:rPr b="1" lang="en" sz="1100">
                <a:solidFill>
                  <a:schemeClr val="dk2"/>
                </a:solidFill>
                <a:latin typeface="Nunito"/>
                <a:ea typeface="Nunito"/>
                <a:cs typeface="Nunito"/>
                <a:sym typeface="Nunito"/>
              </a:rPr>
              <a:t>O (log |V|) : </a:t>
            </a:r>
            <a:r>
              <a:rPr lang="en" sz="1100">
                <a:solidFill>
                  <a:schemeClr val="dk2"/>
                </a:solidFill>
                <a:latin typeface="Nunito"/>
                <a:ea typeface="Nunito"/>
                <a:cs typeface="Nunito"/>
                <a:sym typeface="Nunito"/>
              </a:rPr>
              <a:t>Swapping to fixheap</a:t>
            </a:r>
            <a:endParaRPr sz="1100">
              <a:solidFill>
                <a:schemeClr val="dk2"/>
              </a:solidFill>
              <a:latin typeface="Nunito"/>
              <a:ea typeface="Nunito"/>
              <a:cs typeface="Nunito"/>
              <a:sym typeface="Nunito"/>
            </a:endParaRPr>
          </a:p>
          <a:p>
            <a:pPr indent="-298450" lvl="1" marL="914400" rtl="0" algn="l">
              <a:lnSpc>
                <a:spcPct val="115000"/>
              </a:lnSpc>
              <a:spcBef>
                <a:spcPts val="0"/>
              </a:spcBef>
              <a:spcAft>
                <a:spcPts val="0"/>
              </a:spcAft>
              <a:buClr>
                <a:schemeClr val="dk2"/>
              </a:buClr>
              <a:buSzPts val="1100"/>
              <a:buFont typeface="Nunito"/>
              <a:buAutoNum type="alphaLcPeriod"/>
            </a:pPr>
            <a:r>
              <a:rPr lang="en" sz="1100">
                <a:solidFill>
                  <a:schemeClr val="dk2"/>
                </a:solidFill>
                <a:latin typeface="Nunito"/>
                <a:ea typeface="Nunito"/>
                <a:cs typeface="Nunito"/>
                <a:sym typeface="Nunito"/>
              </a:rPr>
              <a:t>Combining both, </a:t>
            </a:r>
            <a:r>
              <a:rPr b="1" lang="en" sz="1100">
                <a:solidFill>
                  <a:schemeClr val="dk2"/>
                </a:solidFill>
                <a:highlight>
                  <a:schemeClr val="accent4"/>
                </a:highlight>
                <a:latin typeface="Nunito"/>
                <a:ea typeface="Nunito"/>
                <a:cs typeface="Nunito"/>
                <a:sym typeface="Nunito"/>
              </a:rPr>
              <a:t>O(|E| log |V|)</a:t>
            </a:r>
            <a:r>
              <a:rPr b="1" lang="en" sz="1100">
                <a:solidFill>
                  <a:schemeClr val="dk2"/>
                </a:solidFill>
                <a:latin typeface="Nunito"/>
                <a:ea typeface="Nunito"/>
                <a:cs typeface="Nunito"/>
                <a:sym typeface="Nunito"/>
              </a:rPr>
              <a:t> </a:t>
            </a:r>
            <a:endParaRPr sz="1100">
              <a:solidFill>
                <a:schemeClr val="dk2"/>
              </a:solidFill>
              <a:latin typeface="Nunito"/>
              <a:ea typeface="Nunito"/>
              <a:cs typeface="Nunito"/>
              <a:sym typeface="Nunito"/>
            </a:endParaRPr>
          </a:p>
        </p:txBody>
      </p:sp>
      <p:sp>
        <p:nvSpPr>
          <p:cNvPr id="443" name="Google Shape;443;p24"/>
          <p:cNvSpPr/>
          <p:nvPr/>
        </p:nvSpPr>
        <p:spPr>
          <a:xfrm>
            <a:off x="815350" y="1565500"/>
            <a:ext cx="181800" cy="29790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444" name="Google Shape;444;p24"/>
          <p:cNvSpPr txBox="1"/>
          <p:nvPr/>
        </p:nvSpPr>
        <p:spPr>
          <a:xfrm>
            <a:off x="106275" y="2818000"/>
            <a:ext cx="89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log|V|</a:t>
            </a:r>
            <a:endParaRPr>
              <a:latin typeface="Nunito"/>
              <a:ea typeface="Nunito"/>
              <a:cs typeface="Nunito"/>
              <a:sym typeface="Nunito"/>
            </a:endParaRPr>
          </a:p>
        </p:txBody>
      </p:sp>
      <p:sp>
        <p:nvSpPr>
          <p:cNvPr id="445" name="Google Shape;445;p24"/>
          <p:cNvSpPr txBox="1"/>
          <p:nvPr/>
        </p:nvSpPr>
        <p:spPr>
          <a:xfrm>
            <a:off x="6398300" y="4322925"/>
            <a:ext cx="1935900" cy="400200"/>
          </a:xfrm>
          <a:prstGeom prst="rect">
            <a:avLst/>
          </a:prstGeom>
          <a:no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Nunito"/>
                <a:ea typeface="Nunito"/>
                <a:cs typeface="Nunito"/>
                <a:sym typeface="Nunito"/>
              </a:rPr>
              <a:t>O(</a:t>
            </a:r>
            <a:r>
              <a:rPr b="1" lang="en">
                <a:latin typeface="Nunito"/>
                <a:ea typeface="Nunito"/>
                <a:cs typeface="Nunito"/>
                <a:sym typeface="Nunito"/>
              </a:rPr>
              <a:t>(|V| + |E|)</a:t>
            </a:r>
            <a:r>
              <a:rPr b="1" lang="en">
                <a:latin typeface="Nunito"/>
                <a:ea typeface="Nunito"/>
                <a:cs typeface="Nunito"/>
                <a:sym typeface="Nunito"/>
              </a:rPr>
              <a:t>log |V|)</a:t>
            </a:r>
            <a:endParaRPr b="1">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5"/>
          <p:cNvSpPr txBox="1"/>
          <p:nvPr>
            <p:ph type="title"/>
          </p:nvPr>
        </p:nvSpPr>
        <p:spPr>
          <a:xfrm>
            <a:off x="1204500" y="645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Fixed |E|, Vary |V|</a:t>
            </a:r>
            <a:endParaRPr/>
          </a:p>
        </p:txBody>
      </p:sp>
      <p:sp>
        <p:nvSpPr>
          <p:cNvPr id="451" name="Google Shape;451;p25"/>
          <p:cNvSpPr txBox="1"/>
          <p:nvPr/>
        </p:nvSpPr>
        <p:spPr>
          <a:xfrm>
            <a:off x="1475250" y="1681850"/>
            <a:ext cx="648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Our approach: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Generate random graphs with the following settings</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Fixed |E| = 200,000  and Starting |V| = 1000 , </a:t>
            </a:r>
            <a:r>
              <a:rPr lang="en">
                <a:latin typeface="Nunito"/>
                <a:ea typeface="Nunito"/>
                <a:cs typeface="Nunito"/>
                <a:sym typeface="Nunito"/>
              </a:rPr>
              <a:t>until</a:t>
            </a:r>
            <a:r>
              <a:rPr lang="en">
                <a:latin typeface="Nunito"/>
                <a:ea typeface="Nunito"/>
                <a:cs typeface="Nunito"/>
                <a:sym typeface="Nunito"/>
              </a:rPr>
              <a:t> 100,000</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Step = 1000</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Each step, the algo is ran 100 times with a newly generated graph.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Average key comparison is then taken</a:t>
            </a:r>
            <a:endParaRPr>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6"/>
          <p:cNvSpPr txBox="1"/>
          <p:nvPr>
            <p:ph type="title"/>
          </p:nvPr>
        </p:nvSpPr>
        <p:spPr>
          <a:xfrm>
            <a:off x="1303800" y="195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a:t>
            </a:r>
            <a:endParaRPr/>
          </a:p>
        </p:txBody>
      </p:sp>
      <p:sp>
        <p:nvSpPr>
          <p:cNvPr id="457" name="Google Shape;457;p26"/>
          <p:cNvSpPr txBox="1"/>
          <p:nvPr/>
        </p:nvSpPr>
        <p:spPr>
          <a:xfrm>
            <a:off x="2764800" y="841125"/>
            <a:ext cx="38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Fixed Edges, Vary Vertices</a:t>
            </a:r>
            <a:endParaRPr>
              <a:latin typeface="Nunito"/>
              <a:ea typeface="Nunito"/>
              <a:cs typeface="Nunito"/>
              <a:sym typeface="Nunito"/>
            </a:endParaRPr>
          </a:p>
        </p:txBody>
      </p:sp>
      <p:pic>
        <p:nvPicPr>
          <p:cNvPr id="458" name="Google Shape;458;p26"/>
          <p:cNvPicPr preferRelativeResize="0"/>
          <p:nvPr/>
        </p:nvPicPr>
        <p:blipFill>
          <a:blip r:embed="rId3">
            <a:alphaModFix/>
          </a:blip>
          <a:stretch>
            <a:fillRect/>
          </a:stretch>
        </p:blipFill>
        <p:spPr>
          <a:xfrm>
            <a:off x="1517263" y="1194975"/>
            <a:ext cx="4644123" cy="3643725"/>
          </a:xfrm>
          <a:prstGeom prst="rect">
            <a:avLst/>
          </a:prstGeom>
          <a:noFill/>
          <a:ln>
            <a:noFill/>
          </a:ln>
        </p:spPr>
      </p:pic>
      <p:sp>
        <p:nvSpPr>
          <p:cNvPr id="459" name="Google Shape;459;p26"/>
          <p:cNvSpPr/>
          <p:nvPr/>
        </p:nvSpPr>
        <p:spPr>
          <a:xfrm rot="-1070949">
            <a:off x="3727294" y="1581482"/>
            <a:ext cx="2356842" cy="873973"/>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60" name="Google Shape;460;p26"/>
          <p:cNvCxnSpPr/>
          <p:nvPr/>
        </p:nvCxnSpPr>
        <p:spPr>
          <a:xfrm flipH="1" rot="10800000">
            <a:off x="6034015" y="1427318"/>
            <a:ext cx="717300" cy="276300"/>
          </a:xfrm>
          <a:prstGeom prst="curvedConnector3">
            <a:avLst>
              <a:gd fmla="val 50000" name="adj1"/>
            </a:avLst>
          </a:prstGeom>
          <a:noFill/>
          <a:ln cap="flat" cmpd="sng" w="9525">
            <a:solidFill>
              <a:schemeClr val="dk1"/>
            </a:solidFill>
            <a:prstDash val="solid"/>
            <a:round/>
            <a:headEnd len="med" w="med" type="none"/>
            <a:tailEnd len="med" w="med" type="stealth"/>
          </a:ln>
        </p:spPr>
      </p:cxnSp>
      <p:sp>
        <p:nvSpPr>
          <p:cNvPr id="461" name="Google Shape;461;p26"/>
          <p:cNvSpPr txBox="1"/>
          <p:nvPr/>
        </p:nvSpPr>
        <p:spPr>
          <a:xfrm>
            <a:off x="6817525" y="1257675"/>
            <a:ext cx="22314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As |E| gets nearer to |V|,</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Since our graph are randomly generated, there are increasing chance of disconnected components appearing.</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Resulting in lesser than expected key comparison in some case -&gt; leading to </a:t>
            </a:r>
            <a:r>
              <a:rPr lang="en">
                <a:latin typeface="Nunito"/>
                <a:ea typeface="Nunito"/>
                <a:cs typeface="Nunito"/>
                <a:sym typeface="Nunito"/>
              </a:rPr>
              <a:t>fluctuations</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7"/>
          <p:cNvSpPr txBox="1"/>
          <p:nvPr>
            <p:ph type="title"/>
          </p:nvPr>
        </p:nvSpPr>
        <p:spPr>
          <a:xfrm>
            <a:off x="1134475" y="274525"/>
            <a:ext cx="7030500" cy="53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91"/>
              <a:buNone/>
            </a:pPr>
            <a:r>
              <a:rPr lang="en" sz="2478"/>
              <a:t>Compare Theoretical and Empirical</a:t>
            </a:r>
            <a:endParaRPr sz="2478"/>
          </a:p>
        </p:txBody>
      </p:sp>
      <p:pic>
        <p:nvPicPr>
          <p:cNvPr id="467" name="Google Shape;467;p27"/>
          <p:cNvPicPr preferRelativeResize="0"/>
          <p:nvPr/>
        </p:nvPicPr>
        <p:blipFill>
          <a:blip r:embed="rId3">
            <a:alphaModFix/>
          </a:blip>
          <a:stretch>
            <a:fillRect/>
          </a:stretch>
        </p:blipFill>
        <p:spPr>
          <a:xfrm>
            <a:off x="435700" y="1439350"/>
            <a:ext cx="3943826" cy="3094300"/>
          </a:xfrm>
          <a:prstGeom prst="rect">
            <a:avLst/>
          </a:prstGeom>
          <a:noFill/>
          <a:ln>
            <a:noFill/>
          </a:ln>
        </p:spPr>
      </p:pic>
      <p:pic>
        <p:nvPicPr>
          <p:cNvPr id="468" name="Google Shape;468;p27"/>
          <p:cNvPicPr preferRelativeResize="0"/>
          <p:nvPr/>
        </p:nvPicPr>
        <p:blipFill>
          <a:blip r:embed="rId4">
            <a:alphaModFix/>
          </a:blip>
          <a:stretch>
            <a:fillRect/>
          </a:stretch>
        </p:blipFill>
        <p:spPr>
          <a:xfrm>
            <a:off x="4886473" y="1407600"/>
            <a:ext cx="4024851" cy="3157800"/>
          </a:xfrm>
          <a:prstGeom prst="rect">
            <a:avLst/>
          </a:prstGeom>
          <a:noFill/>
          <a:ln>
            <a:noFill/>
          </a:ln>
        </p:spPr>
      </p:pic>
      <p:sp>
        <p:nvSpPr>
          <p:cNvPr id="469" name="Google Shape;469;p27"/>
          <p:cNvSpPr txBox="1"/>
          <p:nvPr/>
        </p:nvSpPr>
        <p:spPr>
          <a:xfrm>
            <a:off x="322725" y="4425950"/>
            <a:ext cx="4643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Regression on the </a:t>
            </a:r>
            <a:r>
              <a:rPr lang="en">
                <a:latin typeface="Nunito"/>
                <a:ea typeface="Nunito"/>
                <a:cs typeface="Nunito"/>
                <a:sym typeface="Nunito"/>
              </a:rPr>
              <a:t>whole</a:t>
            </a:r>
            <a:r>
              <a:rPr lang="en">
                <a:latin typeface="Nunito"/>
                <a:ea typeface="Nunito"/>
                <a:cs typeface="Nunito"/>
                <a:sym typeface="Nunito"/>
              </a:rPr>
              <a:t> range</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k</a:t>
            </a:r>
            <a:r>
              <a:rPr baseline="-25000" lang="en">
                <a:latin typeface="Nunito"/>
                <a:ea typeface="Nunito"/>
                <a:cs typeface="Nunito"/>
                <a:sym typeface="Nunito"/>
              </a:rPr>
              <a:t>1</a:t>
            </a:r>
            <a:r>
              <a:rPr lang="en">
                <a:latin typeface="Nunito"/>
                <a:ea typeface="Nunito"/>
                <a:cs typeface="Nunito"/>
                <a:sym typeface="Nunito"/>
              </a:rPr>
              <a:t> = 0.770432, k</a:t>
            </a:r>
            <a:r>
              <a:rPr baseline="-25000" lang="en">
                <a:latin typeface="Nunito"/>
                <a:ea typeface="Nunito"/>
                <a:cs typeface="Nunito"/>
                <a:sym typeface="Nunito"/>
              </a:rPr>
              <a:t>2</a:t>
            </a:r>
            <a:r>
              <a:rPr lang="en">
                <a:latin typeface="Nunito"/>
                <a:ea typeface="Nunito"/>
                <a:cs typeface="Nunito"/>
                <a:sym typeface="Nunito"/>
              </a:rPr>
              <a:t> = 1.08882654</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70" name="Google Shape;470;p27"/>
          <p:cNvSpPr txBox="1"/>
          <p:nvPr/>
        </p:nvSpPr>
        <p:spPr>
          <a:xfrm>
            <a:off x="5543075" y="4533650"/>
            <a:ext cx="3243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Nunito"/>
                <a:ea typeface="Nunito"/>
                <a:cs typeface="Nunito"/>
                <a:sym typeface="Nunito"/>
              </a:rPr>
              <a:t>Regression on |V| &lt; 40000</a:t>
            </a:r>
            <a:endParaRPr>
              <a:latin typeface="Nunito"/>
              <a:ea typeface="Nunito"/>
              <a:cs typeface="Nunito"/>
              <a:sym typeface="Nunito"/>
            </a:endParaRPr>
          </a:p>
          <a:p>
            <a:pPr indent="0" lvl="0" marL="0" rtl="0" algn="ctr">
              <a:spcBef>
                <a:spcPts val="0"/>
              </a:spcBef>
              <a:spcAft>
                <a:spcPts val="0"/>
              </a:spcAft>
              <a:buNone/>
            </a:pPr>
            <a:r>
              <a:rPr lang="en">
                <a:latin typeface="Nunito"/>
                <a:ea typeface="Nunito"/>
                <a:cs typeface="Nunito"/>
                <a:sym typeface="Nunito"/>
              </a:rPr>
              <a:t>k</a:t>
            </a:r>
            <a:r>
              <a:rPr baseline="-25000" lang="en">
                <a:latin typeface="Nunito"/>
                <a:ea typeface="Nunito"/>
                <a:cs typeface="Nunito"/>
                <a:sym typeface="Nunito"/>
              </a:rPr>
              <a:t>1</a:t>
            </a:r>
            <a:r>
              <a:rPr lang="en">
                <a:latin typeface="Nunito"/>
                <a:ea typeface="Nunito"/>
                <a:cs typeface="Nunito"/>
                <a:sym typeface="Nunito"/>
              </a:rPr>
              <a:t> = 1.98047116, k</a:t>
            </a:r>
            <a:r>
              <a:rPr baseline="-25000" lang="en">
                <a:latin typeface="Nunito"/>
                <a:ea typeface="Nunito"/>
                <a:cs typeface="Nunito"/>
                <a:sym typeface="Nunito"/>
              </a:rPr>
              <a:t>2</a:t>
            </a:r>
            <a:r>
              <a:rPr lang="en">
                <a:latin typeface="Nunito"/>
                <a:ea typeface="Nunito"/>
                <a:cs typeface="Nunito"/>
                <a:sym typeface="Nunito"/>
              </a:rPr>
              <a:t> = 0.05876973</a:t>
            </a:r>
            <a:endParaRPr>
              <a:latin typeface="Nunito"/>
              <a:ea typeface="Nunito"/>
              <a:cs typeface="Nunito"/>
              <a:sym typeface="Nunito"/>
            </a:endParaRPr>
          </a:p>
        </p:txBody>
      </p:sp>
      <p:sp>
        <p:nvSpPr>
          <p:cNvPr id="471" name="Google Shape;471;p27"/>
          <p:cNvSpPr txBox="1"/>
          <p:nvPr/>
        </p:nvSpPr>
        <p:spPr>
          <a:xfrm>
            <a:off x="1447300" y="931200"/>
            <a:ext cx="3622200" cy="4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Nunito"/>
                <a:ea typeface="Nunito"/>
                <a:cs typeface="Nunito"/>
                <a:sym typeface="Nunito"/>
              </a:rPr>
              <a:t>T(|V|, |E|) = </a:t>
            </a:r>
            <a:r>
              <a:rPr lang="en">
                <a:solidFill>
                  <a:srgbClr val="FF0000"/>
                </a:solidFill>
                <a:latin typeface="Nunito"/>
                <a:ea typeface="Nunito"/>
                <a:cs typeface="Nunito"/>
                <a:sym typeface="Nunito"/>
              </a:rPr>
              <a:t>k</a:t>
            </a:r>
            <a:r>
              <a:rPr baseline="-25000" lang="en">
                <a:solidFill>
                  <a:srgbClr val="FF0000"/>
                </a:solidFill>
                <a:latin typeface="Nunito"/>
                <a:ea typeface="Nunito"/>
                <a:cs typeface="Nunito"/>
                <a:sym typeface="Nunito"/>
              </a:rPr>
              <a:t>1</a:t>
            </a:r>
            <a:r>
              <a:rPr lang="en">
                <a:solidFill>
                  <a:srgbClr val="FF0000"/>
                </a:solidFill>
                <a:latin typeface="Nunito"/>
                <a:ea typeface="Nunito"/>
                <a:cs typeface="Nunito"/>
                <a:sym typeface="Nunito"/>
              </a:rPr>
              <a:t> </a:t>
            </a:r>
            <a:r>
              <a:rPr lang="en">
                <a:latin typeface="Nunito"/>
                <a:ea typeface="Nunito"/>
                <a:cs typeface="Nunito"/>
                <a:sym typeface="Nunito"/>
              </a:rPr>
              <a:t>* |V| log |V| + </a:t>
            </a:r>
            <a:r>
              <a:rPr lang="en">
                <a:solidFill>
                  <a:srgbClr val="FF0000"/>
                </a:solidFill>
                <a:latin typeface="Nunito"/>
                <a:ea typeface="Nunito"/>
                <a:cs typeface="Nunito"/>
                <a:sym typeface="Nunito"/>
              </a:rPr>
              <a:t>k</a:t>
            </a:r>
            <a:r>
              <a:rPr baseline="-25000" lang="en">
                <a:solidFill>
                  <a:srgbClr val="FF0000"/>
                </a:solidFill>
                <a:latin typeface="Nunito"/>
                <a:ea typeface="Nunito"/>
                <a:cs typeface="Nunito"/>
                <a:sym typeface="Nunito"/>
              </a:rPr>
              <a:t>2</a:t>
            </a:r>
            <a:r>
              <a:rPr lang="en">
                <a:solidFill>
                  <a:srgbClr val="FF0000"/>
                </a:solidFill>
                <a:latin typeface="Nunito"/>
                <a:ea typeface="Nunito"/>
                <a:cs typeface="Nunito"/>
                <a:sym typeface="Nunito"/>
              </a:rPr>
              <a:t> </a:t>
            </a:r>
            <a:r>
              <a:rPr lang="en">
                <a:latin typeface="Nunito"/>
                <a:ea typeface="Nunito"/>
                <a:cs typeface="Nunito"/>
                <a:sym typeface="Nunito"/>
              </a:rPr>
              <a:t>* |E| log |V|</a:t>
            </a:r>
            <a:endParaRPr>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8"/>
          <p:cNvSpPr txBox="1"/>
          <p:nvPr>
            <p:ph type="title"/>
          </p:nvPr>
        </p:nvSpPr>
        <p:spPr>
          <a:xfrm>
            <a:off x="1204500" y="645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Fixed |V|, Vary |E|</a:t>
            </a:r>
            <a:endParaRPr/>
          </a:p>
        </p:txBody>
      </p:sp>
      <p:sp>
        <p:nvSpPr>
          <p:cNvPr id="477" name="Google Shape;477;p28"/>
          <p:cNvSpPr txBox="1"/>
          <p:nvPr/>
        </p:nvSpPr>
        <p:spPr>
          <a:xfrm>
            <a:off x="1475250" y="1681850"/>
            <a:ext cx="648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Our approach: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Generate random graphs with the following settings</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Fixed |V| = 10,000  and Starting |E| = 10,000 , until 1,000,000</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Step = 10,000</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Each step, the algo is ran 10 times with a newly generated graph.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Average key comparison is then taken</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9"/>
          <p:cNvSpPr txBox="1"/>
          <p:nvPr>
            <p:ph type="title"/>
          </p:nvPr>
        </p:nvSpPr>
        <p:spPr>
          <a:xfrm>
            <a:off x="1380375" y="407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a:t>
            </a:r>
            <a:endParaRPr/>
          </a:p>
        </p:txBody>
      </p:sp>
      <p:sp>
        <p:nvSpPr>
          <p:cNvPr id="483" name="Google Shape;483;p29"/>
          <p:cNvSpPr txBox="1"/>
          <p:nvPr/>
        </p:nvSpPr>
        <p:spPr>
          <a:xfrm>
            <a:off x="4597875" y="164125"/>
            <a:ext cx="38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Fixed Vertices Vary Edges</a:t>
            </a:r>
            <a:endParaRPr>
              <a:latin typeface="Nunito"/>
              <a:ea typeface="Nunito"/>
              <a:cs typeface="Nunito"/>
              <a:sym typeface="Nunito"/>
            </a:endParaRPr>
          </a:p>
        </p:txBody>
      </p:sp>
      <p:pic>
        <p:nvPicPr>
          <p:cNvPr id="484" name="Google Shape;484;p29"/>
          <p:cNvPicPr preferRelativeResize="0"/>
          <p:nvPr/>
        </p:nvPicPr>
        <p:blipFill>
          <a:blip r:embed="rId3">
            <a:alphaModFix/>
          </a:blip>
          <a:stretch>
            <a:fillRect/>
          </a:stretch>
        </p:blipFill>
        <p:spPr>
          <a:xfrm>
            <a:off x="1380375" y="1617550"/>
            <a:ext cx="4759275" cy="3451875"/>
          </a:xfrm>
          <a:prstGeom prst="rect">
            <a:avLst/>
          </a:prstGeom>
          <a:noFill/>
          <a:ln>
            <a:noFill/>
          </a:ln>
        </p:spPr>
      </p:pic>
      <p:sp>
        <p:nvSpPr>
          <p:cNvPr id="485" name="Google Shape;485;p29"/>
          <p:cNvSpPr txBox="1"/>
          <p:nvPr/>
        </p:nvSpPr>
        <p:spPr>
          <a:xfrm>
            <a:off x="6485825" y="2391825"/>
            <a:ext cx="234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|V| = 1e4</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Regression on |E| &gt; 1e5</a:t>
            </a:r>
            <a:endParaRPr>
              <a:latin typeface="Nunito"/>
              <a:ea typeface="Nunito"/>
              <a:cs typeface="Nunito"/>
              <a:sym typeface="Nunito"/>
            </a:endParaRPr>
          </a:p>
          <a:p>
            <a:pPr indent="0" lvl="0" marL="0" rtl="0" algn="l">
              <a:spcBef>
                <a:spcPts val="0"/>
              </a:spcBef>
              <a:spcAft>
                <a:spcPts val="0"/>
              </a:spcAft>
              <a:buNone/>
            </a:pPr>
            <a:r>
              <a:rPr lang="en">
                <a:latin typeface="Nunito"/>
                <a:ea typeface="Nunito"/>
                <a:cs typeface="Nunito"/>
                <a:sym typeface="Nunito"/>
              </a:rPr>
              <a:t>k = 3.87104105e-02</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sp>
        <p:nvSpPr>
          <p:cNvPr id="486" name="Google Shape;486;p29"/>
          <p:cNvSpPr txBox="1"/>
          <p:nvPr/>
        </p:nvSpPr>
        <p:spPr>
          <a:xfrm>
            <a:off x="2352025" y="679025"/>
            <a:ext cx="402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T(|V|, |E|) = </a:t>
            </a:r>
            <a:r>
              <a:rPr lang="en">
                <a:solidFill>
                  <a:srgbClr val="FF0000"/>
                </a:solidFill>
                <a:latin typeface="Nunito"/>
                <a:ea typeface="Nunito"/>
                <a:cs typeface="Nunito"/>
                <a:sym typeface="Nunito"/>
              </a:rPr>
              <a:t>k </a:t>
            </a:r>
            <a:r>
              <a:rPr lang="en">
                <a:latin typeface="Nunito"/>
                <a:ea typeface="Nunito"/>
                <a:cs typeface="Nunito"/>
                <a:sym typeface="Nunito"/>
              </a:rPr>
              <a:t>* |E| log |V| + </a:t>
            </a:r>
            <a:r>
              <a:rPr lang="en">
                <a:solidFill>
                  <a:schemeClr val="dk1"/>
                </a:solidFill>
                <a:latin typeface="Nunito"/>
                <a:ea typeface="Nunito"/>
                <a:cs typeface="Nunito"/>
                <a:sym typeface="Nunito"/>
              </a:rPr>
              <a:t>C</a:t>
            </a:r>
            <a:endParaRPr>
              <a:solidFill>
                <a:schemeClr val="dk1"/>
              </a:solidFill>
              <a:latin typeface="Nunito"/>
              <a:ea typeface="Nunito"/>
              <a:cs typeface="Nunito"/>
              <a:sym typeface="Nunito"/>
            </a:endParaRPr>
          </a:p>
        </p:txBody>
      </p:sp>
      <p:cxnSp>
        <p:nvCxnSpPr>
          <p:cNvPr id="487" name="Google Shape;487;p29"/>
          <p:cNvCxnSpPr>
            <a:endCxn id="488" idx="1"/>
          </p:cNvCxnSpPr>
          <p:nvPr/>
        </p:nvCxnSpPr>
        <p:spPr>
          <a:xfrm>
            <a:off x="4706000" y="935750"/>
            <a:ext cx="411300" cy="288900"/>
          </a:xfrm>
          <a:prstGeom prst="straightConnector1">
            <a:avLst/>
          </a:prstGeom>
          <a:noFill/>
          <a:ln cap="flat" cmpd="sng" w="9525">
            <a:solidFill>
              <a:schemeClr val="dk1"/>
            </a:solidFill>
            <a:prstDash val="solid"/>
            <a:round/>
            <a:headEnd len="med" w="med" type="none"/>
            <a:tailEnd len="med" w="med" type="triangle"/>
          </a:ln>
        </p:spPr>
      </p:cxnSp>
      <p:sp>
        <p:nvSpPr>
          <p:cNvPr id="488" name="Google Shape;488;p29"/>
          <p:cNvSpPr txBox="1"/>
          <p:nvPr/>
        </p:nvSpPr>
        <p:spPr>
          <a:xfrm>
            <a:off x="5117300" y="1040000"/>
            <a:ext cx="398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Nunito"/>
                <a:ea typeface="Nunito"/>
                <a:cs typeface="Nunito"/>
                <a:sym typeface="Nunito"/>
              </a:rPr>
              <a:t>k * |V| log |V|</a:t>
            </a:r>
            <a:endParaRPr sz="1200">
              <a:solidFill>
                <a:schemeClr val="dk1"/>
              </a:solidFill>
              <a:latin typeface="Nunito"/>
              <a:ea typeface="Nunito"/>
              <a:cs typeface="Nunito"/>
              <a:sym typeface="Nunito"/>
            </a:endParaRPr>
          </a:p>
        </p:txBody>
      </p:sp>
      <p:sp>
        <p:nvSpPr>
          <p:cNvPr id="489" name="Google Shape;489;p29"/>
          <p:cNvSpPr/>
          <p:nvPr/>
        </p:nvSpPr>
        <p:spPr>
          <a:xfrm rot="-4008085">
            <a:off x="1565910" y="3658344"/>
            <a:ext cx="1656431" cy="822429"/>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cxnSp>
        <p:nvCxnSpPr>
          <p:cNvPr id="490" name="Google Shape;490;p29"/>
          <p:cNvCxnSpPr>
            <a:stCxn id="489" idx="1"/>
          </p:cNvCxnSpPr>
          <p:nvPr/>
        </p:nvCxnSpPr>
        <p:spPr>
          <a:xfrm rot="10800000">
            <a:off x="1101939" y="4065355"/>
            <a:ext cx="844800" cy="348600"/>
          </a:xfrm>
          <a:prstGeom prst="curvedConnector3">
            <a:avLst>
              <a:gd fmla="val 50013" name="adj1"/>
            </a:avLst>
          </a:prstGeom>
          <a:noFill/>
          <a:ln cap="flat" cmpd="sng" w="9525">
            <a:solidFill>
              <a:srgbClr val="FF0000"/>
            </a:solidFill>
            <a:prstDash val="solid"/>
            <a:round/>
            <a:headEnd len="med" w="med" type="none"/>
            <a:tailEnd len="med" w="med" type="stealth"/>
          </a:ln>
        </p:spPr>
      </p:cxnSp>
      <p:sp>
        <p:nvSpPr>
          <p:cNvPr id="491" name="Google Shape;491;p29"/>
          <p:cNvSpPr txBox="1"/>
          <p:nvPr/>
        </p:nvSpPr>
        <p:spPr>
          <a:xfrm>
            <a:off x="78475" y="2828475"/>
            <a:ext cx="10383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Same reason as before,</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When |V| is similar to |E|,</a:t>
            </a:r>
            <a:endParaRPr sz="1100">
              <a:latin typeface="Nunito"/>
              <a:ea typeface="Nunito"/>
              <a:cs typeface="Nunito"/>
              <a:sym typeface="Nunito"/>
            </a:endParaRPr>
          </a:p>
          <a:p>
            <a:pPr indent="0" lvl="0" marL="0" rtl="0" algn="l">
              <a:spcBef>
                <a:spcPts val="0"/>
              </a:spcBef>
              <a:spcAft>
                <a:spcPts val="0"/>
              </a:spcAft>
              <a:buNone/>
            </a:pPr>
            <a:r>
              <a:t/>
            </a:r>
            <a:endParaRPr sz="1100">
              <a:latin typeface="Nunito"/>
              <a:ea typeface="Nunito"/>
              <a:cs typeface="Nunito"/>
              <a:sym typeface="Nunito"/>
            </a:endParaRPr>
          </a:p>
          <a:p>
            <a:pPr indent="0" lvl="0" marL="0" rtl="0" algn="l">
              <a:spcBef>
                <a:spcPts val="0"/>
              </a:spcBef>
              <a:spcAft>
                <a:spcPts val="0"/>
              </a:spcAft>
              <a:buNone/>
            </a:pPr>
            <a:r>
              <a:rPr lang="en" sz="1100">
                <a:latin typeface="Nunito"/>
                <a:ea typeface="Nunito"/>
                <a:cs typeface="Nunito"/>
                <a:sym typeface="Nunito"/>
              </a:rPr>
              <a:t>There is high chance for disconnected components to appear</a:t>
            </a:r>
            <a:endParaRPr sz="1100">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97" name="Google Shape;497;p30"/>
          <p:cNvSpPr txBox="1"/>
          <p:nvPr>
            <p:ph idx="1" type="body"/>
          </p:nvPr>
        </p:nvSpPr>
        <p:spPr>
          <a:xfrm>
            <a:off x="1303800" y="1884200"/>
            <a:ext cx="72441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Using linear regression we have proven that the time </a:t>
            </a:r>
            <a:r>
              <a:rPr lang="en" sz="1800"/>
              <a:t>complexity</a:t>
            </a:r>
            <a:r>
              <a:rPr lang="en" sz="1800"/>
              <a:t> is indeed </a:t>
            </a:r>
            <a:r>
              <a:rPr b="1" lang="en" sz="1800">
                <a:solidFill>
                  <a:schemeClr val="dk1"/>
                </a:solidFill>
              </a:rPr>
              <a:t>O((|V|+|E|) log |V|)</a:t>
            </a:r>
            <a:endParaRPr b="1"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C: Comparison of 2 Implementation</a:t>
            </a:r>
            <a:endParaRPr/>
          </a:p>
        </p:txBody>
      </p:sp>
      <p:sp>
        <p:nvSpPr>
          <p:cNvPr id="503" name="Google Shape;503;p31"/>
          <p:cNvSpPr txBox="1"/>
          <p:nvPr>
            <p:ph idx="1" type="body"/>
          </p:nvPr>
        </p:nvSpPr>
        <p:spPr>
          <a:xfrm>
            <a:off x="1303800" y="1433775"/>
            <a:ext cx="70305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Time complexity of part a dijkstra: </a:t>
            </a:r>
            <a:r>
              <a:rPr b="1" lang="en" sz="1600"/>
              <a:t>O(|V|</a:t>
            </a:r>
            <a:r>
              <a:rPr b="1" baseline="30000" lang="en" sz="1600"/>
              <a:t>2</a:t>
            </a:r>
            <a:r>
              <a:rPr b="1" lang="en" sz="1600"/>
              <a:t>)</a:t>
            </a:r>
            <a:endParaRPr b="1" sz="1600"/>
          </a:p>
          <a:p>
            <a:pPr indent="0" lvl="0" marL="0" rtl="0" algn="l">
              <a:spcBef>
                <a:spcPts val="1200"/>
              </a:spcBef>
              <a:spcAft>
                <a:spcPts val="0"/>
              </a:spcAft>
              <a:buNone/>
            </a:pPr>
            <a:r>
              <a:rPr lang="en" sz="1600"/>
              <a:t>Time complexity of part b dijkstra: </a:t>
            </a:r>
            <a:r>
              <a:rPr b="1" lang="en" sz="1600"/>
              <a:t>O((|V|+|E|) log |V|)</a:t>
            </a:r>
            <a:endParaRPr b="1" sz="1600"/>
          </a:p>
          <a:p>
            <a:pPr indent="0" lvl="0" marL="0" rtl="0" algn="l">
              <a:spcBef>
                <a:spcPts val="1200"/>
              </a:spcBef>
              <a:spcAft>
                <a:spcPts val="0"/>
              </a:spcAft>
              <a:buNone/>
            </a:pPr>
            <a:r>
              <a:rPr lang="en" sz="1600"/>
              <a:t>When |E| is small, </a:t>
            </a:r>
            <a:r>
              <a:rPr b="1" lang="en" sz="1600"/>
              <a:t>(like social networks, web page connectivity)</a:t>
            </a:r>
            <a:endParaRPr b="1" sz="1600"/>
          </a:p>
          <a:p>
            <a:pPr indent="0" lvl="0" marL="0" rtl="0" algn="ctr">
              <a:spcBef>
                <a:spcPts val="1200"/>
              </a:spcBef>
              <a:spcAft>
                <a:spcPts val="0"/>
              </a:spcAft>
              <a:buNone/>
            </a:pPr>
            <a:r>
              <a:rPr b="1" lang="en" sz="1600"/>
              <a:t>(|V| + |E|) log |V| &lt;&lt; |V|</a:t>
            </a:r>
            <a:r>
              <a:rPr b="1" baseline="30000" lang="en" sz="1600"/>
              <a:t>2</a:t>
            </a:r>
            <a:r>
              <a:rPr b="1" lang="en" sz="1600"/>
              <a:t> </a:t>
            </a:r>
            <a:endParaRPr b="1" sz="1600"/>
          </a:p>
          <a:p>
            <a:pPr indent="0" lvl="0" marL="0" rtl="0" algn="ctr">
              <a:spcBef>
                <a:spcPts val="1200"/>
              </a:spcBef>
              <a:spcAft>
                <a:spcPts val="0"/>
              </a:spcAft>
              <a:buNone/>
            </a:pPr>
            <a:r>
              <a:rPr b="1" lang="en" sz="1600">
                <a:solidFill>
                  <a:schemeClr val="dk1"/>
                </a:solidFill>
              </a:rPr>
              <a:t>(so part b, list + </a:t>
            </a:r>
            <a:r>
              <a:rPr b="1" lang="en" sz="1600">
                <a:solidFill>
                  <a:schemeClr val="dk1"/>
                </a:solidFill>
              </a:rPr>
              <a:t>min Heap</a:t>
            </a:r>
            <a:r>
              <a:rPr b="1" lang="en" sz="1600">
                <a:solidFill>
                  <a:schemeClr val="dk1"/>
                </a:solidFill>
              </a:rPr>
              <a:t> is better)</a:t>
            </a:r>
            <a:endParaRPr b="1" sz="1600">
              <a:solidFill>
                <a:schemeClr val="dk1"/>
              </a:solidFill>
            </a:endParaRPr>
          </a:p>
          <a:p>
            <a:pPr indent="0" lvl="0" marL="0" rtl="0" algn="l">
              <a:spcBef>
                <a:spcPts val="1200"/>
              </a:spcBef>
              <a:spcAft>
                <a:spcPts val="0"/>
              </a:spcAft>
              <a:buNone/>
            </a:pPr>
            <a:r>
              <a:rPr lang="en" sz="1600"/>
              <a:t>When |E| is large, and it can at most be</a:t>
            </a:r>
            <a:r>
              <a:rPr lang="en" sz="1600"/>
              <a:t> |V|</a:t>
            </a:r>
            <a:r>
              <a:rPr baseline="30000" lang="en" sz="1600"/>
              <a:t>2</a:t>
            </a:r>
            <a:r>
              <a:rPr lang="en" sz="1600"/>
              <a:t>, </a:t>
            </a:r>
            <a:r>
              <a:rPr b="1" lang="en" sz="1600"/>
              <a:t>(like mesh network)</a:t>
            </a:r>
            <a:r>
              <a:rPr lang="en" sz="1600"/>
              <a:t> </a:t>
            </a:r>
            <a:endParaRPr sz="1600"/>
          </a:p>
          <a:p>
            <a:pPr indent="0" lvl="0" marL="0" rtl="0" algn="ctr">
              <a:spcBef>
                <a:spcPts val="1200"/>
              </a:spcBef>
              <a:spcAft>
                <a:spcPts val="0"/>
              </a:spcAft>
              <a:buNone/>
            </a:pPr>
            <a:r>
              <a:rPr b="1" lang="en" sz="1600"/>
              <a:t>O((|V|+|E|) log |V|) ≈ </a:t>
            </a:r>
            <a:r>
              <a:rPr b="1" lang="en" sz="1600">
                <a:solidFill>
                  <a:schemeClr val="dk1"/>
                </a:solidFill>
              </a:rPr>
              <a:t>O(|V|</a:t>
            </a:r>
            <a:r>
              <a:rPr b="1" baseline="30000" lang="en" sz="1600">
                <a:solidFill>
                  <a:schemeClr val="dk1"/>
                </a:solidFill>
              </a:rPr>
              <a:t>2</a:t>
            </a:r>
            <a:r>
              <a:rPr b="1" lang="en" sz="1600">
                <a:solidFill>
                  <a:schemeClr val="dk1"/>
                </a:solidFill>
              </a:rPr>
              <a:t> log |V|)</a:t>
            </a:r>
            <a:r>
              <a:rPr b="1" lang="en" sz="1600">
                <a:solidFill>
                  <a:srgbClr val="008050"/>
                </a:solidFill>
              </a:rPr>
              <a:t> &gt; O(|V|</a:t>
            </a:r>
            <a:r>
              <a:rPr b="1" baseline="30000" lang="en" sz="1600">
                <a:solidFill>
                  <a:srgbClr val="008050"/>
                </a:solidFill>
              </a:rPr>
              <a:t>2</a:t>
            </a:r>
            <a:r>
              <a:rPr b="1" lang="en" sz="1600">
                <a:solidFill>
                  <a:srgbClr val="008050"/>
                </a:solidFill>
              </a:rPr>
              <a:t>) </a:t>
            </a:r>
            <a:endParaRPr b="1" sz="1600">
              <a:solidFill>
                <a:srgbClr val="008050"/>
              </a:solidFill>
            </a:endParaRPr>
          </a:p>
          <a:p>
            <a:pPr indent="0" lvl="0" marL="0" rtl="0" algn="ctr">
              <a:spcBef>
                <a:spcPts val="1200"/>
              </a:spcBef>
              <a:spcAft>
                <a:spcPts val="1200"/>
              </a:spcAft>
              <a:buNone/>
            </a:pPr>
            <a:r>
              <a:rPr b="1" lang="en" sz="1600">
                <a:solidFill>
                  <a:srgbClr val="FF0000"/>
                </a:solidFill>
              </a:rPr>
              <a:t>(so part a, matrix + array is better)</a:t>
            </a:r>
            <a:endParaRPr b="1" sz="1350">
              <a:solidFill>
                <a:srgbClr val="008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703125" y="1419625"/>
            <a:ext cx="7030500" cy="145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A:</a:t>
            </a:r>
            <a:endParaRPr/>
          </a:p>
          <a:p>
            <a:pPr indent="0" lvl="0" marL="0" rtl="0" algn="l">
              <a:spcBef>
                <a:spcPts val="0"/>
              </a:spcBef>
              <a:spcAft>
                <a:spcPts val="0"/>
              </a:spcAft>
              <a:buNone/>
            </a:pPr>
            <a:r>
              <a:t/>
            </a:r>
            <a:endParaRPr/>
          </a:p>
          <a:p>
            <a:pPr indent="-388620" lvl="0" marL="457200" rtl="0" algn="l">
              <a:spcBef>
                <a:spcPts val="0"/>
              </a:spcBef>
              <a:spcAft>
                <a:spcPts val="0"/>
              </a:spcAft>
              <a:buSzPct val="100000"/>
              <a:buAutoNum type="arabicParenR"/>
            </a:pPr>
            <a:r>
              <a:rPr lang="en"/>
              <a:t>Using array for priority queue</a:t>
            </a:r>
            <a:endParaRPr/>
          </a:p>
          <a:p>
            <a:pPr indent="-388620" lvl="0" marL="457200" rtl="0" algn="l">
              <a:spcBef>
                <a:spcPts val="0"/>
              </a:spcBef>
              <a:spcAft>
                <a:spcPts val="0"/>
              </a:spcAft>
              <a:buSzPct val="100000"/>
              <a:buAutoNum type="arabicParenR"/>
            </a:pPr>
            <a:r>
              <a:rPr lang="en"/>
              <a:t>Using Adjacency Matrix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C: Comparison of 2 Implementation</a:t>
            </a:r>
            <a:endParaRPr/>
          </a:p>
        </p:txBody>
      </p:sp>
      <p:pic>
        <p:nvPicPr>
          <p:cNvPr id="509" name="Google Shape;509;p32"/>
          <p:cNvPicPr preferRelativeResize="0"/>
          <p:nvPr/>
        </p:nvPicPr>
        <p:blipFill>
          <a:blip r:embed="rId3">
            <a:alphaModFix/>
          </a:blip>
          <a:stretch>
            <a:fillRect/>
          </a:stretch>
        </p:blipFill>
        <p:spPr>
          <a:xfrm>
            <a:off x="2255050" y="1298475"/>
            <a:ext cx="4633900" cy="3661351"/>
          </a:xfrm>
          <a:prstGeom prst="rect">
            <a:avLst/>
          </a:prstGeom>
          <a:noFill/>
          <a:ln>
            <a:noFill/>
          </a:ln>
        </p:spPr>
      </p:pic>
      <p:sp>
        <p:nvSpPr>
          <p:cNvPr id="510" name="Google Shape;510;p32"/>
          <p:cNvSpPr/>
          <p:nvPr/>
        </p:nvSpPr>
        <p:spPr>
          <a:xfrm>
            <a:off x="3267025" y="3954225"/>
            <a:ext cx="583200" cy="506700"/>
          </a:xfrm>
          <a:prstGeom prst="ellipse">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511" name="Google Shape;511;p32"/>
          <p:cNvSpPr txBox="1"/>
          <p:nvPr/>
        </p:nvSpPr>
        <p:spPr>
          <a:xfrm>
            <a:off x="289225" y="3155975"/>
            <a:ext cx="3998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Fibonacci heaps</a:t>
            </a:r>
            <a:endParaRPr/>
          </a:p>
        </p:txBody>
      </p:sp>
      <p:sp>
        <p:nvSpPr>
          <p:cNvPr id="517" name="Google Shape;517;p33"/>
          <p:cNvSpPr txBox="1"/>
          <p:nvPr>
            <p:ph idx="1" type="body"/>
          </p:nvPr>
        </p:nvSpPr>
        <p:spPr>
          <a:xfrm>
            <a:off x="1189775" y="38766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Every update is a Decrease-Key operation, takes </a:t>
            </a:r>
            <a:r>
              <a:rPr b="1" lang="en" sz="1500"/>
              <a:t>O(1)</a:t>
            </a:r>
            <a:r>
              <a:rPr lang="en" sz="1500"/>
              <a:t> time (amortized)</a:t>
            </a:r>
            <a:endParaRPr sz="1500"/>
          </a:p>
          <a:p>
            <a:pPr indent="0" lvl="0" marL="0" rtl="0" algn="l">
              <a:spcBef>
                <a:spcPts val="1200"/>
              </a:spcBef>
              <a:spcAft>
                <a:spcPts val="1200"/>
              </a:spcAft>
              <a:buNone/>
            </a:pPr>
            <a:r>
              <a:rPr lang="en" sz="1500"/>
              <a:t>So the time complexity takes </a:t>
            </a:r>
            <a:r>
              <a:rPr b="1" lang="en" sz="1500"/>
              <a:t>O(|E| + |V| log |V|)</a:t>
            </a:r>
            <a:r>
              <a:rPr lang="en" sz="1500"/>
              <a:t> time.</a:t>
            </a:r>
            <a:endParaRPr sz="1500"/>
          </a:p>
        </p:txBody>
      </p:sp>
      <p:pic>
        <p:nvPicPr>
          <p:cNvPr id="518" name="Google Shape;518;p33"/>
          <p:cNvPicPr preferRelativeResize="0"/>
          <p:nvPr/>
        </p:nvPicPr>
        <p:blipFill>
          <a:blip r:embed="rId3">
            <a:alphaModFix/>
          </a:blip>
          <a:stretch>
            <a:fillRect/>
          </a:stretch>
        </p:blipFill>
        <p:spPr>
          <a:xfrm>
            <a:off x="733608" y="1212275"/>
            <a:ext cx="7676784" cy="2541599"/>
          </a:xfrm>
          <a:prstGeom prst="rect">
            <a:avLst/>
          </a:prstGeom>
          <a:noFill/>
          <a:ln>
            <a:noFill/>
          </a:ln>
        </p:spPr>
      </p:pic>
      <p:sp>
        <p:nvSpPr>
          <p:cNvPr id="519" name="Google Shape;519;p33"/>
          <p:cNvSpPr txBox="1"/>
          <p:nvPr/>
        </p:nvSpPr>
        <p:spPr>
          <a:xfrm>
            <a:off x="6718150" y="3441050"/>
            <a:ext cx="3207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Nunito"/>
                <a:ea typeface="Nunito"/>
                <a:cs typeface="Nunito"/>
                <a:sym typeface="Nunito"/>
              </a:rPr>
              <a:t>(Introduction to Algorithm, 4th)</a:t>
            </a:r>
            <a:endParaRPr sz="11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303800" y="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24242"/>
                </a:solidFill>
              </a:rPr>
              <a:t>Implementation of Dijkstra’s algorithm</a:t>
            </a:r>
            <a:endParaRPr>
              <a:solidFill>
                <a:srgbClr val="424242"/>
              </a:solidFill>
            </a:endParaRPr>
          </a:p>
          <a:p>
            <a:pPr indent="0" lvl="0" marL="0" rtl="0" algn="l">
              <a:spcBef>
                <a:spcPts val="0"/>
              </a:spcBef>
              <a:spcAft>
                <a:spcPts val="0"/>
              </a:spcAft>
              <a:buNone/>
            </a:pPr>
            <a:r>
              <a:t/>
            </a:r>
            <a:endParaRPr/>
          </a:p>
        </p:txBody>
      </p:sp>
      <p:sp>
        <p:nvSpPr>
          <p:cNvPr id="289" name="Google Shape;289;p15"/>
          <p:cNvSpPr/>
          <p:nvPr/>
        </p:nvSpPr>
        <p:spPr>
          <a:xfrm>
            <a:off x="393025" y="564800"/>
            <a:ext cx="983400" cy="84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290" name="Google Shape;290;p15"/>
          <p:cNvSpPr txBox="1"/>
          <p:nvPr/>
        </p:nvSpPr>
        <p:spPr>
          <a:xfrm>
            <a:off x="308350" y="808200"/>
            <a:ext cx="8773500" cy="41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numVertices</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i</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min</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INT_MAX</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numVertices</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compare_count</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if</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visited</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&amp;&amp;</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min</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min</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if</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min</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INT_MAX</a:t>
            </a: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break</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visited</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1</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for</a:t>
            </a:r>
            <a:r>
              <a:rPr lang="en" sz="1200">
                <a:latin typeface="Roboto Mono"/>
                <a:ea typeface="Roboto Mono"/>
                <a:cs typeface="Roboto Mono"/>
                <a:sym typeface="Roboto Mono"/>
              </a:rPr>
              <a:t> (</a:t>
            </a:r>
            <a:r>
              <a:rPr lang="en" sz="1200">
                <a:solidFill>
                  <a:srgbClr val="008050"/>
                </a:solidFill>
                <a:latin typeface="Roboto Mono"/>
                <a:ea typeface="Roboto Mono"/>
                <a:cs typeface="Roboto Mono"/>
                <a:sym typeface="Roboto Mono"/>
              </a:rPr>
              <a:t>int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06040"/>
                </a:solidFill>
                <a:latin typeface="Roboto Mono"/>
                <a:ea typeface="Roboto Mono"/>
                <a:cs typeface="Roboto Mono"/>
                <a:sym typeface="Roboto Mono"/>
              </a:rPr>
              <a:t>0</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numVertices</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b="1" lang="en" sz="1200">
                <a:solidFill>
                  <a:srgbClr val="700080"/>
                </a:solidFill>
                <a:latin typeface="Roboto Mono"/>
                <a:ea typeface="Roboto Mono"/>
                <a:cs typeface="Roboto Mono"/>
                <a:sym typeface="Roboto Mono"/>
              </a:rPr>
              <a:t>if</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visited</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&amp;&amp;</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a:t>
            </a:r>
            <a:r>
              <a:rPr b="1" lang="en" sz="1200">
                <a:solidFill>
                  <a:srgbClr val="EE11FF"/>
                </a:solidFill>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compare_count</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&amp;&amp;</a:t>
            </a:r>
            <a:endParaRPr b="1" sz="1200">
              <a:solidFill>
                <a:srgbClr val="EE11FF"/>
              </a:solidFill>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adjMatrix</a:t>
            </a:r>
            <a:r>
              <a:rPr b="1" lang="en" sz="1200">
                <a:solidFill>
                  <a:srgbClr val="EE11FF"/>
                </a:solidFill>
                <a:latin typeface="Roboto Mono"/>
                <a:ea typeface="Roboto Mono"/>
                <a:cs typeface="Roboto Mono"/>
                <a:sym typeface="Roboto Mono"/>
              </a:rPr>
              <a:t>-&gt;</a:t>
            </a:r>
            <a:r>
              <a:rPr lang="en" sz="1200">
                <a:solidFill>
                  <a:srgbClr val="1AB1CD"/>
                </a:solidFill>
                <a:latin typeface="Roboto Mono"/>
                <a:ea typeface="Roboto Mono"/>
                <a:cs typeface="Roboto Mono"/>
                <a:sym typeface="Roboto Mono"/>
              </a:rPr>
              <a:t>adjMatrix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INT_MAX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&amp;&amp;</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INT_MAX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adjMatrix</a:t>
            </a:r>
            <a:r>
              <a:rPr b="1" lang="en" sz="1200">
                <a:solidFill>
                  <a:srgbClr val="EE11FF"/>
                </a:solidFill>
                <a:latin typeface="Roboto Mono"/>
                <a:ea typeface="Roboto Mono"/>
                <a:cs typeface="Roboto Mono"/>
                <a:sym typeface="Roboto Mono"/>
              </a:rPr>
              <a:t>-&gt;</a:t>
            </a:r>
            <a:r>
              <a:rPr lang="en" sz="1200">
                <a:solidFill>
                  <a:srgbClr val="1AB1CD"/>
                </a:solidFill>
                <a:latin typeface="Roboto Mono"/>
                <a:ea typeface="Roboto Mono"/>
                <a:cs typeface="Roboto Mono"/>
                <a:sym typeface="Roboto Mono"/>
              </a:rPr>
              <a:t>adjMatrix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&lt;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distances</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 </a:t>
            </a:r>
            <a:r>
              <a:rPr b="1" lang="en" sz="1200">
                <a:solidFill>
                  <a:srgbClr val="EE11FF"/>
                </a:solidFill>
                <a:latin typeface="Roboto Mono"/>
                <a:ea typeface="Roboto Mono"/>
                <a:cs typeface="Roboto Mono"/>
                <a:sym typeface="Roboto Mono"/>
              </a:rPr>
              <a:t>+</a:t>
            </a:r>
            <a:r>
              <a:rPr lang="en" sz="1200">
                <a:latin typeface="Roboto Mono"/>
                <a:ea typeface="Roboto Mono"/>
                <a:cs typeface="Roboto Mono"/>
                <a:sym typeface="Roboto Mono"/>
              </a:rPr>
              <a:t> </a:t>
            </a:r>
            <a:r>
              <a:rPr lang="en" sz="1200">
                <a:solidFill>
                  <a:srgbClr val="1AB1CD"/>
                </a:solidFill>
                <a:latin typeface="Roboto Mono"/>
                <a:ea typeface="Roboto Mono"/>
                <a:cs typeface="Roboto Mono"/>
                <a:sym typeface="Roboto Mono"/>
              </a:rPr>
              <a:t>adjMatrix</a:t>
            </a:r>
            <a:r>
              <a:rPr b="1" lang="en" sz="1200">
                <a:solidFill>
                  <a:srgbClr val="EE11FF"/>
                </a:solidFill>
                <a:latin typeface="Roboto Mono"/>
                <a:ea typeface="Roboto Mono"/>
                <a:cs typeface="Roboto Mono"/>
                <a:sym typeface="Roboto Mono"/>
              </a:rPr>
              <a:t>-&gt;</a:t>
            </a:r>
            <a:r>
              <a:rPr lang="en" sz="1200">
                <a:solidFill>
                  <a:srgbClr val="1AB1CD"/>
                </a:solidFill>
                <a:latin typeface="Roboto Mono"/>
                <a:ea typeface="Roboto Mono"/>
                <a:cs typeface="Roboto Mono"/>
                <a:sym typeface="Roboto Mono"/>
              </a:rPr>
              <a:t>adjMatrix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min_index</a:t>
            </a:r>
            <a:r>
              <a:rPr lang="en" sz="1200">
                <a:latin typeface="Roboto Mono"/>
                <a:ea typeface="Roboto Mono"/>
                <a:cs typeface="Roboto Mono"/>
                <a:sym typeface="Roboto Mono"/>
              </a:rPr>
              <a:t>][</a:t>
            </a:r>
            <a:r>
              <a:rPr lang="en" sz="1200">
                <a:solidFill>
                  <a:srgbClr val="1AB1CD"/>
                </a:solidFill>
                <a:latin typeface="Roboto Mono"/>
                <a:ea typeface="Roboto Mono"/>
                <a:cs typeface="Roboto Mono"/>
                <a:sym typeface="Roboto Mono"/>
              </a:rPr>
              <a:t>j</a:t>
            </a:r>
            <a:r>
              <a:rPr lang="en" sz="1200">
                <a:latin typeface="Roboto Mono"/>
                <a:ea typeface="Roboto Mono"/>
                <a:cs typeface="Roboto Mono"/>
                <a:sym typeface="Roboto Mono"/>
              </a:rPr>
              <a:t>];</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rPr lang="en" sz="1200">
                <a:latin typeface="Roboto Mono"/>
                <a:ea typeface="Roboto Mono"/>
                <a:cs typeface="Roboto Mono"/>
                <a:sym typeface="Roboto Mono"/>
              </a:rPr>
              <a:t>    }</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a:p>
            <a:pPr indent="0" lvl="0" marL="0" rtl="0" algn="l">
              <a:spcBef>
                <a:spcPts val="0"/>
              </a:spcBef>
              <a:spcAft>
                <a:spcPts val="0"/>
              </a:spcAft>
              <a:buNone/>
            </a:pPr>
            <a:r>
              <a:t/>
            </a:r>
            <a:endParaRPr sz="1200">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Theoretical Analysis</a:t>
            </a:r>
            <a:endParaRPr/>
          </a:p>
        </p:txBody>
      </p:sp>
      <p:sp>
        <p:nvSpPr>
          <p:cNvPr id="296" name="Google Shape;296;p16"/>
          <p:cNvSpPr txBox="1"/>
          <p:nvPr>
            <p:ph idx="1" type="body"/>
          </p:nvPr>
        </p:nvSpPr>
        <p:spPr>
          <a:xfrm>
            <a:off x="1303800" y="1384825"/>
            <a:ext cx="7030500" cy="286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Arial"/>
                <a:ea typeface="Arial"/>
                <a:cs typeface="Arial"/>
                <a:sym typeface="Arial"/>
              </a:rPr>
              <a:t>The Dijkstra </a:t>
            </a:r>
            <a:r>
              <a:rPr lang="en" sz="1200">
                <a:solidFill>
                  <a:srgbClr val="000000"/>
                </a:solidFill>
                <a:latin typeface="Arial"/>
                <a:ea typeface="Arial"/>
                <a:cs typeface="Arial"/>
                <a:sym typeface="Arial"/>
              </a:rPr>
              <a:t>algorithm</a:t>
            </a:r>
            <a:r>
              <a:rPr lang="en" sz="1200">
                <a:solidFill>
                  <a:srgbClr val="000000"/>
                </a:solidFill>
                <a:latin typeface="Arial"/>
                <a:ea typeface="Arial"/>
                <a:cs typeface="Arial"/>
                <a:sym typeface="Arial"/>
              </a:rPr>
              <a:t> time complexity is O(V</a:t>
            </a:r>
            <a:r>
              <a:rPr baseline="30000" lang="en" sz="12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where V is the graph's vertex count.</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The following is an explanation: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Finding the unvisited vertex with the shortest path. This requires </a:t>
            </a:r>
            <a:r>
              <a:rPr b="1" lang="en" sz="1200">
                <a:solidFill>
                  <a:srgbClr val="000000"/>
                </a:solidFill>
                <a:latin typeface="Arial"/>
                <a:ea typeface="Arial"/>
                <a:cs typeface="Arial"/>
                <a:sym typeface="Arial"/>
              </a:rPr>
              <a:t>O(V) </a:t>
            </a:r>
            <a:r>
              <a:rPr lang="en" sz="1200">
                <a:solidFill>
                  <a:srgbClr val="000000"/>
                </a:solidFill>
                <a:latin typeface="Arial"/>
                <a:ea typeface="Arial"/>
                <a:cs typeface="Arial"/>
                <a:sym typeface="Arial"/>
              </a:rPr>
              <a:t>time.</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We now need to relax the neighbours of each vertex chosen. Every relaxation time complexity is O(1).</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lang="en" sz="1200">
                <a:solidFill>
                  <a:srgbClr val="000000"/>
                </a:solidFill>
                <a:latin typeface="Arial"/>
                <a:ea typeface="Arial"/>
                <a:cs typeface="Arial"/>
                <a:sym typeface="Arial"/>
              </a:rPr>
              <a:t>We need to relax every vertex's neighbours, it takes [O(V) * O(1)] = O(V) time to update every vertex's neighbours.</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Processing one vertex in O(V) seconds</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O(V)*O(V) = O(V</a:t>
            </a:r>
            <a:r>
              <a:rPr baseline="30000" lang="en" sz="1200">
                <a:solidFill>
                  <a:srgbClr val="000000"/>
                </a:solidFill>
                <a:latin typeface="Arial"/>
                <a:ea typeface="Arial"/>
                <a:cs typeface="Arial"/>
                <a:sym typeface="Arial"/>
              </a:rPr>
              <a:t>2</a:t>
            </a:r>
            <a:r>
              <a:rPr lang="en" sz="1200">
                <a:solidFill>
                  <a:srgbClr val="000000"/>
                </a:solidFill>
                <a:latin typeface="Arial"/>
                <a:ea typeface="Arial"/>
                <a:cs typeface="Arial"/>
                <a:sym typeface="Arial"/>
              </a:rPr>
              <a:t>) is the time required to visit and process all of the vertices.</a:t>
            </a:r>
            <a:endParaRPr sz="1200">
              <a:solidFill>
                <a:srgbClr val="000000"/>
              </a:solidFill>
              <a:latin typeface="Arial"/>
              <a:ea typeface="Arial"/>
              <a:cs typeface="Arial"/>
              <a:sym typeface="Arial"/>
            </a:endParaRPr>
          </a:p>
          <a:p>
            <a:pPr indent="0" lvl="0" marL="0" rtl="0" algn="l">
              <a:spcBef>
                <a:spcPts val="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04500" y="645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Fixed |E|, Vary |V|</a:t>
            </a:r>
            <a:endParaRPr/>
          </a:p>
        </p:txBody>
      </p:sp>
      <p:sp>
        <p:nvSpPr>
          <p:cNvPr id="302" name="Google Shape;302;p17"/>
          <p:cNvSpPr txBox="1"/>
          <p:nvPr/>
        </p:nvSpPr>
        <p:spPr>
          <a:xfrm>
            <a:off x="1475250" y="1681850"/>
            <a:ext cx="648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Our approach: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Generate random graphs with the following settings</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Fixed |E| = 10,000  and Starting |V| = 100 , until 5,000</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Step = 100</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Each step, the algo is ran 100 times with a newly generated graph.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Average key comparison is then taken</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195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a:t>
            </a:r>
            <a:r>
              <a:rPr lang="en"/>
              <a:t> Analysis </a:t>
            </a:r>
            <a:endParaRPr/>
          </a:p>
        </p:txBody>
      </p:sp>
      <p:sp>
        <p:nvSpPr>
          <p:cNvPr id="308" name="Google Shape;308;p18"/>
          <p:cNvSpPr txBox="1"/>
          <p:nvPr/>
        </p:nvSpPr>
        <p:spPr>
          <a:xfrm>
            <a:off x="3598850" y="794775"/>
            <a:ext cx="38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Fixed Edges, Vary Vertices</a:t>
            </a:r>
            <a:endParaRPr>
              <a:latin typeface="Nunito"/>
              <a:ea typeface="Nunito"/>
              <a:cs typeface="Nunito"/>
              <a:sym typeface="Nunito"/>
            </a:endParaRPr>
          </a:p>
        </p:txBody>
      </p:sp>
      <p:pic>
        <p:nvPicPr>
          <p:cNvPr id="309" name="Google Shape;309;p18"/>
          <p:cNvPicPr preferRelativeResize="0"/>
          <p:nvPr/>
        </p:nvPicPr>
        <p:blipFill>
          <a:blip r:embed="rId3">
            <a:alphaModFix/>
          </a:blip>
          <a:stretch>
            <a:fillRect/>
          </a:stretch>
        </p:blipFill>
        <p:spPr>
          <a:xfrm>
            <a:off x="1094325" y="1269050"/>
            <a:ext cx="4611590" cy="3643725"/>
          </a:xfrm>
          <a:prstGeom prst="rect">
            <a:avLst/>
          </a:prstGeom>
          <a:noFill/>
          <a:ln>
            <a:noFill/>
          </a:ln>
        </p:spPr>
      </p:pic>
      <p:sp>
        <p:nvSpPr>
          <p:cNvPr id="310" name="Google Shape;310;p18"/>
          <p:cNvSpPr txBox="1"/>
          <p:nvPr/>
        </p:nvSpPr>
        <p:spPr>
          <a:xfrm>
            <a:off x="6144000" y="2688150"/>
            <a:ext cx="3000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k</a:t>
            </a:r>
            <a:r>
              <a:rPr baseline="-25000" lang="en"/>
              <a:t>1</a:t>
            </a:r>
            <a:r>
              <a:rPr lang="en"/>
              <a:t> = </a:t>
            </a:r>
            <a:r>
              <a:rPr lang="en"/>
              <a:t>6.03343824e-01</a:t>
            </a:r>
            <a:endParaRPr/>
          </a:p>
          <a:p>
            <a:pPr indent="0" lvl="0" marL="0" rtl="0" algn="l">
              <a:spcBef>
                <a:spcPts val="0"/>
              </a:spcBef>
              <a:spcAft>
                <a:spcPts val="0"/>
              </a:spcAft>
              <a:buNone/>
            </a:pPr>
            <a:r>
              <a:rPr lang="en"/>
              <a:t>k</a:t>
            </a:r>
            <a:r>
              <a:rPr baseline="-25000" lang="en"/>
              <a:t>2</a:t>
            </a:r>
            <a:r>
              <a:rPr lang="en"/>
              <a:t> = 2.74286781e+03</a:t>
            </a:r>
            <a:endParaRPr/>
          </a:p>
          <a:p>
            <a:pPr indent="0" lvl="0" marL="0" rtl="0" algn="l">
              <a:spcBef>
                <a:spcPts val="0"/>
              </a:spcBef>
              <a:spcAft>
                <a:spcPts val="0"/>
              </a:spcAft>
              <a:buNone/>
            </a:pPr>
            <a:r>
              <a:t/>
            </a:r>
            <a:endParaRPr/>
          </a:p>
        </p:txBody>
      </p:sp>
      <p:sp>
        <p:nvSpPr>
          <p:cNvPr id="311" name="Google Shape;311;p18"/>
          <p:cNvSpPr txBox="1"/>
          <p:nvPr/>
        </p:nvSpPr>
        <p:spPr>
          <a:xfrm>
            <a:off x="6148925" y="1799175"/>
            <a:ext cx="301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T(|V|, |E|) = </a:t>
            </a:r>
            <a:r>
              <a:rPr lang="en">
                <a:solidFill>
                  <a:srgbClr val="FF0000"/>
                </a:solidFill>
                <a:latin typeface="Nunito"/>
                <a:ea typeface="Nunito"/>
                <a:cs typeface="Nunito"/>
                <a:sym typeface="Nunito"/>
              </a:rPr>
              <a:t>k</a:t>
            </a:r>
            <a:r>
              <a:rPr baseline="-25000" lang="en">
                <a:solidFill>
                  <a:srgbClr val="FF0000"/>
                </a:solidFill>
                <a:latin typeface="Nunito"/>
                <a:ea typeface="Nunito"/>
                <a:cs typeface="Nunito"/>
                <a:sym typeface="Nunito"/>
              </a:rPr>
              <a:t>1</a:t>
            </a:r>
            <a:r>
              <a:rPr lang="en">
                <a:latin typeface="Nunito"/>
                <a:ea typeface="Nunito"/>
                <a:cs typeface="Nunito"/>
                <a:sym typeface="Nunito"/>
              </a:rPr>
              <a:t> * |V|</a:t>
            </a:r>
            <a:r>
              <a:rPr baseline="30000" lang="en">
                <a:latin typeface="Nunito"/>
                <a:ea typeface="Nunito"/>
                <a:cs typeface="Nunito"/>
                <a:sym typeface="Nunito"/>
              </a:rPr>
              <a:t>2</a:t>
            </a:r>
            <a:r>
              <a:rPr lang="en">
                <a:latin typeface="Nunito"/>
                <a:ea typeface="Nunito"/>
                <a:cs typeface="Nunito"/>
                <a:sym typeface="Nunito"/>
              </a:rPr>
              <a:t> + </a:t>
            </a:r>
            <a:r>
              <a:rPr lang="en">
                <a:solidFill>
                  <a:srgbClr val="FF0000"/>
                </a:solidFill>
                <a:latin typeface="Nunito"/>
                <a:ea typeface="Nunito"/>
                <a:cs typeface="Nunito"/>
                <a:sym typeface="Nunito"/>
              </a:rPr>
              <a:t>k</a:t>
            </a:r>
            <a:r>
              <a:rPr baseline="-25000" lang="en">
                <a:solidFill>
                  <a:srgbClr val="FF0000"/>
                </a:solidFill>
                <a:latin typeface="Nunito"/>
                <a:ea typeface="Nunito"/>
                <a:cs typeface="Nunito"/>
                <a:sym typeface="Nunito"/>
              </a:rPr>
              <a:t>2</a:t>
            </a:r>
            <a:r>
              <a:rPr lang="en">
                <a:latin typeface="Nunito"/>
                <a:ea typeface="Nunito"/>
                <a:cs typeface="Nunito"/>
                <a:sym typeface="Nunito"/>
              </a:rPr>
              <a:t> * |V|</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204500" y="6458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Fixed |V|, Vary |E|</a:t>
            </a:r>
            <a:endParaRPr/>
          </a:p>
        </p:txBody>
      </p:sp>
      <p:sp>
        <p:nvSpPr>
          <p:cNvPr id="317" name="Google Shape;317;p19"/>
          <p:cNvSpPr txBox="1"/>
          <p:nvPr/>
        </p:nvSpPr>
        <p:spPr>
          <a:xfrm>
            <a:off x="1475250" y="1681850"/>
            <a:ext cx="648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Our approach: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Generate random graphs with the following settings</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Fixed |V| = 1000  and Starting |E| = 10,000 , until 1,000,000</a:t>
            </a:r>
            <a:endParaRPr>
              <a:latin typeface="Nunito"/>
              <a:ea typeface="Nunito"/>
              <a:cs typeface="Nunito"/>
              <a:sym typeface="Nunito"/>
            </a:endParaRPr>
          </a:p>
          <a:p>
            <a:pPr indent="-317500" lvl="0" marL="914400" rtl="0" algn="l">
              <a:spcBef>
                <a:spcPts val="0"/>
              </a:spcBef>
              <a:spcAft>
                <a:spcPts val="0"/>
              </a:spcAft>
              <a:buSzPts val="1400"/>
              <a:buFont typeface="Nunito"/>
              <a:buChar char="-"/>
            </a:pPr>
            <a:r>
              <a:rPr lang="en">
                <a:latin typeface="Nunito"/>
                <a:ea typeface="Nunito"/>
                <a:cs typeface="Nunito"/>
                <a:sym typeface="Nunito"/>
              </a:rPr>
              <a:t>Step = 10,000</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Each step, the algo is ran 10 times with a newly generated graph.</a:t>
            </a:r>
            <a:endParaRPr>
              <a:latin typeface="Nunito"/>
              <a:ea typeface="Nunito"/>
              <a:cs typeface="Nunito"/>
              <a:sym typeface="Nunito"/>
            </a:endParaRPr>
          </a:p>
          <a:p>
            <a:pPr indent="-317500" lvl="0" marL="457200" rtl="0" algn="l">
              <a:spcBef>
                <a:spcPts val="0"/>
              </a:spcBef>
              <a:spcAft>
                <a:spcPts val="0"/>
              </a:spcAft>
              <a:buSzPts val="1400"/>
              <a:buFont typeface="Nunito"/>
              <a:buAutoNum type="arabicPeriod"/>
            </a:pPr>
            <a:r>
              <a:rPr lang="en">
                <a:latin typeface="Nunito"/>
                <a:ea typeface="Nunito"/>
                <a:cs typeface="Nunito"/>
                <a:sym typeface="Nunito"/>
              </a:rPr>
              <a:t>Average key comparison is then taken</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1956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Empirical Analysis </a:t>
            </a:r>
            <a:endParaRPr/>
          </a:p>
        </p:txBody>
      </p:sp>
      <p:sp>
        <p:nvSpPr>
          <p:cNvPr id="323" name="Google Shape;323;p20"/>
          <p:cNvSpPr txBox="1"/>
          <p:nvPr/>
        </p:nvSpPr>
        <p:spPr>
          <a:xfrm>
            <a:off x="3598850" y="794775"/>
            <a:ext cx="38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Fixed Vertices Vary Edges</a:t>
            </a:r>
            <a:endParaRPr>
              <a:latin typeface="Nunito"/>
              <a:ea typeface="Nunito"/>
              <a:cs typeface="Nunito"/>
              <a:sym typeface="Nunito"/>
            </a:endParaRPr>
          </a:p>
        </p:txBody>
      </p:sp>
      <p:pic>
        <p:nvPicPr>
          <p:cNvPr id="324" name="Google Shape;324;p20"/>
          <p:cNvPicPr preferRelativeResize="0"/>
          <p:nvPr/>
        </p:nvPicPr>
        <p:blipFill>
          <a:blip r:embed="rId3">
            <a:alphaModFix/>
          </a:blip>
          <a:stretch>
            <a:fillRect/>
          </a:stretch>
        </p:blipFill>
        <p:spPr>
          <a:xfrm>
            <a:off x="2476650" y="1228225"/>
            <a:ext cx="4684789" cy="3643725"/>
          </a:xfrm>
          <a:prstGeom prst="rect">
            <a:avLst/>
          </a:prstGeom>
          <a:noFill/>
          <a:ln>
            <a:noFill/>
          </a:ln>
        </p:spPr>
      </p:pic>
      <p:sp>
        <p:nvSpPr>
          <p:cNvPr id="325" name="Google Shape;325;p20"/>
          <p:cNvSpPr txBox="1"/>
          <p:nvPr/>
        </p:nvSpPr>
        <p:spPr>
          <a:xfrm>
            <a:off x="344325" y="2453375"/>
            <a:ext cx="17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Nunito"/>
                <a:ea typeface="Nunito"/>
                <a:cs typeface="Nunito"/>
                <a:sym typeface="Nunito"/>
              </a:rPr>
              <a:t>T(|V|, |E|) = O(|V|</a:t>
            </a:r>
            <a:r>
              <a:rPr baseline="30000" lang="en">
                <a:latin typeface="Nunito"/>
                <a:ea typeface="Nunito"/>
                <a:cs typeface="Nunito"/>
                <a:sym typeface="Nunito"/>
              </a:rPr>
              <a:t>2</a:t>
            </a:r>
            <a:r>
              <a:rPr lang="en">
                <a:latin typeface="Nunito"/>
                <a:ea typeface="Nunito"/>
                <a:cs typeface="Nunito"/>
                <a:sym typeface="Nunito"/>
              </a:rPr>
              <a:t>)</a:t>
            </a:r>
            <a:endParaRPr>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1478000" y="18536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 B:</a:t>
            </a:r>
            <a:endParaRPr/>
          </a:p>
          <a:p>
            <a:pPr indent="-388620" lvl="0" marL="457200" rtl="0" algn="l">
              <a:spcBef>
                <a:spcPts val="0"/>
              </a:spcBef>
              <a:spcAft>
                <a:spcPts val="0"/>
              </a:spcAft>
              <a:buSzPct val="100000"/>
              <a:buAutoNum type="arabicParenR"/>
            </a:pPr>
            <a:r>
              <a:rPr lang="en"/>
              <a:t>Using Minimising Heap for priority queue</a:t>
            </a:r>
            <a:endParaRPr/>
          </a:p>
          <a:p>
            <a:pPr indent="-388620" lvl="0" marL="457200" rtl="0" algn="l">
              <a:spcBef>
                <a:spcPts val="0"/>
              </a:spcBef>
              <a:spcAft>
                <a:spcPts val="0"/>
              </a:spcAft>
              <a:buSzPct val="100000"/>
              <a:buAutoNum type="arabicParenR"/>
            </a:pPr>
            <a:r>
              <a:rPr lang="en"/>
              <a:t>Using Adjacency List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