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5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5143500" type="screen16x9"/>
  <p:notesSz cx="6858000" cy="9144000"/>
  <p:embeddedFontLst>
    <p:embeddedFont>
      <p:font typeface="Maven Pro" panose="02010600030101010101" charset="0"/>
      <p:regular r:id="rId56"/>
      <p:bold r:id="rId57"/>
    </p:embeddedFont>
    <p:embeddedFont>
      <p:font typeface="Nunito" pitchFamily="2"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Mono" panose="00000009000000000000" pitchFamily="49"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1884F8-3D39-47FC-BFC1-105ED1F66525}">
  <a:tblStyle styleId="{831884F8-3D39-47FC-BFC1-105ED1F665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3.xml"/><Relationship Id="rId61"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9722447347_2_26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9722447347_2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5e800849d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5e800849d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consider a more optimised approach where we only compare the case where we dont choose jth element and choose jth element. So each time, we only look at 2 sub problems. We can do this because we know that the sub problems are always optimal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60379d26d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60379d26d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sub problem graph of the optimised approach. We can see that each problem only arrows out to 2 sub problems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972244734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72244734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 here is an example of running this algo. Lets say we want to calculate for capacity = 4 and take only 1st item. Then we will take take the max of p(4,0) and P(4,1) + Weight of 1st item which is 7. So we get 7</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9722447347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9722447347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9722447347_6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9722447347_6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9722447347_6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9722447347_6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 about the weights and profits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9722447347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972244734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time complexity of this optimised approach, since there is only 2 for loops, then the time complexity will be Big theta (C * n). This is significantly better than the naive approach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972244734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972244734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trick : 0th object cost lesser weight, but more profit so actually 1st object isnt that useful so it will rely on profit of 1st object - values of 1st object  will be same as 0th column, 3rd object will have some variation cos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972244734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972244734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972244734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972244734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97224473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97224473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doing this project, we came up with 2 approaches. One naive approach and another optimised approach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972244734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972244734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Instead of maintaining a large table, maintain only the relevant columns or rows necessary for the computation. For instance, in a 2D DP array shown above, you could reduce the space by keeping two arrays: one for the current state and one for the previous state. After computing the current state, swap the previous state with the current one. This way, you only ever have two states in memory at any time. </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So we can further improve the space complexity this way</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60379d26dc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60379d26d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As shown above, the two columns are selected and how the values are overridden is shown by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60379d26dc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60379d26d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60379d26dc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60379d26dc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60379d26dc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60379d26dc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60379d26dc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260379d26d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60379d26dc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60379d26dc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260379d26dc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260379d26dc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60379d26dc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260379d26d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260379d26dc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260379d26dc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e800849d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e80084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In the naive recursive approach to the Unbounded Knapsack Problem:</a:t>
            </a:r>
            <a:endParaRPr sz="1200">
              <a:solidFill>
                <a:srgbClr val="374151"/>
              </a:solidFill>
              <a:highlight>
                <a:srgbClr val="F7F7F8"/>
              </a:highlight>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1. Base Case: when j is zero, no items can be added. </a:t>
            </a:r>
            <a:endParaRPr sz="1200">
              <a:solidFill>
                <a:srgbClr val="374151"/>
              </a:solidFill>
              <a:highlight>
                <a:srgbClr val="F7F7F8"/>
              </a:highlight>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2. Recursive Case: For a knapsack with capacity </a:t>
            </a:r>
            <a:r>
              <a:rPr lang="en" sz="1050">
                <a:solidFill>
                  <a:srgbClr val="374151"/>
                </a:solidFill>
                <a:highlight>
                  <a:srgbClr val="F7F7F8"/>
                </a:highlight>
                <a:latin typeface="Courier New"/>
                <a:ea typeface="Courier New"/>
                <a:cs typeface="Courier New"/>
                <a:sym typeface="Courier New"/>
              </a:rPr>
              <a:t>C</a:t>
            </a:r>
            <a:r>
              <a:rPr lang="en" sz="1200">
                <a:solidFill>
                  <a:srgbClr val="374151"/>
                </a:solidFill>
                <a:highlight>
                  <a:srgbClr val="F7F7F8"/>
                </a:highlight>
                <a:latin typeface="Roboto"/>
                <a:ea typeface="Roboto"/>
                <a:cs typeface="Roboto"/>
                <a:sym typeface="Roboto"/>
              </a:rPr>
              <a:t>, you recursively consider each item </a:t>
            </a:r>
            <a:r>
              <a:rPr lang="en" sz="1050">
                <a:solidFill>
                  <a:srgbClr val="374151"/>
                </a:solidFill>
                <a:highlight>
                  <a:srgbClr val="F7F7F8"/>
                </a:highlight>
                <a:latin typeface="Courier New"/>
                <a:ea typeface="Courier New"/>
                <a:cs typeface="Courier New"/>
                <a:sym typeface="Courier New"/>
              </a:rPr>
              <a:t>j-1, then we enumerate k for how many items we can choose for item j-1</a:t>
            </a:r>
            <a:r>
              <a:rPr lang="en" sz="1200">
                <a:solidFill>
                  <a:srgbClr val="374151"/>
                </a:solidFill>
                <a:highlight>
                  <a:srgbClr val="F7F7F8"/>
                </a:highlight>
                <a:latin typeface="Roboto"/>
                <a:ea typeface="Roboto"/>
                <a:cs typeface="Roboto"/>
                <a:sym typeface="Roboto"/>
              </a:rPr>
              <a:t>, so until weight of j-1 * k is more than Capacity.</a:t>
            </a:r>
            <a:endParaRPr sz="1200">
              <a:solidFill>
                <a:srgbClr val="374151"/>
              </a:solidFill>
              <a:highlight>
                <a:srgbClr val="F7F7F8"/>
              </a:highlight>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3. Maximization: We will take the max of each k</a:t>
            </a:r>
            <a:endParaRPr sz="1200">
              <a:solidFill>
                <a:srgbClr val="374151"/>
              </a:solidFill>
              <a:highlight>
                <a:srgbClr val="F7F7F8"/>
              </a:highlight>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r>
              <a:rPr lang="en" sz="1200">
                <a:solidFill>
                  <a:srgbClr val="374151"/>
                </a:solidFill>
                <a:highlight>
                  <a:srgbClr val="F7F7F8"/>
                </a:highlight>
                <a:latin typeface="Roboto"/>
                <a:ea typeface="Roboto"/>
                <a:cs typeface="Roboto"/>
                <a:sym typeface="Roboto"/>
              </a:rPr>
              <a:t>4. Inefficiency: This method repeats calculations for the same capacities many times, which makes it very slow for large capacities or many items.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The process is repeated until all combinations of items and capacities have been considered. The result of </a:t>
            </a:r>
            <a:r>
              <a:rPr lang="en" sz="1050">
                <a:solidFill>
                  <a:srgbClr val="374151"/>
                </a:solidFill>
                <a:highlight>
                  <a:srgbClr val="F7F7F8"/>
                </a:highlight>
                <a:latin typeface="Courier New"/>
                <a:ea typeface="Courier New"/>
                <a:cs typeface="Courier New"/>
                <a:sym typeface="Courier New"/>
              </a:rPr>
              <a:t>P(C)</a:t>
            </a:r>
            <a:r>
              <a:rPr lang="en" sz="1200">
                <a:solidFill>
                  <a:srgbClr val="374151"/>
                </a:solidFill>
                <a:highlight>
                  <a:srgbClr val="F7F7F8"/>
                </a:highlight>
                <a:latin typeface="Roboto"/>
                <a:ea typeface="Roboto"/>
                <a:cs typeface="Roboto"/>
                <a:sym typeface="Roboto"/>
              </a:rPr>
              <a:t> is the maximum profit that can be obtained with a knapsack of capacity </a:t>
            </a:r>
            <a:r>
              <a:rPr lang="en" sz="1050">
                <a:solidFill>
                  <a:srgbClr val="374151"/>
                </a:solidFill>
                <a:highlight>
                  <a:srgbClr val="F7F7F8"/>
                </a:highlight>
                <a:latin typeface="Courier New"/>
                <a:ea typeface="Courier New"/>
                <a:cs typeface="Courier New"/>
                <a:sym typeface="Courier New"/>
              </a:rPr>
              <a:t>C</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260379d26dc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260379d26dc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60379d26dc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60379d26dc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260379d26dc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260379d26dc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260379d26dc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260379d26d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260379d26dc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260379d26dc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260379d26dc_0_1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260379d26dc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60379d26dc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60379d26dc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2603bf35f9f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2603bf35f9f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Building upon this idea, we further improve on the space complexity by just using 1 column of array. </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2603bf35f9f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2603bf35f9f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As you iterate through each row, you update the 1D array in-place. For each new element in the row, you calculate its value based on the current value in the 1D array and the previous value you just overwrote. Use a variable to keep track of the value that was just overwritten in the 1D array. Update this variable as you move across the columns.</a:t>
            </a:r>
            <a:endParaRPr sz="12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2603bf35f9f_3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2603bf35f9f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5e800849df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5e800849df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Optimised → 2 arrows, and the nth value for picking same object again is the same </a:t>
            </a:r>
            <a:endParaRPr/>
          </a:p>
          <a:p>
            <a:pPr marL="0" lvl="0" indent="0" algn="l" rtl="0">
              <a:spcBef>
                <a:spcPts val="0"/>
              </a:spcBef>
              <a:spcAft>
                <a:spcPts val="0"/>
              </a:spcAft>
              <a:buNone/>
            </a:pPr>
            <a:endParaRPr/>
          </a:p>
          <a:p>
            <a:pPr marL="0" lvl="0" indent="0" algn="l" rtl="0">
              <a:spcBef>
                <a:spcPts val="0"/>
              </a:spcBef>
              <a:spcAft>
                <a:spcPts val="0"/>
              </a:spcAft>
              <a:buNone/>
            </a:pPr>
            <a:r>
              <a:rPr lang="en"/>
              <a:t>Script: This is the subproblem graph of the naive approach.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2603bf35f9f_3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2603bf35f9f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2603bf35f9f_3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2603bf35f9f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3"/>
        <p:cNvGrpSpPr/>
        <p:nvPr/>
      </p:nvGrpSpPr>
      <p:grpSpPr>
        <a:xfrm>
          <a:off x="0" y="0"/>
          <a:ext cx="0" cy="0"/>
          <a:chOff x="0" y="0"/>
          <a:chExt cx="0" cy="0"/>
        </a:xfrm>
      </p:grpSpPr>
      <p:sp>
        <p:nvSpPr>
          <p:cNvPr id="1374" name="Google Shape;1374;g2603bf35f9f_3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2603bf35f9f_3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2603bf35f9f_3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2603bf35f9f_3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2603bf35f9f_3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2603bf35f9f_3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2603bf35f9f_3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2603bf35f9f_3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2603bf35f9f_3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2603bf35f9f_3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2603bf35f9f_3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2603bf35f9f_3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2603bf35f9f_3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5" name="Google Shape;1525;g2603bf35f9f_3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2603bf35f9f_3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0" name="Google Shape;1550;g2603bf35f9f_3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5e800849df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5e800849df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here is an example of running this algo. The first column means we dont take any item, which naturally means profit is 0.</a:t>
            </a:r>
            <a:endParaRPr/>
          </a:p>
          <a:p>
            <a:pPr marL="0" lvl="0" indent="0" algn="l" rtl="0">
              <a:spcBef>
                <a:spcPts val="0"/>
              </a:spcBef>
              <a:spcAft>
                <a:spcPts val="0"/>
              </a:spcAft>
              <a:buNone/>
            </a:pPr>
            <a:r>
              <a:rPr lang="en"/>
              <a:t>Then lets say we want to calculate the profit for take 1 item, then we will compare to P(4,0), and then take P(0,0) plus 1*7. Then we obtain the max profit to be 7.</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2603bf35f9f_3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4" name="Google Shape;1574;g2603bf35f9f_3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2603bf368c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2603bf368c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2603bf35f9f_3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2603bf35f9f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examine this code closely, we find a new way of understanding it. For example, for P(11), we realize that P(11) is transitioned from P(7), P(5), and P(3). This means that now I have a knapsack of capacity 11, and I need to choose one item to put into it. This is how we arrive at this new expression.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5e800849df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5e800849d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Similarly, for capacity of 5 and taking only 1st item, we compare P(5,0) and P(1,0) + 1*7. Where the max is 7</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e800849df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e800849df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here is that we want to calculate for capacity 14 and take 1st and 2nd item.</a:t>
            </a:r>
            <a:endParaRPr/>
          </a:p>
          <a:p>
            <a:pPr marL="0" lvl="0" indent="0" algn="l" rtl="0">
              <a:spcBef>
                <a:spcPts val="0"/>
              </a:spcBef>
              <a:spcAft>
                <a:spcPts val="0"/>
              </a:spcAft>
              <a:buNone/>
            </a:pPr>
            <a:r>
              <a:rPr lang="en"/>
              <a:t>So we will iterate through until k*weight of 2nd item is more than capacity.</a:t>
            </a:r>
            <a:endParaRPr/>
          </a:p>
          <a:p>
            <a:pPr marL="0" lvl="0" indent="0" algn="l" rtl="0">
              <a:spcBef>
                <a:spcPts val="0"/>
              </a:spcBef>
              <a:spcAft>
                <a:spcPts val="0"/>
              </a:spcAft>
              <a:buNone/>
            </a:pPr>
            <a:r>
              <a:rPr lang="en"/>
              <a:t>Then we take the max, which is 21 here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9691c4b5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9691c4b5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average time complexity, we can see that there are 3 for loops. So, the time complexity is actually the big O of C * summation of inner loop which is summation of C/wj. Then here we move the C out of summation to get O(c^2 * summation of 1/wj)</a:t>
            </a:r>
            <a:endParaRPr/>
          </a:p>
          <a:p>
            <a:pPr marL="0" lvl="0" indent="0" algn="l" rtl="0">
              <a:spcBef>
                <a:spcPts val="0"/>
              </a:spcBef>
              <a:spcAft>
                <a:spcPts val="0"/>
              </a:spcAft>
              <a:buNone/>
            </a:pPr>
            <a:endParaRPr/>
          </a:p>
          <a:p>
            <a:pPr marL="0" lvl="0" indent="0" algn="l" rtl="0">
              <a:spcBef>
                <a:spcPts val="0"/>
              </a:spcBef>
              <a:spcAft>
                <a:spcPts val="0"/>
              </a:spcAft>
              <a:buNone/>
            </a:pPr>
            <a:r>
              <a:rPr lang="en"/>
              <a:t>The worse case occurs when wj = 1, then the worst case time complexity = O(C^2 * n)</a:t>
            </a:r>
            <a:endParaRPr/>
          </a:p>
          <a:p>
            <a:pPr marL="0" lvl="0" indent="0" algn="l" rtl="0">
              <a:spcBef>
                <a:spcPts val="0"/>
              </a:spcBef>
              <a:spcAft>
                <a:spcPts val="0"/>
              </a:spcAft>
              <a:buNone/>
            </a:pPr>
            <a:endParaRPr/>
          </a:p>
          <a:p>
            <a:pPr marL="0" lvl="0" indent="0" algn="l" rtl="0">
              <a:spcBef>
                <a:spcPts val="0"/>
              </a:spcBef>
              <a:spcAft>
                <a:spcPts val="0"/>
              </a:spcAft>
              <a:buNone/>
            </a:pPr>
            <a:r>
              <a:rPr lang="en"/>
              <a:t>So actually we can see that this method is not very optimal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e800849df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5e800849df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code for our naive approach. Can see that we utilises 3 for loops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4"/>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92" name="Google Shape;92;p14"/>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3" name="Google Shape;93;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8" name="Google Shape;12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4" name="Google Shape;134;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5" name="Google Shape;135;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1" name="Google Shape;141;p1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42" name="Google Shape;142;p1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43" name="Google Shape;143;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5" name="Google Shape;155;p19"/>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56" name="Google Shape;156;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20"/>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1" name="Google Shape;17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7" name="Google Shape;177;p21"/>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78" name="Google Shape;178;p21"/>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2"/>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85" name="Google Shape;185;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 name="Google Shape;313;p23"/>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315" name="Google Shape;315;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6"/>
        <p:cNvGrpSpPr/>
        <p:nvPr/>
      </p:nvGrpSpPr>
      <p:grpSpPr>
        <a:xfrm>
          <a:off x="0" y="0"/>
          <a:ext cx="0" cy="0"/>
          <a:chOff x="0" y="0"/>
          <a:chExt cx="0" cy="0"/>
        </a:xfrm>
      </p:grpSpPr>
      <p:sp>
        <p:nvSpPr>
          <p:cNvPr id="317" name="Google Shape;317;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53" name="Google Shape;53;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ctrTitle"/>
          </p:nvPr>
        </p:nvSpPr>
        <p:spPr>
          <a:xfrm>
            <a:off x="824000" y="1077625"/>
            <a:ext cx="4484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SCSA SC2001 Lab </a:t>
            </a:r>
            <a:endParaRPr/>
          </a:p>
          <a:p>
            <a:pPr marL="0" lvl="0" indent="0" algn="l" rtl="0">
              <a:spcBef>
                <a:spcPts val="0"/>
              </a:spcBef>
              <a:spcAft>
                <a:spcPts val="0"/>
              </a:spcAft>
              <a:buNone/>
            </a:pPr>
            <a:r>
              <a:rPr lang="en"/>
              <a:t>Example Class </a:t>
            </a:r>
            <a:endParaRPr/>
          </a:p>
          <a:p>
            <a:pPr marL="0" lvl="0" indent="0" algn="l" rtl="0">
              <a:spcBef>
                <a:spcPts val="0"/>
              </a:spcBef>
              <a:spcAft>
                <a:spcPts val="0"/>
              </a:spcAft>
              <a:buNone/>
            </a:pPr>
            <a:r>
              <a:rPr lang="en"/>
              <a:t>Project 3 Team 7</a:t>
            </a:r>
            <a:endParaRPr/>
          </a:p>
        </p:txBody>
      </p:sp>
      <p:sp>
        <p:nvSpPr>
          <p:cNvPr id="323" name="Google Shape;323;p25"/>
          <p:cNvSpPr txBox="1">
            <a:spLocks noGrp="1"/>
          </p:cNvSpPr>
          <p:nvPr>
            <p:ph type="subTitle" idx="1"/>
          </p:nvPr>
        </p:nvSpPr>
        <p:spPr>
          <a:xfrm>
            <a:off x="824000" y="3193075"/>
            <a:ext cx="7123500" cy="1421400"/>
          </a:xfrm>
          <a:prstGeom prst="rect">
            <a:avLst/>
          </a:prstGeom>
        </p:spPr>
        <p:txBody>
          <a:bodyPr spcFirstLastPara="1" wrap="square" lIns="91425" tIns="91425" rIns="91425" bIns="91425" anchor="t" anchorCtr="0">
            <a:noAutofit/>
          </a:bodyPr>
          <a:lstStyle/>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PU FANYI (U2220175K)</a:t>
            </a:r>
            <a:endParaRPr sz="1800">
              <a:solidFill>
                <a:schemeClr val="lt2"/>
              </a:solidFill>
              <a:latin typeface="Roboto"/>
              <a:ea typeface="Roboto"/>
              <a:cs typeface="Roboto"/>
              <a:sym typeface="Roboto"/>
            </a:endParaRPr>
          </a:p>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PUSHPARAJAN ROSHINI (U2222546A)</a:t>
            </a:r>
            <a:endParaRPr sz="1800">
              <a:solidFill>
                <a:schemeClr val="lt2"/>
              </a:solidFill>
              <a:latin typeface="Roboto"/>
              <a:ea typeface="Roboto"/>
              <a:cs typeface="Roboto"/>
              <a:sym typeface="Roboto"/>
            </a:endParaRPr>
          </a:p>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QIAN JIANHENG OSCAR (U2220109K)</a:t>
            </a:r>
            <a:endParaRPr sz="1800">
              <a:solidFill>
                <a:schemeClr val="lt2"/>
              </a:solidFill>
              <a:latin typeface="Roboto"/>
              <a:ea typeface="Roboto"/>
              <a:cs typeface="Roboto"/>
              <a:sym typeface="Roboto"/>
            </a:endParaRPr>
          </a:p>
          <a:p>
            <a:pPr marL="0" lvl="0" indent="0" algn="l" rtl="0">
              <a:lnSpc>
                <a:spcPct val="95000"/>
              </a:lnSpc>
              <a:spcBef>
                <a:spcPts val="1100"/>
              </a:spcBef>
              <a:spcAft>
                <a:spcPts val="0"/>
              </a:spcAft>
              <a:buSzPts val="275"/>
              <a:buNone/>
            </a:pPr>
            <a:r>
              <a:rPr lang="en" sz="1800">
                <a:solidFill>
                  <a:schemeClr val="lt2"/>
                </a:solidFill>
                <a:latin typeface="Roboto"/>
                <a:ea typeface="Roboto"/>
                <a:cs typeface="Roboto"/>
                <a:sym typeface="Roboto"/>
              </a:rPr>
              <a:t>RHEA SUSAN GEORGE (U2220116B)</a:t>
            </a:r>
            <a:endParaRPr sz="1800">
              <a:solidFill>
                <a:schemeClr val="lt2"/>
              </a:solidFill>
              <a:latin typeface="Roboto"/>
              <a:ea typeface="Roboto"/>
              <a:cs typeface="Roboto"/>
              <a:sym typeface="Roboto"/>
            </a:endParaRPr>
          </a:p>
          <a:p>
            <a:pPr marL="0" lvl="0" indent="0" algn="l" rtl="0">
              <a:lnSpc>
                <a:spcPct val="80000"/>
              </a:lnSpc>
              <a:spcBef>
                <a:spcPts val="1100"/>
              </a:spcBef>
              <a:spcAft>
                <a:spcPts val="0"/>
              </a:spcAft>
              <a:buSzPts val="275"/>
              <a:buNone/>
            </a:pP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34"/>
          <p:cNvPicPr preferRelativeResize="0"/>
          <p:nvPr/>
        </p:nvPicPr>
        <p:blipFill>
          <a:blip r:embed="rId3">
            <a:alphaModFix/>
          </a:blip>
          <a:stretch>
            <a:fillRect/>
          </a:stretch>
        </p:blipFill>
        <p:spPr>
          <a:xfrm>
            <a:off x="440461" y="2233600"/>
            <a:ext cx="8263076" cy="676300"/>
          </a:xfrm>
          <a:prstGeom prst="rect">
            <a:avLst/>
          </a:prstGeom>
          <a:noFill/>
          <a:ln>
            <a:noFill/>
          </a:ln>
        </p:spPr>
      </p:pic>
      <p:sp>
        <p:nvSpPr>
          <p:cNvPr id="447" name="Google Shape;44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Recursive Definition: Optimised Approach</a:t>
            </a:r>
            <a:endParaRPr/>
          </a:p>
        </p:txBody>
      </p:sp>
      <p:sp>
        <p:nvSpPr>
          <p:cNvPr id="448" name="Google Shape;448;p34"/>
          <p:cNvSpPr/>
          <p:nvPr/>
        </p:nvSpPr>
        <p:spPr>
          <a:xfrm rot="5400000">
            <a:off x="6003250" y="2286800"/>
            <a:ext cx="290100" cy="1380000"/>
          </a:xfrm>
          <a:prstGeom prst="rightBrace">
            <a:avLst>
              <a:gd name="adj1" fmla="val 50000"/>
              <a:gd name="adj2" fmla="val 50000"/>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B45F06"/>
              </a:solidFill>
            </a:endParaRPr>
          </a:p>
        </p:txBody>
      </p:sp>
      <p:sp>
        <p:nvSpPr>
          <p:cNvPr id="449" name="Google Shape;449;p34"/>
          <p:cNvSpPr txBox="1"/>
          <p:nvPr/>
        </p:nvSpPr>
        <p:spPr>
          <a:xfrm>
            <a:off x="6183425" y="1618675"/>
            <a:ext cx="183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Choose jth element</a:t>
            </a:r>
            <a:endParaRPr/>
          </a:p>
        </p:txBody>
      </p:sp>
      <p:sp>
        <p:nvSpPr>
          <p:cNvPr id="450" name="Google Shape;450;p34"/>
          <p:cNvSpPr/>
          <p:nvPr/>
        </p:nvSpPr>
        <p:spPr>
          <a:xfrm rot="-5400000">
            <a:off x="6816150" y="640700"/>
            <a:ext cx="290100" cy="3006000"/>
          </a:xfrm>
          <a:prstGeom prst="rightBrace">
            <a:avLst>
              <a:gd name="adj1" fmla="val 50000"/>
              <a:gd name="adj2" fmla="val 50000"/>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B45F06"/>
              </a:solidFill>
            </a:endParaRPr>
          </a:p>
        </p:txBody>
      </p:sp>
      <p:sp>
        <p:nvSpPr>
          <p:cNvPr id="451" name="Google Shape;451;p34"/>
          <p:cNvSpPr txBox="1"/>
          <p:nvPr/>
        </p:nvSpPr>
        <p:spPr>
          <a:xfrm>
            <a:off x="5264650" y="3124625"/>
            <a:ext cx="176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Reserve w</a:t>
            </a:r>
            <a:r>
              <a:rPr lang="en" baseline="-25000"/>
              <a:t>j</a:t>
            </a:r>
            <a:r>
              <a:rPr lang="en"/>
              <a:t> capacity for the item</a:t>
            </a:r>
            <a:endParaRPr/>
          </a:p>
        </p:txBody>
      </p:sp>
      <p:cxnSp>
        <p:nvCxnSpPr>
          <p:cNvPr id="452" name="Google Shape;452;p34"/>
          <p:cNvCxnSpPr/>
          <p:nvPr/>
        </p:nvCxnSpPr>
        <p:spPr>
          <a:xfrm>
            <a:off x="7102025" y="2831750"/>
            <a:ext cx="0" cy="985800"/>
          </a:xfrm>
          <a:prstGeom prst="straightConnector1">
            <a:avLst/>
          </a:prstGeom>
          <a:noFill/>
          <a:ln w="9525" cap="flat" cmpd="sng">
            <a:solidFill>
              <a:srgbClr val="B45F06"/>
            </a:solidFill>
            <a:prstDash val="solid"/>
            <a:round/>
            <a:headEnd type="none" w="med" len="med"/>
            <a:tailEnd type="triangle" w="med" len="med"/>
          </a:ln>
        </p:spPr>
      </p:cxnSp>
      <p:sp>
        <p:nvSpPr>
          <p:cNvPr id="453" name="Google Shape;453;p34"/>
          <p:cNvSpPr txBox="1"/>
          <p:nvPr/>
        </p:nvSpPr>
        <p:spPr>
          <a:xfrm>
            <a:off x="6287350" y="3817550"/>
            <a:ext cx="1767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You can still choose item j due to unlimited supplies</a:t>
            </a:r>
            <a:endParaRPr/>
          </a:p>
        </p:txBody>
      </p:sp>
      <p:sp>
        <p:nvSpPr>
          <p:cNvPr id="454" name="Google Shape;454;p34"/>
          <p:cNvSpPr/>
          <p:nvPr/>
        </p:nvSpPr>
        <p:spPr>
          <a:xfrm rot="-5400000">
            <a:off x="3802900" y="1312700"/>
            <a:ext cx="290100" cy="1662000"/>
          </a:xfrm>
          <a:prstGeom prst="rightBrace">
            <a:avLst>
              <a:gd name="adj1" fmla="val 50000"/>
              <a:gd name="adj2" fmla="val 50000"/>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B45F06"/>
              </a:solidFill>
            </a:endParaRPr>
          </a:p>
        </p:txBody>
      </p:sp>
      <p:sp>
        <p:nvSpPr>
          <p:cNvPr id="455" name="Google Shape;455;p34"/>
          <p:cNvSpPr txBox="1"/>
          <p:nvPr/>
        </p:nvSpPr>
        <p:spPr>
          <a:xfrm>
            <a:off x="2951525" y="1618675"/>
            <a:ext cx="221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Don’t choose jth element</a:t>
            </a:r>
            <a:endParaRPr/>
          </a:p>
        </p:txBody>
      </p:sp>
      <p:sp>
        <p:nvSpPr>
          <p:cNvPr id="456" name="Google Shape;456;p34"/>
          <p:cNvSpPr txBox="1"/>
          <p:nvPr/>
        </p:nvSpPr>
        <p:spPr>
          <a:xfrm>
            <a:off x="440450" y="3817550"/>
            <a:ext cx="457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E69138"/>
                </a:solidFill>
              </a:rPr>
              <a:t>Base Case: P(C,0) = 0</a:t>
            </a:r>
            <a:endParaRPr sz="2000">
              <a:solidFill>
                <a:srgbClr val="E6913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cxnSp>
        <p:nvCxnSpPr>
          <p:cNvPr id="461" name="Google Shape;461;p35"/>
          <p:cNvCxnSpPr/>
          <p:nvPr/>
        </p:nvCxnSpPr>
        <p:spPr>
          <a:xfrm rot="10800000">
            <a:off x="2855775" y="3378300"/>
            <a:ext cx="0" cy="541500"/>
          </a:xfrm>
          <a:prstGeom prst="straightConnector1">
            <a:avLst/>
          </a:prstGeom>
          <a:noFill/>
          <a:ln w="19050" cap="flat" cmpd="sng">
            <a:solidFill>
              <a:srgbClr val="00FF00"/>
            </a:solidFill>
            <a:prstDash val="solid"/>
            <a:round/>
            <a:headEnd type="none" w="med" len="med"/>
            <a:tailEnd type="triangle" w="med" len="med"/>
          </a:ln>
        </p:spPr>
      </p:cxnSp>
      <p:sp>
        <p:nvSpPr>
          <p:cNvPr id="462" name="Google Shape;46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Subproblem Graph : Optimised Approach</a:t>
            </a:r>
            <a:endParaRPr/>
          </a:p>
        </p:txBody>
      </p:sp>
      <p:pic>
        <p:nvPicPr>
          <p:cNvPr id="463" name="Google Shape;463;p35"/>
          <p:cNvPicPr preferRelativeResize="0"/>
          <p:nvPr/>
        </p:nvPicPr>
        <p:blipFill>
          <a:blip r:embed="rId3">
            <a:alphaModFix/>
          </a:blip>
          <a:stretch>
            <a:fillRect/>
          </a:stretch>
        </p:blipFill>
        <p:spPr>
          <a:xfrm>
            <a:off x="6043649" y="1017725"/>
            <a:ext cx="2877825" cy="868425"/>
          </a:xfrm>
          <a:prstGeom prst="rect">
            <a:avLst/>
          </a:prstGeom>
          <a:noFill/>
          <a:ln>
            <a:noFill/>
          </a:ln>
        </p:spPr>
      </p:pic>
      <p:cxnSp>
        <p:nvCxnSpPr>
          <p:cNvPr id="464" name="Google Shape;464;p35"/>
          <p:cNvCxnSpPr/>
          <p:nvPr/>
        </p:nvCxnSpPr>
        <p:spPr>
          <a:xfrm rot="10800000">
            <a:off x="6724225" y="3432875"/>
            <a:ext cx="7200" cy="938100"/>
          </a:xfrm>
          <a:prstGeom prst="straightConnector1">
            <a:avLst/>
          </a:prstGeom>
          <a:noFill/>
          <a:ln w="19050" cap="flat" cmpd="sng">
            <a:solidFill>
              <a:srgbClr val="FF0000"/>
            </a:solidFill>
            <a:prstDash val="solid"/>
            <a:round/>
            <a:headEnd type="none" w="med" len="med"/>
            <a:tailEnd type="triangle" w="med" len="med"/>
          </a:ln>
        </p:spPr>
      </p:cxnSp>
      <p:cxnSp>
        <p:nvCxnSpPr>
          <p:cNvPr id="465" name="Google Shape;465;p35"/>
          <p:cNvCxnSpPr/>
          <p:nvPr/>
        </p:nvCxnSpPr>
        <p:spPr>
          <a:xfrm flipH="1">
            <a:off x="5534025" y="4473300"/>
            <a:ext cx="650400" cy="6300"/>
          </a:xfrm>
          <a:prstGeom prst="straightConnector1">
            <a:avLst/>
          </a:prstGeom>
          <a:noFill/>
          <a:ln w="19050" cap="flat" cmpd="sng">
            <a:solidFill>
              <a:srgbClr val="FF0000"/>
            </a:solidFill>
            <a:prstDash val="solid"/>
            <a:round/>
            <a:headEnd type="none" w="med" len="med"/>
            <a:tailEnd type="triangle" w="med" len="med"/>
          </a:ln>
        </p:spPr>
      </p:cxnSp>
      <p:cxnSp>
        <p:nvCxnSpPr>
          <p:cNvPr id="466" name="Google Shape;466;p35"/>
          <p:cNvCxnSpPr/>
          <p:nvPr/>
        </p:nvCxnSpPr>
        <p:spPr>
          <a:xfrm rot="10800000">
            <a:off x="3640850" y="3245675"/>
            <a:ext cx="784800" cy="0"/>
          </a:xfrm>
          <a:prstGeom prst="straightConnector1">
            <a:avLst/>
          </a:prstGeom>
          <a:noFill/>
          <a:ln w="19050" cap="flat" cmpd="sng">
            <a:solidFill>
              <a:srgbClr val="FF0000"/>
            </a:solidFill>
            <a:prstDash val="solid"/>
            <a:round/>
            <a:headEnd type="none" w="med" len="med"/>
            <a:tailEnd type="triangle" w="med" len="med"/>
          </a:ln>
        </p:spPr>
      </p:cxnSp>
      <p:cxnSp>
        <p:nvCxnSpPr>
          <p:cNvPr id="467" name="Google Shape;467;p35"/>
          <p:cNvCxnSpPr/>
          <p:nvPr/>
        </p:nvCxnSpPr>
        <p:spPr>
          <a:xfrm rot="10800000">
            <a:off x="3700850" y="4443775"/>
            <a:ext cx="730800" cy="0"/>
          </a:xfrm>
          <a:prstGeom prst="straightConnector1">
            <a:avLst/>
          </a:prstGeom>
          <a:noFill/>
          <a:ln w="19050" cap="flat" cmpd="sng">
            <a:solidFill>
              <a:srgbClr val="008050"/>
            </a:solidFill>
            <a:prstDash val="solid"/>
            <a:round/>
            <a:headEnd type="none" w="med" len="med"/>
            <a:tailEnd type="triangle" w="med" len="med"/>
          </a:ln>
        </p:spPr>
      </p:cxnSp>
      <p:cxnSp>
        <p:nvCxnSpPr>
          <p:cNvPr id="468" name="Google Shape;468;p35"/>
          <p:cNvCxnSpPr/>
          <p:nvPr/>
        </p:nvCxnSpPr>
        <p:spPr>
          <a:xfrm rot="10800000">
            <a:off x="1886100" y="4459575"/>
            <a:ext cx="712500" cy="0"/>
          </a:xfrm>
          <a:prstGeom prst="straightConnector1">
            <a:avLst/>
          </a:prstGeom>
          <a:noFill/>
          <a:ln w="19050" cap="flat" cmpd="sng">
            <a:solidFill>
              <a:srgbClr val="FF0000"/>
            </a:solidFill>
            <a:prstDash val="solid"/>
            <a:round/>
            <a:headEnd type="none" w="med" len="med"/>
            <a:tailEnd type="triangle" w="med" len="med"/>
          </a:ln>
        </p:spPr>
      </p:cxnSp>
      <p:cxnSp>
        <p:nvCxnSpPr>
          <p:cNvPr id="469" name="Google Shape;469;p35"/>
          <p:cNvCxnSpPr/>
          <p:nvPr/>
        </p:nvCxnSpPr>
        <p:spPr>
          <a:xfrm rot="10800000">
            <a:off x="1903775" y="3646950"/>
            <a:ext cx="670800" cy="4200"/>
          </a:xfrm>
          <a:prstGeom prst="straightConnector1">
            <a:avLst/>
          </a:prstGeom>
          <a:noFill/>
          <a:ln w="19050" cap="flat" cmpd="sng">
            <a:solidFill>
              <a:srgbClr val="008050"/>
            </a:solidFill>
            <a:prstDash val="solid"/>
            <a:round/>
            <a:headEnd type="none" w="med" len="med"/>
            <a:tailEnd type="triangle" w="med" len="med"/>
          </a:ln>
        </p:spPr>
      </p:cxnSp>
      <p:cxnSp>
        <p:nvCxnSpPr>
          <p:cNvPr id="470" name="Google Shape;470;p35"/>
          <p:cNvCxnSpPr/>
          <p:nvPr/>
        </p:nvCxnSpPr>
        <p:spPr>
          <a:xfrm rot="10800000">
            <a:off x="1943275" y="2474100"/>
            <a:ext cx="642000" cy="0"/>
          </a:xfrm>
          <a:prstGeom prst="straightConnector1">
            <a:avLst/>
          </a:prstGeom>
          <a:noFill/>
          <a:ln w="19050" cap="flat" cmpd="sng">
            <a:solidFill>
              <a:srgbClr val="4A86E8"/>
            </a:solidFill>
            <a:prstDash val="solid"/>
            <a:round/>
            <a:headEnd type="none" w="med" len="med"/>
            <a:tailEnd type="triangle" w="med" len="med"/>
          </a:ln>
        </p:spPr>
      </p:cxnSp>
      <p:cxnSp>
        <p:nvCxnSpPr>
          <p:cNvPr id="471" name="Google Shape;471;p35"/>
          <p:cNvCxnSpPr/>
          <p:nvPr/>
        </p:nvCxnSpPr>
        <p:spPr>
          <a:xfrm rot="10800000">
            <a:off x="1953775" y="3255350"/>
            <a:ext cx="631500" cy="0"/>
          </a:xfrm>
          <a:prstGeom prst="straightConnector1">
            <a:avLst/>
          </a:prstGeom>
          <a:noFill/>
          <a:ln w="19050" cap="flat" cmpd="sng">
            <a:solidFill>
              <a:schemeClr val="accent4"/>
            </a:solidFill>
            <a:prstDash val="solid"/>
            <a:round/>
            <a:headEnd type="none" w="med" len="med"/>
            <a:tailEnd type="triangle" w="med" len="med"/>
          </a:ln>
        </p:spPr>
      </p:cxnSp>
      <p:cxnSp>
        <p:nvCxnSpPr>
          <p:cNvPr id="472" name="Google Shape;472;p35"/>
          <p:cNvCxnSpPr/>
          <p:nvPr/>
        </p:nvCxnSpPr>
        <p:spPr>
          <a:xfrm flipH="1">
            <a:off x="5534025" y="3269700"/>
            <a:ext cx="650400" cy="6300"/>
          </a:xfrm>
          <a:prstGeom prst="straightConnector1">
            <a:avLst/>
          </a:prstGeom>
          <a:noFill/>
          <a:ln w="19050" cap="flat" cmpd="sng">
            <a:solidFill>
              <a:srgbClr val="008050"/>
            </a:solidFill>
            <a:prstDash val="solid"/>
            <a:round/>
            <a:headEnd type="none" w="med" len="med"/>
            <a:tailEnd type="triangle" w="med" len="med"/>
          </a:ln>
        </p:spPr>
      </p:cxnSp>
      <p:cxnSp>
        <p:nvCxnSpPr>
          <p:cNvPr id="473" name="Google Shape;473;p35"/>
          <p:cNvCxnSpPr/>
          <p:nvPr/>
        </p:nvCxnSpPr>
        <p:spPr>
          <a:xfrm rot="10800000">
            <a:off x="1920550" y="4080125"/>
            <a:ext cx="672900" cy="10800"/>
          </a:xfrm>
          <a:prstGeom prst="straightConnector1">
            <a:avLst/>
          </a:prstGeom>
          <a:noFill/>
          <a:ln w="19050" cap="flat" cmpd="sng">
            <a:solidFill>
              <a:srgbClr val="00FF00"/>
            </a:solidFill>
            <a:prstDash val="solid"/>
            <a:round/>
            <a:headEnd type="none" w="med" len="med"/>
            <a:tailEnd type="triangle" w="med" len="med"/>
          </a:ln>
        </p:spPr>
      </p:cxnSp>
      <p:cxnSp>
        <p:nvCxnSpPr>
          <p:cNvPr id="474" name="Google Shape;474;p35"/>
          <p:cNvCxnSpPr/>
          <p:nvPr/>
        </p:nvCxnSpPr>
        <p:spPr>
          <a:xfrm rot="10800000">
            <a:off x="2985600" y="2975700"/>
            <a:ext cx="0" cy="581400"/>
          </a:xfrm>
          <a:prstGeom prst="straightConnector1">
            <a:avLst/>
          </a:prstGeom>
          <a:noFill/>
          <a:ln w="19050" cap="flat" cmpd="sng">
            <a:solidFill>
              <a:srgbClr val="008050"/>
            </a:solidFill>
            <a:prstDash val="solid"/>
            <a:round/>
            <a:headEnd type="none" w="med" len="med"/>
            <a:tailEnd type="triangle" w="med" len="med"/>
          </a:ln>
        </p:spPr>
      </p:cxnSp>
      <p:cxnSp>
        <p:nvCxnSpPr>
          <p:cNvPr id="475" name="Google Shape;475;p35"/>
          <p:cNvCxnSpPr/>
          <p:nvPr/>
        </p:nvCxnSpPr>
        <p:spPr>
          <a:xfrm rot="10800000">
            <a:off x="2985600" y="4151975"/>
            <a:ext cx="0" cy="219000"/>
          </a:xfrm>
          <a:prstGeom prst="straightConnector1">
            <a:avLst/>
          </a:prstGeom>
          <a:noFill/>
          <a:ln w="19050" cap="flat" cmpd="sng">
            <a:solidFill>
              <a:srgbClr val="FF0000"/>
            </a:solidFill>
            <a:prstDash val="solid"/>
            <a:round/>
            <a:headEnd type="none" w="med" len="med"/>
            <a:tailEnd type="triangle" w="med" len="med"/>
          </a:ln>
        </p:spPr>
      </p:cxnSp>
      <p:cxnSp>
        <p:nvCxnSpPr>
          <p:cNvPr id="476" name="Google Shape;476;p35"/>
          <p:cNvCxnSpPr/>
          <p:nvPr/>
        </p:nvCxnSpPr>
        <p:spPr>
          <a:xfrm rot="10800000">
            <a:off x="3220525" y="2571650"/>
            <a:ext cx="0" cy="591300"/>
          </a:xfrm>
          <a:prstGeom prst="straightConnector1">
            <a:avLst/>
          </a:prstGeom>
          <a:noFill/>
          <a:ln w="19050" cap="flat" cmpd="sng">
            <a:solidFill>
              <a:schemeClr val="accent4"/>
            </a:solidFill>
            <a:prstDash val="solid"/>
            <a:round/>
            <a:headEnd type="none" w="med" len="med"/>
            <a:tailEnd type="triangle" w="med" len="med"/>
          </a:ln>
        </p:spPr>
      </p:cxnSp>
      <p:cxnSp>
        <p:nvCxnSpPr>
          <p:cNvPr id="477" name="Google Shape;477;p35"/>
          <p:cNvCxnSpPr/>
          <p:nvPr/>
        </p:nvCxnSpPr>
        <p:spPr>
          <a:xfrm rot="10800000">
            <a:off x="1951050" y="2877200"/>
            <a:ext cx="620700" cy="0"/>
          </a:xfrm>
          <a:prstGeom prst="straightConnector1">
            <a:avLst/>
          </a:prstGeom>
          <a:noFill/>
          <a:ln w="19050" cap="flat" cmpd="sng">
            <a:solidFill>
              <a:srgbClr val="EE11FF"/>
            </a:solidFill>
            <a:prstDash val="solid"/>
            <a:round/>
            <a:headEnd type="none" w="med" len="med"/>
            <a:tailEnd type="triangle" w="med" len="med"/>
          </a:ln>
        </p:spPr>
      </p:cxnSp>
      <p:cxnSp>
        <p:nvCxnSpPr>
          <p:cNvPr id="478" name="Google Shape;478;p35"/>
          <p:cNvCxnSpPr/>
          <p:nvPr/>
        </p:nvCxnSpPr>
        <p:spPr>
          <a:xfrm rot="10800000">
            <a:off x="2985600" y="2189250"/>
            <a:ext cx="0" cy="569700"/>
          </a:xfrm>
          <a:prstGeom prst="straightConnector1">
            <a:avLst/>
          </a:prstGeom>
          <a:noFill/>
          <a:ln w="19050" cap="flat" cmpd="sng">
            <a:solidFill>
              <a:srgbClr val="EE11FF"/>
            </a:solidFill>
            <a:prstDash val="solid"/>
            <a:round/>
            <a:headEnd type="none" w="med" len="med"/>
            <a:tailEnd type="triangle" w="med" len="med"/>
          </a:ln>
        </p:spPr>
      </p:cxnSp>
      <p:cxnSp>
        <p:nvCxnSpPr>
          <p:cNvPr id="479" name="Google Shape;479;p35"/>
          <p:cNvCxnSpPr/>
          <p:nvPr/>
        </p:nvCxnSpPr>
        <p:spPr>
          <a:xfrm rot="10800000">
            <a:off x="1960850" y="2079075"/>
            <a:ext cx="630600" cy="0"/>
          </a:xfrm>
          <a:prstGeom prst="straightConnector1">
            <a:avLst/>
          </a:prstGeom>
          <a:noFill/>
          <a:ln w="19050" cap="flat" cmpd="sng">
            <a:solidFill>
              <a:srgbClr val="0000F0"/>
            </a:solidFill>
            <a:prstDash val="solid"/>
            <a:round/>
            <a:headEnd type="none" w="med" len="med"/>
            <a:tailEnd type="triangle" w="med" len="med"/>
          </a:ln>
        </p:spPr>
      </p:cxnSp>
      <p:cxnSp>
        <p:nvCxnSpPr>
          <p:cNvPr id="480" name="Google Shape;480;p35"/>
          <p:cNvCxnSpPr/>
          <p:nvPr/>
        </p:nvCxnSpPr>
        <p:spPr>
          <a:xfrm rot="10800000">
            <a:off x="4621275" y="2246650"/>
            <a:ext cx="0" cy="876900"/>
          </a:xfrm>
          <a:prstGeom prst="straightConnector1">
            <a:avLst/>
          </a:prstGeom>
          <a:noFill/>
          <a:ln w="19050" cap="flat" cmpd="sng">
            <a:solidFill>
              <a:srgbClr val="FF0000"/>
            </a:solidFill>
            <a:prstDash val="solid"/>
            <a:round/>
            <a:headEnd type="none" w="med" len="med"/>
            <a:tailEnd type="triangle" w="med" len="med"/>
          </a:ln>
        </p:spPr>
      </p:cxnSp>
      <p:cxnSp>
        <p:nvCxnSpPr>
          <p:cNvPr id="481" name="Google Shape;481;p35"/>
          <p:cNvCxnSpPr/>
          <p:nvPr/>
        </p:nvCxnSpPr>
        <p:spPr>
          <a:xfrm rot="10800000">
            <a:off x="3675375" y="3685200"/>
            <a:ext cx="689700" cy="0"/>
          </a:xfrm>
          <a:prstGeom prst="straightConnector1">
            <a:avLst/>
          </a:prstGeom>
          <a:noFill/>
          <a:ln w="19050" cap="flat" cmpd="sng">
            <a:solidFill>
              <a:srgbClr val="EE11FF"/>
            </a:solidFill>
            <a:prstDash val="solid"/>
            <a:round/>
            <a:headEnd type="none" w="med" len="med"/>
            <a:tailEnd type="triangle" w="med" len="med"/>
          </a:ln>
        </p:spPr>
      </p:cxnSp>
      <p:cxnSp>
        <p:nvCxnSpPr>
          <p:cNvPr id="482" name="Google Shape;482;p35"/>
          <p:cNvCxnSpPr/>
          <p:nvPr/>
        </p:nvCxnSpPr>
        <p:spPr>
          <a:xfrm rot="10800000">
            <a:off x="4946425" y="2621150"/>
            <a:ext cx="0" cy="926100"/>
          </a:xfrm>
          <a:prstGeom prst="straightConnector1">
            <a:avLst/>
          </a:prstGeom>
          <a:noFill/>
          <a:ln w="19050" cap="flat" cmpd="sng">
            <a:solidFill>
              <a:srgbClr val="EE11FF"/>
            </a:solidFill>
            <a:prstDash val="solid"/>
            <a:round/>
            <a:headEnd type="none" w="med" len="med"/>
            <a:tailEnd type="triangle" w="med" len="med"/>
          </a:ln>
        </p:spPr>
      </p:cxnSp>
      <p:cxnSp>
        <p:nvCxnSpPr>
          <p:cNvPr id="483" name="Google Shape;483;p35"/>
          <p:cNvCxnSpPr/>
          <p:nvPr/>
        </p:nvCxnSpPr>
        <p:spPr>
          <a:xfrm rot="10800000">
            <a:off x="4887300" y="3803325"/>
            <a:ext cx="0" cy="532200"/>
          </a:xfrm>
          <a:prstGeom prst="straightConnector1">
            <a:avLst/>
          </a:prstGeom>
          <a:noFill/>
          <a:ln w="19050" cap="flat" cmpd="sng">
            <a:solidFill>
              <a:srgbClr val="008050"/>
            </a:solidFill>
            <a:prstDash val="solid"/>
            <a:round/>
            <a:headEnd type="none" w="med" len="med"/>
            <a:tailEnd type="triangle" w="med" len="med"/>
          </a:ln>
        </p:spPr>
      </p:cxnSp>
      <p:graphicFrame>
        <p:nvGraphicFramePr>
          <p:cNvPr id="484" name="Google Shape;484;p35"/>
          <p:cNvGraphicFramePr/>
          <p:nvPr/>
        </p:nvGraphicFramePr>
        <p:xfrm>
          <a:off x="733200" y="1886138"/>
          <a:ext cx="3000000" cy="3000000"/>
        </p:xfrm>
        <a:graphic>
          <a:graphicData uri="http://schemas.openxmlformats.org/drawingml/2006/table">
            <a:tbl>
              <a:tblPr>
                <a:noFill/>
                <a:tableStyleId>{831884F8-3D39-47FC-BFC1-105ED1F66525}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P(0, 0)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P(0, 1)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rPr>
                        <a:t>P(0, 2)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P(2, 0)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P(2, 1)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rPr>
                        <a:t>P(2, 2)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P(4, 0)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rPr>
                        <a:t>P(4, 1) = 7</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P(6, 0)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P(6, 1) = 7</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P(6, 2) = 7</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b="1">
                          <a:solidFill>
                            <a:schemeClr val="dk1"/>
                          </a:solidFill>
                        </a:rPr>
                        <a:t>P(6, 3) = 7</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P(8, 0)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P(8, 1) = 14</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rPr>
                        <a:t>P(8, 2) = 14</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P(10, 0)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rPr>
                        <a:t>P(10, 0) = 14</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P(14, 0) = 0</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P(14, 1) = 21</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P(14, 2) = 21</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b="1"/>
                        <a:t>P(14, 3) = 21</a:t>
                      </a:r>
                      <a:endParaRPr b="1"/>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cxnSp>
        <p:nvCxnSpPr>
          <p:cNvPr id="485" name="Google Shape;485;p35"/>
          <p:cNvCxnSpPr/>
          <p:nvPr/>
        </p:nvCxnSpPr>
        <p:spPr>
          <a:xfrm rot="10800000">
            <a:off x="3557050" y="2483075"/>
            <a:ext cx="837600" cy="0"/>
          </a:xfrm>
          <a:prstGeom prst="straightConnector1">
            <a:avLst/>
          </a:prstGeom>
          <a:noFill/>
          <a:ln w="19050" cap="flat" cmpd="sng">
            <a:solidFill>
              <a:srgbClr val="1AB1CD"/>
            </a:solidFill>
            <a:prstDash val="solid"/>
            <a:round/>
            <a:headEnd type="none" w="med" len="med"/>
            <a:tailEnd type="triangle" w="med" len="med"/>
          </a:ln>
        </p:spPr>
      </p:cxnSp>
      <p:cxnSp>
        <p:nvCxnSpPr>
          <p:cNvPr id="486" name="Google Shape;486;p35"/>
          <p:cNvCxnSpPr/>
          <p:nvPr/>
        </p:nvCxnSpPr>
        <p:spPr>
          <a:xfrm rot="10800000">
            <a:off x="3626175" y="2079075"/>
            <a:ext cx="738900" cy="0"/>
          </a:xfrm>
          <a:prstGeom prst="straightConnector1">
            <a:avLst/>
          </a:prstGeom>
          <a:noFill/>
          <a:ln w="19050" cap="flat" cmpd="sng">
            <a:solidFill>
              <a:srgbClr val="3000A0"/>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492" name="Google Shape;492;p36"/>
          <p:cNvPicPr preferRelativeResize="0"/>
          <p:nvPr/>
        </p:nvPicPr>
        <p:blipFill>
          <a:blip r:embed="rId3">
            <a:alphaModFix/>
          </a:blip>
          <a:stretch>
            <a:fillRect/>
          </a:stretch>
        </p:blipFill>
        <p:spPr>
          <a:xfrm>
            <a:off x="6030949" y="149300"/>
            <a:ext cx="2877825" cy="868425"/>
          </a:xfrm>
          <a:prstGeom prst="rect">
            <a:avLst/>
          </a:prstGeom>
          <a:noFill/>
          <a:ln>
            <a:noFill/>
          </a:ln>
        </p:spPr>
      </p:pic>
      <p:sp>
        <p:nvSpPr>
          <p:cNvPr id="493" name="Google Shape;493;p36"/>
          <p:cNvSpPr txBox="1"/>
          <p:nvPr/>
        </p:nvSpPr>
        <p:spPr>
          <a:xfrm>
            <a:off x="5725200" y="2337425"/>
            <a:ext cx="3418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rgbClr val="B45F06"/>
                </a:solidFill>
              </a:rPr>
              <a:t>P(4,1) = max((P(4,0), P(4-4,1) + 7)</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max((P(4,0), P(0,1) + 7)</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max(0,7)</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a:t>
            </a:r>
            <a:r>
              <a:rPr lang="en" b="1">
                <a:solidFill>
                  <a:srgbClr val="B45F06"/>
                </a:solidFill>
              </a:rPr>
              <a:t>7</a:t>
            </a:r>
            <a:endParaRPr b="1">
              <a:solidFill>
                <a:srgbClr val="B45F06"/>
              </a:solidFill>
            </a:endParaRPr>
          </a:p>
        </p:txBody>
      </p:sp>
      <p:pic>
        <p:nvPicPr>
          <p:cNvPr id="494" name="Google Shape;494;p36"/>
          <p:cNvPicPr preferRelativeResize="0"/>
          <p:nvPr/>
        </p:nvPicPr>
        <p:blipFill>
          <a:blip r:embed="rId4">
            <a:alphaModFix/>
          </a:blip>
          <a:stretch>
            <a:fillRect/>
          </a:stretch>
        </p:blipFill>
        <p:spPr>
          <a:xfrm>
            <a:off x="482475" y="1274900"/>
            <a:ext cx="4982201" cy="2766975"/>
          </a:xfrm>
          <a:prstGeom prst="rect">
            <a:avLst/>
          </a:prstGeom>
          <a:noFill/>
          <a:ln>
            <a:noFill/>
          </a:ln>
        </p:spPr>
      </p:pic>
      <p:cxnSp>
        <p:nvCxnSpPr>
          <p:cNvPr id="495" name="Google Shape;495;p36"/>
          <p:cNvCxnSpPr/>
          <p:nvPr/>
        </p:nvCxnSpPr>
        <p:spPr>
          <a:xfrm rot="10800000">
            <a:off x="2156225" y="2198350"/>
            <a:ext cx="653400" cy="240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36"/>
          <p:cNvCxnSpPr/>
          <p:nvPr/>
        </p:nvCxnSpPr>
        <p:spPr>
          <a:xfrm rot="10800000">
            <a:off x="2801050" y="1527875"/>
            <a:ext cx="9300" cy="678900"/>
          </a:xfrm>
          <a:prstGeom prst="straightConnector1">
            <a:avLst/>
          </a:prstGeom>
          <a:noFill/>
          <a:ln w="9525" cap="flat" cmpd="sng">
            <a:solidFill>
              <a:schemeClr val="dk2"/>
            </a:solidFill>
            <a:prstDash val="solid"/>
            <a:round/>
            <a:headEnd type="none" w="med" len="med"/>
            <a:tailEnd type="triangle" w="med" len="med"/>
          </a:ln>
        </p:spPr>
      </p:cxnSp>
      <p:pic>
        <p:nvPicPr>
          <p:cNvPr id="497" name="Google Shape;497;p36"/>
          <p:cNvPicPr preferRelativeResize="0"/>
          <p:nvPr/>
        </p:nvPicPr>
        <p:blipFill>
          <a:blip r:embed="rId5">
            <a:alphaModFix/>
          </a:blip>
          <a:stretch>
            <a:fillRect/>
          </a:stretch>
        </p:blipFill>
        <p:spPr>
          <a:xfrm>
            <a:off x="5666275" y="1858675"/>
            <a:ext cx="3166024" cy="25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503" name="Google Shape;503;p37"/>
          <p:cNvPicPr preferRelativeResize="0"/>
          <p:nvPr/>
        </p:nvPicPr>
        <p:blipFill>
          <a:blip r:embed="rId3">
            <a:alphaModFix/>
          </a:blip>
          <a:stretch>
            <a:fillRect/>
          </a:stretch>
        </p:blipFill>
        <p:spPr>
          <a:xfrm>
            <a:off x="6030949" y="149300"/>
            <a:ext cx="2877825" cy="868425"/>
          </a:xfrm>
          <a:prstGeom prst="rect">
            <a:avLst/>
          </a:prstGeom>
          <a:noFill/>
          <a:ln>
            <a:noFill/>
          </a:ln>
        </p:spPr>
      </p:pic>
      <p:sp>
        <p:nvSpPr>
          <p:cNvPr id="504" name="Google Shape;504;p37"/>
          <p:cNvSpPr txBox="1"/>
          <p:nvPr/>
        </p:nvSpPr>
        <p:spPr>
          <a:xfrm>
            <a:off x="5725200" y="2337425"/>
            <a:ext cx="3418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rgbClr val="B45F06"/>
                </a:solidFill>
              </a:rPr>
              <a:t>P(12,1) = max((P(12,0), P(12-4,1) + 7)</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max((P(12,0), P(8,1) + 7)</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max(0,21)</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a:t>
            </a:r>
            <a:r>
              <a:rPr lang="en" b="1">
                <a:solidFill>
                  <a:srgbClr val="B45F06"/>
                </a:solidFill>
              </a:rPr>
              <a:t>21</a:t>
            </a:r>
            <a:endParaRPr b="1">
              <a:solidFill>
                <a:srgbClr val="B45F06"/>
              </a:solidFill>
            </a:endParaRPr>
          </a:p>
        </p:txBody>
      </p:sp>
      <p:pic>
        <p:nvPicPr>
          <p:cNvPr id="505" name="Google Shape;505;p37"/>
          <p:cNvPicPr preferRelativeResize="0"/>
          <p:nvPr/>
        </p:nvPicPr>
        <p:blipFill>
          <a:blip r:embed="rId4">
            <a:alphaModFix/>
          </a:blip>
          <a:stretch>
            <a:fillRect/>
          </a:stretch>
        </p:blipFill>
        <p:spPr>
          <a:xfrm>
            <a:off x="396100" y="1321826"/>
            <a:ext cx="5092201" cy="2855975"/>
          </a:xfrm>
          <a:prstGeom prst="rect">
            <a:avLst/>
          </a:prstGeom>
          <a:noFill/>
          <a:ln>
            <a:noFill/>
          </a:ln>
        </p:spPr>
      </p:pic>
      <p:cxnSp>
        <p:nvCxnSpPr>
          <p:cNvPr id="506" name="Google Shape;506;p37"/>
          <p:cNvCxnSpPr/>
          <p:nvPr/>
        </p:nvCxnSpPr>
        <p:spPr>
          <a:xfrm rot="10800000">
            <a:off x="2099650" y="2245500"/>
            <a:ext cx="653400" cy="2400"/>
          </a:xfrm>
          <a:prstGeom prst="straightConnector1">
            <a:avLst/>
          </a:prstGeom>
          <a:noFill/>
          <a:ln w="9525" cap="flat" cmpd="sng">
            <a:solidFill>
              <a:schemeClr val="dk2"/>
            </a:solidFill>
            <a:prstDash val="solid"/>
            <a:round/>
            <a:headEnd type="none" w="med" len="med"/>
            <a:tailEnd type="triangle" w="med" len="med"/>
          </a:ln>
        </p:spPr>
      </p:cxnSp>
      <p:cxnSp>
        <p:nvCxnSpPr>
          <p:cNvPr id="507" name="Google Shape;507;p37"/>
          <p:cNvCxnSpPr/>
          <p:nvPr/>
        </p:nvCxnSpPr>
        <p:spPr>
          <a:xfrm rot="10800000">
            <a:off x="2753050" y="1569000"/>
            <a:ext cx="9300" cy="678900"/>
          </a:xfrm>
          <a:prstGeom prst="straightConnector1">
            <a:avLst/>
          </a:prstGeom>
          <a:noFill/>
          <a:ln w="9525" cap="flat" cmpd="sng">
            <a:solidFill>
              <a:schemeClr val="dk2"/>
            </a:solidFill>
            <a:prstDash val="solid"/>
            <a:round/>
            <a:headEnd type="none" w="med" len="med"/>
            <a:tailEnd type="triangle" w="med" len="med"/>
          </a:ln>
        </p:spPr>
      </p:cxnSp>
      <p:cxnSp>
        <p:nvCxnSpPr>
          <p:cNvPr id="508" name="Google Shape;508;p37"/>
          <p:cNvCxnSpPr/>
          <p:nvPr/>
        </p:nvCxnSpPr>
        <p:spPr>
          <a:xfrm rot="10800000">
            <a:off x="2121800" y="2923425"/>
            <a:ext cx="584100" cy="7800"/>
          </a:xfrm>
          <a:prstGeom prst="straightConnector1">
            <a:avLst/>
          </a:prstGeom>
          <a:noFill/>
          <a:ln w="9525" cap="flat" cmpd="sng">
            <a:solidFill>
              <a:srgbClr val="980000"/>
            </a:solidFill>
            <a:prstDash val="solid"/>
            <a:round/>
            <a:headEnd type="none" w="med" len="med"/>
            <a:tailEnd type="triangle" w="med" len="med"/>
          </a:ln>
        </p:spPr>
      </p:cxnSp>
      <p:cxnSp>
        <p:nvCxnSpPr>
          <p:cNvPr id="509" name="Google Shape;509;p37"/>
          <p:cNvCxnSpPr/>
          <p:nvPr/>
        </p:nvCxnSpPr>
        <p:spPr>
          <a:xfrm rot="10800000">
            <a:off x="2705900" y="2245500"/>
            <a:ext cx="0" cy="678900"/>
          </a:xfrm>
          <a:prstGeom prst="straightConnector1">
            <a:avLst/>
          </a:prstGeom>
          <a:noFill/>
          <a:ln w="9525" cap="flat" cmpd="sng">
            <a:solidFill>
              <a:srgbClr val="980000"/>
            </a:solidFill>
            <a:prstDash val="solid"/>
            <a:round/>
            <a:headEnd type="none" w="med" len="med"/>
            <a:tailEnd type="triangle" w="med" len="med"/>
          </a:ln>
        </p:spPr>
      </p:cxnSp>
      <p:cxnSp>
        <p:nvCxnSpPr>
          <p:cNvPr id="510" name="Google Shape;510;p37"/>
          <p:cNvCxnSpPr/>
          <p:nvPr/>
        </p:nvCxnSpPr>
        <p:spPr>
          <a:xfrm rot="10800000">
            <a:off x="2099650" y="3612175"/>
            <a:ext cx="653400" cy="2400"/>
          </a:xfrm>
          <a:prstGeom prst="straightConnector1">
            <a:avLst/>
          </a:prstGeom>
          <a:noFill/>
          <a:ln w="9525" cap="flat" cmpd="sng">
            <a:solidFill>
              <a:schemeClr val="accent5"/>
            </a:solidFill>
            <a:prstDash val="solid"/>
            <a:round/>
            <a:headEnd type="none" w="med" len="med"/>
            <a:tailEnd type="triangle" w="med" len="med"/>
          </a:ln>
        </p:spPr>
      </p:cxnSp>
      <p:cxnSp>
        <p:nvCxnSpPr>
          <p:cNvPr id="511" name="Google Shape;511;p37"/>
          <p:cNvCxnSpPr/>
          <p:nvPr/>
        </p:nvCxnSpPr>
        <p:spPr>
          <a:xfrm rot="10800000">
            <a:off x="2758100" y="2874075"/>
            <a:ext cx="5100" cy="747300"/>
          </a:xfrm>
          <a:prstGeom prst="straightConnector1">
            <a:avLst/>
          </a:prstGeom>
          <a:noFill/>
          <a:ln w="9525" cap="flat" cmpd="sng">
            <a:solidFill>
              <a:schemeClr val="accent5"/>
            </a:solidFill>
            <a:prstDash val="solid"/>
            <a:round/>
            <a:headEnd type="none" w="med" len="med"/>
            <a:tailEnd type="triangle" w="med" len="med"/>
          </a:ln>
        </p:spPr>
      </p:cxnSp>
      <p:sp>
        <p:nvSpPr>
          <p:cNvPr id="512" name="Google Shape;512;p37"/>
          <p:cNvSpPr txBox="1"/>
          <p:nvPr/>
        </p:nvSpPr>
        <p:spPr>
          <a:xfrm>
            <a:off x="1159975" y="4309825"/>
            <a:ext cx="2489700" cy="3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Notice the pattern!</a:t>
            </a:r>
            <a:endParaRPr/>
          </a:p>
        </p:txBody>
      </p:sp>
      <p:sp>
        <p:nvSpPr>
          <p:cNvPr id="513" name="Google Shape;513;p37"/>
          <p:cNvSpPr/>
          <p:nvPr/>
        </p:nvSpPr>
        <p:spPr>
          <a:xfrm>
            <a:off x="3527075" y="2036925"/>
            <a:ext cx="1254300" cy="894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14" name="Google Shape;514;p37"/>
          <p:cNvCxnSpPr/>
          <p:nvPr/>
        </p:nvCxnSpPr>
        <p:spPr>
          <a:xfrm>
            <a:off x="4572000" y="2874075"/>
            <a:ext cx="1339200" cy="1226100"/>
          </a:xfrm>
          <a:prstGeom prst="straightConnector1">
            <a:avLst/>
          </a:prstGeom>
          <a:noFill/>
          <a:ln w="9525" cap="flat" cmpd="sng">
            <a:solidFill>
              <a:schemeClr val="dk2"/>
            </a:solidFill>
            <a:prstDash val="solid"/>
            <a:round/>
            <a:headEnd type="none" w="med" len="med"/>
            <a:tailEnd type="triangle" w="med" len="med"/>
          </a:ln>
        </p:spPr>
      </p:cxnSp>
      <p:sp>
        <p:nvSpPr>
          <p:cNvPr id="515" name="Google Shape;515;p37"/>
          <p:cNvSpPr txBox="1"/>
          <p:nvPr/>
        </p:nvSpPr>
        <p:spPr>
          <a:xfrm>
            <a:off x="6030950" y="3970300"/>
            <a:ext cx="825300" cy="5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Wj &lt; C</a:t>
            </a:r>
            <a:endParaRPr/>
          </a:p>
        </p:txBody>
      </p:sp>
      <p:pic>
        <p:nvPicPr>
          <p:cNvPr id="516" name="Google Shape;516;p37"/>
          <p:cNvPicPr preferRelativeResize="0"/>
          <p:nvPr/>
        </p:nvPicPr>
        <p:blipFill>
          <a:blip r:embed="rId5">
            <a:alphaModFix/>
          </a:blip>
          <a:stretch>
            <a:fillRect/>
          </a:stretch>
        </p:blipFill>
        <p:spPr>
          <a:xfrm>
            <a:off x="5780800" y="1817888"/>
            <a:ext cx="3127966" cy="25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Google Shape;521;p38"/>
          <p:cNvPicPr preferRelativeResize="0"/>
          <p:nvPr/>
        </p:nvPicPr>
        <p:blipFill>
          <a:blip r:embed="rId3">
            <a:alphaModFix/>
          </a:blip>
          <a:stretch>
            <a:fillRect/>
          </a:stretch>
        </p:blipFill>
        <p:spPr>
          <a:xfrm>
            <a:off x="350450" y="1362925"/>
            <a:ext cx="5020162" cy="2766050"/>
          </a:xfrm>
          <a:prstGeom prst="rect">
            <a:avLst/>
          </a:prstGeom>
          <a:noFill/>
          <a:ln>
            <a:noFill/>
          </a:ln>
        </p:spPr>
      </p:pic>
      <p:sp>
        <p:nvSpPr>
          <p:cNvPr id="522" name="Google Shape;52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523" name="Google Shape;523;p38"/>
          <p:cNvPicPr preferRelativeResize="0"/>
          <p:nvPr/>
        </p:nvPicPr>
        <p:blipFill>
          <a:blip r:embed="rId4">
            <a:alphaModFix/>
          </a:blip>
          <a:stretch>
            <a:fillRect/>
          </a:stretch>
        </p:blipFill>
        <p:spPr>
          <a:xfrm>
            <a:off x="6030949" y="149300"/>
            <a:ext cx="2877825" cy="868425"/>
          </a:xfrm>
          <a:prstGeom prst="rect">
            <a:avLst/>
          </a:prstGeom>
          <a:noFill/>
          <a:ln>
            <a:noFill/>
          </a:ln>
        </p:spPr>
      </p:pic>
      <p:sp>
        <p:nvSpPr>
          <p:cNvPr id="524" name="Google Shape;524;p38"/>
          <p:cNvSpPr txBox="1"/>
          <p:nvPr/>
        </p:nvSpPr>
        <p:spPr>
          <a:xfrm>
            <a:off x="5725200" y="2337425"/>
            <a:ext cx="3418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rgbClr val="B45F06"/>
                </a:solidFill>
              </a:rPr>
              <a:t>P(11,2) = max((P(11,1), P(11-6,2) + 6)</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max((P(11,1), P(5,2) + 6)</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max(14,13)</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a:t>
            </a:r>
            <a:r>
              <a:rPr lang="en" b="1">
                <a:solidFill>
                  <a:srgbClr val="B45F06"/>
                </a:solidFill>
              </a:rPr>
              <a:t>14</a:t>
            </a:r>
            <a:endParaRPr b="1">
              <a:solidFill>
                <a:srgbClr val="B45F06"/>
              </a:solidFill>
            </a:endParaRPr>
          </a:p>
        </p:txBody>
      </p:sp>
      <p:cxnSp>
        <p:nvCxnSpPr>
          <p:cNvPr id="525" name="Google Shape;525;p38"/>
          <p:cNvCxnSpPr/>
          <p:nvPr/>
        </p:nvCxnSpPr>
        <p:spPr>
          <a:xfrm rot="10800000">
            <a:off x="2845075" y="2570550"/>
            <a:ext cx="653400" cy="240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38"/>
          <p:cNvCxnSpPr/>
          <p:nvPr/>
        </p:nvCxnSpPr>
        <p:spPr>
          <a:xfrm rot="10800000">
            <a:off x="3498475" y="1537475"/>
            <a:ext cx="300" cy="1037100"/>
          </a:xfrm>
          <a:prstGeom prst="straightConnector1">
            <a:avLst/>
          </a:prstGeom>
          <a:noFill/>
          <a:ln w="9525" cap="flat" cmpd="sng">
            <a:solidFill>
              <a:schemeClr val="dk2"/>
            </a:solidFill>
            <a:prstDash val="solid"/>
            <a:round/>
            <a:headEnd type="none" w="med" len="med"/>
            <a:tailEnd type="triangle" w="med" len="med"/>
          </a:ln>
        </p:spPr>
      </p:cxnSp>
      <p:cxnSp>
        <p:nvCxnSpPr>
          <p:cNvPr id="527" name="Google Shape;527;p38"/>
          <p:cNvCxnSpPr/>
          <p:nvPr/>
        </p:nvCxnSpPr>
        <p:spPr>
          <a:xfrm flipH="1">
            <a:off x="2845200" y="3432775"/>
            <a:ext cx="597000" cy="1800"/>
          </a:xfrm>
          <a:prstGeom prst="straightConnector1">
            <a:avLst/>
          </a:prstGeom>
          <a:noFill/>
          <a:ln w="9525" cap="flat" cmpd="sng">
            <a:solidFill>
              <a:srgbClr val="008050"/>
            </a:solidFill>
            <a:prstDash val="solid"/>
            <a:round/>
            <a:headEnd type="none" w="med" len="med"/>
            <a:tailEnd type="triangle" w="med" len="med"/>
          </a:ln>
        </p:spPr>
      </p:cxnSp>
      <p:cxnSp>
        <p:nvCxnSpPr>
          <p:cNvPr id="528" name="Google Shape;528;p38"/>
          <p:cNvCxnSpPr/>
          <p:nvPr/>
        </p:nvCxnSpPr>
        <p:spPr>
          <a:xfrm rot="10800000">
            <a:off x="3432450" y="2399725"/>
            <a:ext cx="300" cy="1037100"/>
          </a:xfrm>
          <a:prstGeom prst="straightConnector1">
            <a:avLst/>
          </a:prstGeom>
          <a:noFill/>
          <a:ln w="9525" cap="flat" cmpd="sng">
            <a:solidFill>
              <a:srgbClr val="008050"/>
            </a:solidFill>
            <a:prstDash val="solid"/>
            <a:round/>
            <a:headEnd type="none" w="med" len="med"/>
            <a:tailEnd type="triangle" w="med" len="med"/>
          </a:ln>
        </p:spPr>
      </p:cxnSp>
      <p:sp>
        <p:nvSpPr>
          <p:cNvPr id="529" name="Google Shape;529;p38"/>
          <p:cNvSpPr txBox="1"/>
          <p:nvPr/>
        </p:nvSpPr>
        <p:spPr>
          <a:xfrm>
            <a:off x="2901775" y="3181925"/>
            <a:ext cx="597000" cy="202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t>MAX(14,13)</a:t>
            </a:r>
            <a:endParaRPr sz="600" b="1"/>
          </a:p>
        </p:txBody>
      </p:sp>
      <p:cxnSp>
        <p:nvCxnSpPr>
          <p:cNvPr id="530" name="Google Shape;530;p38"/>
          <p:cNvCxnSpPr/>
          <p:nvPr/>
        </p:nvCxnSpPr>
        <p:spPr>
          <a:xfrm flipH="1">
            <a:off x="2857525" y="3923175"/>
            <a:ext cx="650700" cy="9300"/>
          </a:xfrm>
          <a:prstGeom prst="straightConnector1">
            <a:avLst/>
          </a:prstGeom>
          <a:noFill/>
          <a:ln w="9525" cap="flat" cmpd="sng">
            <a:solidFill>
              <a:srgbClr val="9900FF"/>
            </a:solidFill>
            <a:prstDash val="solid"/>
            <a:round/>
            <a:headEnd type="none" w="med" len="med"/>
            <a:tailEnd type="triangle" w="med" len="med"/>
          </a:ln>
        </p:spPr>
      </p:cxnSp>
      <p:cxnSp>
        <p:nvCxnSpPr>
          <p:cNvPr id="531" name="Google Shape;531;p38"/>
          <p:cNvCxnSpPr/>
          <p:nvPr/>
        </p:nvCxnSpPr>
        <p:spPr>
          <a:xfrm rot="10800000">
            <a:off x="3498475" y="2886075"/>
            <a:ext cx="300" cy="1037100"/>
          </a:xfrm>
          <a:prstGeom prst="straightConnector1">
            <a:avLst/>
          </a:prstGeom>
          <a:noFill/>
          <a:ln w="9525" cap="flat" cmpd="sng">
            <a:solidFill>
              <a:srgbClr val="9900FF"/>
            </a:solidFill>
            <a:prstDash val="solid"/>
            <a:round/>
            <a:headEnd type="none" w="med" len="med"/>
            <a:tailEnd type="triangle" w="med" len="med"/>
          </a:ln>
        </p:spPr>
      </p:cxnSp>
      <p:pic>
        <p:nvPicPr>
          <p:cNvPr id="532" name="Google Shape;532;p38"/>
          <p:cNvPicPr preferRelativeResize="0"/>
          <p:nvPr/>
        </p:nvPicPr>
        <p:blipFill>
          <a:blip r:embed="rId5">
            <a:alphaModFix/>
          </a:blip>
          <a:stretch>
            <a:fillRect/>
          </a:stretch>
        </p:blipFill>
        <p:spPr>
          <a:xfrm>
            <a:off x="5674473" y="1878925"/>
            <a:ext cx="3049349" cy="24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pic>
        <p:nvPicPr>
          <p:cNvPr id="537" name="Google Shape;537;p39"/>
          <p:cNvPicPr preferRelativeResize="0"/>
          <p:nvPr/>
        </p:nvPicPr>
        <p:blipFill>
          <a:blip r:embed="rId3">
            <a:alphaModFix/>
          </a:blip>
          <a:stretch>
            <a:fillRect/>
          </a:stretch>
        </p:blipFill>
        <p:spPr>
          <a:xfrm>
            <a:off x="484300" y="1349775"/>
            <a:ext cx="5074024" cy="2837450"/>
          </a:xfrm>
          <a:prstGeom prst="rect">
            <a:avLst/>
          </a:prstGeom>
          <a:noFill/>
          <a:ln>
            <a:noFill/>
          </a:ln>
        </p:spPr>
      </p:pic>
      <p:sp>
        <p:nvSpPr>
          <p:cNvPr id="538" name="Google Shape;53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539" name="Google Shape;539;p39"/>
          <p:cNvPicPr preferRelativeResize="0"/>
          <p:nvPr/>
        </p:nvPicPr>
        <p:blipFill>
          <a:blip r:embed="rId4">
            <a:alphaModFix/>
          </a:blip>
          <a:stretch>
            <a:fillRect/>
          </a:stretch>
        </p:blipFill>
        <p:spPr>
          <a:xfrm>
            <a:off x="6030949" y="149300"/>
            <a:ext cx="2877825" cy="868425"/>
          </a:xfrm>
          <a:prstGeom prst="rect">
            <a:avLst/>
          </a:prstGeom>
          <a:noFill/>
          <a:ln>
            <a:noFill/>
          </a:ln>
        </p:spPr>
      </p:pic>
      <p:sp>
        <p:nvSpPr>
          <p:cNvPr id="540" name="Google Shape;540;p39"/>
          <p:cNvSpPr txBox="1"/>
          <p:nvPr/>
        </p:nvSpPr>
        <p:spPr>
          <a:xfrm>
            <a:off x="5725200" y="2337425"/>
            <a:ext cx="3418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rgbClr val="B45F06"/>
                </a:solidFill>
              </a:rPr>
              <a:t>P(8,3) = max((P(8,2), P(8-8,3) + 9)</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max((P(8,2), P(0,3) + 9)</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max(14,9)</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a:t>
            </a:r>
            <a:r>
              <a:rPr lang="en" b="1">
                <a:solidFill>
                  <a:srgbClr val="B45F06"/>
                </a:solidFill>
              </a:rPr>
              <a:t>14</a:t>
            </a:r>
            <a:endParaRPr b="1">
              <a:solidFill>
                <a:srgbClr val="B45F06"/>
              </a:solidFill>
            </a:endParaRPr>
          </a:p>
        </p:txBody>
      </p:sp>
      <p:cxnSp>
        <p:nvCxnSpPr>
          <p:cNvPr id="541" name="Google Shape;541;p39"/>
          <p:cNvCxnSpPr/>
          <p:nvPr/>
        </p:nvCxnSpPr>
        <p:spPr>
          <a:xfrm rot="10800000">
            <a:off x="3854625" y="2952775"/>
            <a:ext cx="653400" cy="2400"/>
          </a:xfrm>
          <a:prstGeom prst="straightConnector1">
            <a:avLst/>
          </a:prstGeom>
          <a:noFill/>
          <a:ln w="9525" cap="flat" cmpd="sng">
            <a:solidFill>
              <a:schemeClr val="dk2"/>
            </a:solidFill>
            <a:prstDash val="solid"/>
            <a:round/>
            <a:headEnd type="none" w="med" len="med"/>
            <a:tailEnd type="triangle" w="med" len="med"/>
          </a:ln>
        </p:spPr>
      </p:cxnSp>
      <p:cxnSp>
        <p:nvCxnSpPr>
          <p:cNvPr id="542" name="Google Shape;542;p39"/>
          <p:cNvCxnSpPr/>
          <p:nvPr/>
        </p:nvCxnSpPr>
        <p:spPr>
          <a:xfrm rot="10800000">
            <a:off x="4507850" y="1584500"/>
            <a:ext cx="900" cy="1376700"/>
          </a:xfrm>
          <a:prstGeom prst="straightConnector1">
            <a:avLst/>
          </a:prstGeom>
          <a:noFill/>
          <a:ln w="9525" cap="flat" cmpd="sng">
            <a:solidFill>
              <a:schemeClr val="dk2"/>
            </a:solidFill>
            <a:prstDash val="solid"/>
            <a:round/>
            <a:headEnd type="none" w="med" len="med"/>
            <a:tailEnd type="triangle" w="med" len="med"/>
          </a:ln>
        </p:spPr>
      </p:cxnSp>
      <p:cxnSp>
        <p:nvCxnSpPr>
          <p:cNvPr id="543" name="Google Shape;543;p39"/>
          <p:cNvCxnSpPr/>
          <p:nvPr/>
        </p:nvCxnSpPr>
        <p:spPr>
          <a:xfrm rot="10800000">
            <a:off x="4452775" y="2571750"/>
            <a:ext cx="900" cy="1376700"/>
          </a:xfrm>
          <a:prstGeom prst="straightConnector1">
            <a:avLst/>
          </a:prstGeom>
          <a:noFill/>
          <a:ln w="9525" cap="flat" cmpd="sng">
            <a:solidFill>
              <a:srgbClr val="008050"/>
            </a:solidFill>
            <a:prstDash val="solid"/>
            <a:round/>
            <a:headEnd type="none" w="med" len="med"/>
            <a:tailEnd type="triangle" w="med" len="med"/>
          </a:ln>
        </p:spPr>
      </p:cxnSp>
      <p:cxnSp>
        <p:nvCxnSpPr>
          <p:cNvPr id="544" name="Google Shape;544;p39"/>
          <p:cNvCxnSpPr/>
          <p:nvPr/>
        </p:nvCxnSpPr>
        <p:spPr>
          <a:xfrm rot="10800000">
            <a:off x="3876175" y="3942150"/>
            <a:ext cx="576600" cy="8700"/>
          </a:xfrm>
          <a:prstGeom prst="straightConnector1">
            <a:avLst/>
          </a:prstGeom>
          <a:noFill/>
          <a:ln w="9525" cap="flat" cmpd="sng">
            <a:solidFill>
              <a:srgbClr val="008050"/>
            </a:solidFill>
            <a:prstDash val="solid"/>
            <a:round/>
            <a:headEnd type="none" w="med" len="med"/>
            <a:tailEnd type="triangle" w="med" len="med"/>
          </a:ln>
        </p:spPr>
      </p:cxnSp>
      <p:sp>
        <p:nvSpPr>
          <p:cNvPr id="545" name="Google Shape;545;p39"/>
          <p:cNvSpPr txBox="1"/>
          <p:nvPr/>
        </p:nvSpPr>
        <p:spPr>
          <a:xfrm>
            <a:off x="5760463" y="3498900"/>
            <a:ext cx="3418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rgbClr val="B45F06"/>
                </a:solidFill>
              </a:rPr>
              <a:t>P(14,3) = max((P(14,2), P(14-8,3) + 9)</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max((P(14,2), P(6,3) + 9)</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max(21,15)</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	 = </a:t>
            </a:r>
            <a:r>
              <a:rPr lang="en" b="1">
                <a:solidFill>
                  <a:srgbClr val="B45F06"/>
                </a:solidFill>
              </a:rPr>
              <a:t>21</a:t>
            </a:r>
            <a:endParaRPr b="1">
              <a:solidFill>
                <a:srgbClr val="B45F06"/>
              </a:solidFill>
            </a:endParaRPr>
          </a:p>
        </p:txBody>
      </p:sp>
      <p:pic>
        <p:nvPicPr>
          <p:cNvPr id="546" name="Google Shape;546;p39"/>
          <p:cNvPicPr preferRelativeResize="0"/>
          <p:nvPr/>
        </p:nvPicPr>
        <p:blipFill>
          <a:blip r:embed="rId5">
            <a:alphaModFix/>
          </a:blip>
          <a:stretch>
            <a:fillRect/>
          </a:stretch>
        </p:blipFill>
        <p:spPr>
          <a:xfrm>
            <a:off x="5790299" y="1858700"/>
            <a:ext cx="3042002" cy="248975"/>
          </a:xfrm>
          <a:prstGeom prst="rect">
            <a:avLst/>
          </a:prstGeom>
          <a:noFill/>
          <a:ln>
            <a:noFill/>
          </a:ln>
        </p:spPr>
      </p:pic>
      <p:sp>
        <p:nvSpPr>
          <p:cNvPr id="547" name="Google Shape;547;p39"/>
          <p:cNvSpPr/>
          <p:nvPr/>
        </p:nvSpPr>
        <p:spPr>
          <a:xfrm>
            <a:off x="6695800" y="348950"/>
            <a:ext cx="480900" cy="33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8" name="Google Shape;548;p39"/>
          <p:cNvSpPr txBox="1"/>
          <p:nvPr/>
        </p:nvSpPr>
        <p:spPr>
          <a:xfrm>
            <a:off x="6030950" y="1017725"/>
            <a:ext cx="31482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Object 0 costs lesser weight + profit-friendly </a:t>
            </a:r>
            <a:endParaRPr sz="1000" b="1"/>
          </a:p>
          <a:p>
            <a:pPr marL="0" lvl="0" indent="0" algn="l" rtl="0">
              <a:spcBef>
                <a:spcPts val="0"/>
              </a:spcBef>
              <a:spcAft>
                <a:spcPts val="0"/>
              </a:spcAft>
              <a:buNone/>
            </a:pPr>
            <a:r>
              <a:rPr lang="en" sz="1000" b="1"/>
              <a:t>Example : 2 times of Object 0 is &gt;&gt; 1 Object 2</a:t>
            </a:r>
            <a:endParaRPr sz="1000" b="1"/>
          </a:p>
        </p:txBody>
      </p:sp>
      <p:sp>
        <p:nvSpPr>
          <p:cNvPr id="549" name="Google Shape;549;p39"/>
          <p:cNvSpPr/>
          <p:nvPr/>
        </p:nvSpPr>
        <p:spPr>
          <a:xfrm>
            <a:off x="8003900" y="348950"/>
            <a:ext cx="480900" cy="3396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Complexity : Optimised Approach</a:t>
            </a:r>
            <a:endParaRPr/>
          </a:p>
        </p:txBody>
      </p:sp>
      <p:pic>
        <p:nvPicPr>
          <p:cNvPr id="555" name="Google Shape;555;p40"/>
          <p:cNvPicPr preferRelativeResize="0"/>
          <p:nvPr/>
        </p:nvPicPr>
        <p:blipFill>
          <a:blip r:embed="rId3">
            <a:alphaModFix/>
          </a:blip>
          <a:stretch>
            <a:fillRect/>
          </a:stretch>
        </p:blipFill>
        <p:spPr>
          <a:xfrm>
            <a:off x="2036920" y="2950300"/>
            <a:ext cx="2275810" cy="877600"/>
          </a:xfrm>
          <a:prstGeom prst="rect">
            <a:avLst/>
          </a:prstGeom>
          <a:noFill/>
          <a:ln>
            <a:noFill/>
          </a:ln>
        </p:spPr>
      </p:pic>
      <p:sp>
        <p:nvSpPr>
          <p:cNvPr id="556" name="Google Shape;556;p40"/>
          <p:cNvSpPr txBox="1"/>
          <p:nvPr/>
        </p:nvSpPr>
        <p:spPr>
          <a:xfrm>
            <a:off x="802100" y="1432325"/>
            <a:ext cx="5259600" cy="8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b="1">
                <a:solidFill>
                  <a:srgbClr val="700080"/>
                </a:solidFill>
                <a:latin typeface="Roboto Mono"/>
                <a:ea typeface="Roboto Mono"/>
                <a:cs typeface="Roboto Mono"/>
                <a:sym typeface="Roboto Mono"/>
              </a:rPr>
              <a:t>for</a:t>
            </a:r>
            <a:r>
              <a:rPr lang="en" sz="1700">
                <a:latin typeface="Roboto Mono"/>
                <a:ea typeface="Roboto Mono"/>
                <a:cs typeface="Roboto Mono"/>
                <a:sym typeface="Roboto Mono"/>
              </a:rPr>
              <a:t> </a:t>
            </a:r>
            <a:r>
              <a:rPr lang="en" sz="1700">
                <a:solidFill>
                  <a:srgbClr val="1AB1CD"/>
                </a:solidFill>
                <a:latin typeface="Roboto Mono"/>
                <a:ea typeface="Roboto Mono"/>
                <a:cs typeface="Roboto Mono"/>
                <a:sym typeface="Roboto Mono"/>
              </a:rPr>
              <a:t>c</a:t>
            </a:r>
            <a:r>
              <a:rPr lang="en" sz="1700">
                <a:latin typeface="Roboto Mono"/>
                <a:ea typeface="Roboto Mono"/>
                <a:cs typeface="Roboto Mono"/>
                <a:sym typeface="Roboto Mono"/>
              </a:rPr>
              <a:t> </a:t>
            </a:r>
            <a:r>
              <a:rPr lang="en" sz="1700" b="1">
                <a:solidFill>
                  <a:srgbClr val="700080"/>
                </a:solidFill>
                <a:latin typeface="Roboto Mono"/>
                <a:ea typeface="Roboto Mono"/>
                <a:cs typeface="Roboto Mono"/>
                <a:sym typeface="Roboto Mono"/>
              </a:rPr>
              <a:t>in</a:t>
            </a:r>
            <a:r>
              <a:rPr lang="en" sz="1700">
                <a:latin typeface="Roboto Mono"/>
                <a:ea typeface="Roboto Mono"/>
                <a:cs typeface="Roboto Mono"/>
                <a:sym typeface="Roboto Mono"/>
              </a:rPr>
              <a:t> </a:t>
            </a:r>
            <a:r>
              <a:rPr lang="en" sz="1700">
                <a:solidFill>
                  <a:srgbClr val="3000A0"/>
                </a:solidFill>
                <a:latin typeface="Roboto Mono"/>
                <a:ea typeface="Roboto Mono"/>
                <a:cs typeface="Roboto Mono"/>
                <a:sym typeface="Roboto Mono"/>
              </a:rPr>
              <a:t>range</a:t>
            </a:r>
            <a:r>
              <a:rPr lang="en" sz="1700">
                <a:latin typeface="Roboto Mono"/>
                <a:ea typeface="Roboto Mono"/>
                <a:cs typeface="Roboto Mono"/>
                <a:sym typeface="Roboto Mono"/>
              </a:rPr>
              <a:t>(</a:t>
            </a:r>
            <a:r>
              <a:rPr lang="en" sz="1700">
                <a:solidFill>
                  <a:srgbClr val="1AB1CD"/>
                </a:solidFill>
                <a:latin typeface="Roboto Mono"/>
                <a:ea typeface="Roboto Mono"/>
                <a:cs typeface="Roboto Mono"/>
                <a:sym typeface="Roboto Mono"/>
              </a:rPr>
              <a:t>C</a:t>
            </a:r>
            <a:r>
              <a:rPr lang="en" sz="1700">
                <a:latin typeface="Roboto Mono"/>
                <a:ea typeface="Roboto Mono"/>
                <a:cs typeface="Roboto Mono"/>
                <a:sym typeface="Roboto Mono"/>
              </a:rPr>
              <a:t> </a:t>
            </a:r>
            <a:r>
              <a:rPr lang="en" sz="1700" b="1">
                <a:solidFill>
                  <a:srgbClr val="EE11FF"/>
                </a:solidFill>
                <a:latin typeface="Roboto Mono"/>
                <a:ea typeface="Roboto Mono"/>
                <a:cs typeface="Roboto Mono"/>
                <a:sym typeface="Roboto Mono"/>
              </a:rPr>
              <a:t>+</a:t>
            </a:r>
            <a:r>
              <a:rPr lang="en" sz="1700">
                <a:latin typeface="Roboto Mono"/>
                <a:ea typeface="Roboto Mono"/>
                <a:cs typeface="Roboto Mono"/>
                <a:sym typeface="Roboto Mono"/>
              </a:rPr>
              <a:t> </a:t>
            </a:r>
            <a:r>
              <a:rPr lang="en" sz="1700">
                <a:solidFill>
                  <a:srgbClr val="106040"/>
                </a:solidFill>
                <a:latin typeface="Roboto Mono"/>
                <a:ea typeface="Roboto Mono"/>
                <a:cs typeface="Roboto Mono"/>
                <a:sym typeface="Roboto Mono"/>
              </a:rPr>
              <a:t>1</a:t>
            </a:r>
            <a:r>
              <a:rPr lang="en" sz="1700">
                <a:latin typeface="Roboto Mono"/>
                <a:ea typeface="Roboto Mono"/>
                <a:cs typeface="Roboto Mono"/>
                <a:sym typeface="Roboto Mono"/>
              </a:rPr>
              <a:t>):       </a:t>
            </a:r>
            <a:r>
              <a:rPr lang="en" sz="1700" i="1">
                <a:solidFill>
                  <a:srgbClr val="A05000"/>
                </a:solidFill>
                <a:latin typeface="Roboto Mono"/>
                <a:ea typeface="Roboto Mono"/>
                <a:cs typeface="Roboto Mono"/>
                <a:sym typeface="Roboto Mono"/>
              </a:rPr>
              <a:t># O(C)</a:t>
            </a:r>
            <a:endParaRPr sz="17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700">
                <a:latin typeface="Roboto Mono"/>
                <a:ea typeface="Roboto Mono"/>
                <a:cs typeface="Roboto Mono"/>
                <a:sym typeface="Roboto Mono"/>
              </a:rPr>
              <a:t>    </a:t>
            </a:r>
            <a:r>
              <a:rPr lang="en" sz="1700" b="1">
                <a:solidFill>
                  <a:srgbClr val="700080"/>
                </a:solidFill>
                <a:latin typeface="Roboto Mono"/>
                <a:ea typeface="Roboto Mono"/>
                <a:cs typeface="Roboto Mono"/>
                <a:sym typeface="Roboto Mono"/>
              </a:rPr>
              <a:t>for</a:t>
            </a:r>
            <a:r>
              <a:rPr lang="en" sz="1700">
                <a:latin typeface="Roboto Mono"/>
                <a:ea typeface="Roboto Mono"/>
                <a:cs typeface="Roboto Mono"/>
                <a:sym typeface="Roboto Mono"/>
              </a:rPr>
              <a:t> </a:t>
            </a:r>
            <a:r>
              <a:rPr lang="en" sz="1700">
                <a:solidFill>
                  <a:srgbClr val="1AB1CD"/>
                </a:solidFill>
                <a:latin typeface="Roboto Mono"/>
                <a:ea typeface="Roboto Mono"/>
                <a:cs typeface="Roboto Mono"/>
                <a:sym typeface="Roboto Mono"/>
              </a:rPr>
              <a:t>j</a:t>
            </a:r>
            <a:r>
              <a:rPr lang="en" sz="1700">
                <a:latin typeface="Roboto Mono"/>
                <a:ea typeface="Roboto Mono"/>
                <a:cs typeface="Roboto Mono"/>
                <a:sym typeface="Roboto Mono"/>
              </a:rPr>
              <a:t> </a:t>
            </a:r>
            <a:r>
              <a:rPr lang="en" sz="1700" b="1">
                <a:solidFill>
                  <a:srgbClr val="700080"/>
                </a:solidFill>
                <a:latin typeface="Roboto Mono"/>
                <a:ea typeface="Roboto Mono"/>
                <a:cs typeface="Roboto Mono"/>
                <a:sym typeface="Roboto Mono"/>
              </a:rPr>
              <a:t>in</a:t>
            </a:r>
            <a:r>
              <a:rPr lang="en" sz="1700">
                <a:latin typeface="Roboto Mono"/>
                <a:ea typeface="Roboto Mono"/>
                <a:cs typeface="Roboto Mono"/>
                <a:sym typeface="Roboto Mono"/>
              </a:rPr>
              <a:t> </a:t>
            </a:r>
            <a:r>
              <a:rPr lang="en" sz="1700">
                <a:solidFill>
                  <a:srgbClr val="3000A0"/>
                </a:solidFill>
                <a:latin typeface="Roboto Mono"/>
                <a:ea typeface="Roboto Mono"/>
                <a:cs typeface="Roboto Mono"/>
                <a:sym typeface="Roboto Mono"/>
              </a:rPr>
              <a:t>range</a:t>
            </a:r>
            <a:r>
              <a:rPr lang="en" sz="1700">
                <a:latin typeface="Roboto Mono"/>
                <a:ea typeface="Roboto Mono"/>
                <a:cs typeface="Roboto Mono"/>
                <a:sym typeface="Roboto Mono"/>
              </a:rPr>
              <a:t>(</a:t>
            </a:r>
            <a:r>
              <a:rPr lang="en" sz="1700">
                <a:solidFill>
                  <a:srgbClr val="1AB1CD"/>
                </a:solidFill>
                <a:latin typeface="Roboto Mono"/>
                <a:ea typeface="Roboto Mono"/>
                <a:cs typeface="Roboto Mono"/>
                <a:sym typeface="Roboto Mono"/>
              </a:rPr>
              <a:t>n</a:t>
            </a:r>
            <a:r>
              <a:rPr lang="en" sz="1700">
                <a:latin typeface="Roboto Mono"/>
                <a:ea typeface="Roboto Mono"/>
                <a:cs typeface="Roboto Mono"/>
                <a:sym typeface="Roboto Mono"/>
              </a:rPr>
              <a:t>):       </a:t>
            </a:r>
            <a:r>
              <a:rPr lang="en" sz="1700" i="1">
                <a:solidFill>
                  <a:srgbClr val="A05000"/>
                </a:solidFill>
                <a:latin typeface="Roboto Mono"/>
                <a:ea typeface="Roboto Mono"/>
                <a:cs typeface="Roboto Mono"/>
                <a:sym typeface="Roboto Mono"/>
              </a:rPr>
              <a:t># O(n)</a:t>
            </a:r>
            <a:endParaRPr sz="1700">
              <a:latin typeface="Roboto Mono"/>
              <a:ea typeface="Roboto Mono"/>
              <a:cs typeface="Roboto Mono"/>
              <a:sym typeface="Roboto Mono"/>
            </a:endParaRPr>
          </a:p>
          <a:p>
            <a:pPr marL="0" lvl="0" indent="0" algn="l" rtl="0">
              <a:spcBef>
                <a:spcPts val="0"/>
              </a:spcBef>
              <a:spcAft>
                <a:spcPts val="0"/>
              </a:spcAft>
              <a:buNone/>
            </a:pPr>
            <a:r>
              <a:rPr lang="en" sz="1700">
                <a:latin typeface="Roboto Mono"/>
                <a:ea typeface="Roboto Mono"/>
                <a:cs typeface="Roboto Mono"/>
                <a:sym typeface="Roboto Mono"/>
              </a:rPr>
              <a:t>        </a:t>
            </a:r>
            <a:r>
              <a:rPr lang="en" sz="1700" i="1">
                <a:solidFill>
                  <a:srgbClr val="A05000"/>
                </a:solidFill>
                <a:latin typeface="Roboto Mono"/>
                <a:ea typeface="Roboto Mono"/>
                <a:cs typeface="Roboto Mono"/>
                <a:sym typeface="Roboto Mono"/>
              </a:rPr>
              <a:t># O(1) calculate P(c, j)</a:t>
            </a:r>
            <a:endParaRPr sz="1700">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pic>
        <p:nvPicPr>
          <p:cNvPr id="563" name="Google Shape;563;p41"/>
          <p:cNvPicPr preferRelativeResize="0"/>
          <p:nvPr/>
        </p:nvPicPr>
        <p:blipFill rotWithShape="1">
          <a:blip r:embed="rId3">
            <a:alphaModFix/>
          </a:blip>
          <a:srcRect l="6395" t="49073" r="46821"/>
          <a:stretch/>
        </p:blipFill>
        <p:spPr>
          <a:xfrm>
            <a:off x="4084625" y="120225"/>
            <a:ext cx="4135250" cy="1802400"/>
          </a:xfrm>
          <a:prstGeom prst="rect">
            <a:avLst/>
          </a:prstGeom>
          <a:noFill/>
          <a:ln>
            <a:noFill/>
          </a:ln>
        </p:spPr>
      </p:pic>
      <p:pic>
        <p:nvPicPr>
          <p:cNvPr id="561" name="Google Shape;561;p41"/>
          <p:cNvPicPr preferRelativeResize="0"/>
          <p:nvPr/>
        </p:nvPicPr>
        <p:blipFill>
          <a:blip r:embed="rId4">
            <a:alphaModFix/>
          </a:blip>
          <a:stretch>
            <a:fillRect/>
          </a:stretch>
        </p:blipFill>
        <p:spPr>
          <a:xfrm>
            <a:off x="546100" y="1432250"/>
            <a:ext cx="6210300" cy="3444550"/>
          </a:xfrm>
          <a:prstGeom prst="rect">
            <a:avLst/>
          </a:prstGeom>
          <a:noFill/>
          <a:ln>
            <a:noFill/>
          </a:ln>
        </p:spPr>
      </p:pic>
      <p:sp>
        <p:nvSpPr>
          <p:cNvPr id="562" name="Google Shape;562;p41"/>
          <p:cNvSpPr txBox="1">
            <a:spLocks noGrp="1"/>
          </p:cNvSpPr>
          <p:nvPr>
            <p:ph type="title"/>
          </p:nvPr>
        </p:nvSpPr>
        <p:spPr>
          <a:xfrm>
            <a:off x="311700" y="445025"/>
            <a:ext cx="5068800" cy="558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Running result for </a:t>
            </a:r>
            <a:endParaRPr/>
          </a:p>
        </p:txBody>
      </p:sp>
      <p:sp>
        <p:nvSpPr>
          <p:cNvPr id="564" name="Google Shape;564;p41"/>
          <p:cNvSpPr/>
          <p:nvPr/>
        </p:nvSpPr>
        <p:spPr>
          <a:xfrm>
            <a:off x="5314000" y="4406900"/>
            <a:ext cx="558900" cy="3810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5" name="Google Shape;565;p41"/>
          <p:cNvSpPr txBox="1"/>
          <p:nvPr/>
        </p:nvSpPr>
        <p:spPr>
          <a:xfrm>
            <a:off x="7127575" y="2654300"/>
            <a:ext cx="1635300" cy="11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Maximum Profit = 16</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2"/>
          <p:cNvSpPr txBox="1">
            <a:spLocks noGrp="1"/>
          </p:cNvSpPr>
          <p:nvPr>
            <p:ph type="title"/>
          </p:nvPr>
        </p:nvSpPr>
        <p:spPr>
          <a:xfrm>
            <a:off x="311700" y="97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for Optimised Approach</a:t>
            </a:r>
            <a:endParaRPr/>
          </a:p>
        </p:txBody>
      </p:sp>
      <p:sp>
        <p:nvSpPr>
          <p:cNvPr id="571" name="Google Shape;571;p42"/>
          <p:cNvSpPr txBox="1"/>
          <p:nvPr/>
        </p:nvSpPr>
        <p:spPr>
          <a:xfrm>
            <a:off x="194750" y="561975"/>
            <a:ext cx="8453100" cy="45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0000F0"/>
                </a:solidFill>
                <a:latin typeface="Roboto Mono"/>
                <a:ea typeface="Roboto Mono"/>
                <a:cs typeface="Roboto Mono"/>
                <a:sym typeface="Roboto Mono"/>
              </a:rPr>
              <a:t>knapsack</a:t>
            </a:r>
            <a:r>
              <a:rPr lang="en" sz="1200">
                <a:latin typeface="Roboto Mono"/>
                <a:ea typeface="Roboto Mono"/>
                <a:cs typeface="Roboto Mono"/>
                <a:sym typeface="Roboto Mono"/>
              </a:rPr>
              <a:t>(</a:t>
            </a:r>
            <a:r>
              <a:rPr lang="en" sz="1200" b="1">
                <a:solidFill>
                  <a:srgbClr val="700080"/>
                </a:solidFill>
                <a:latin typeface="Roboto Mono"/>
                <a:ea typeface="Roboto Mono"/>
                <a:cs typeface="Roboto Mono"/>
                <a:sym typeface="Roboto Mono"/>
              </a:rPr>
              <a:t>const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const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items_end</a:t>
            </a: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const</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capacity</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calloc</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items_end</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sizeof</a:t>
            </a:r>
            <a:r>
              <a:rPr lang="en" sz="1200">
                <a:latin typeface="Roboto Mono"/>
                <a:ea typeface="Roboto Mono"/>
                <a:cs typeface="Roboto Mono"/>
                <a:sym typeface="Roboto Mono"/>
              </a:rPr>
              <a:t>(</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for</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items_end</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calloc</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capacity</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sizeof</a:t>
            </a:r>
            <a:r>
              <a:rPr lang="en" sz="1200">
                <a:latin typeface="Roboto Mono"/>
                <a:ea typeface="Roboto Mono"/>
                <a:cs typeface="Roboto Mono"/>
                <a:sym typeface="Roboto Mono"/>
              </a:rPr>
              <a:t>(</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memset</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capacity</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sizeof</a:t>
            </a:r>
            <a:r>
              <a:rPr lang="en" sz="1200">
                <a:latin typeface="Roboto Mono"/>
                <a:ea typeface="Roboto Mono"/>
                <a:cs typeface="Roboto Mono"/>
                <a:sym typeface="Roboto Mono"/>
              </a:rPr>
              <a:t>(</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for</a:t>
            </a: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const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items_end</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for</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capacity</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if</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&gt;=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a:t>
            </a:r>
            <a:r>
              <a:rPr lang="en" sz="1200" b="1">
                <a:solidFill>
                  <a:srgbClr val="EE11FF"/>
                </a:solidFill>
                <a:latin typeface="Roboto Mono"/>
                <a:ea typeface="Roboto Mono"/>
                <a:cs typeface="Roboto Mono"/>
                <a:sym typeface="Roboto Mono"/>
              </a:rPr>
              <a:t>-&gt;</a:t>
            </a:r>
            <a:r>
              <a:rPr lang="en" sz="1200">
                <a:solidFill>
                  <a:srgbClr val="1AB1CD"/>
                </a:solidFill>
                <a:latin typeface="Roboto Mono"/>
                <a:ea typeface="Roboto Mono"/>
                <a:cs typeface="Roboto Mono"/>
                <a:sym typeface="Roboto Mono"/>
              </a:rPr>
              <a:t>weight</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max</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a:t>
            </a:r>
            <a:r>
              <a:rPr lang="en" sz="1200" b="1">
                <a:solidFill>
                  <a:srgbClr val="EE11FF"/>
                </a:solidFill>
                <a:latin typeface="Roboto Mono"/>
                <a:ea typeface="Roboto Mono"/>
                <a:cs typeface="Roboto Mono"/>
                <a:sym typeface="Roboto Mono"/>
              </a:rPr>
              <a:t>-&gt;</a:t>
            </a:r>
            <a:r>
              <a:rPr lang="en" sz="1200">
                <a:solidFill>
                  <a:srgbClr val="1AB1CD"/>
                </a:solidFill>
                <a:latin typeface="Roboto Mono"/>
                <a:ea typeface="Roboto Mono"/>
                <a:cs typeface="Roboto Mono"/>
                <a:sym typeface="Roboto Mono"/>
              </a:rPr>
              <a:t>weight</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a:t>
            </a:r>
            <a:r>
              <a:rPr lang="en" sz="1200" b="1">
                <a:solidFill>
                  <a:srgbClr val="EE11FF"/>
                </a:solidFill>
                <a:latin typeface="Roboto Mono"/>
                <a:ea typeface="Roboto Mono"/>
                <a:cs typeface="Roboto Mono"/>
                <a:sym typeface="Roboto Mono"/>
              </a:rPr>
              <a:t>-&gt;</a:t>
            </a:r>
            <a:r>
              <a:rPr lang="en" sz="1200">
                <a:solidFill>
                  <a:srgbClr val="1AB1CD"/>
                </a:solidFill>
                <a:latin typeface="Roboto Mono"/>
                <a:ea typeface="Roboto Mono"/>
                <a:cs typeface="Roboto Mono"/>
                <a:sym typeface="Roboto Mono"/>
              </a:rPr>
              <a:t>profit</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 </a:t>
            </a:r>
            <a:r>
              <a:rPr lang="en" sz="1200" b="1">
                <a:solidFill>
                  <a:srgbClr val="700080"/>
                </a:solidFill>
                <a:latin typeface="Roboto Mono"/>
                <a:ea typeface="Roboto Mono"/>
                <a:cs typeface="Roboto Mono"/>
                <a:sym typeface="Roboto Mono"/>
              </a:rPr>
              <a:t>else</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ans</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items_end</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capacity</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for</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items_end</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items_begin</a:t>
            </a:r>
            <a:r>
              <a:rPr lang="en" sz="1200">
                <a:latin typeface="Roboto Mono"/>
                <a:ea typeface="Roboto Mono"/>
                <a:cs typeface="Roboto Mono"/>
                <a:sym typeface="Roboto Mono"/>
              </a:rPr>
              <a:t>; </a:t>
            </a:r>
            <a:r>
              <a:rPr lang="en" sz="1200" b="1">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free</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free</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f</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    </a:t>
            </a:r>
            <a:r>
              <a:rPr lang="en" sz="1200" b="1">
                <a:solidFill>
                  <a:srgbClr val="700080"/>
                </a:solidFill>
                <a:latin typeface="Roboto Mono"/>
                <a:ea typeface="Roboto Mono"/>
                <a:cs typeface="Roboto Mono"/>
                <a:sym typeface="Roboto Mono"/>
              </a:rPr>
              <a:t>return</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ans</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572" name="Google Shape;572;p42"/>
          <p:cNvSpPr/>
          <p:nvPr/>
        </p:nvSpPr>
        <p:spPr>
          <a:xfrm>
            <a:off x="455775" y="1703650"/>
            <a:ext cx="7292100" cy="19857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both approaches</a:t>
            </a:r>
            <a:endParaRPr/>
          </a:p>
        </p:txBody>
      </p:sp>
      <p:sp>
        <p:nvSpPr>
          <p:cNvPr id="578" name="Google Shape;578;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Time Complexity for Optimised Approach is better than Naive </a:t>
            </a:r>
            <a:endParaRPr>
              <a:solidFill>
                <a:schemeClr val="dk1"/>
              </a:solidFill>
            </a:endParaRPr>
          </a:p>
          <a:p>
            <a:pPr marL="914400" lvl="1" indent="-349250" algn="l" rtl="0">
              <a:spcBef>
                <a:spcPts val="0"/>
              </a:spcBef>
              <a:spcAft>
                <a:spcPts val="0"/>
              </a:spcAft>
              <a:buClr>
                <a:schemeClr val="dk1"/>
              </a:buClr>
              <a:buSzPts val="1900"/>
              <a:buChar char="○"/>
            </a:pPr>
            <a:r>
              <a:rPr lang="en" sz="1900">
                <a:solidFill>
                  <a:schemeClr val="dk1"/>
                </a:solidFill>
              </a:rPr>
              <a:t>O(Cn) &lt;&lt; O(C²n) </a:t>
            </a:r>
            <a:endParaRPr sz="1900">
              <a:solidFill>
                <a:schemeClr val="dk1"/>
              </a:solidFill>
            </a:endParaRPr>
          </a:p>
          <a:p>
            <a:pPr marL="0" lvl="0" indent="0" algn="l" rtl="0">
              <a:spcBef>
                <a:spcPts val="1200"/>
              </a:spcBef>
              <a:spcAft>
                <a:spcPts val="1200"/>
              </a:spcAft>
              <a:buNone/>
            </a:pPr>
            <a:endParaRPr sz="1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arenBoth"/>
            </a:pPr>
            <a:r>
              <a:rPr lang="en"/>
              <a:t>2 Recursive Definitions </a:t>
            </a:r>
            <a:endParaRPr/>
          </a:p>
        </p:txBody>
      </p:sp>
      <p:sp>
        <p:nvSpPr>
          <p:cNvPr id="329" name="Google Shape;32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Clr>
                <a:schemeClr val="dk1"/>
              </a:buClr>
              <a:buSzPts val="2400"/>
              <a:buChar char="●"/>
            </a:pPr>
            <a:r>
              <a:rPr lang="en" sz="2400">
                <a:solidFill>
                  <a:schemeClr val="dk1"/>
                </a:solidFill>
              </a:rPr>
              <a:t>Naive Approach</a:t>
            </a:r>
            <a:endParaRPr sz="2400">
              <a:solidFill>
                <a:schemeClr val="dk1"/>
              </a:solidFill>
            </a:endParaRPr>
          </a:p>
          <a:p>
            <a:pPr marL="457200" lvl="0" indent="-381000" algn="l" rtl="0">
              <a:spcBef>
                <a:spcPts val="0"/>
              </a:spcBef>
              <a:spcAft>
                <a:spcPts val="0"/>
              </a:spcAft>
              <a:buClr>
                <a:schemeClr val="dk1"/>
              </a:buClr>
              <a:buSzPts val="2400"/>
              <a:buChar char="●"/>
            </a:pPr>
            <a:r>
              <a:rPr lang="en" sz="2400">
                <a:solidFill>
                  <a:schemeClr val="dk1"/>
                </a:solidFill>
              </a:rPr>
              <a:t>Optimised Approach 	</a:t>
            </a:r>
            <a:endParaRPr sz="2400">
              <a:solidFill>
                <a:schemeClr val="dk1"/>
              </a:solidFill>
            </a:endParaRPr>
          </a:p>
          <a:p>
            <a:pPr marL="914400" lvl="1" indent="-381000" algn="l" rtl="0">
              <a:spcBef>
                <a:spcPts val="0"/>
              </a:spcBef>
              <a:spcAft>
                <a:spcPts val="0"/>
              </a:spcAft>
              <a:buClr>
                <a:schemeClr val="dk1"/>
              </a:buClr>
              <a:buSzPts val="2400"/>
              <a:buChar char="○"/>
            </a:pPr>
            <a:r>
              <a:rPr lang="en" sz="2400">
                <a:solidFill>
                  <a:schemeClr val="dk1"/>
                </a:solidFill>
              </a:rPr>
              <a:t>#1 Improved optimised approach - 2 column </a:t>
            </a:r>
            <a:endParaRPr sz="2400">
              <a:solidFill>
                <a:schemeClr val="dk1"/>
              </a:solidFill>
            </a:endParaRPr>
          </a:p>
          <a:p>
            <a:pPr marL="914400" lvl="1" indent="-381000" algn="l" rtl="0">
              <a:spcBef>
                <a:spcPts val="0"/>
              </a:spcBef>
              <a:spcAft>
                <a:spcPts val="0"/>
              </a:spcAft>
              <a:buClr>
                <a:schemeClr val="dk1"/>
              </a:buClr>
              <a:buSzPts val="2400"/>
              <a:buChar char="○"/>
            </a:pPr>
            <a:r>
              <a:rPr lang="en" sz="2400">
                <a:solidFill>
                  <a:schemeClr val="dk1"/>
                </a:solidFill>
              </a:rPr>
              <a:t>#2 Further improved optimised approach - 1 column</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Improved optimised approach : 2 columns + 1 column </a:t>
            </a:r>
            <a:endParaRPr/>
          </a:p>
        </p:txBody>
      </p:sp>
      <p:grpSp>
        <p:nvGrpSpPr>
          <p:cNvPr id="584" name="Google Shape;584;p44"/>
          <p:cNvGrpSpPr/>
          <p:nvPr/>
        </p:nvGrpSpPr>
        <p:grpSpPr>
          <a:xfrm>
            <a:off x="504941" y="1349779"/>
            <a:ext cx="8134111" cy="3107998"/>
            <a:chOff x="370475" y="1342650"/>
            <a:chExt cx="7044350" cy="2137550"/>
          </a:xfrm>
        </p:grpSpPr>
        <p:pic>
          <p:nvPicPr>
            <p:cNvPr id="585" name="Google Shape;585;p44"/>
            <p:cNvPicPr preferRelativeResize="0"/>
            <p:nvPr/>
          </p:nvPicPr>
          <p:blipFill>
            <a:blip r:embed="rId3">
              <a:alphaModFix/>
            </a:blip>
            <a:stretch>
              <a:fillRect/>
            </a:stretch>
          </p:blipFill>
          <p:spPr>
            <a:xfrm>
              <a:off x="370475" y="1342650"/>
              <a:ext cx="3822450" cy="2137550"/>
            </a:xfrm>
            <a:prstGeom prst="rect">
              <a:avLst/>
            </a:prstGeom>
            <a:noFill/>
            <a:ln>
              <a:noFill/>
            </a:ln>
          </p:spPr>
        </p:pic>
        <p:pic>
          <p:nvPicPr>
            <p:cNvPr id="586" name="Google Shape;586;p44"/>
            <p:cNvPicPr preferRelativeResize="0"/>
            <p:nvPr/>
          </p:nvPicPr>
          <p:blipFill rotWithShape="1">
            <a:blip r:embed="rId4">
              <a:alphaModFix/>
            </a:blip>
            <a:srcRect l="1370"/>
            <a:stretch/>
          </p:blipFill>
          <p:spPr>
            <a:xfrm>
              <a:off x="4854550" y="1379738"/>
              <a:ext cx="2560275" cy="2063375"/>
            </a:xfrm>
            <a:prstGeom prst="rect">
              <a:avLst/>
            </a:prstGeom>
            <a:noFill/>
            <a:ln>
              <a:noFill/>
            </a:ln>
          </p:spPr>
        </p:pic>
        <p:cxnSp>
          <p:nvCxnSpPr>
            <p:cNvPr id="587" name="Google Shape;587;p44"/>
            <p:cNvCxnSpPr/>
            <p:nvPr/>
          </p:nvCxnSpPr>
          <p:spPr>
            <a:xfrm>
              <a:off x="4363650" y="2445625"/>
              <a:ext cx="348600" cy="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5"/>
          <p:cNvSpPr/>
          <p:nvPr/>
        </p:nvSpPr>
        <p:spPr>
          <a:xfrm>
            <a:off x="2968949" y="865388"/>
            <a:ext cx="770400" cy="440400"/>
          </a:xfrm>
          <a:prstGeom prst="rect">
            <a:avLst/>
          </a:prstGeom>
          <a:solidFill>
            <a:srgbClr val="FFFF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3" name="Google Shape;593;p45"/>
          <p:cNvSpPr/>
          <p:nvPr/>
        </p:nvSpPr>
        <p:spPr>
          <a:xfrm>
            <a:off x="2968949" y="1548214"/>
            <a:ext cx="770400" cy="440400"/>
          </a:xfrm>
          <a:prstGeom prst="rect">
            <a:avLst/>
          </a:prstGeom>
          <a:solidFill>
            <a:srgbClr val="FFFF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4" name="Google Shape;594;p45"/>
          <p:cNvSpPr/>
          <p:nvPr/>
        </p:nvSpPr>
        <p:spPr>
          <a:xfrm>
            <a:off x="2968949" y="2231041"/>
            <a:ext cx="770400" cy="440400"/>
          </a:xfrm>
          <a:prstGeom prst="rect">
            <a:avLst/>
          </a:prstGeom>
          <a:solidFill>
            <a:srgbClr val="FFFF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5" name="Google Shape;595;p45"/>
          <p:cNvSpPr/>
          <p:nvPr/>
        </p:nvSpPr>
        <p:spPr>
          <a:xfrm>
            <a:off x="2968949" y="2913868"/>
            <a:ext cx="770400" cy="440400"/>
          </a:xfrm>
          <a:prstGeom prst="rect">
            <a:avLst/>
          </a:prstGeom>
          <a:solidFill>
            <a:srgbClr val="FFFF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6" name="Google Shape;596;p45"/>
          <p:cNvSpPr/>
          <p:nvPr/>
        </p:nvSpPr>
        <p:spPr>
          <a:xfrm>
            <a:off x="2968949" y="3596695"/>
            <a:ext cx="770400" cy="440400"/>
          </a:xfrm>
          <a:prstGeom prst="rect">
            <a:avLst/>
          </a:prstGeom>
          <a:solidFill>
            <a:srgbClr val="FFFF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7" name="Google Shape;597;p45"/>
          <p:cNvSpPr/>
          <p:nvPr/>
        </p:nvSpPr>
        <p:spPr>
          <a:xfrm>
            <a:off x="2968949" y="4279521"/>
            <a:ext cx="770400" cy="440400"/>
          </a:xfrm>
          <a:prstGeom prst="rect">
            <a:avLst/>
          </a:prstGeom>
          <a:solidFill>
            <a:srgbClr val="FFFF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8" name="Google Shape;598;p45"/>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9" name="Google Shape;599;p45"/>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0" name="Google Shape;600;p45"/>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1" name="Google Shape;601;p45"/>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2" name="Google Shape;602;p45"/>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3" name="Google Shape;603;p45"/>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4" name="Google Shape;604;p45"/>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5" name="Google Shape;605;p45"/>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6" name="Google Shape;606;p45"/>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7" name="Google Shape;607;p45"/>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8" name="Google Shape;608;p45"/>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9" name="Google Shape;609;p45"/>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0" name="Google Shape;610;p45"/>
          <p:cNvSpPr/>
          <p:nvPr/>
        </p:nvSpPr>
        <p:spPr>
          <a:xfrm>
            <a:off x="1818443" y="865388"/>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1" name="Google Shape;611;p45"/>
          <p:cNvSpPr/>
          <p:nvPr/>
        </p:nvSpPr>
        <p:spPr>
          <a:xfrm>
            <a:off x="1818443" y="154821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2" name="Google Shape;612;p45"/>
          <p:cNvSpPr/>
          <p:nvPr/>
        </p:nvSpPr>
        <p:spPr>
          <a:xfrm>
            <a:off x="1818443" y="2231041"/>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3" name="Google Shape;613;p45"/>
          <p:cNvSpPr/>
          <p:nvPr/>
        </p:nvSpPr>
        <p:spPr>
          <a:xfrm>
            <a:off x="1818443" y="2913868"/>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4" name="Google Shape;614;p45"/>
          <p:cNvSpPr/>
          <p:nvPr/>
        </p:nvSpPr>
        <p:spPr>
          <a:xfrm>
            <a:off x="1818443" y="3596695"/>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5" name="Google Shape;615;p45"/>
          <p:cNvSpPr/>
          <p:nvPr/>
        </p:nvSpPr>
        <p:spPr>
          <a:xfrm>
            <a:off x="1818443" y="4279521"/>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6" name="Google Shape;616;p45"/>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7" name="Google Shape;617;p45"/>
          <p:cNvSpPr/>
          <p:nvPr/>
        </p:nvSpPr>
        <p:spPr>
          <a:xfrm>
            <a:off x="6849729"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8" name="Google Shape;618;p45"/>
          <p:cNvSpPr/>
          <p:nvPr/>
        </p:nvSpPr>
        <p:spPr>
          <a:xfrm>
            <a:off x="684972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9" name="Google Shape;619;p45"/>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0" name="Google Shape;620;p45"/>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1" name="Google Shape;621;p45"/>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2" name="Google Shape;622;p45"/>
          <p:cNvSpPr/>
          <p:nvPr/>
        </p:nvSpPr>
        <p:spPr>
          <a:xfrm>
            <a:off x="8000223" y="86540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3" name="Google Shape;623;p45"/>
          <p:cNvSpPr/>
          <p:nvPr/>
        </p:nvSpPr>
        <p:spPr>
          <a:xfrm>
            <a:off x="800022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4" name="Google Shape;624;p45"/>
          <p:cNvSpPr/>
          <p:nvPr/>
        </p:nvSpPr>
        <p:spPr>
          <a:xfrm>
            <a:off x="800022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5" name="Google Shape;625;p45"/>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6" name="Google Shape;626;p45"/>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7" name="Google Shape;627;p45"/>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8" name="Google Shape;628;p45"/>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9" name="Google Shape;629;p45"/>
          <p:cNvSpPr/>
          <p:nvPr/>
        </p:nvSpPr>
        <p:spPr>
          <a:xfrm>
            <a:off x="1556551"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6"/>
          <p:cNvSpPr/>
          <p:nvPr/>
        </p:nvSpPr>
        <p:spPr>
          <a:xfrm>
            <a:off x="6849729" y="86540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5" name="Google Shape;635;p46"/>
          <p:cNvSpPr/>
          <p:nvPr/>
        </p:nvSpPr>
        <p:spPr>
          <a:xfrm>
            <a:off x="6849729"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6" name="Google Shape;636;p46"/>
          <p:cNvSpPr/>
          <p:nvPr/>
        </p:nvSpPr>
        <p:spPr>
          <a:xfrm>
            <a:off x="684972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7" name="Google Shape;637;p46"/>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8" name="Google Shape;638;p46"/>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9" name="Google Shape;639;p46"/>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0" name="Google Shape;640;p46"/>
          <p:cNvSpPr/>
          <p:nvPr/>
        </p:nvSpPr>
        <p:spPr>
          <a:xfrm>
            <a:off x="8000223" y="86540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1" name="Google Shape;641;p46"/>
          <p:cNvSpPr/>
          <p:nvPr/>
        </p:nvSpPr>
        <p:spPr>
          <a:xfrm>
            <a:off x="800022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2" name="Google Shape;642;p46"/>
          <p:cNvSpPr/>
          <p:nvPr/>
        </p:nvSpPr>
        <p:spPr>
          <a:xfrm>
            <a:off x="800022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3" name="Google Shape;643;p46"/>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4" name="Google Shape;644;p46"/>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5" name="Google Shape;645;p46"/>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6" name="Google Shape;646;p46"/>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7" name="Google Shape;647;p46"/>
          <p:cNvSpPr/>
          <p:nvPr/>
        </p:nvSpPr>
        <p:spPr>
          <a:xfrm>
            <a:off x="1822610" y="86540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8" name="Google Shape;648;p46"/>
          <p:cNvSpPr/>
          <p:nvPr/>
        </p:nvSpPr>
        <p:spPr>
          <a:xfrm>
            <a:off x="1822610"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9" name="Google Shape;649;p46"/>
          <p:cNvSpPr/>
          <p:nvPr/>
        </p:nvSpPr>
        <p:spPr>
          <a:xfrm>
            <a:off x="1822610"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0" name="Google Shape;650;p46"/>
          <p:cNvSpPr/>
          <p:nvPr/>
        </p:nvSpPr>
        <p:spPr>
          <a:xfrm>
            <a:off x="1822610"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1" name="Google Shape;651;p46"/>
          <p:cNvSpPr/>
          <p:nvPr/>
        </p:nvSpPr>
        <p:spPr>
          <a:xfrm>
            <a:off x="1822610"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2" name="Google Shape;652;p46"/>
          <p:cNvSpPr/>
          <p:nvPr/>
        </p:nvSpPr>
        <p:spPr>
          <a:xfrm>
            <a:off x="1822610"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3" name="Google Shape;653;p46"/>
          <p:cNvSpPr/>
          <p:nvPr/>
        </p:nvSpPr>
        <p:spPr>
          <a:xfrm>
            <a:off x="2973104" y="86540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4" name="Google Shape;654;p46"/>
          <p:cNvSpPr/>
          <p:nvPr/>
        </p:nvSpPr>
        <p:spPr>
          <a:xfrm>
            <a:off x="2973104"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5" name="Google Shape;655;p46"/>
          <p:cNvSpPr/>
          <p:nvPr/>
        </p:nvSpPr>
        <p:spPr>
          <a:xfrm>
            <a:off x="2973104"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6" name="Google Shape;656;p46"/>
          <p:cNvSpPr/>
          <p:nvPr/>
        </p:nvSpPr>
        <p:spPr>
          <a:xfrm>
            <a:off x="2973104"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7" name="Google Shape;657;p46"/>
          <p:cNvSpPr/>
          <p:nvPr/>
        </p:nvSpPr>
        <p:spPr>
          <a:xfrm>
            <a:off x="2973104"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8" name="Google Shape;658;p46"/>
          <p:cNvSpPr/>
          <p:nvPr/>
        </p:nvSpPr>
        <p:spPr>
          <a:xfrm>
            <a:off x="2973104"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9" name="Google Shape;659;p46"/>
          <p:cNvSpPr/>
          <p:nvPr/>
        </p:nvSpPr>
        <p:spPr>
          <a:xfrm>
            <a:off x="1556551"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0" name="Google Shape;660;p46"/>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1" name="Google Shape;661;p46"/>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2" name="Google Shape;662;p46"/>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3" name="Google Shape;663;p46"/>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46"/>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5" name="Google Shape;665;p46"/>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6" name="Google Shape;666;p46"/>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7" name="Google Shape;667;p46"/>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8" name="Google Shape;668;p46"/>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9" name="Google Shape;669;p46"/>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0" name="Google Shape;670;p46"/>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1" name="Google Shape;671;p46"/>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p:nvPr/>
        </p:nvSpPr>
        <p:spPr>
          <a:xfrm>
            <a:off x="6849729" y="86540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7" name="Google Shape;677;p47"/>
          <p:cNvSpPr/>
          <p:nvPr/>
        </p:nvSpPr>
        <p:spPr>
          <a:xfrm>
            <a:off x="6849729"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8" name="Google Shape;678;p47"/>
          <p:cNvSpPr/>
          <p:nvPr/>
        </p:nvSpPr>
        <p:spPr>
          <a:xfrm>
            <a:off x="684972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9" name="Google Shape;679;p47"/>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0" name="Google Shape;680;p47"/>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1" name="Google Shape;681;p47"/>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2" name="Google Shape;682;p47"/>
          <p:cNvSpPr/>
          <p:nvPr/>
        </p:nvSpPr>
        <p:spPr>
          <a:xfrm>
            <a:off x="8000223" y="86540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3" name="Google Shape;683;p47"/>
          <p:cNvSpPr/>
          <p:nvPr/>
        </p:nvSpPr>
        <p:spPr>
          <a:xfrm>
            <a:off x="800022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4" name="Google Shape;684;p47"/>
          <p:cNvSpPr/>
          <p:nvPr/>
        </p:nvSpPr>
        <p:spPr>
          <a:xfrm>
            <a:off x="800022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5" name="Google Shape;685;p47"/>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6" name="Google Shape;686;p47"/>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7" name="Google Shape;687;p47"/>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8" name="Google Shape;688;p47"/>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9" name="Google Shape;689;p47"/>
          <p:cNvSpPr/>
          <p:nvPr/>
        </p:nvSpPr>
        <p:spPr>
          <a:xfrm>
            <a:off x="1820539" y="865005"/>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0" name="Google Shape;690;p47"/>
          <p:cNvSpPr/>
          <p:nvPr/>
        </p:nvSpPr>
        <p:spPr>
          <a:xfrm>
            <a:off x="1820539" y="154783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1" name="Google Shape;691;p47"/>
          <p:cNvSpPr/>
          <p:nvPr/>
        </p:nvSpPr>
        <p:spPr>
          <a:xfrm>
            <a:off x="1820539" y="223065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2" name="Google Shape;692;p47"/>
          <p:cNvSpPr/>
          <p:nvPr/>
        </p:nvSpPr>
        <p:spPr>
          <a:xfrm>
            <a:off x="1820539" y="2913485"/>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3" name="Google Shape;693;p47"/>
          <p:cNvSpPr/>
          <p:nvPr/>
        </p:nvSpPr>
        <p:spPr>
          <a:xfrm>
            <a:off x="1820539" y="359631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4" name="Google Shape;694;p47"/>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5" name="Google Shape;695;p47"/>
          <p:cNvSpPr/>
          <p:nvPr/>
        </p:nvSpPr>
        <p:spPr>
          <a:xfrm>
            <a:off x="2971033" y="865005"/>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6" name="Google Shape;696;p47"/>
          <p:cNvSpPr/>
          <p:nvPr/>
        </p:nvSpPr>
        <p:spPr>
          <a:xfrm>
            <a:off x="2971033" y="154783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7" name="Google Shape;697;p47"/>
          <p:cNvSpPr/>
          <p:nvPr/>
        </p:nvSpPr>
        <p:spPr>
          <a:xfrm>
            <a:off x="2971033" y="223065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8" name="Google Shape;698;p47"/>
          <p:cNvSpPr/>
          <p:nvPr/>
        </p:nvSpPr>
        <p:spPr>
          <a:xfrm>
            <a:off x="2971033" y="291348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9" name="Google Shape;699;p47"/>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0" name="Google Shape;700;p47"/>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1" name="Google Shape;701;p47"/>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2" name="Google Shape;702;p47"/>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3" name="Google Shape;703;p47"/>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4" name="Google Shape;704;p47"/>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5" name="Google Shape;705;p47"/>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6" name="Google Shape;706;p47"/>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7" name="Google Shape;707;p47"/>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8" name="Google Shape;708;p47"/>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9" name="Google Shape;709;p47"/>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0" name="Google Shape;710;p47"/>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1" name="Google Shape;711;p47"/>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2" name="Google Shape;712;p47"/>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3" name="Google Shape;713;p47"/>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8"/>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9" name="Google Shape;719;p48"/>
          <p:cNvSpPr/>
          <p:nvPr/>
        </p:nvSpPr>
        <p:spPr>
          <a:xfrm>
            <a:off x="6849729" y="154822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0" name="Google Shape;720;p48"/>
          <p:cNvSpPr/>
          <p:nvPr/>
        </p:nvSpPr>
        <p:spPr>
          <a:xfrm>
            <a:off x="684972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1" name="Google Shape;721;p48"/>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2" name="Google Shape;722;p48"/>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3" name="Google Shape;723;p48"/>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4" name="Google Shape;724;p48"/>
          <p:cNvSpPr/>
          <p:nvPr/>
        </p:nvSpPr>
        <p:spPr>
          <a:xfrm>
            <a:off x="8000223" y="86540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5" name="Google Shape;725;p48"/>
          <p:cNvSpPr/>
          <p:nvPr/>
        </p:nvSpPr>
        <p:spPr>
          <a:xfrm>
            <a:off x="800022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6" name="Google Shape;726;p48"/>
          <p:cNvSpPr/>
          <p:nvPr/>
        </p:nvSpPr>
        <p:spPr>
          <a:xfrm>
            <a:off x="800022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7" name="Google Shape;727;p48"/>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8" name="Google Shape;728;p48"/>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9" name="Google Shape;729;p48"/>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0" name="Google Shape;730;p48"/>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1" name="Google Shape;731;p48"/>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2" name="Google Shape;732;p48"/>
          <p:cNvSpPr/>
          <p:nvPr/>
        </p:nvSpPr>
        <p:spPr>
          <a:xfrm>
            <a:off x="1820539" y="1547832"/>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3" name="Google Shape;733;p48"/>
          <p:cNvSpPr/>
          <p:nvPr/>
        </p:nvSpPr>
        <p:spPr>
          <a:xfrm>
            <a:off x="1820539" y="223065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4" name="Google Shape;734;p48"/>
          <p:cNvSpPr/>
          <p:nvPr/>
        </p:nvSpPr>
        <p:spPr>
          <a:xfrm>
            <a:off x="1820539" y="2913485"/>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5" name="Google Shape;735;p48"/>
          <p:cNvSpPr/>
          <p:nvPr/>
        </p:nvSpPr>
        <p:spPr>
          <a:xfrm>
            <a:off x="1820539" y="359631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6" name="Google Shape;736;p48"/>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7" name="Google Shape;737;p48"/>
          <p:cNvSpPr/>
          <p:nvPr/>
        </p:nvSpPr>
        <p:spPr>
          <a:xfrm>
            <a:off x="2971033" y="865005"/>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8" name="Google Shape;738;p48"/>
          <p:cNvSpPr/>
          <p:nvPr/>
        </p:nvSpPr>
        <p:spPr>
          <a:xfrm>
            <a:off x="2971033" y="154783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9" name="Google Shape;739;p48"/>
          <p:cNvSpPr/>
          <p:nvPr/>
        </p:nvSpPr>
        <p:spPr>
          <a:xfrm>
            <a:off x="2971033" y="223065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0" name="Google Shape;740;p48"/>
          <p:cNvSpPr/>
          <p:nvPr/>
        </p:nvSpPr>
        <p:spPr>
          <a:xfrm>
            <a:off x="2971033" y="291348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1" name="Google Shape;741;p48"/>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2" name="Google Shape;742;p48"/>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3" name="Google Shape;743;p48"/>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4" name="Google Shape;744;p48"/>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5" name="Google Shape;745;p48"/>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6" name="Google Shape;746;p48"/>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7" name="Google Shape;747;p48"/>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8" name="Google Shape;748;p48"/>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9" name="Google Shape;749;p48"/>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0" name="Google Shape;750;p48"/>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1" name="Google Shape;751;p48"/>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2" name="Google Shape;752;p48"/>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3" name="Google Shape;753;p48"/>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4" name="Google Shape;754;p48"/>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5" name="Google Shape;755;p48"/>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9"/>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1" name="Google Shape;761;p49"/>
          <p:cNvSpPr/>
          <p:nvPr/>
        </p:nvSpPr>
        <p:spPr>
          <a:xfrm>
            <a:off x="6849729" y="154822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2" name="Google Shape;762;p49"/>
          <p:cNvSpPr/>
          <p:nvPr/>
        </p:nvSpPr>
        <p:spPr>
          <a:xfrm>
            <a:off x="684972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3" name="Google Shape;763;p49"/>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4" name="Google Shape;764;p49"/>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5" name="Google Shape;765;p49"/>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6" name="Google Shape;766;p49"/>
          <p:cNvSpPr/>
          <p:nvPr/>
        </p:nvSpPr>
        <p:spPr>
          <a:xfrm>
            <a:off x="8000223" y="86540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7" name="Google Shape;767;p49"/>
          <p:cNvSpPr/>
          <p:nvPr/>
        </p:nvSpPr>
        <p:spPr>
          <a:xfrm>
            <a:off x="8000223" y="154822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8" name="Google Shape;768;p49"/>
          <p:cNvSpPr/>
          <p:nvPr/>
        </p:nvSpPr>
        <p:spPr>
          <a:xfrm>
            <a:off x="800022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9" name="Google Shape;769;p49"/>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0" name="Google Shape;770;p49"/>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1" name="Google Shape;771;p49"/>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2" name="Google Shape;772;p49"/>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3" name="Google Shape;773;p49"/>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4" name="Google Shape;774;p49"/>
          <p:cNvSpPr/>
          <p:nvPr/>
        </p:nvSpPr>
        <p:spPr>
          <a:xfrm>
            <a:off x="6849729" y="154822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5" name="Google Shape;775;p49"/>
          <p:cNvSpPr/>
          <p:nvPr/>
        </p:nvSpPr>
        <p:spPr>
          <a:xfrm>
            <a:off x="684972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6" name="Google Shape;776;p49"/>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7" name="Google Shape;777;p49"/>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8" name="Google Shape;778;p49"/>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9" name="Google Shape;779;p49"/>
          <p:cNvSpPr/>
          <p:nvPr/>
        </p:nvSpPr>
        <p:spPr>
          <a:xfrm>
            <a:off x="8000223" y="86540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0" name="Google Shape;780;p49"/>
          <p:cNvSpPr/>
          <p:nvPr/>
        </p:nvSpPr>
        <p:spPr>
          <a:xfrm>
            <a:off x="800022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1" name="Google Shape;781;p49"/>
          <p:cNvSpPr/>
          <p:nvPr/>
        </p:nvSpPr>
        <p:spPr>
          <a:xfrm>
            <a:off x="800022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2" name="Google Shape;782;p49"/>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3" name="Google Shape;783;p49"/>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4" name="Google Shape;784;p49"/>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5" name="Google Shape;785;p49"/>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6" name="Google Shape;786;p49"/>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7" name="Google Shape;787;p49"/>
          <p:cNvSpPr/>
          <p:nvPr/>
        </p:nvSpPr>
        <p:spPr>
          <a:xfrm>
            <a:off x="1820539" y="1547832"/>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8" name="Google Shape;788;p49"/>
          <p:cNvSpPr/>
          <p:nvPr/>
        </p:nvSpPr>
        <p:spPr>
          <a:xfrm>
            <a:off x="1820539" y="223065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9" name="Google Shape;789;p49"/>
          <p:cNvSpPr/>
          <p:nvPr/>
        </p:nvSpPr>
        <p:spPr>
          <a:xfrm>
            <a:off x="1820539" y="2913485"/>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0" name="Google Shape;790;p49"/>
          <p:cNvSpPr/>
          <p:nvPr/>
        </p:nvSpPr>
        <p:spPr>
          <a:xfrm>
            <a:off x="1820539" y="359631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1" name="Google Shape;791;p49"/>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2" name="Google Shape;792;p49"/>
          <p:cNvSpPr/>
          <p:nvPr/>
        </p:nvSpPr>
        <p:spPr>
          <a:xfrm>
            <a:off x="2971033" y="865005"/>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3" name="Google Shape;793;p49"/>
          <p:cNvSpPr/>
          <p:nvPr/>
        </p:nvSpPr>
        <p:spPr>
          <a:xfrm>
            <a:off x="2971033" y="154783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4" name="Google Shape;794;p49"/>
          <p:cNvSpPr/>
          <p:nvPr/>
        </p:nvSpPr>
        <p:spPr>
          <a:xfrm>
            <a:off x="2971033" y="223065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5" name="Google Shape;795;p49"/>
          <p:cNvSpPr/>
          <p:nvPr/>
        </p:nvSpPr>
        <p:spPr>
          <a:xfrm>
            <a:off x="2971033" y="291348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6" name="Google Shape;796;p49"/>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7" name="Google Shape;797;p49"/>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8" name="Google Shape;798;p49"/>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9" name="Google Shape;799;p49"/>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0" name="Google Shape;800;p49"/>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1" name="Google Shape;801;p49"/>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2" name="Google Shape;802;p49"/>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3" name="Google Shape;803;p49"/>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4" name="Google Shape;804;p49"/>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5" name="Google Shape;805;p49"/>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6" name="Google Shape;806;p49"/>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7" name="Google Shape;807;p49"/>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8" name="Google Shape;808;p49"/>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9" name="Google Shape;809;p49"/>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0" name="Google Shape;810;p49"/>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50"/>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6" name="Google Shape;816;p50"/>
          <p:cNvSpPr/>
          <p:nvPr/>
        </p:nvSpPr>
        <p:spPr>
          <a:xfrm>
            <a:off x="684972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7" name="Google Shape;817;p50"/>
          <p:cNvSpPr/>
          <p:nvPr/>
        </p:nvSpPr>
        <p:spPr>
          <a:xfrm>
            <a:off x="6849729" y="223105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8" name="Google Shape;818;p50"/>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9" name="Google Shape;819;p50"/>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0" name="Google Shape;820;p50"/>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1" name="Google Shape;821;p50"/>
          <p:cNvSpPr/>
          <p:nvPr/>
        </p:nvSpPr>
        <p:spPr>
          <a:xfrm>
            <a:off x="8000223" y="86540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2" name="Google Shape;822;p50"/>
          <p:cNvSpPr/>
          <p:nvPr/>
        </p:nvSpPr>
        <p:spPr>
          <a:xfrm>
            <a:off x="8000223" y="154822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3" name="Google Shape;823;p50"/>
          <p:cNvSpPr/>
          <p:nvPr/>
        </p:nvSpPr>
        <p:spPr>
          <a:xfrm>
            <a:off x="800022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4" name="Google Shape;824;p50"/>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5" name="Google Shape;825;p50"/>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6" name="Google Shape;826;p50"/>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7" name="Google Shape;827;p50"/>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8" name="Google Shape;828;p50"/>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9" name="Google Shape;829;p50"/>
          <p:cNvSpPr/>
          <p:nvPr/>
        </p:nvSpPr>
        <p:spPr>
          <a:xfrm>
            <a:off x="1820539"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0" name="Google Shape;830;p50"/>
          <p:cNvSpPr/>
          <p:nvPr/>
        </p:nvSpPr>
        <p:spPr>
          <a:xfrm>
            <a:off x="1820539" y="2230659"/>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1" name="Google Shape;831;p50"/>
          <p:cNvSpPr/>
          <p:nvPr/>
        </p:nvSpPr>
        <p:spPr>
          <a:xfrm>
            <a:off x="1820539" y="2913485"/>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2" name="Google Shape;832;p50"/>
          <p:cNvSpPr/>
          <p:nvPr/>
        </p:nvSpPr>
        <p:spPr>
          <a:xfrm>
            <a:off x="1820539" y="359631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3" name="Google Shape;833;p50"/>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4" name="Google Shape;834;p50"/>
          <p:cNvSpPr/>
          <p:nvPr/>
        </p:nvSpPr>
        <p:spPr>
          <a:xfrm>
            <a:off x="2971033" y="865005"/>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5" name="Google Shape;835;p50"/>
          <p:cNvSpPr/>
          <p:nvPr/>
        </p:nvSpPr>
        <p:spPr>
          <a:xfrm>
            <a:off x="2971033" y="1547832"/>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6" name="Google Shape;836;p50"/>
          <p:cNvSpPr/>
          <p:nvPr/>
        </p:nvSpPr>
        <p:spPr>
          <a:xfrm>
            <a:off x="2971033" y="223065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7" name="Google Shape;837;p50"/>
          <p:cNvSpPr/>
          <p:nvPr/>
        </p:nvSpPr>
        <p:spPr>
          <a:xfrm>
            <a:off x="2971033" y="291348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8" name="Google Shape;838;p50"/>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9" name="Google Shape;839;p50"/>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0" name="Google Shape;840;p50"/>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1" name="Google Shape;841;p50"/>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2" name="Google Shape;842;p50"/>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3" name="Google Shape;843;p50"/>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4" name="Google Shape;844;p50"/>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5" name="Google Shape;845;p50"/>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6" name="Google Shape;846;p50"/>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7" name="Google Shape;847;p50"/>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8" name="Google Shape;848;p50"/>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9" name="Google Shape;849;p50"/>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0" name="Google Shape;850;p50"/>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1" name="Google Shape;851;p50"/>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2" name="Google Shape;852;p50"/>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51"/>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8" name="Google Shape;858;p51"/>
          <p:cNvSpPr/>
          <p:nvPr/>
        </p:nvSpPr>
        <p:spPr>
          <a:xfrm>
            <a:off x="684972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9" name="Google Shape;859;p51"/>
          <p:cNvSpPr/>
          <p:nvPr/>
        </p:nvSpPr>
        <p:spPr>
          <a:xfrm>
            <a:off x="6849729" y="223105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0" name="Google Shape;860;p51"/>
          <p:cNvSpPr/>
          <p:nvPr/>
        </p:nvSpPr>
        <p:spPr>
          <a:xfrm>
            <a:off x="684972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1" name="Google Shape;861;p51"/>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2" name="Google Shape;862;p51"/>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3" name="Google Shape;863;p51"/>
          <p:cNvSpPr/>
          <p:nvPr/>
        </p:nvSpPr>
        <p:spPr>
          <a:xfrm>
            <a:off x="8000223" y="86540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4" name="Google Shape;864;p51"/>
          <p:cNvSpPr/>
          <p:nvPr/>
        </p:nvSpPr>
        <p:spPr>
          <a:xfrm>
            <a:off x="8000223" y="154822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5" name="Google Shape;865;p51"/>
          <p:cNvSpPr/>
          <p:nvPr/>
        </p:nvSpPr>
        <p:spPr>
          <a:xfrm>
            <a:off x="8000223" y="223105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6" name="Google Shape;866;p51"/>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7" name="Google Shape;867;p51"/>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8" name="Google Shape;868;p51"/>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9" name="Google Shape;869;p51"/>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0" name="Google Shape;870;p51"/>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1" name="Google Shape;871;p51"/>
          <p:cNvSpPr/>
          <p:nvPr/>
        </p:nvSpPr>
        <p:spPr>
          <a:xfrm>
            <a:off x="1820539"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2" name="Google Shape;872;p51"/>
          <p:cNvSpPr/>
          <p:nvPr/>
        </p:nvSpPr>
        <p:spPr>
          <a:xfrm>
            <a:off x="1820539" y="2230659"/>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3" name="Google Shape;873;p51"/>
          <p:cNvSpPr/>
          <p:nvPr/>
        </p:nvSpPr>
        <p:spPr>
          <a:xfrm>
            <a:off x="1820539" y="2913485"/>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4" name="Google Shape;874;p51"/>
          <p:cNvSpPr/>
          <p:nvPr/>
        </p:nvSpPr>
        <p:spPr>
          <a:xfrm>
            <a:off x="1820539" y="359631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5" name="Google Shape;875;p51"/>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6" name="Google Shape;876;p51"/>
          <p:cNvSpPr/>
          <p:nvPr/>
        </p:nvSpPr>
        <p:spPr>
          <a:xfrm>
            <a:off x="2971033" y="865005"/>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7" name="Google Shape;877;p51"/>
          <p:cNvSpPr/>
          <p:nvPr/>
        </p:nvSpPr>
        <p:spPr>
          <a:xfrm>
            <a:off x="2971033" y="1547832"/>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8" name="Google Shape;878;p51"/>
          <p:cNvSpPr/>
          <p:nvPr/>
        </p:nvSpPr>
        <p:spPr>
          <a:xfrm>
            <a:off x="2971033" y="2230659"/>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9" name="Google Shape;879;p51"/>
          <p:cNvSpPr/>
          <p:nvPr/>
        </p:nvSpPr>
        <p:spPr>
          <a:xfrm>
            <a:off x="2971033" y="291348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0" name="Google Shape;880;p51"/>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1" name="Google Shape;881;p51"/>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2" name="Google Shape;882;p51"/>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3" name="Google Shape;883;p51"/>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4" name="Google Shape;884;p51"/>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5" name="Google Shape;885;p51"/>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6" name="Google Shape;886;p51"/>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7" name="Google Shape;887;p51"/>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8" name="Google Shape;888;p51"/>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9" name="Google Shape;889;p51"/>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0" name="Google Shape;890;p51"/>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1" name="Google Shape;891;p51"/>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2" name="Google Shape;892;p51"/>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3" name="Google Shape;893;p51"/>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4" name="Google Shape;894;p51"/>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52"/>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0" name="Google Shape;900;p52"/>
          <p:cNvSpPr/>
          <p:nvPr/>
        </p:nvSpPr>
        <p:spPr>
          <a:xfrm>
            <a:off x="684972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1" name="Google Shape;901;p52"/>
          <p:cNvSpPr/>
          <p:nvPr/>
        </p:nvSpPr>
        <p:spPr>
          <a:xfrm>
            <a:off x="684972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2" name="Google Shape;902;p52"/>
          <p:cNvSpPr/>
          <p:nvPr/>
        </p:nvSpPr>
        <p:spPr>
          <a:xfrm>
            <a:off x="6849729" y="291388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3" name="Google Shape;903;p52"/>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4" name="Google Shape;904;p52"/>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5" name="Google Shape;905;p52"/>
          <p:cNvSpPr/>
          <p:nvPr/>
        </p:nvSpPr>
        <p:spPr>
          <a:xfrm>
            <a:off x="800022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6" name="Google Shape;906;p52"/>
          <p:cNvSpPr/>
          <p:nvPr/>
        </p:nvSpPr>
        <p:spPr>
          <a:xfrm>
            <a:off x="8000223" y="154822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7" name="Google Shape;907;p52"/>
          <p:cNvSpPr/>
          <p:nvPr/>
        </p:nvSpPr>
        <p:spPr>
          <a:xfrm>
            <a:off x="8000223" y="223105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8" name="Google Shape;908;p52"/>
          <p:cNvSpPr/>
          <p:nvPr/>
        </p:nvSpPr>
        <p:spPr>
          <a:xfrm>
            <a:off x="800022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9" name="Google Shape;909;p52"/>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0" name="Google Shape;910;p52"/>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1" name="Google Shape;911;p52"/>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2" name="Google Shape;912;p52"/>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3" name="Google Shape;913;p52"/>
          <p:cNvSpPr/>
          <p:nvPr/>
        </p:nvSpPr>
        <p:spPr>
          <a:xfrm>
            <a:off x="1820539"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4" name="Google Shape;914;p52"/>
          <p:cNvSpPr/>
          <p:nvPr/>
        </p:nvSpPr>
        <p:spPr>
          <a:xfrm>
            <a:off x="1820539"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5" name="Google Shape;915;p52"/>
          <p:cNvSpPr/>
          <p:nvPr/>
        </p:nvSpPr>
        <p:spPr>
          <a:xfrm>
            <a:off x="1820539" y="2913485"/>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6" name="Google Shape;916;p52"/>
          <p:cNvSpPr/>
          <p:nvPr/>
        </p:nvSpPr>
        <p:spPr>
          <a:xfrm>
            <a:off x="1820539" y="359631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7" name="Google Shape;917;p52"/>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8" name="Google Shape;918;p52"/>
          <p:cNvSpPr/>
          <p:nvPr/>
        </p:nvSpPr>
        <p:spPr>
          <a:xfrm>
            <a:off x="2971033"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9" name="Google Shape;919;p52"/>
          <p:cNvSpPr/>
          <p:nvPr/>
        </p:nvSpPr>
        <p:spPr>
          <a:xfrm>
            <a:off x="2971033" y="1547832"/>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0" name="Google Shape;920;p52"/>
          <p:cNvSpPr/>
          <p:nvPr/>
        </p:nvSpPr>
        <p:spPr>
          <a:xfrm>
            <a:off x="2971033" y="2230659"/>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1" name="Google Shape;921;p52"/>
          <p:cNvSpPr/>
          <p:nvPr/>
        </p:nvSpPr>
        <p:spPr>
          <a:xfrm>
            <a:off x="2971033" y="291348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2" name="Google Shape;922;p52"/>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3" name="Google Shape;923;p52"/>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4" name="Google Shape;924;p52"/>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5" name="Google Shape;925;p52"/>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6" name="Google Shape;926;p52"/>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7" name="Google Shape;927;p52"/>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8" name="Google Shape;928;p52"/>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9" name="Google Shape;929;p52"/>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0" name="Google Shape;930;p52"/>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1" name="Google Shape;931;p52"/>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2" name="Google Shape;932;p52"/>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3" name="Google Shape;933;p52"/>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4" name="Google Shape;934;p52"/>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5" name="Google Shape;935;p52"/>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6" name="Google Shape;936;p52"/>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53"/>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2" name="Google Shape;942;p53"/>
          <p:cNvSpPr/>
          <p:nvPr/>
        </p:nvSpPr>
        <p:spPr>
          <a:xfrm>
            <a:off x="684972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3" name="Google Shape;943;p53"/>
          <p:cNvSpPr/>
          <p:nvPr/>
        </p:nvSpPr>
        <p:spPr>
          <a:xfrm>
            <a:off x="684972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4" name="Google Shape;944;p53"/>
          <p:cNvSpPr/>
          <p:nvPr/>
        </p:nvSpPr>
        <p:spPr>
          <a:xfrm>
            <a:off x="6849729" y="291388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5" name="Google Shape;945;p53"/>
          <p:cNvSpPr/>
          <p:nvPr/>
        </p:nvSpPr>
        <p:spPr>
          <a:xfrm>
            <a:off x="684972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6" name="Google Shape;946;p53"/>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7" name="Google Shape;947;p53"/>
          <p:cNvSpPr/>
          <p:nvPr/>
        </p:nvSpPr>
        <p:spPr>
          <a:xfrm>
            <a:off x="800022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8" name="Google Shape;948;p53"/>
          <p:cNvSpPr/>
          <p:nvPr/>
        </p:nvSpPr>
        <p:spPr>
          <a:xfrm>
            <a:off x="8000223" y="154822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9" name="Google Shape;949;p53"/>
          <p:cNvSpPr/>
          <p:nvPr/>
        </p:nvSpPr>
        <p:spPr>
          <a:xfrm>
            <a:off x="8000223" y="223105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0" name="Google Shape;950;p53"/>
          <p:cNvSpPr/>
          <p:nvPr/>
        </p:nvSpPr>
        <p:spPr>
          <a:xfrm>
            <a:off x="8000223" y="291388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1" name="Google Shape;951;p53"/>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2" name="Google Shape;952;p53"/>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3" name="Google Shape;953;p53"/>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4" name="Google Shape;954;p53"/>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5" name="Google Shape;955;p53"/>
          <p:cNvSpPr/>
          <p:nvPr/>
        </p:nvSpPr>
        <p:spPr>
          <a:xfrm>
            <a:off x="1820539"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6" name="Google Shape;956;p53"/>
          <p:cNvSpPr/>
          <p:nvPr/>
        </p:nvSpPr>
        <p:spPr>
          <a:xfrm>
            <a:off x="1820539"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7" name="Google Shape;957;p53"/>
          <p:cNvSpPr/>
          <p:nvPr/>
        </p:nvSpPr>
        <p:spPr>
          <a:xfrm>
            <a:off x="1820539" y="2913485"/>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8" name="Google Shape;958;p53"/>
          <p:cNvSpPr/>
          <p:nvPr/>
        </p:nvSpPr>
        <p:spPr>
          <a:xfrm>
            <a:off x="1820539" y="3596312"/>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9" name="Google Shape;959;p53"/>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0" name="Google Shape;960;p53"/>
          <p:cNvSpPr/>
          <p:nvPr/>
        </p:nvSpPr>
        <p:spPr>
          <a:xfrm>
            <a:off x="2971033"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1" name="Google Shape;961;p53"/>
          <p:cNvSpPr/>
          <p:nvPr/>
        </p:nvSpPr>
        <p:spPr>
          <a:xfrm>
            <a:off x="2971033" y="1547832"/>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2" name="Google Shape;962;p53"/>
          <p:cNvSpPr/>
          <p:nvPr/>
        </p:nvSpPr>
        <p:spPr>
          <a:xfrm>
            <a:off x="2971033" y="2230659"/>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3" name="Google Shape;963;p53"/>
          <p:cNvSpPr/>
          <p:nvPr/>
        </p:nvSpPr>
        <p:spPr>
          <a:xfrm>
            <a:off x="2971033" y="2913485"/>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4" name="Google Shape;964;p53"/>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5" name="Google Shape;965;p53"/>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6" name="Google Shape;966;p53"/>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7" name="Google Shape;967;p53"/>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8" name="Google Shape;968;p53"/>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9" name="Google Shape;969;p53"/>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0" name="Google Shape;970;p53"/>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1" name="Google Shape;971;p53"/>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2" name="Google Shape;972;p53"/>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3" name="Google Shape;973;p53"/>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4" name="Google Shape;974;p53"/>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5" name="Google Shape;975;p53"/>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6" name="Google Shape;976;p53"/>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7" name="Google Shape;977;p53"/>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8" name="Google Shape;978;p53"/>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27"/>
          <p:cNvPicPr preferRelativeResize="0"/>
          <p:nvPr/>
        </p:nvPicPr>
        <p:blipFill>
          <a:blip r:embed="rId3">
            <a:alphaModFix/>
          </a:blip>
          <a:stretch>
            <a:fillRect/>
          </a:stretch>
        </p:blipFill>
        <p:spPr>
          <a:xfrm>
            <a:off x="748476" y="1494461"/>
            <a:ext cx="7638974" cy="1024675"/>
          </a:xfrm>
          <a:prstGeom prst="rect">
            <a:avLst/>
          </a:prstGeom>
          <a:noFill/>
          <a:ln>
            <a:noFill/>
          </a:ln>
        </p:spPr>
      </p:pic>
      <p:sp>
        <p:nvSpPr>
          <p:cNvPr id="335" name="Google Shape;33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Recursive Definition: Naive Approach</a:t>
            </a:r>
            <a:endParaRPr/>
          </a:p>
        </p:txBody>
      </p:sp>
      <p:cxnSp>
        <p:nvCxnSpPr>
          <p:cNvPr id="336" name="Google Shape;336;p27"/>
          <p:cNvCxnSpPr/>
          <p:nvPr/>
        </p:nvCxnSpPr>
        <p:spPr>
          <a:xfrm>
            <a:off x="1237225" y="2388600"/>
            <a:ext cx="0" cy="641100"/>
          </a:xfrm>
          <a:prstGeom prst="straightConnector1">
            <a:avLst/>
          </a:prstGeom>
          <a:noFill/>
          <a:ln w="9525" cap="flat" cmpd="sng">
            <a:solidFill>
              <a:srgbClr val="B45F06"/>
            </a:solidFill>
            <a:prstDash val="solid"/>
            <a:round/>
            <a:headEnd type="none" w="med" len="med"/>
            <a:tailEnd type="triangle" w="med" len="med"/>
          </a:ln>
        </p:spPr>
      </p:cxnSp>
      <p:sp>
        <p:nvSpPr>
          <p:cNvPr id="337" name="Google Shape;337;p27"/>
          <p:cNvSpPr txBox="1"/>
          <p:nvPr/>
        </p:nvSpPr>
        <p:spPr>
          <a:xfrm>
            <a:off x="661400" y="2983925"/>
            <a:ext cx="8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Capacity</a:t>
            </a:r>
            <a:endParaRPr>
              <a:solidFill>
                <a:srgbClr val="B45F06"/>
              </a:solidFill>
            </a:endParaRPr>
          </a:p>
        </p:txBody>
      </p:sp>
      <p:cxnSp>
        <p:nvCxnSpPr>
          <p:cNvPr id="338" name="Google Shape;338;p27"/>
          <p:cNvCxnSpPr/>
          <p:nvPr/>
        </p:nvCxnSpPr>
        <p:spPr>
          <a:xfrm flipH="1">
            <a:off x="1568300" y="2388600"/>
            <a:ext cx="7500" cy="1388700"/>
          </a:xfrm>
          <a:prstGeom prst="straightConnector1">
            <a:avLst/>
          </a:prstGeom>
          <a:noFill/>
          <a:ln w="9525" cap="flat" cmpd="sng">
            <a:solidFill>
              <a:srgbClr val="B45F06"/>
            </a:solidFill>
            <a:prstDash val="solid"/>
            <a:round/>
            <a:headEnd type="none" w="med" len="med"/>
            <a:tailEnd type="triangle" w="med" len="med"/>
          </a:ln>
        </p:spPr>
      </p:cxnSp>
      <p:sp>
        <p:nvSpPr>
          <p:cNvPr id="339" name="Google Shape;339;p27"/>
          <p:cNvSpPr txBox="1"/>
          <p:nvPr/>
        </p:nvSpPr>
        <p:spPr>
          <a:xfrm>
            <a:off x="856700" y="3723975"/>
            <a:ext cx="143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Types of items</a:t>
            </a:r>
            <a:endParaRPr>
              <a:solidFill>
                <a:srgbClr val="B45F06"/>
              </a:solidFill>
            </a:endParaRPr>
          </a:p>
        </p:txBody>
      </p:sp>
      <p:sp>
        <p:nvSpPr>
          <p:cNvPr id="340" name="Google Shape;340;p27"/>
          <p:cNvSpPr/>
          <p:nvPr/>
        </p:nvSpPr>
        <p:spPr>
          <a:xfrm rot="5400000">
            <a:off x="5266650" y="1149375"/>
            <a:ext cx="290100" cy="2951700"/>
          </a:xfrm>
          <a:prstGeom prst="rightBrace">
            <a:avLst>
              <a:gd name="adj1" fmla="val 50000"/>
              <a:gd name="adj2" fmla="val 50000"/>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B45F06"/>
              </a:solidFill>
            </a:endParaRPr>
          </a:p>
        </p:txBody>
      </p:sp>
      <p:sp>
        <p:nvSpPr>
          <p:cNvPr id="341" name="Google Shape;341;p27"/>
          <p:cNvSpPr txBox="1"/>
          <p:nvPr/>
        </p:nvSpPr>
        <p:spPr>
          <a:xfrm>
            <a:off x="4650825" y="2775150"/>
            <a:ext cx="174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Sub-problem: </a:t>
            </a:r>
            <a:endParaRPr>
              <a:solidFill>
                <a:srgbClr val="B45F06"/>
              </a:solidFill>
            </a:endParaRPr>
          </a:p>
          <a:p>
            <a:pPr marL="0" lvl="0" indent="0" algn="l" rtl="0">
              <a:spcBef>
                <a:spcPts val="0"/>
              </a:spcBef>
              <a:spcAft>
                <a:spcPts val="0"/>
              </a:spcAft>
              <a:buNone/>
            </a:pPr>
            <a:r>
              <a:rPr lang="en">
                <a:solidFill>
                  <a:srgbClr val="B45F06"/>
                </a:solidFill>
              </a:rPr>
              <a:t>If don’t (j-1)-th item</a:t>
            </a:r>
            <a:endParaRPr>
              <a:solidFill>
                <a:srgbClr val="B45F06"/>
              </a:solidFill>
            </a:endParaRPr>
          </a:p>
        </p:txBody>
      </p:sp>
      <p:sp>
        <p:nvSpPr>
          <p:cNvPr id="342" name="Google Shape;342;p27"/>
          <p:cNvSpPr txBox="1"/>
          <p:nvPr/>
        </p:nvSpPr>
        <p:spPr>
          <a:xfrm>
            <a:off x="6867925" y="3121300"/>
            <a:ext cx="174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Number of (j-1)-th item we take</a:t>
            </a:r>
            <a:endParaRPr>
              <a:solidFill>
                <a:srgbClr val="B45F06"/>
              </a:solidFill>
            </a:endParaRPr>
          </a:p>
        </p:txBody>
      </p:sp>
      <p:cxnSp>
        <p:nvCxnSpPr>
          <p:cNvPr id="343" name="Google Shape;343;p27"/>
          <p:cNvCxnSpPr/>
          <p:nvPr/>
        </p:nvCxnSpPr>
        <p:spPr>
          <a:xfrm>
            <a:off x="7482825" y="2480175"/>
            <a:ext cx="0" cy="641100"/>
          </a:xfrm>
          <a:prstGeom prst="straightConnector1">
            <a:avLst/>
          </a:prstGeom>
          <a:noFill/>
          <a:ln w="9525" cap="flat" cmpd="sng">
            <a:solidFill>
              <a:srgbClr val="B45F06"/>
            </a:solidFill>
            <a:prstDash val="solid"/>
            <a:round/>
            <a:headEnd type="none" w="med" len="med"/>
            <a:tailEnd type="triangle" w="med" len="med"/>
          </a:ln>
        </p:spPr>
      </p:cxnSp>
      <p:sp>
        <p:nvSpPr>
          <p:cNvPr id="344" name="Google Shape;344;p27"/>
          <p:cNvSpPr/>
          <p:nvPr/>
        </p:nvSpPr>
        <p:spPr>
          <a:xfrm rot="-5400000">
            <a:off x="4950250" y="991150"/>
            <a:ext cx="290100" cy="1515600"/>
          </a:xfrm>
          <a:prstGeom prst="rightBrace">
            <a:avLst>
              <a:gd name="adj1" fmla="val 50000"/>
              <a:gd name="adj2" fmla="val 50000"/>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B45F06"/>
              </a:solidFill>
            </a:endParaRPr>
          </a:p>
        </p:txBody>
      </p:sp>
      <p:sp>
        <p:nvSpPr>
          <p:cNvPr id="345" name="Google Shape;345;p27"/>
          <p:cNvSpPr txBox="1"/>
          <p:nvPr/>
        </p:nvSpPr>
        <p:spPr>
          <a:xfrm>
            <a:off x="3800125" y="1159975"/>
            <a:ext cx="306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Remaining capacity for sub problem</a:t>
            </a:r>
            <a:endParaRPr>
              <a:solidFill>
                <a:srgbClr val="B45F06"/>
              </a:solidFill>
            </a:endParaRPr>
          </a:p>
        </p:txBody>
      </p:sp>
      <p:cxnSp>
        <p:nvCxnSpPr>
          <p:cNvPr id="346" name="Google Shape;346;p27"/>
          <p:cNvCxnSpPr/>
          <p:nvPr/>
        </p:nvCxnSpPr>
        <p:spPr>
          <a:xfrm>
            <a:off x="3365675" y="2560663"/>
            <a:ext cx="0" cy="1320300"/>
          </a:xfrm>
          <a:prstGeom prst="straightConnector1">
            <a:avLst/>
          </a:prstGeom>
          <a:noFill/>
          <a:ln w="9525" cap="flat" cmpd="sng">
            <a:solidFill>
              <a:srgbClr val="B45F06"/>
            </a:solidFill>
            <a:prstDash val="solid"/>
            <a:round/>
            <a:headEnd type="none" w="med" len="med"/>
            <a:tailEnd type="triangle" w="med" len="med"/>
          </a:ln>
        </p:spPr>
      </p:cxnSp>
      <p:sp>
        <p:nvSpPr>
          <p:cNvPr id="347" name="Google Shape;347;p27"/>
          <p:cNvSpPr txBox="1"/>
          <p:nvPr/>
        </p:nvSpPr>
        <p:spPr>
          <a:xfrm>
            <a:off x="2747250" y="3922500"/>
            <a:ext cx="10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range of k</a:t>
            </a:r>
            <a:endParaRPr>
              <a:solidFill>
                <a:srgbClr val="B45F06"/>
              </a:solidFill>
            </a:endParaRPr>
          </a:p>
        </p:txBody>
      </p:sp>
      <p:sp>
        <p:nvSpPr>
          <p:cNvPr id="348" name="Google Shape;348;p27"/>
          <p:cNvSpPr txBox="1"/>
          <p:nvPr/>
        </p:nvSpPr>
        <p:spPr>
          <a:xfrm>
            <a:off x="3842550" y="4339075"/>
            <a:ext cx="457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E69138"/>
                </a:solidFill>
              </a:rPr>
              <a:t>Base Case: P(C,0) = 0</a:t>
            </a:r>
            <a:endParaRPr sz="2000">
              <a:solidFill>
                <a:srgbClr val="E6913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4"/>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4" name="Google Shape;984;p54"/>
          <p:cNvSpPr/>
          <p:nvPr/>
        </p:nvSpPr>
        <p:spPr>
          <a:xfrm>
            <a:off x="684972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5" name="Google Shape;985;p54"/>
          <p:cNvSpPr/>
          <p:nvPr/>
        </p:nvSpPr>
        <p:spPr>
          <a:xfrm>
            <a:off x="684972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6" name="Google Shape;986;p54"/>
          <p:cNvSpPr/>
          <p:nvPr/>
        </p:nvSpPr>
        <p:spPr>
          <a:xfrm>
            <a:off x="684972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7" name="Google Shape;987;p54"/>
          <p:cNvSpPr/>
          <p:nvPr/>
        </p:nvSpPr>
        <p:spPr>
          <a:xfrm>
            <a:off x="6849729" y="359670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8" name="Google Shape;988;p54"/>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9" name="Google Shape;989;p54"/>
          <p:cNvSpPr/>
          <p:nvPr/>
        </p:nvSpPr>
        <p:spPr>
          <a:xfrm>
            <a:off x="800022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0" name="Google Shape;990;p54"/>
          <p:cNvSpPr/>
          <p:nvPr/>
        </p:nvSpPr>
        <p:spPr>
          <a:xfrm>
            <a:off x="800022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1" name="Google Shape;991;p54"/>
          <p:cNvSpPr/>
          <p:nvPr/>
        </p:nvSpPr>
        <p:spPr>
          <a:xfrm>
            <a:off x="8000223" y="223105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2" name="Google Shape;992;p54"/>
          <p:cNvSpPr/>
          <p:nvPr/>
        </p:nvSpPr>
        <p:spPr>
          <a:xfrm>
            <a:off x="8000223" y="291388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3" name="Google Shape;993;p54"/>
          <p:cNvSpPr/>
          <p:nvPr/>
        </p:nvSpPr>
        <p:spPr>
          <a:xfrm>
            <a:off x="800022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4" name="Google Shape;994;p54"/>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5" name="Google Shape;995;p54"/>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6" name="Google Shape;996;p54"/>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7" name="Google Shape;997;p54"/>
          <p:cNvSpPr/>
          <p:nvPr/>
        </p:nvSpPr>
        <p:spPr>
          <a:xfrm>
            <a:off x="1820539"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8" name="Google Shape;998;p54"/>
          <p:cNvSpPr/>
          <p:nvPr/>
        </p:nvSpPr>
        <p:spPr>
          <a:xfrm>
            <a:off x="1820539"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9" name="Google Shape;999;p54"/>
          <p:cNvSpPr/>
          <p:nvPr/>
        </p:nvSpPr>
        <p:spPr>
          <a:xfrm>
            <a:off x="1820539" y="291348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0" name="Google Shape;1000;p54"/>
          <p:cNvSpPr/>
          <p:nvPr/>
        </p:nvSpPr>
        <p:spPr>
          <a:xfrm>
            <a:off x="1820539" y="3596312"/>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1" name="Google Shape;1001;p54"/>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2" name="Google Shape;1002;p54"/>
          <p:cNvSpPr/>
          <p:nvPr/>
        </p:nvSpPr>
        <p:spPr>
          <a:xfrm>
            <a:off x="2971033"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3" name="Google Shape;1003;p54"/>
          <p:cNvSpPr/>
          <p:nvPr/>
        </p:nvSpPr>
        <p:spPr>
          <a:xfrm>
            <a:off x="2971033" y="1547832"/>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4" name="Google Shape;1004;p54"/>
          <p:cNvSpPr/>
          <p:nvPr/>
        </p:nvSpPr>
        <p:spPr>
          <a:xfrm>
            <a:off x="2971033" y="2230659"/>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5" name="Google Shape;1005;p54"/>
          <p:cNvSpPr/>
          <p:nvPr/>
        </p:nvSpPr>
        <p:spPr>
          <a:xfrm>
            <a:off x="2971033" y="2913485"/>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6" name="Google Shape;1006;p54"/>
          <p:cNvSpPr/>
          <p:nvPr/>
        </p:nvSpPr>
        <p:spPr>
          <a:xfrm>
            <a:off x="2971033" y="3596312"/>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7" name="Google Shape;1007;p54"/>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8" name="Google Shape;1008;p54"/>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9" name="Google Shape;1009;p54"/>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0" name="Google Shape;1010;p54"/>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1" name="Google Shape;1011;p54"/>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2" name="Google Shape;1012;p54"/>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3" name="Google Shape;1013;p54"/>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4" name="Google Shape;1014;p54"/>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5" name="Google Shape;1015;p54"/>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6" name="Google Shape;1016;p54"/>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7" name="Google Shape;1017;p54"/>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8" name="Google Shape;1018;p54"/>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9" name="Google Shape;1019;p54"/>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0" name="Google Shape;1020;p54"/>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55"/>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6" name="Google Shape;1026;p55"/>
          <p:cNvSpPr/>
          <p:nvPr/>
        </p:nvSpPr>
        <p:spPr>
          <a:xfrm>
            <a:off x="684972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7" name="Google Shape;1027;p55"/>
          <p:cNvSpPr/>
          <p:nvPr/>
        </p:nvSpPr>
        <p:spPr>
          <a:xfrm>
            <a:off x="684972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8" name="Google Shape;1028;p55"/>
          <p:cNvSpPr/>
          <p:nvPr/>
        </p:nvSpPr>
        <p:spPr>
          <a:xfrm>
            <a:off x="684972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9" name="Google Shape;1029;p55"/>
          <p:cNvSpPr/>
          <p:nvPr/>
        </p:nvSpPr>
        <p:spPr>
          <a:xfrm>
            <a:off x="6849729" y="359670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0" name="Google Shape;1030;p55"/>
          <p:cNvSpPr/>
          <p:nvPr/>
        </p:nvSpPr>
        <p:spPr>
          <a:xfrm>
            <a:off x="684972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1" name="Google Shape;1031;p55"/>
          <p:cNvSpPr/>
          <p:nvPr/>
        </p:nvSpPr>
        <p:spPr>
          <a:xfrm>
            <a:off x="800022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2" name="Google Shape;1032;p55"/>
          <p:cNvSpPr/>
          <p:nvPr/>
        </p:nvSpPr>
        <p:spPr>
          <a:xfrm>
            <a:off x="800022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3" name="Google Shape;1033;p55"/>
          <p:cNvSpPr/>
          <p:nvPr/>
        </p:nvSpPr>
        <p:spPr>
          <a:xfrm>
            <a:off x="8000223" y="223105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4" name="Google Shape;1034;p55"/>
          <p:cNvSpPr/>
          <p:nvPr/>
        </p:nvSpPr>
        <p:spPr>
          <a:xfrm>
            <a:off x="8000223" y="291388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5" name="Google Shape;1035;p55"/>
          <p:cNvSpPr/>
          <p:nvPr/>
        </p:nvSpPr>
        <p:spPr>
          <a:xfrm>
            <a:off x="8000223"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6" name="Google Shape;1036;p55"/>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7" name="Google Shape;1037;p55"/>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8" name="Google Shape;1038;p55"/>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9" name="Google Shape;1039;p55"/>
          <p:cNvSpPr/>
          <p:nvPr/>
        </p:nvSpPr>
        <p:spPr>
          <a:xfrm>
            <a:off x="1820539"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0" name="Google Shape;1040;p55"/>
          <p:cNvSpPr/>
          <p:nvPr/>
        </p:nvSpPr>
        <p:spPr>
          <a:xfrm>
            <a:off x="1820539"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1" name="Google Shape;1041;p55"/>
          <p:cNvSpPr/>
          <p:nvPr/>
        </p:nvSpPr>
        <p:spPr>
          <a:xfrm>
            <a:off x="1820539" y="291348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2" name="Google Shape;1042;p55"/>
          <p:cNvSpPr/>
          <p:nvPr/>
        </p:nvSpPr>
        <p:spPr>
          <a:xfrm>
            <a:off x="1820539" y="3596312"/>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3" name="Google Shape;1043;p55"/>
          <p:cNvSpPr/>
          <p:nvPr/>
        </p:nvSpPr>
        <p:spPr>
          <a:xfrm>
            <a:off x="1820539" y="4279139"/>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4" name="Google Shape;1044;p55"/>
          <p:cNvSpPr/>
          <p:nvPr/>
        </p:nvSpPr>
        <p:spPr>
          <a:xfrm>
            <a:off x="2971033"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5" name="Google Shape;1045;p55"/>
          <p:cNvSpPr/>
          <p:nvPr/>
        </p:nvSpPr>
        <p:spPr>
          <a:xfrm>
            <a:off x="2971033" y="1547832"/>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6" name="Google Shape;1046;p55"/>
          <p:cNvSpPr/>
          <p:nvPr/>
        </p:nvSpPr>
        <p:spPr>
          <a:xfrm>
            <a:off x="2971033" y="2230659"/>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7" name="Google Shape;1047;p55"/>
          <p:cNvSpPr/>
          <p:nvPr/>
        </p:nvSpPr>
        <p:spPr>
          <a:xfrm>
            <a:off x="2971033" y="2913485"/>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8" name="Google Shape;1048;p55"/>
          <p:cNvSpPr/>
          <p:nvPr/>
        </p:nvSpPr>
        <p:spPr>
          <a:xfrm>
            <a:off x="2971033" y="3596312"/>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9" name="Google Shape;1049;p55"/>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0" name="Google Shape;1050;p55"/>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1" name="Google Shape;1051;p55"/>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2" name="Google Shape;1052;p55"/>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3" name="Google Shape;1053;p55"/>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4" name="Google Shape;1054;p55"/>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5" name="Google Shape;1055;p55"/>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6" name="Google Shape;1056;p55"/>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7" name="Google Shape;1057;p55"/>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8" name="Google Shape;1058;p55"/>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9" name="Google Shape;1059;p55"/>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0" name="Google Shape;1060;p55"/>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1" name="Google Shape;1061;p55"/>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2" name="Google Shape;1062;p55"/>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56"/>
          <p:cNvSpPr/>
          <p:nvPr/>
        </p:nvSpPr>
        <p:spPr>
          <a:xfrm>
            <a:off x="684972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8" name="Google Shape;1068;p56"/>
          <p:cNvSpPr/>
          <p:nvPr/>
        </p:nvSpPr>
        <p:spPr>
          <a:xfrm>
            <a:off x="684972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9" name="Google Shape;1069;p56"/>
          <p:cNvSpPr/>
          <p:nvPr/>
        </p:nvSpPr>
        <p:spPr>
          <a:xfrm>
            <a:off x="684972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0" name="Google Shape;1070;p56"/>
          <p:cNvSpPr/>
          <p:nvPr/>
        </p:nvSpPr>
        <p:spPr>
          <a:xfrm>
            <a:off x="684972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1" name="Google Shape;1071;p56"/>
          <p:cNvSpPr/>
          <p:nvPr/>
        </p:nvSpPr>
        <p:spPr>
          <a:xfrm>
            <a:off x="6849729" y="359670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2" name="Google Shape;1072;p56"/>
          <p:cNvSpPr/>
          <p:nvPr/>
        </p:nvSpPr>
        <p:spPr>
          <a:xfrm>
            <a:off x="6849729" y="427953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3" name="Google Shape;1073;p56"/>
          <p:cNvSpPr/>
          <p:nvPr/>
        </p:nvSpPr>
        <p:spPr>
          <a:xfrm>
            <a:off x="800022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4" name="Google Shape;1074;p56"/>
          <p:cNvSpPr/>
          <p:nvPr/>
        </p:nvSpPr>
        <p:spPr>
          <a:xfrm>
            <a:off x="800022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5" name="Google Shape;1075;p56"/>
          <p:cNvSpPr/>
          <p:nvPr/>
        </p:nvSpPr>
        <p:spPr>
          <a:xfrm>
            <a:off x="8000223"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6" name="Google Shape;1076;p56"/>
          <p:cNvSpPr/>
          <p:nvPr/>
        </p:nvSpPr>
        <p:spPr>
          <a:xfrm>
            <a:off x="8000223" y="291388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7" name="Google Shape;1077;p56"/>
          <p:cNvSpPr/>
          <p:nvPr/>
        </p:nvSpPr>
        <p:spPr>
          <a:xfrm>
            <a:off x="8000223"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8" name="Google Shape;1078;p56"/>
          <p:cNvSpPr/>
          <p:nvPr/>
        </p:nvSpPr>
        <p:spPr>
          <a:xfrm>
            <a:off x="800022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9" name="Google Shape;1079;p56"/>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0" name="Google Shape;1080;p56"/>
          <p:cNvSpPr/>
          <p:nvPr/>
        </p:nvSpPr>
        <p:spPr>
          <a:xfrm>
            <a:off x="1820539"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1" name="Google Shape;1081;p56"/>
          <p:cNvSpPr/>
          <p:nvPr/>
        </p:nvSpPr>
        <p:spPr>
          <a:xfrm>
            <a:off x="1820539"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2" name="Google Shape;1082;p56"/>
          <p:cNvSpPr/>
          <p:nvPr/>
        </p:nvSpPr>
        <p:spPr>
          <a:xfrm>
            <a:off x="1820539"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3" name="Google Shape;1083;p56"/>
          <p:cNvSpPr/>
          <p:nvPr/>
        </p:nvSpPr>
        <p:spPr>
          <a:xfrm>
            <a:off x="1820539" y="291348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4" name="Google Shape;1084;p56"/>
          <p:cNvSpPr/>
          <p:nvPr/>
        </p:nvSpPr>
        <p:spPr>
          <a:xfrm>
            <a:off x="1820539" y="359631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5" name="Google Shape;1085;p56"/>
          <p:cNvSpPr/>
          <p:nvPr/>
        </p:nvSpPr>
        <p:spPr>
          <a:xfrm>
            <a:off x="1820539" y="4279139"/>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6" name="Google Shape;1086;p56"/>
          <p:cNvSpPr/>
          <p:nvPr/>
        </p:nvSpPr>
        <p:spPr>
          <a:xfrm>
            <a:off x="2971033"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7" name="Google Shape;1087;p56"/>
          <p:cNvSpPr/>
          <p:nvPr/>
        </p:nvSpPr>
        <p:spPr>
          <a:xfrm>
            <a:off x="2971033" y="1547832"/>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8" name="Google Shape;1088;p56"/>
          <p:cNvSpPr/>
          <p:nvPr/>
        </p:nvSpPr>
        <p:spPr>
          <a:xfrm>
            <a:off x="2971033" y="2230659"/>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9" name="Google Shape;1089;p56"/>
          <p:cNvSpPr/>
          <p:nvPr/>
        </p:nvSpPr>
        <p:spPr>
          <a:xfrm>
            <a:off x="2971033" y="2913485"/>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0" name="Google Shape;1090;p56"/>
          <p:cNvSpPr/>
          <p:nvPr/>
        </p:nvSpPr>
        <p:spPr>
          <a:xfrm>
            <a:off x="2971033" y="3596312"/>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1" name="Google Shape;1091;p56"/>
          <p:cNvSpPr/>
          <p:nvPr/>
        </p:nvSpPr>
        <p:spPr>
          <a:xfrm>
            <a:off x="2971033" y="4279139"/>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2" name="Google Shape;1092;p56"/>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3" name="Google Shape;1093;p56"/>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4" name="Google Shape;1094;p56"/>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5" name="Google Shape;1095;p56"/>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6" name="Google Shape;1096;p56"/>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7" name="Google Shape;1097;p56"/>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8" name="Google Shape;1098;p56"/>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9" name="Google Shape;1099;p56"/>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0" name="Google Shape;1100;p56"/>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1" name="Google Shape;1101;p56"/>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2" name="Google Shape;1102;p56"/>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3" name="Google Shape;1103;p56"/>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4" name="Google Shape;1104;p56"/>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57"/>
          <p:cNvSpPr/>
          <p:nvPr/>
        </p:nvSpPr>
        <p:spPr>
          <a:xfrm>
            <a:off x="6848856"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0" name="Google Shape;1110;p57"/>
          <p:cNvSpPr/>
          <p:nvPr/>
        </p:nvSpPr>
        <p:spPr>
          <a:xfrm>
            <a:off x="6848856"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1" name="Google Shape;1111;p57"/>
          <p:cNvSpPr/>
          <p:nvPr/>
        </p:nvSpPr>
        <p:spPr>
          <a:xfrm>
            <a:off x="6848856"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2" name="Google Shape;1112;p57"/>
          <p:cNvSpPr/>
          <p:nvPr/>
        </p:nvSpPr>
        <p:spPr>
          <a:xfrm>
            <a:off x="6848856"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3" name="Google Shape;1113;p57"/>
          <p:cNvSpPr/>
          <p:nvPr/>
        </p:nvSpPr>
        <p:spPr>
          <a:xfrm>
            <a:off x="6848856" y="359670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4" name="Google Shape;1114;p57"/>
          <p:cNvSpPr/>
          <p:nvPr/>
        </p:nvSpPr>
        <p:spPr>
          <a:xfrm>
            <a:off x="6848856" y="427953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5" name="Google Shape;1115;p57"/>
          <p:cNvSpPr/>
          <p:nvPr/>
        </p:nvSpPr>
        <p:spPr>
          <a:xfrm>
            <a:off x="7999350"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6" name="Google Shape;1116;p57"/>
          <p:cNvSpPr/>
          <p:nvPr/>
        </p:nvSpPr>
        <p:spPr>
          <a:xfrm>
            <a:off x="7999350"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7" name="Google Shape;1117;p57"/>
          <p:cNvSpPr/>
          <p:nvPr/>
        </p:nvSpPr>
        <p:spPr>
          <a:xfrm>
            <a:off x="7999350"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8" name="Google Shape;1118;p57"/>
          <p:cNvSpPr/>
          <p:nvPr/>
        </p:nvSpPr>
        <p:spPr>
          <a:xfrm>
            <a:off x="7999350" y="291388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9" name="Google Shape;1119;p57"/>
          <p:cNvSpPr/>
          <p:nvPr/>
        </p:nvSpPr>
        <p:spPr>
          <a:xfrm>
            <a:off x="7999350"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0" name="Google Shape;1120;p57"/>
          <p:cNvSpPr/>
          <p:nvPr/>
        </p:nvSpPr>
        <p:spPr>
          <a:xfrm>
            <a:off x="7999350" y="427953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1" name="Google Shape;1121;p57"/>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2" name="Google Shape;1122;p57"/>
          <p:cNvSpPr/>
          <p:nvPr/>
        </p:nvSpPr>
        <p:spPr>
          <a:xfrm>
            <a:off x="1819666"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3" name="Google Shape;1123;p57"/>
          <p:cNvSpPr/>
          <p:nvPr/>
        </p:nvSpPr>
        <p:spPr>
          <a:xfrm>
            <a:off x="1819666"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4" name="Google Shape;1124;p57"/>
          <p:cNvSpPr/>
          <p:nvPr/>
        </p:nvSpPr>
        <p:spPr>
          <a:xfrm>
            <a:off x="1819666"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5" name="Google Shape;1125;p57"/>
          <p:cNvSpPr/>
          <p:nvPr/>
        </p:nvSpPr>
        <p:spPr>
          <a:xfrm>
            <a:off x="1819666" y="291348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6" name="Google Shape;1126;p57"/>
          <p:cNvSpPr/>
          <p:nvPr/>
        </p:nvSpPr>
        <p:spPr>
          <a:xfrm>
            <a:off x="1819666" y="359631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7" name="Google Shape;1127;p57"/>
          <p:cNvSpPr/>
          <p:nvPr/>
        </p:nvSpPr>
        <p:spPr>
          <a:xfrm>
            <a:off x="1819666" y="4279139"/>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8" name="Google Shape;1128;p57"/>
          <p:cNvSpPr/>
          <p:nvPr/>
        </p:nvSpPr>
        <p:spPr>
          <a:xfrm>
            <a:off x="2970160"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9" name="Google Shape;1129;p57"/>
          <p:cNvSpPr/>
          <p:nvPr/>
        </p:nvSpPr>
        <p:spPr>
          <a:xfrm>
            <a:off x="2970160" y="1547832"/>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0" name="Google Shape;1130;p57"/>
          <p:cNvSpPr/>
          <p:nvPr/>
        </p:nvSpPr>
        <p:spPr>
          <a:xfrm>
            <a:off x="2970160" y="2230659"/>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1" name="Google Shape;1131;p57"/>
          <p:cNvSpPr/>
          <p:nvPr/>
        </p:nvSpPr>
        <p:spPr>
          <a:xfrm>
            <a:off x="2970160" y="2913485"/>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2" name="Google Shape;1132;p57"/>
          <p:cNvSpPr/>
          <p:nvPr/>
        </p:nvSpPr>
        <p:spPr>
          <a:xfrm>
            <a:off x="2970160" y="3596312"/>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3" name="Google Shape;1133;p57"/>
          <p:cNvSpPr/>
          <p:nvPr/>
        </p:nvSpPr>
        <p:spPr>
          <a:xfrm>
            <a:off x="2970160" y="4279139"/>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4" name="Google Shape;1134;p57"/>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5" name="Google Shape;1135;p57"/>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6" name="Google Shape;1136;p57"/>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7" name="Google Shape;1137;p57"/>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8" name="Google Shape;1138;p57"/>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9" name="Google Shape;1139;p57"/>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0" name="Google Shape;1140;p57"/>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1" name="Google Shape;1141;p57"/>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2" name="Google Shape;1142;p57"/>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3" name="Google Shape;1143;p57"/>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4" name="Google Shape;1144;p57"/>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5" name="Google Shape;1145;p57"/>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6" name="Google Shape;1146;p57"/>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58"/>
          <p:cNvSpPr/>
          <p:nvPr/>
        </p:nvSpPr>
        <p:spPr>
          <a:xfrm>
            <a:off x="6848856"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2" name="Google Shape;1152;p58"/>
          <p:cNvSpPr/>
          <p:nvPr/>
        </p:nvSpPr>
        <p:spPr>
          <a:xfrm>
            <a:off x="6848856"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3" name="Google Shape;1153;p58"/>
          <p:cNvSpPr/>
          <p:nvPr/>
        </p:nvSpPr>
        <p:spPr>
          <a:xfrm>
            <a:off x="6848856"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4" name="Google Shape;1154;p58"/>
          <p:cNvSpPr/>
          <p:nvPr/>
        </p:nvSpPr>
        <p:spPr>
          <a:xfrm>
            <a:off x="6848856"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5" name="Google Shape;1155;p58"/>
          <p:cNvSpPr/>
          <p:nvPr/>
        </p:nvSpPr>
        <p:spPr>
          <a:xfrm>
            <a:off x="6848856" y="359670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6" name="Google Shape;1156;p58"/>
          <p:cNvSpPr/>
          <p:nvPr/>
        </p:nvSpPr>
        <p:spPr>
          <a:xfrm>
            <a:off x="6848856" y="427953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7" name="Google Shape;1157;p58"/>
          <p:cNvSpPr/>
          <p:nvPr/>
        </p:nvSpPr>
        <p:spPr>
          <a:xfrm>
            <a:off x="7999350"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8" name="Google Shape;1158;p58"/>
          <p:cNvSpPr/>
          <p:nvPr/>
        </p:nvSpPr>
        <p:spPr>
          <a:xfrm>
            <a:off x="7999350"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9" name="Google Shape;1159;p58"/>
          <p:cNvSpPr/>
          <p:nvPr/>
        </p:nvSpPr>
        <p:spPr>
          <a:xfrm>
            <a:off x="7999350"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0" name="Google Shape;1160;p58"/>
          <p:cNvSpPr/>
          <p:nvPr/>
        </p:nvSpPr>
        <p:spPr>
          <a:xfrm>
            <a:off x="7999350" y="291388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1" name="Google Shape;1161;p58"/>
          <p:cNvSpPr/>
          <p:nvPr/>
        </p:nvSpPr>
        <p:spPr>
          <a:xfrm>
            <a:off x="7999350"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2" name="Google Shape;1162;p58"/>
          <p:cNvSpPr/>
          <p:nvPr/>
        </p:nvSpPr>
        <p:spPr>
          <a:xfrm>
            <a:off x="7999350" y="427953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3" name="Google Shape;1163;p58"/>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4" name="Google Shape;1164;p58"/>
          <p:cNvSpPr/>
          <p:nvPr/>
        </p:nvSpPr>
        <p:spPr>
          <a:xfrm>
            <a:off x="1819666"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5" name="Google Shape;1165;p58"/>
          <p:cNvSpPr/>
          <p:nvPr/>
        </p:nvSpPr>
        <p:spPr>
          <a:xfrm>
            <a:off x="1819666"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6" name="Google Shape;1166;p58"/>
          <p:cNvSpPr/>
          <p:nvPr/>
        </p:nvSpPr>
        <p:spPr>
          <a:xfrm>
            <a:off x="1819666"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7" name="Google Shape;1167;p58"/>
          <p:cNvSpPr/>
          <p:nvPr/>
        </p:nvSpPr>
        <p:spPr>
          <a:xfrm>
            <a:off x="1819666" y="291348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8" name="Google Shape;1168;p58"/>
          <p:cNvSpPr/>
          <p:nvPr/>
        </p:nvSpPr>
        <p:spPr>
          <a:xfrm>
            <a:off x="1819666" y="359631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9" name="Google Shape;1169;p58"/>
          <p:cNvSpPr/>
          <p:nvPr/>
        </p:nvSpPr>
        <p:spPr>
          <a:xfrm>
            <a:off x="1819666" y="427913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0" name="Google Shape;1170;p58"/>
          <p:cNvSpPr/>
          <p:nvPr/>
        </p:nvSpPr>
        <p:spPr>
          <a:xfrm>
            <a:off x="2970160"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1" name="Google Shape;1171;p58"/>
          <p:cNvSpPr/>
          <p:nvPr/>
        </p:nvSpPr>
        <p:spPr>
          <a:xfrm>
            <a:off x="2970160" y="1547832"/>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2" name="Google Shape;1172;p58"/>
          <p:cNvSpPr/>
          <p:nvPr/>
        </p:nvSpPr>
        <p:spPr>
          <a:xfrm>
            <a:off x="2970160" y="2230659"/>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3" name="Google Shape;1173;p58"/>
          <p:cNvSpPr/>
          <p:nvPr/>
        </p:nvSpPr>
        <p:spPr>
          <a:xfrm>
            <a:off x="2970160" y="291348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4" name="Google Shape;1174;p58"/>
          <p:cNvSpPr/>
          <p:nvPr/>
        </p:nvSpPr>
        <p:spPr>
          <a:xfrm>
            <a:off x="2970160" y="3596312"/>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5" name="Google Shape;1175;p58"/>
          <p:cNvSpPr/>
          <p:nvPr/>
        </p:nvSpPr>
        <p:spPr>
          <a:xfrm>
            <a:off x="2970160" y="4279139"/>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6" name="Google Shape;1176;p58"/>
          <p:cNvSpPr/>
          <p:nvPr/>
        </p:nvSpPr>
        <p:spPr>
          <a:xfrm>
            <a:off x="15544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7" name="Google Shape;1177;p58"/>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8" name="Google Shape;1178;p58"/>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9" name="Google Shape;1179;p58"/>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0" name="Google Shape;1180;p58"/>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1" name="Google Shape;1181;p58"/>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2" name="Google Shape;1182;p58"/>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3" name="Google Shape;1183;p58"/>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4" name="Google Shape;1184;p58"/>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5" name="Google Shape;1185;p58"/>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6" name="Google Shape;1186;p58"/>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7" name="Google Shape;1187;p58"/>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8" name="Google Shape;1188;p58"/>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59"/>
          <p:cNvSpPr/>
          <p:nvPr/>
        </p:nvSpPr>
        <p:spPr>
          <a:xfrm>
            <a:off x="684885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4" name="Google Shape;1194;p59"/>
          <p:cNvSpPr/>
          <p:nvPr/>
        </p:nvSpPr>
        <p:spPr>
          <a:xfrm>
            <a:off x="684885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5" name="Google Shape;1195;p59"/>
          <p:cNvSpPr/>
          <p:nvPr/>
        </p:nvSpPr>
        <p:spPr>
          <a:xfrm>
            <a:off x="6848856"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6" name="Google Shape;1196;p59"/>
          <p:cNvSpPr/>
          <p:nvPr/>
        </p:nvSpPr>
        <p:spPr>
          <a:xfrm>
            <a:off x="6848856" y="291388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7" name="Google Shape;1197;p59"/>
          <p:cNvSpPr/>
          <p:nvPr/>
        </p:nvSpPr>
        <p:spPr>
          <a:xfrm>
            <a:off x="6848856" y="359670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8" name="Google Shape;1198;p59"/>
          <p:cNvSpPr/>
          <p:nvPr/>
        </p:nvSpPr>
        <p:spPr>
          <a:xfrm>
            <a:off x="6848856" y="427953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9" name="Google Shape;1199;p59"/>
          <p:cNvSpPr/>
          <p:nvPr/>
        </p:nvSpPr>
        <p:spPr>
          <a:xfrm>
            <a:off x="7999350" y="865400"/>
            <a:ext cx="770400" cy="440400"/>
          </a:xfrm>
          <a:prstGeom prst="rect">
            <a:avLst/>
          </a:prstGeom>
          <a:solidFill>
            <a:schemeClr val="lt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0" name="Google Shape;1200;p59"/>
          <p:cNvSpPr/>
          <p:nvPr/>
        </p:nvSpPr>
        <p:spPr>
          <a:xfrm>
            <a:off x="7999350" y="1548227"/>
            <a:ext cx="770400" cy="440400"/>
          </a:xfrm>
          <a:prstGeom prst="rect">
            <a:avLst/>
          </a:prstGeom>
          <a:solidFill>
            <a:schemeClr val="lt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1" name="Google Shape;1201;p59"/>
          <p:cNvSpPr/>
          <p:nvPr/>
        </p:nvSpPr>
        <p:spPr>
          <a:xfrm>
            <a:off x="7999350" y="2231054"/>
            <a:ext cx="770400" cy="440400"/>
          </a:xfrm>
          <a:prstGeom prst="rect">
            <a:avLst/>
          </a:prstGeom>
          <a:solidFill>
            <a:schemeClr val="lt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2" name="Google Shape;1202;p59"/>
          <p:cNvSpPr/>
          <p:nvPr/>
        </p:nvSpPr>
        <p:spPr>
          <a:xfrm>
            <a:off x="7999350" y="2913880"/>
            <a:ext cx="770400" cy="440400"/>
          </a:xfrm>
          <a:prstGeom prst="rect">
            <a:avLst/>
          </a:prstGeom>
          <a:solidFill>
            <a:schemeClr val="lt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3" name="Google Shape;1203;p59"/>
          <p:cNvSpPr/>
          <p:nvPr/>
        </p:nvSpPr>
        <p:spPr>
          <a:xfrm>
            <a:off x="7999350"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4" name="Google Shape;1204;p59"/>
          <p:cNvSpPr/>
          <p:nvPr/>
        </p:nvSpPr>
        <p:spPr>
          <a:xfrm>
            <a:off x="7999350"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5" name="Google Shape;1205;p59"/>
          <p:cNvSpPr/>
          <p:nvPr/>
        </p:nvSpPr>
        <p:spPr>
          <a:xfrm>
            <a:off x="1819666" y="86500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6" name="Google Shape;1206;p59"/>
          <p:cNvSpPr/>
          <p:nvPr/>
        </p:nvSpPr>
        <p:spPr>
          <a:xfrm>
            <a:off x="1819666" y="154783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7" name="Google Shape;1207;p59"/>
          <p:cNvSpPr/>
          <p:nvPr/>
        </p:nvSpPr>
        <p:spPr>
          <a:xfrm>
            <a:off x="1819666" y="223065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8" name="Google Shape;1208;p59"/>
          <p:cNvSpPr/>
          <p:nvPr/>
        </p:nvSpPr>
        <p:spPr>
          <a:xfrm>
            <a:off x="1819666" y="2913485"/>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9" name="Google Shape;1209;p59"/>
          <p:cNvSpPr/>
          <p:nvPr/>
        </p:nvSpPr>
        <p:spPr>
          <a:xfrm>
            <a:off x="1819666" y="3596312"/>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0" name="Google Shape;1210;p59"/>
          <p:cNvSpPr/>
          <p:nvPr/>
        </p:nvSpPr>
        <p:spPr>
          <a:xfrm>
            <a:off x="1819666" y="4279139"/>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1" name="Google Shape;1211;p59"/>
          <p:cNvSpPr/>
          <p:nvPr/>
        </p:nvSpPr>
        <p:spPr>
          <a:xfrm>
            <a:off x="2970160" y="86500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2" name="Google Shape;1212;p59"/>
          <p:cNvSpPr/>
          <p:nvPr/>
        </p:nvSpPr>
        <p:spPr>
          <a:xfrm>
            <a:off x="2970160" y="1547832"/>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3" name="Google Shape;1213;p59"/>
          <p:cNvSpPr/>
          <p:nvPr/>
        </p:nvSpPr>
        <p:spPr>
          <a:xfrm>
            <a:off x="2970160" y="2230659"/>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4" name="Google Shape;1214;p59"/>
          <p:cNvSpPr/>
          <p:nvPr/>
        </p:nvSpPr>
        <p:spPr>
          <a:xfrm>
            <a:off x="2970160" y="2913485"/>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5" name="Google Shape;1215;p59"/>
          <p:cNvSpPr/>
          <p:nvPr/>
        </p:nvSpPr>
        <p:spPr>
          <a:xfrm>
            <a:off x="2970160" y="3596312"/>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6" name="Google Shape;1216;p59"/>
          <p:cNvSpPr/>
          <p:nvPr/>
        </p:nvSpPr>
        <p:spPr>
          <a:xfrm>
            <a:off x="2970160" y="4279139"/>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7" name="Google Shape;1217;p59"/>
          <p:cNvSpPr/>
          <p:nvPr/>
        </p:nvSpPr>
        <p:spPr>
          <a:xfrm>
            <a:off x="2773680" y="640080"/>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8" name="Google Shape;1218;p59"/>
          <p:cNvSpPr/>
          <p:nvPr/>
        </p:nvSpPr>
        <p:spPr>
          <a:xfrm>
            <a:off x="667949" y="86538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1219;p59"/>
          <p:cNvSpPr/>
          <p:nvPr/>
        </p:nvSpPr>
        <p:spPr>
          <a:xfrm>
            <a:off x="667949" y="1548214"/>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p59"/>
          <p:cNvSpPr/>
          <p:nvPr/>
        </p:nvSpPr>
        <p:spPr>
          <a:xfrm>
            <a:off x="667949" y="223104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1" name="Google Shape;1221;p59"/>
          <p:cNvSpPr/>
          <p:nvPr/>
        </p:nvSpPr>
        <p:spPr>
          <a:xfrm>
            <a:off x="667949" y="2913868"/>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2" name="Google Shape;1222;p59"/>
          <p:cNvSpPr/>
          <p:nvPr/>
        </p:nvSpPr>
        <p:spPr>
          <a:xfrm>
            <a:off x="667949" y="3596695"/>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3" name="Google Shape;1223;p59"/>
          <p:cNvSpPr/>
          <p:nvPr/>
        </p:nvSpPr>
        <p:spPr>
          <a:xfrm>
            <a:off x="667949" y="4279521"/>
            <a:ext cx="770400" cy="440400"/>
          </a:xfrm>
          <a:prstGeom prst="rect">
            <a:avLst/>
          </a:prstGeom>
          <a:solidFill>
            <a:srgbClr val="FF00FF"/>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4" name="Google Shape;1224;p59"/>
          <p:cNvSpPr/>
          <p:nvPr/>
        </p:nvSpPr>
        <p:spPr>
          <a:xfrm>
            <a:off x="4119443" y="86538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5" name="Google Shape;1225;p59"/>
          <p:cNvSpPr/>
          <p:nvPr/>
        </p:nvSpPr>
        <p:spPr>
          <a:xfrm>
            <a:off x="4119443" y="154821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6" name="Google Shape;1226;p59"/>
          <p:cNvSpPr/>
          <p:nvPr/>
        </p:nvSpPr>
        <p:spPr>
          <a:xfrm>
            <a:off x="4119443" y="223104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7" name="Google Shape;1227;p59"/>
          <p:cNvSpPr/>
          <p:nvPr/>
        </p:nvSpPr>
        <p:spPr>
          <a:xfrm>
            <a:off x="4119443" y="2913868"/>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8" name="Google Shape;1228;p59"/>
          <p:cNvSpPr/>
          <p:nvPr/>
        </p:nvSpPr>
        <p:spPr>
          <a:xfrm>
            <a:off x="4119443" y="3596695"/>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9" name="Google Shape;1229;p59"/>
          <p:cNvSpPr/>
          <p:nvPr/>
        </p:nvSpPr>
        <p:spPr>
          <a:xfrm>
            <a:off x="4119443" y="4279521"/>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0" name="Google Shape;1230;p59"/>
          <p:cNvSpPr/>
          <p:nvPr/>
        </p:nvSpPr>
        <p:spPr>
          <a:xfrm>
            <a:off x="6583670" y="6404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1" name="Google Shape;1231;p59"/>
          <p:cNvSpPr/>
          <p:nvPr/>
        </p:nvSpPr>
        <p:spPr>
          <a:xfrm flipH="1">
            <a:off x="7104275" y="182575"/>
            <a:ext cx="1239300" cy="4404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60"/>
          <p:cNvSpPr/>
          <p:nvPr/>
        </p:nvSpPr>
        <p:spPr>
          <a:xfrm>
            <a:off x="5462356" y="8081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7" name="Google Shape;1237;p60"/>
          <p:cNvSpPr/>
          <p:nvPr/>
        </p:nvSpPr>
        <p:spPr>
          <a:xfrm>
            <a:off x="5462356" y="14909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8" name="Google Shape;1238;p60"/>
          <p:cNvSpPr/>
          <p:nvPr/>
        </p:nvSpPr>
        <p:spPr>
          <a:xfrm>
            <a:off x="5462356" y="21737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9" name="Google Shape;1239;p60"/>
          <p:cNvSpPr/>
          <p:nvPr/>
        </p:nvSpPr>
        <p:spPr>
          <a:xfrm>
            <a:off x="5462356" y="28565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0" name="Google Shape;1240;p60"/>
          <p:cNvSpPr/>
          <p:nvPr/>
        </p:nvSpPr>
        <p:spPr>
          <a:xfrm>
            <a:off x="5462356" y="353940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1" name="Google Shape;1241;p60"/>
          <p:cNvSpPr/>
          <p:nvPr/>
        </p:nvSpPr>
        <p:spPr>
          <a:xfrm>
            <a:off x="5462356" y="422223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2" name="Google Shape;1242;p60"/>
          <p:cNvSpPr/>
          <p:nvPr/>
        </p:nvSpPr>
        <p:spPr>
          <a:xfrm>
            <a:off x="6612850" y="8081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3" name="Google Shape;1243;p60"/>
          <p:cNvSpPr/>
          <p:nvPr/>
        </p:nvSpPr>
        <p:spPr>
          <a:xfrm>
            <a:off x="6612850" y="14909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4" name="Google Shape;1244;p60"/>
          <p:cNvSpPr/>
          <p:nvPr/>
        </p:nvSpPr>
        <p:spPr>
          <a:xfrm>
            <a:off x="6612850" y="21737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5" name="Google Shape;1245;p60"/>
          <p:cNvSpPr/>
          <p:nvPr/>
        </p:nvSpPr>
        <p:spPr>
          <a:xfrm>
            <a:off x="6612850" y="285658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6" name="Google Shape;1246;p60"/>
          <p:cNvSpPr/>
          <p:nvPr/>
        </p:nvSpPr>
        <p:spPr>
          <a:xfrm>
            <a:off x="6612850" y="35394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7" name="Google Shape;1247;p60"/>
          <p:cNvSpPr/>
          <p:nvPr/>
        </p:nvSpPr>
        <p:spPr>
          <a:xfrm>
            <a:off x="6612850" y="422223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8" name="Google Shape;1248;p60"/>
          <p:cNvSpPr txBox="1"/>
          <p:nvPr/>
        </p:nvSpPr>
        <p:spPr>
          <a:xfrm>
            <a:off x="1287750" y="2141525"/>
            <a:ext cx="3204000" cy="12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t>Saves space! </a:t>
            </a:r>
            <a:endParaRPr sz="1900"/>
          </a:p>
          <a:p>
            <a:pPr marL="0" lvl="0" indent="0" algn="l" rtl="0">
              <a:spcBef>
                <a:spcPts val="0"/>
              </a:spcBef>
              <a:spcAft>
                <a:spcPts val="0"/>
              </a:spcAft>
              <a:buNone/>
            </a:pPr>
            <a:r>
              <a:rPr lang="en" sz="1900"/>
              <a:t>Improves space complexity </a:t>
            </a:r>
            <a:endParaRPr sz="1900"/>
          </a:p>
        </p:txBody>
      </p:sp>
      <p:sp>
        <p:nvSpPr>
          <p:cNvPr id="1249" name="Google Shape;1249;p60"/>
          <p:cNvSpPr/>
          <p:nvPr/>
        </p:nvSpPr>
        <p:spPr>
          <a:xfrm>
            <a:off x="5197170" y="583175"/>
            <a:ext cx="24573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61"/>
          <p:cNvSpPr/>
          <p:nvPr/>
        </p:nvSpPr>
        <p:spPr>
          <a:xfrm>
            <a:off x="3057199" y="86540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5" name="Google Shape;1255;p61"/>
          <p:cNvSpPr/>
          <p:nvPr/>
        </p:nvSpPr>
        <p:spPr>
          <a:xfrm>
            <a:off x="3057199"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6" name="Google Shape;1256;p61"/>
          <p:cNvSpPr/>
          <p:nvPr/>
        </p:nvSpPr>
        <p:spPr>
          <a:xfrm>
            <a:off x="305719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7" name="Google Shape;1257;p61"/>
          <p:cNvSpPr/>
          <p:nvPr/>
        </p:nvSpPr>
        <p:spPr>
          <a:xfrm>
            <a:off x="305719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8" name="Google Shape;1258;p61"/>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9" name="Google Shape;1259;p61"/>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0" name="Google Shape;1260;p61"/>
          <p:cNvSpPr/>
          <p:nvPr/>
        </p:nvSpPr>
        <p:spPr>
          <a:xfrm>
            <a:off x="4207693" y="86540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1" name="Google Shape;1261;p61"/>
          <p:cNvSpPr/>
          <p:nvPr/>
        </p:nvSpPr>
        <p:spPr>
          <a:xfrm>
            <a:off x="420769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2" name="Google Shape;1262;p61"/>
          <p:cNvSpPr/>
          <p:nvPr/>
        </p:nvSpPr>
        <p:spPr>
          <a:xfrm>
            <a:off x="420769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3" name="Google Shape;1263;p61"/>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4" name="Google Shape;1264;p61"/>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5" name="Google Shape;1265;p61"/>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6" name="Google Shape;1266;p61"/>
          <p:cNvSpPr/>
          <p:nvPr/>
        </p:nvSpPr>
        <p:spPr>
          <a:xfrm>
            <a:off x="6641896" y="86540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7" name="Google Shape;1267;p61"/>
          <p:cNvSpPr/>
          <p:nvPr/>
        </p:nvSpPr>
        <p:spPr>
          <a:xfrm>
            <a:off x="6641896"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8" name="Google Shape;1268;p61"/>
          <p:cNvSpPr/>
          <p:nvPr/>
        </p:nvSpPr>
        <p:spPr>
          <a:xfrm>
            <a:off x="6641896"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9" name="Google Shape;1269;p61"/>
          <p:cNvSpPr/>
          <p:nvPr/>
        </p:nvSpPr>
        <p:spPr>
          <a:xfrm>
            <a:off x="6641896"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0" name="Google Shape;1270;p61"/>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1" name="Google Shape;1271;p61"/>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2" name="Google Shape;1272;p61"/>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3" name="Google Shape;1273;p61"/>
          <p:cNvSpPr/>
          <p:nvPr/>
        </p:nvSpPr>
        <p:spPr>
          <a:xfrm>
            <a:off x="27911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62"/>
          <p:cNvSpPr/>
          <p:nvPr/>
        </p:nvSpPr>
        <p:spPr>
          <a:xfrm>
            <a:off x="3057199" y="86540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9" name="Google Shape;1279;p62"/>
          <p:cNvSpPr/>
          <p:nvPr/>
        </p:nvSpPr>
        <p:spPr>
          <a:xfrm>
            <a:off x="3057199"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0" name="Google Shape;1280;p62"/>
          <p:cNvSpPr/>
          <p:nvPr/>
        </p:nvSpPr>
        <p:spPr>
          <a:xfrm>
            <a:off x="305719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1" name="Google Shape;1281;p62"/>
          <p:cNvSpPr/>
          <p:nvPr/>
        </p:nvSpPr>
        <p:spPr>
          <a:xfrm>
            <a:off x="305719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2" name="Google Shape;1282;p62"/>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3" name="Google Shape;1283;p62"/>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4" name="Google Shape;1284;p62"/>
          <p:cNvSpPr/>
          <p:nvPr/>
        </p:nvSpPr>
        <p:spPr>
          <a:xfrm>
            <a:off x="4207693" y="86540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5" name="Google Shape;1285;p62"/>
          <p:cNvSpPr/>
          <p:nvPr/>
        </p:nvSpPr>
        <p:spPr>
          <a:xfrm>
            <a:off x="420769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6" name="Google Shape;1286;p62"/>
          <p:cNvSpPr/>
          <p:nvPr/>
        </p:nvSpPr>
        <p:spPr>
          <a:xfrm>
            <a:off x="420769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7" name="Google Shape;1287;p62"/>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8" name="Google Shape;1288;p62"/>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9" name="Google Shape;1289;p62"/>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0" name="Google Shape;1290;p62"/>
          <p:cNvSpPr/>
          <p:nvPr/>
        </p:nvSpPr>
        <p:spPr>
          <a:xfrm>
            <a:off x="6641896" y="86540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1" name="Google Shape;1291;p62"/>
          <p:cNvSpPr/>
          <p:nvPr/>
        </p:nvSpPr>
        <p:spPr>
          <a:xfrm>
            <a:off x="6641896"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2" name="Google Shape;1292;p62"/>
          <p:cNvSpPr/>
          <p:nvPr/>
        </p:nvSpPr>
        <p:spPr>
          <a:xfrm>
            <a:off x="6641896"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3" name="Google Shape;1293;p62"/>
          <p:cNvSpPr/>
          <p:nvPr/>
        </p:nvSpPr>
        <p:spPr>
          <a:xfrm>
            <a:off x="6641896"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4" name="Google Shape;1294;p62"/>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5" name="Google Shape;1295;p62"/>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6" name="Google Shape;1296;p62"/>
          <p:cNvSpPr/>
          <p:nvPr/>
        </p:nvSpPr>
        <p:spPr>
          <a:xfrm>
            <a:off x="27911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7" name="Google Shape;1297;p62"/>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63"/>
          <p:cNvSpPr/>
          <p:nvPr/>
        </p:nvSpPr>
        <p:spPr>
          <a:xfrm>
            <a:off x="3057199" y="86540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3" name="Google Shape;1303;p63"/>
          <p:cNvSpPr/>
          <p:nvPr/>
        </p:nvSpPr>
        <p:spPr>
          <a:xfrm>
            <a:off x="3057199"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4" name="Google Shape;1304;p63"/>
          <p:cNvSpPr/>
          <p:nvPr/>
        </p:nvSpPr>
        <p:spPr>
          <a:xfrm>
            <a:off x="305719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5" name="Google Shape;1305;p63"/>
          <p:cNvSpPr/>
          <p:nvPr/>
        </p:nvSpPr>
        <p:spPr>
          <a:xfrm>
            <a:off x="305719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6" name="Google Shape;1306;p63"/>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7" name="Google Shape;1307;p63"/>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8" name="Google Shape;1308;p63"/>
          <p:cNvSpPr/>
          <p:nvPr/>
        </p:nvSpPr>
        <p:spPr>
          <a:xfrm>
            <a:off x="4207693" y="86540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9" name="Google Shape;1309;p63"/>
          <p:cNvSpPr/>
          <p:nvPr/>
        </p:nvSpPr>
        <p:spPr>
          <a:xfrm>
            <a:off x="420769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0" name="Google Shape;1310;p63"/>
          <p:cNvSpPr/>
          <p:nvPr/>
        </p:nvSpPr>
        <p:spPr>
          <a:xfrm>
            <a:off x="420769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1" name="Google Shape;1311;p63"/>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2" name="Google Shape;1312;p63"/>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3" name="Google Shape;1313;p63"/>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4" name="Google Shape;1314;p63"/>
          <p:cNvSpPr/>
          <p:nvPr/>
        </p:nvSpPr>
        <p:spPr>
          <a:xfrm>
            <a:off x="6641896" y="86540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5" name="Google Shape;1315;p63"/>
          <p:cNvSpPr/>
          <p:nvPr/>
        </p:nvSpPr>
        <p:spPr>
          <a:xfrm>
            <a:off x="6641896" y="154822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6" name="Google Shape;1316;p63"/>
          <p:cNvSpPr/>
          <p:nvPr/>
        </p:nvSpPr>
        <p:spPr>
          <a:xfrm>
            <a:off x="6641896"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7" name="Google Shape;1317;p63"/>
          <p:cNvSpPr/>
          <p:nvPr/>
        </p:nvSpPr>
        <p:spPr>
          <a:xfrm>
            <a:off x="6641896"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8" name="Google Shape;1318;p63"/>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9" name="Google Shape;1319;p63"/>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0" name="Google Shape;1320;p63"/>
          <p:cNvSpPr/>
          <p:nvPr/>
        </p:nvSpPr>
        <p:spPr>
          <a:xfrm>
            <a:off x="2791150" y="1409050"/>
            <a:ext cx="1254900" cy="34785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1" name="Google Shape;1321;p63"/>
          <p:cNvSpPr/>
          <p:nvPr/>
        </p:nvSpPr>
        <p:spPr>
          <a:xfrm>
            <a:off x="4046050" y="652300"/>
            <a:ext cx="1146600" cy="8061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2" name="Google Shape;1322;p63"/>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a:spLocks noGrp="1"/>
          </p:cNvSpPr>
          <p:nvPr>
            <p:ph type="title"/>
          </p:nvPr>
        </p:nvSpPr>
        <p:spPr>
          <a:xfrm>
            <a:off x="662750" y="398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Subproblem Graph: Naive Approach</a:t>
            </a:r>
            <a:endParaRPr/>
          </a:p>
          <a:p>
            <a:pPr marL="0" lvl="0" indent="0" algn="l" rtl="0">
              <a:spcBef>
                <a:spcPts val="0"/>
              </a:spcBef>
              <a:spcAft>
                <a:spcPts val="0"/>
              </a:spcAft>
              <a:buNone/>
            </a:pPr>
            <a:endParaRPr/>
          </a:p>
        </p:txBody>
      </p:sp>
      <p:graphicFrame>
        <p:nvGraphicFramePr>
          <p:cNvPr id="354" name="Google Shape;354;p28"/>
          <p:cNvGraphicFramePr/>
          <p:nvPr/>
        </p:nvGraphicFramePr>
        <p:xfrm>
          <a:off x="1016125" y="1156513"/>
          <a:ext cx="3000000" cy="3000000"/>
        </p:xfrm>
        <a:graphic>
          <a:graphicData uri="http://schemas.openxmlformats.org/drawingml/2006/table">
            <a:tbl>
              <a:tblPr>
                <a:noFill/>
                <a:tableStyleId>{831884F8-3D39-47FC-BFC1-105ED1F66525}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b="1"/>
                        <a:t>P(0, 0)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P(0, 1)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P(2, 0)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P(2, 1)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P(4, 0)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P(6, 0)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P(6, 1) = 7</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P(6, 2) = 7</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P(8, 0)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P(8, 1) = 14</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P(10, 0)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rPr>
                        <a:t>P(14, 0) = 0</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P(14, 1) = 21</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P(14, 2) = 21</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b="1"/>
                        <a:t>P(14, 3) = 21</a:t>
                      </a:r>
                      <a:endParaRPr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cxnSp>
        <p:nvCxnSpPr>
          <p:cNvPr id="355" name="Google Shape;355;p28"/>
          <p:cNvCxnSpPr/>
          <p:nvPr/>
        </p:nvCxnSpPr>
        <p:spPr>
          <a:xfrm rot="10800000">
            <a:off x="5794450" y="2571875"/>
            <a:ext cx="672900" cy="1171800"/>
          </a:xfrm>
          <a:prstGeom prst="straightConnector1">
            <a:avLst/>
          </a:prstGeom>
          <a:noFill/>
          <a:ln w="19050" cap="flat" cmpd="sng">
            <a:solidFill>
              <a:srgbClr val="FF0000"/>
            </a:solidFill>
            <a:prstDash val="solid"/>
            <a:round/>
            <a:headEnd type="none" w="med" len="med"/>
            <a:tailEnd type="triangle" w="med" len="med"/>
          </a:ln>
        </p:spPr>
      </p:cxnSp>
      <p:cxnSp>
        <p:nvCxnSpPr>
          <p:cNvPr id="356" name="Google Shape;356;p28"/>
          <p:cNvCxnSpPr/>
          <p:nvPr/>
        </p:nvCxnSpPr>
        <p:spPr>
          <a:xfrm flipH="1">
            <a:off x="5816950" y="3743675"/>
            <a:ext cx="650400" cy="6300"/>
          </a:xfrm>
          <a:prstGeom prst="straightConnector1">
            <a:avLst/>
          </a:prstGeom>
          <a:noFill/>
          <a:ln w="19050" cap="flat" cmpd="sng">
            <a:solidFill>
              <a:srgbClr val="FF0000"/>
            </a:solidFill>
            <a:prstDash val="solid"/>
            <a:round/>
            <a:headEnd type="none" w="med" len="med"/>
            <a:tailEnd type="triangle" w="med" len="med"/>
          </a:ln>
        </p:spPr>
      </p:cxnSp>
      <p:cxnSp>
        <p:nvCxnSpPr>
          <p:cNvPr id="357" name="Google Shape;357;p28"/>
          <p:cNvCxnSpPr/>
          <p:nvPr/>
        </p:nvCxnSpPr>
        <p:spPr>
          <a:xfrm rot="10800000">
            <a:off x="3923775" y="2516050"/>
            <a:ext cx="784800" cy="0"/>
          </a:xfrm>
          <a:prstGeom prst="straightConnector1">
            <a:avLst/>
          </a:prstGeom>
          <a:noFill/>
          <a:ln w="19050" cap="flat" cmpd="sng">
            <a:solidFill>
              <a:srgbClr val="FF0000"/>
            </a:solidFill>
            <a:prstDash val="solid"/>
            <a:round/>
            <a:headEnd type="none" w="med" len="med"/>
            <a:tailEnd type="triangle" w="med" len="med"/>
          </a:ln>
        </p:spPr>
      </p:cxnSp>
      <p:cxnSp>
        <p:nvCxnSpPr>
          <p:cNvPr id="358" name="Google Shape;358;p28"/>
          <p:cNvCxnSpPr/>
          <p:nvPr/>
        </p:nvCxnSpPr>
        <p:spPr>
          <a:xfrm rot="10800000">
            <a:off x="3983775" y="3714150"/>
            <a:ext cx="730800" cy="0"/>
          </a:xfrm>
          <a:prstGeom prst="straightConnector1">
            <a:avLst/>
          </a:prstGeom>
          <a:noFill/>
          <a:ln w="19050" cap="flat" cmpd="sng">
            <a:solidFill>
              <a:srgbClr val="6AA84F"/>
            </a:solidFill>
            <a:prstDash val="solid"/>
            <a:round/>
            <a:headEnd type="none" w="med" len="med"/>
            <a:tailEnd type="triangle" w="med" len="med"/>
          </a:ln>
        </p:spPr>
      </p:cxnSp>
      <p:cxnSp>
        <p:nvCxnSpPr>
          <p:cNvPr id="359" name="Google Shape;359;p28"/>
          <p:cNvCxnSpPr/>
          <p:nvPr/>
        </p:nvCxnSpPr>
        <p:spPr>
          <a:xfrm rot="10800000">
            <a:off x="4001925" y="2904500"/>
            <a:ext cx="710100" cy="807900"/>
          </a:xfrm>
          <a:prstGeom prst="straightConnector1">
            <a:avLst/>
          </a:prstGeom>
          <a:noFill/>
          <a:ln w="19050" cap="flat" cmpd="sng">
            <a:solidFill>
              <a:srgbClr val="6AA84F"/>
            </a:solidFill>
            <a:prstDash val="solid"/>
            <a:round/>
            <a:headEnd type="none" w="med" len="med"/>
            <a:tailEnd type="triangle" w="med" len="med"/>
          </a:ln>
        </p:spPr>
      </p:cxnSp>
      <p:cxnSp>
        <p:nvCxnSpPr>
          <p:cNvPr id="360" name="Google Shape;360;p28"/>
          <p:cNvCxnSpPr/>
          <p:nvPr/>
        </p:nvCxnSpPr>
        <p:spPr>
          <a:xfrm rot="10800000">
            <a:off x="3994125" y="1776800"/>
            <a:ext cx="717900" cy="1935600"/>
          </a:xfrm>
          <a:prstGeom prst="straightConnector1">
            <a:avLst/>
          </a:prstGeom>
          <a:noFill/>
          <a:ln w="19050" cap="flat" cmpd="sng">
            <a:solidFill>
              <a:srgbClr val="6AA84F"/>
            </a:solidFill>
            <a:prstDash val="solid"/>
            <a:round/>
            <a:headEnd type="none" w="med" len="med"/>
            <a:tailEnd type="triangle" w="med" len="med"/>
          </a:ln>
        </p:spPr>
      </p:cxnSp>
      <p:cxnSp>
        <p:nvCxnSpPr>
          <p:cNvPr id="361" name="Google Shape;361;p28"/>
          <p:cNvCxnSpPr/>
          <p:nvPr/>
        </p:nvCxnSpPr>
        <p:spPr>
          <a:xfrm rot="10800000">
            <a:off x="2169025" y="3729950"/>
            <a:ext cx="712500" cy="0"/>
          </a:xfrm>
          <a:prstGeom prst="straightConnector1">
            <a:avLst/>
          </a:prstGeom>
          <a:noFill/>
          <a:ln w="19050" cap="flat" cmpd="sng">
            <a:solidFill>
              <a:srgbClr val="FF0000"/>
            </a:solidFill>
            <a:prstDash val="solid"/>
            <a:round/>
            <a:headEnd type="none" w="med" len="med"/>
            <a:tailEnd type="triangle" w="med" len="med"/>
          </a:ln>
        </p:spPr>
      </p:cxnSp>
      <p:cxnSp>
        <p:nvCxnSpPr>
          <p:cNvPr id="362" name="Google Shape;362;p28"/>
          <p:cNvCxnSpPr/>
          <p:nvPr/>
        </p:nvCxnSpPr>
        <p:spPr>
          <a:xfrm rot="10800000">
            <a:off x="2201675" y="3333725"/>
            <a:ext cx="678300" cy="395400"/>
          </a:xfrm>
          <a:prstGeom prst="straightConnector1">
            <a:avLst/>
          </a:prstGeom>
          <a:noFill/>
          <a:ln w="19050" cap="flat" cmpd="sng">
            <a:solidFill>
              <a:srgbClr val="FF0000"/>
            </a:solidFill>
            <a:prstDash val="solid"/>
            <a:round/>
            <a:headEnd type="none" w="med" len="med"/>
            <a:tailEnd type="triangle" w="med" len="med"/>
          </a:ln>
        </p:spPr>
      </p:cxnSp>
      <p:cxnSp>
        <p:nvCxnSpPr>
          <p:cNvPr id="363" name="Google Shape;363;p28"/>
          <p:cNvCxnSpPr/>
          <p:nvPr/>
        </p:nvCxnSpPr>
        <p:spPr>
          <a:xfrm rot="10800000">
            <a:off x="2197175" y="2538425"/>
            <a:ext cx="678300" cy="1190700"/>
          </a:xfrm>
          <a:prstGeom prst="straightConnector1">
            <a:avLst/>
          </a:prstGeom>
          <a:noFill/>
          <a:ln w="19050" cap="flat" cmpd="sng">
            <a:solidFill>
              <a:srgbClr val="FF0000"/>
            </a:solidFill>
            <a:prstDash val="solid"/>
            <a:round/>
            <a:headEnd type="none" w="med" len="med"/>
            <a:tailEnd type="triangle" w="med" len="med"/>
          </a:ln>
        </p:spPr>
      </p:cxnSp>
      <p:cxnSp>
        <p:nvCxnSpPr>
          <p:cNvPr id="364" name="Google Shape;364;p28"/>
          <p:cNvCxnSpPr/>
          <p:nvPr/>
        </p:nvCxnSpPr>
        <p:spPr>
          <a:xfrm rot="10800000">
            <a:off x="2204650" y="1744325"/>
            <a:ext cx="679800" cy="1984800"/>
          </a:xfrm>
          <a:prstGeom prst="straightConnector1">
            <a:avLst/>
          </a:prstGeom>
          <a:noFill/>
          <a:ln w="19050" cap="flat" cmpd="sng">
            <a:solidFill>
              <a:srgbClr val="FF0000"/>
            </a:solidFill>
            <a:prstDash val="solid"/>
            <a:round/>
            <a:headEnd type="none" w="med" len="med"/>
            <a:tailEnd type="triangle" w="med" len="med"/>
          </a:ln>
        </p:spPr>
      </p:cxnSp>
      <p:cxnSp>
        <p:nvCxnSpPr>
          <p:cNvPr id="365" name="Google Shape;365;p28"/>
          <p:cNvCxnSpPr/>
          <p:nvPr/>
        </p:nvCxnSpPr>
        <p:spPr>
          <a:xfrm rot="10800000">
            <a:off x="2186700" y="2917325"/>
            <a:ext cx="670800" cy="4200"/>
          </a:xfrm>
          <a:prstGeom prst="straightConnector1">
            <a:avLst/>
          </a:prstGeom>
          <a:noFill/>
          <a:ln w="19050" cap="flat" cmpd="sng">
            <a:solidFill>
              <a:srgbClr val="6AA84F"/>
            </a:solidFill>
            <a:prstDash val="solid"/>
            <a:round/>
            <a:headEnd type="none" w="med" len="med"/>
            <a:tailEnd type="triangle" w="med" len="med"/>
          </a:ln>
        </p:spPr>
      </p:cxnSp>
      <p:cxnSp>
        <p:nvCxnSpPr>
          <p:cNvPr id="366" name="Google Shape;366;p28"/>
          <p:cNvCxnSpPr/>
          <p:nvPr/>
        </p:nvCxnSpPr>
        <p:spPr>
          <a:xfrm rot="10800000">
            <a:off x="2201275" y="2129150"/>
            <a:ext cx="649500" cy="792300"/>
          </a:xfrm>
          <a:prstGeom prst="straightConnector1">
            <a:avLst/>
          </a:prstGeom>
          <a:noFill/>
          <a:ln w="19050" cap="flat" cmpd="sng">
            <a:solidFill>
              <a:srgbClr val="6AA84F"/>
            </a:solidFill>
            <a:prstDash val="solid"/>
            <a:round/>
            <a:headEnd type="none" w="med" len="med"/>
            <a:tailEnd type="triangle" w="med" len="med"/>
          </a:ln>
        </p:spPr>
      </p:cxnSp>
      <p:cxnSp>
        <p:nvCxnSpPr>
          <p:cNvPr id="367" name="Google Shape;367;p28"/>
          <p:cNvCxnSpPr/>
          <p:nvPr/>
        </p:nvCxnSpPr>
        <p:spPr>
          <a:xfrm rot="10800000">
            <a:off x="2226200" y="1744475"/>
            <a:ext cx="642000" cy="0"/>
          </a:xfrm>
          <a:prstGeom prst="straightConnector1">
            <a:avLst/>
          </a:prstGeom>
          <a:noFill/>
          <a:ln w="19050" cap="flat" cmpd="sng">
            <a:solidFill>
              <a:srgbClr val="4A86E8"/>
            </a:solidFill>
            <a:prstDash val="solid"/>
            <a:round/>
            <a:headEnd type="none" w="med" len="med"/>
            <a:tailEnd type="triangle" w="med" len="med"/>
          </a:ln>
        </p:spPr>
      </p:cxnSp>
      <p:cxnSp>
        <p:nvCxnSpPr>
          <p:cNvPr id="368" name="Google Shape;368;p28"/>
          <p:cNvCxnSpPr/>
          <p:nvPr/>
        </p:nvCxnSpPr>
        <p:spPr>
          <a:xfrm rot="10800000">
            <a:off x="2236700" y="2525725"/>
            <a:ext cx="631500" cy="0"/>
          </a:xfrm>
          <a:prstGeom prst="straightConnector1">
            <a:avLst/>
          </a:prstGeom>
          <a:noFill/>
          <a:ln w="19050" cap="flat" cmpd="sng">
            <a:solidFill>
              <a:schemeClr val="accent4"/>
            </a:solidFill>
            <a:prstDash val="solid"/>
            <a:round/>
            <a:headEnd type="none" w="med" len="med"/>
            <a:tailEnd type="triangle" w="med" len="med"/>
          </a:ln>
        </p:spPr>
      </p:cxnSp>
      <p:cxnSp>
        <p:nvCxnSpPr>
          <p:cNvPr id="369" name="Google Shape;369;p28"/>
          <p:cNvCxnSpPr/>
          <p:nvPr/>
        </p:nvCxnSpPr>
        <p:spPr>
          <a:xfrm rot="10800000">
            <a:off x="2232875" y="1761225"/>
            <a:ext cx="633600" cy="768300"/>
          </a:xfrm>
          <a:prstGeom prst="straightConnector1">
            <a:avLst/>
          </a:prstGeom>
          <a:noFill/>
          <a:ln w="19050" cap="flat" cmpd="sng">
            <a:solidFill>
              <a:schemeClr val="accent4"/>
            </a:solidFill>
            <a:prstDash val="solid"/>
            <a:round/>
            <a:headEnd type="none" w="med" len="med"/>
            <a:tailEnd type="triangle" w="med" len="med"/>
          </a:ln>
        </p:spPr>
      </p:cxnSp>
      <p:cxnSp>
        <p:nvCxnSpPr>
          <p:cNvPr id="370" name="Google Shape;370;p28"/>
          <p:cNvCxnSpPr/>
          <p:nvPr/>
        </p:nvCxnSpPr>
        <p:spPr>
          <a:xfrm rot="10800000">
            <a:off x="2226200" y="1348475"/>
            <a:ext cx="642000" cy="0"/>
          </a:xfrm>
          <a:prstGeom prst="straightConnector1">
            <a:avLst/>
          </a:prstGeom>
          <a:noFill/>
          <a:ln w="19050" cap="flat" cmpd="sng">
            <a:solidFill>
              <a:schemeClr val="dk2"/>
            </a:solidFill>
            <a:prstDash val="solid"/>
            <a:round/>
            <a:headEnd type="none" w="med" len="med"/>
            <a:tailEnd type="triangle" w="med" len="med"/>
          </a:ln>
        </p:spPr>
      </p:cxnSp>
      <p:cxnSp>
        <p:nvCxnSpPr>
          <p:cNvPr id="371" name="Google Shape;371;p28"/>
          <p:cNvCxnSpPr/>
          <p:nvPr/>
        </p:nvCxnSpPr>
        <p:spPr>
          <a:xfrm rot="10800000">
            <a:off x="2247500" y="1369850"/>
            <a:ext cx="608400" cy="1565400"/>
          </a:xfrm>
          <a:prstGeom prst="straightConnector1">
            <a:avLst/>
          </a:prstGeom>
          <a:noFill/>
          <a:ln w="19050" cap="flat" cmpd="sng">
            <a:solidFill>
              <a:srgbClr val="6AA84F"/>
            </a:solidFill>
            <a:prstDash val="solid"/>
            <a:round/>
            <a:headEnd type="none" w="med" len="med"/>
            <a:tailEnd type="triangle" w="med" len="med"/>
          </a:ln>
        </p:spPr>
      </p:cxnSp>
      <p:cxnSp>
        <p:nvCxnSpPr>
          <p:cNvPr id="372" name="Google Shape;372;p28"/>
          <p:cNvCxnSpPr/>
          <p:nvPr/>
        </p:nvCxnSpPr>
        <p:spPr>
          <a:xfrm rot="10800000">
            <a:off x="3960675" y="1334650"/>
            <a:ext cx="747900" cy="11814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64"/>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8" name="Google Shape;1328;p64"/>
          <p:cNvSpPr/>
          <p:nvPr/>
        </p:nvSpPr>
        <p:spPr>
          <a:xfrm>
            <a:off x="3057199" y="154822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9" name="Google Shape;1329;p64"/>
          <p:cNvSpPr/>
          <p:nvPr/>
        </p:nvSpPr>
        <p:spPr>
          <a:xfrm>
            <a:off x="305719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0" name="Google Shape;1330;p64"/>
          <p:cNvSpPr/>
          <p:nvPr/>
        </p:nvSpPr>
        <p:spPr>
          <a:xfrm>
            <a:off x="305719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1" name="Google Shape;1331;p64"/>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2" name="Google Shape;1332;p64"/>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1333;p64"/>
          <p:cNvSpPr/>
          <p:nvPr/>
        </p:nvSpPr>
        <p:spPr>
          <a:xfrm>
            <a:off x="4207693" y="86540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4" name="Google Shape;1334;p64"/>
          <p:cNvSpPr/>
          <p:nvPr/>
        </p:nvSpPr>
        <p:spPr>
          <a:xfrm>
            <a:off x="4207693" y="154822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5" name="Google Shape;1335;p64"/>
          <p:cNvSpPr/>
          <p:nvPr/>
        </p:nvSpPr>
        <p:spPr>
          <a:xfrm>
            <a:off x="420769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6" name="Google Shape;1336;p64"/>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7" name="Google Shape;1337;p64"/>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8" name="Google Shape;1338;p64"/>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9" name="Google Shape;1339;p64"/>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64"/>
          <p:cNvSpPr/>
          <p:nvPr/>
        </p:nvSpPr>
        <p:spPr>
          <a:xfrm>
            <a:off x="6641896" y="154822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1" name="Google Shape;1341;p64"/>
          <p:cNvSpPr/>
          <p:nvPr/>
        </p:nvSpPr>
        <p:spPr>
          <a:xfrm>
            <a:off x="6641896"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2" name="Google Shape;1342;p64"/>
          <p:cNvSpPr/>
          <p:nvPr/>
        </p:nvSpPr>
        <p:spPr>
          <a:xfrm>
            <a:off x="6641896"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64"/>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64"/>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5" name="Google Shape;1345;p64"/>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6" name="Google Shape;1346;p64"/>
          <p:cNvSpPr/>
          <p:nvPr/>
        </p:nvSpPr>
        <p:spPr>
          <a:xfrm>
            <a:off x="2791150" y="1409050"/>
            <a:ext cx="1254900" cy="34785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p64"/>
          <p:cNvSpPr/>
          <p:nvPr/>
        </p:nvSpPr>
        <p:spPr>
          <a:xfrm>
            <a:off x="4046050" y="652300"/>
            <a:ext cx="1146600" cy="8061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65"/>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3" name="Google Shape;1353;p65"/>
          <p:cNvSpPr/>
          <p:nvPr/>
        </p:nvSpPr>
        <p:spPr>
          <a:xfrm>
            <a:off x="3057199" y="154822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4" name="Google Shape;1354;p65"/>
          <p:cNvSpPr/>
          <p:nvPr/>
        </p:nvSpPr>
        <p:spPr>
          <a:xfrm>
            <a:off x="3057199"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5" name="Google Shape;1355;p65"/>
          <p:cNvSpPr/>
          <p:nvPr/>
        </p:nvSpPr>
        <p:spPr>
          <a:xfrm>
            <a:off x="305719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6" name="Google Shape;1356;p65"/>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7" name="Google Shape;1357;p65"/>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8" name="Google Shape;1358;p65"/>
          <p:cNvSpPr/>
          <p:nvPr/>
        </p:nvSpPr>
        <p:spPr>
          <a:xfrm>
            <a:off x="4207693" y="86540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9" name="Google Shape;1359;p65"/>
          <p:cNvSpPr/>
          <p:nvPr/>
        </p:nvSpPr>
        <p:spPr>
          <a:xfrm>
            <a:off x="4207693" y="154822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0" name="Google Shape;1360;p65"/>
          <p:cNvSpPr/>
          <p:nvPr/>
        </p:nvSpPr>
        <p:spPr>
          <a:xfrm>
            <a:off x="420769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1" name="Google Shape;1361;p65"/>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2" name="Google Shape;1362;p65"/>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3" name="Google Shape;1363;p65"/>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4" name="Google Shape;1364;p65"/>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5" name="Google Shape;1365;p65"/>
          <p:cNvSpPr/>
          <p:nvPr/>
        </p:nvSpPr>
        <p:spPr>
          <a:xfrm>
            <a:off x="6641896" y="154822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6" name="Google Shape;1366;p65"/>
          <p:cNvSpPr/>
          <p:nvPr/>
        </p:nvSpPr>
        <p:spPr>
          <a:xfrm>
            <a:off x="6641896" y="223105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7" name="Google Shape;1367;p65"/>
          <p:cNvSpPr/>
          <p:nvPr/>
        </p:nvSpPr>
        <p:spPr>
          <a:xfrm>
            <a:off x="6641896"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8" name="Google Shape;1368;p65"/>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9" name="Google Shape;1369;p65"/>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0" name="Google Shape;1370;p65"/>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1" name="Google Shape;1371;p65"/>
          <p:cNvSpPr/>
          <p:nvPr/>
        </p:nvSpPr>
        <p:spPr>
          <a:xfrm>
            <a:off x="2791150" y="2118400"/>
            <a:ext cx="1254900" cy="27690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2" name="Google Shape;1372;p65"/>
          <p:cNvSpPr/>
          <p:nvPr/>
        </p:nvSpPr>
        <p:spPr>
          <a:xfrm>
            <a:off x="4046050" y="652300"/>
            <a:ext cx="1146600" cy="14661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1377" name="Google Shape;1377;p66"/>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8" name="Google Shape;1378;p66"/>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9" name="Google Shape;1379;p66"/>
          <p:cNvSpPr/>
          <p:nvPr/>
        </p:nvSpPr>
        <p:spPr>
          <a:xfrm>
            <a:off x="3057199" y="223105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0" name="Google Shape;1380;p66"/>
          <p:cNvSpPr/>
          <p:nvPr/>
        </p:nvSpPr>
        <p:spPr>
          <a:xfrm>
            <a:off x="305719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1" name="Google Shape;1381;p66"/>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2" name="Google Shape;1382;p66"/>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3" name="Google Shape;1383;p66"/>
          <p:cNvSpPr/>
          <p:nvPr/>
        </p:nvSpPr>
        <p:spPr>
          <a:xfrm>
            <a:off x="4207693" y="86540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4" name="Google Shape;1384;p66"/>
          <p:cNvSpPr/>
          <p:nvPr/>
        </p:nvSpPr>
        <p:spPr>
          <a:xfrm>
            <a:off x="4207693" y="154822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5" name="Google Shape;1385;p66"/>
          <p:cNvSpPr/>
          <p:nvPr/>
        </p:nvSpPr>
        <p:spPr>
          <a:xfrm>
            <a:off x="4207693" y="223105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6" name="Google Shape;1386;p66"/>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7" name="Google Shape;1387;p66"/>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8" name="Google Shape;1388;p66"/>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9" name="Google Shape;1389;p66"/>
          <p:cNvSpPr/>
          <p:nvPr/>
        </p:nvSpPr>
        <p:spPr>
          <a:xfrm>
            <a:off x="6641896" y="86540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0" name="Google Shape;1390;p66"/>
          <p:cNvSpPr/>
          <p:nvPr/>
        </p:nvSpPr>
        <p:spPr>
          <a:xfrm>
            <a:off x="664189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1" name="Google Shape;1391;p66"/>
          <p:cNvSpPr/>
          <p:nvPr/>
        </p:nvSpPr>
        <p:spPr>
          <a:xfrm>
            <a:off x="6641896" y="223105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2" name="Google Shape;1392;p66"/>
          <p:cNvSpPr/>
          <p:nvPr/>
        </p:nvSpPr>
        <p:spPr>
          <a:xfrm>
            <a:off x="6641896"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3" name="Google Shape;1393;p66"/>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4" name="Google Shape;1394;p66"/>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5" name="Google Shape;1395;p66"/>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6" name="Google Shape;1396;p66"/>
          <p:cNvSpPr/>
          <p:nvPr/>
        </p:nvSpPr>
        <p:spPr>
          <a:xfrm>
            <a:off x="4046050" y="652300"/>
            <a:ext cx="1146600" cy="14661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7" name="Google Shape;1397;p66"/>
          <p:cNvSpPr/>
          <p:nvPr/>
        </p:nvSpPr>
        <p:spPr>
          <a:xfrm>
            <a:off x="2791150" y="2118400"/>
            <a:ext cx="1254900" cy="27690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67"/>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3" name="Google Shape;1403;p67"/>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4" name="Google Shape;1404;p67"/>
          <p:cNvSpPr/>
          <p:nvPr/>
        </p:nvSpPr>
        <p:spPr>
          <a:xfrm>
            <a:off x="3057199" y="223105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5" name="Google Shape;1405;p67"/>
          <p:cNvSpPr/>
          <p:nvPr/>
        </p:nvSpPr>
        <p:spPr>
          <a:xfrm>
            <a:off x="3057199"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6" name="Google Shape;1406;p67"/>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7" name="Google Shape;1407;p67"/>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8" name="Google Shape;1408;p67"/>
          <p:cNvSpPr/>
          <p:nvPr/>
        </p:nvSpPr>
        <p:spPr>
          <a:xfrm>
            <a:off x="4207693" y="86540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9" name="Google Shape;1409;p67"/>
          <p:cNvSpPr/>
          <p:nvPr/>
        </p:nvSpPr>
        <p:spPr>
          <a:xfrm>
            <a:off x="4207693" y="154822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0" name="Google Shape;1410;p67"/>
          <p:cNvSpPr/>
          <p:nvPr/>
        </p:nvSpPr>
        <p:spPr>
          <a:xfrm>
            <a:off x="4207693" y="223105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1" name="Google Shape;1411;p67"/>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2" name="Google Shape;1412;p67"/>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3" name="Google Shape;1413;p67"/>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4" name="Google Shape;1414;p67"/>
          <p:cNvSpPr/>
          <p:nvPr/>
        </p:nvSpPr>
        <p:spPr>
          <a:xfrm>
            <a:off x="6641896" y="86540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5" name="Google Shape;1415;p67"/>
          <p:cNvSpPr/>
          <p:nvPr/>
        </p:nvSpPr>
        <p:spPr>
          <a:xfrm>
            <a:off x="664189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6" name="Google Shape;1416;p67"/>
          <p:cNvSpPr/>
          <p:nvPr/>
        </p:nvSpPr>
        <p:spPr>
          <a:xfrm>
            <a:off x="6641896" y="223105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7" name="Google Shape;1417;p67"/>
          <p:cNvSpPr/>
          <p:nvPr/>
        </p:nvSpPr>
        <p:spPr>
          <a:xfrm>
            <a:off x="6641896" y="2913880"/>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8" name="Google Shape;1418;p67"/>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9" name="Google Shape;1419;p67"/>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0" name="Google Shape;1420;p67"/>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1" name="Google Shape;1421;p67"/>
          <p:cNvSpPr/>
          <p:nvPr/>
        </p:nvSpPr>
        <p:spPr>
          <a:xfrm>
            <a:off x="4046050" y="652300"/>
            <a:ext cx="1146600" cy="21462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2" name="Google Shape;1422;p67"/>
          <p:cNvSpPr/>
          <p:nvPr/>
        </p:nvSpPr>
        <p:spPr>
          <a:xfrm>
            <a:off x="2791150" y="2798500"/>
            <a:ext cx="1254900" cy="20889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68"/>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8" name="Google Shape;1428;p68"/>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9" name="Google Shape;1429;p68"/>
          <p:cNvSpPr/>
          <p:nvPr/>
        </p:nvSpPr>
        <p:spPr>
          <a:xfrm>
            <a:off x="305719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0" name="Google Shape;1430;p68"/>
          <p:cNvSpPr/>
          <p:nvPr/>
        </p:nvSpPr>
        <p:spPr>
          <a:xfrm>
            <a:off x="3057199" y="291388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1" name="Google Shape;1431;p68"/>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2" name="Google Shape;1432;p68"/>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3" name="Google Shape;1433;p68"/>
          <p:cNvSpPr/>
          <p:nvPr/>
        </p:nvSpPr>
        <p:spPr>
          <a:xfrm>
            <a:off x="420769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4" name="Google Shape;1434;p68"/>
          <p:cNvSpPr/>
          <p:nvPr/>
        </p:nvSpPr>
        <p:spPr>
          <a:xfrm>
            <a:off x="4207693" y="154822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5" name="Google Shape;1435;p68"/>
          <p:cNvSpPr/>
          <p:nvPr/>
        </p:nvSpPr>
        <p:spPr>
          <a:xfrm>
            <a:off x="4207693" y="223105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6" name="Google Shape;1436;p68"/>
          <p:cNvSpPr/>
          <p:nvPr/>
        </p:nvSpPr>
        <p:spPr>
          <a:xfrm>
            <a:off x="4207693" y="2913880"/>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7" name="Google Shape;1437;p68"/>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8" name="Google Shape;1438;p68"/>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9" name="Google Shape;1439;p68"/>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0" name="Google Shape;1440;p68"/>
          <p:cNvSpPr/>
          <p:nvPr/>
        </p:nvSpPr>
        <p:spPr>
          <a:xfrm>
            <a:off x="6641896" y="154822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1" name="Google Shape;1441;p68"/>
          <p:cNvSpPr/>
          <p:nvPr/>
        </p:nvSpPr>
        <p:spPr>
          <a:xfrm>
            <a:off x="6641896"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2" name="Google Shape;1442;p68"/>
          <p:cNvSpPr/>
          <p:nvPr/>
        </p:nvSpPr>
        <p:spPr>
          <a:xfrm>
            <a:off x="6641896" y="291388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3" name="Google Shape;1443;p68"/>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4" name="Google Shape;1444;p68"/>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5" name="Google Shape;1445;p68"/>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6" name="Google Shape;1446;p68"/>
          <p:cNvSpPr/>
          <p:nvPr/>
        </p:nvSpPr>
        <p:spPr>
          <a:xfrm>
            <a:off x="2791150" y="2798500"/>
            <a:ext cx="1254900" cy="20889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7" name="Google Shape;1447;p68"/>
          <p:cNvSpPr/>
          <p:nvPr/>
        </p:nvSpPr>
        <p:spPr>
          <a:xfrm>
            <a:off x="4046050" y="652300"/>
            <a:ext cx="1146600" cy="21462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69"/>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3" name="Google Shape;1453;p69"/>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4" name="Google Shape;1454;p69"/>
          <p:cNvSpPr/>
          <p:nvPr/>
        </p:nvSpPr>
        <p:spPr>
          <a:xfrm>
            <a:off x="305719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5" name="Google Shape;1455;p69"/>
          <p:cNvSpPr/>
          <p:nvPr/>
        </p:nvSpPr>
        <p:spPr>
          <a:xfrm>
            <a:off x="3057199" y="2913880"/>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6" name="Google Shape;1456;p69"/>
          <p:cNvSpPr/>
          <p:nvPr/>
        </p:nvSpPr>
        <p:spPr>
          <a:xfrm>
            <a:off x="3057199"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7" name="Google Shape;1457;p69"/>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8" name="Google Shape;1458;p69"/>
          <p:cNvSpPr/>
          <p:nvPr/>
        </p:nvSpPr>
        <p:spPr>
          <a:xfrm>
            <a:off x="420769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9" name="Google Shape;1459;p69"/>
          <p:cNvSpPr/>
          <p:nvPr/>
        </p:nvSpPr>
        <p:spPr>
          <a:xfrm>
            <a:off x="4207693" y="154822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0" name="Google Shape;1460;p69"/>
          <p:cNvSpPr/>
          <p:nvPr/>
        </p:nvSpPr>
        <p:spPr>
          <a:xfrm>
            <a:off x="4207693" y="223105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1" name="Google Shape;1461;p69"/>
          <p:cNvSpPr/>
          <p:nvPr/>
        </p:nvSpPr>
        <p:spPr>
          <a:xfrm>
            <a:off x="4207693" y="291388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2" name="Google Shape;1462;p69"/>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3" name="Google Shape;1463;p69"/>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4" name="Google Shape;1464;p69"/>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5" name="Google Shape;1465;p69"/>
          <p:cNvSpPr/>
          <p:nvPr/>
        </p:nvSpPr>
        <p:spPr>
          <a:xfrm>
            <a:off x="6641896" y="154822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6" name="Google Shape;1466;p69"/>
          <p:cNvSpPr/>
          <p:nvPr/>
        </p:nvSpPr>
        <p:spPr>
          <a:xfrm>
            <a:off x="6641896"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7" name="Google Shape;1467;p69"/>
          <p:cNvSpPr/>
          <p:nvPr/>
        </p:nvSpPr>
        <p:spPr>
          <a:xfrm>
            <a:off x="6641896" y="291388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8" name="Google Shape;1468;p69"/>
          <p:cNvSpPr/>
          <p:nvPr/>
        </p:nvSpPr>
        <p:spPr>
          <a:xfrm>
            <a:off x="6641896" y="3596707"/>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9" name="Google Shape;1469;p69"/>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0" name="Google Shape;1470;p69"/>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1" name="Google Shape;1471;p69"/>
          <p:cNvSpPr/>
          <p:nvPr/>
        </p:nvSpPr>
        <p:spPr>
          <a:xfrm>
            <a:off x="4046050" y="652300"/>
            <a:ext cx="1146600" cy="28161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2" name="Google Shape;1472;p69"/>
          <p:cNvSpPr/>
          <p:nvPr/>
        </p:nvSpPr>
        <p:spPr>
          <a:xfrm>
            <a:off x="2791150" y="3468400"/>
            <a:ext cx="1254900" cy="14190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70"/>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70"/>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70"/>
          <p:cNvSpPr/>
          <p:nvPr/>
        </p:nvSpPr>
        <p:spPr>
          <a:xfrm>
            <a:off x="305719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0" name="Google Shape;1480;p70"/>
          <p:cNvSpPr/>
          <p:nvPr/>
        </p:nvSpPr>
        <p:spPr>
          <a:xfrm>
            <a:off x="305719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1" name="Google Shape;1481;p70"/>
          <p:cNvSpPr/>
          <p:nvPr/>
        </p:nvSpPr>
        <p:spPr>
          <a:xfrm>
            <a:off x="3057199" y="359670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2" name="Google Shape;1482;p70"/>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3" name="Google Shape;1483;p70"/>
          <p:cNvSpPr/>
          <p:nvPr/>
        </p:nvSpPr>
        <p:spPr>
          <a:xfrm>
            <a:off x="420769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4" name="Google Shape;1484;p70"/>
          <p:cNvSpPr/>
          <p:nvPr/>
        </p:nvSpPr>
        <p:spPr>
          <a:xfrm>
            <a:off x="420769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5" name="Google Shape;1485;p70"/>
          <p:cNvSpPr/>
          <p:nvPr/>
        </p:nvSpPr>
        <p:spPr>
          <a:xfrm>
            <a:off x="4207693" y="223105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6" name="Google Shape;1486;p70"/>
          <p:cNvSpPr/>
          <p:nvPr/>
        </p:nvSpPr>
        <p:spPr>
          <a:xfrm>
            <a:off x="4207693" y="291388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7" name="Google Shape;1487;p70"/>
          <p:cNvSpPr/>
          <p:nvPr/>
        </p:nvSpPr>
        <p:spPr>
          <a:xfrm>
            <a:off x="4207693" y="3596707"/>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8" name="Google Shape;1488;p70"/>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9" name="Google Shape;1489;p70"/>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0" name="Google Shape;1490;p70"/>
          <p:cNvSpPr/>
          <p:nvPr/>
        </p:nvSpPr>
        <p:spPr>
          <a:xfrm>
            <a:off x="664189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1" name="Google Shape;1491;p70"/>
          <p:cNvSpPr/>
          <p:nvPr/>
        </p:nvSpPr>
        <p:spPr>
          <a:xfrm>
            <a:off x="6641896" y="223105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2" name="Google Shape;1492;p70"/>
          <p:cNvSpPr/>
          <p:nvPr/>
        </p:nvSpPr>
        <p:spPr>
          <a:xfrm>
            <a:off x="6641896" y="291388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3" name="Google Shape;1493;p70"/>
          <p:cNvSpPr/>
          <p:nvPr/>
        </p:nvSpPr>
        <p:spPr>
          <a:xfrm>
            <a:off x="6641896" y="359670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4" name="Google Shape;1494;p70"/>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5" name="Google Shape;1495;p70"/>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6" name="Google Shape;1496;p70"/>
          <p:cNvSpPr/>
          <p:nvPr/>
        </p:nvSpPr>
        <p:spPr>
          <a:xfrm>
            <a:off x="4046050" y="652300"/>
            <a:ext cx="1146600" cy="28161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7" name="Google Shape;1497;p70"/>
          <p:cNvSpPr/>
          <p:nvPr/>
        </p:nvSpPr>
        <p:spPr>
          <a:xfrm>
            <a:off x="2791150" y="3468400"/>
            <a:ext cx="1254900" cy="14190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71"/>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3" name="Google Shape;1503;p71"/>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4" name="Google Shape;1504;p71"/>
          <p:cNvSpPr/>
          <p:nvPr/>
        </p:nvSpPr>
        <p:spPr>
          <a:xfrm>
            <a:off x="305719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5" name="Google Shape;1505;p71"/>
          <p:cNvSpPr/>
          <p:nvPr/>
        </p:nvSpPr>
        <p:spPr>
          <a:xfrm>
            <a:off x="305719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6" name="Google Shape;1506;p71"/>
          <p:cNvSpPr/>
          <p:nvPr/>
        </p:nvSpPr>
        <p:spPr>
          <a:xfrm>
            <a:off x="3057199" y="3596707"/>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7" name="Google Shape;1507;p71"/>
          <p:cNvSpPr/>
          <p:nvPr/>
        </p:nvSpPr>
        <p:spPr>
          <a:xfrm>
            <a:off x="3057199"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8" name="Google Shape;1508;p71"/>
          <p:cNvSpPr/>
          <p:nvPr/>
        </p:nvSpPr>
        <p:spPr>
          <a:xfrm>
            <a:off x="420769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9" name="Google Shape;1509;p71"/>
          <p:cNvSpPr/>
          <p:nvPr/>
        </p:nvSpPr>
        <p:spPr>
          <a:xfrm>
            <a:off x="420769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0" name="Google Shape;1510;p71"/>
          <p:cNvSpPr/>
          <p:nvPr/>
        </p:nvSpPr>
        <p:spPr>
          <a:xfrm>
            <a:off x="4207693" y="223105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1" name="Google Shape;1511;p71"/>
          <p:cNvSpPr/>
          <p:nvPr/>
        </p:nvSpPr>
        <p:spPr>
          <a:xfrm>
            <a:off x="4207693" y="2913880"/>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2" name="Google Shape;1512;p71"/>
          <p:cNvSpPr/>
          <p:nvPr/>
        </p:nvSpPr>
        <p:spPr>
          <a:xfrm>
            <a:off x="4207693"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3" name="Google Shape;1513;p71"/>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4" name="Google Shape;1514;p71"/>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5" name="Google Shape;1515;p71"/>
          <p:cNvSpPr/>
          <p:nvPr/>
        </p:nvSpPr>
        <p:spPr>
          <a:xfrm>
            <a:off x="664189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6" name="Google Shape;1516;p71"/>
          <p:cNvSpPr/>
          <p:nvPr/>
        </p:nvSpPr>
        <p:spPr>
          <a:xfrm>
            <a:off x="6641896" y="223105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7" name="Google Shape;1517;p71"/>
          <p:cNvSpPr/>
          <p:nvPr/>
        </p:nvSpPr>
        <p:spPr>
          <a:xfrm>
            <a:off x="6641896" y="291388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8" name="Google Shape;1518;p71"/>
          <p:cNvSpPr/>
          <p:nvPr/>
        </p:nvSpPr>
        <p:spPr>
          <a:xfrm>
            <a:off x="6641896" y="3596707"/>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9" name="Google Shape;1519;p71"/>
          <p:cNvSpPr/>
          <p:nvPr/>
        </p:nvSpPr>
        <p:spPr>
          <a:xfrm>
            <a:off x="6641896" y="4279534"/>
            <a:ext cx="770400" cy="440400"/>
          </a:xfrm>
          <a:prstGeom prst="rect">
            <a:avLst/>
          </a:prstGeom>
          <a:solidFill>
            <a:srgbClr val="FF99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0" name="Google Shape;1520;p71"/>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1" name="Google Shape;1521;p71"/>
          <p:cNvSpPr/>
          <p:nvPr/>
        </p:nvSpPr>
        <p:spPr>
          <a:xfrm>
            <a:off x="4046050" y="652300"/>
            <a:ext cx="1146600" cy="35157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2" name="Google Shape;1522;p71"/>
          <p:cNvSpPr/>
          <p:nvPr/>
        </p:nvSpPr>
        <p:spPr>
          <a:xfrm>
            <a:off x="2791150" y="4168000"/>
            <a:ext cx="1254900" cy="7194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72"/>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8" name="Google Shape;1528;p72"/>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9" name="Google Shape;1529;p72"/>
          <p:cNvSpPr/>
          <p:nvPr/>
        </p:nvSpPr>
        <p:spPr>
          <a:xfrm>
            <a:off x="305719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0" name="Google Shape;1530;p72"/>
          <p:cNvSpPr/>
          <p:nvPr/>
        </p:nvSpPr>
        <p:spPr>
          <a:xfrm>
            <a:off x="305719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1" name="Google Shape;1531;p72"/>
          <p:cNvSpPr/>
          <p:nvPr/>
        </p:nvSpPr>
        <p:spPr>
          <a:xfrm>
            <a:off x="3057199" y="359670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2" name="Google Shape;1532;p72"/>
          <p:cNvSpPr/>
          <p:nvPr/>
        </p:nvSpPr>
        <p:spPr>
          <a:xfrm>
            <a:off x="3057199" y="427953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3" name="Google Shape;1533;p72"/>
          <p:cNvSpPr/>
          <p:nvPr/>
        </p:nvSpPr>
        <p:spPr>
          <a:xfrm>
            <a:off x="420769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4" name="Google Shape;1534;p72"/>
          <p:cNvSpPr/>
          <p:nvPr/>
        </p:nvSpPr>
        <p:spPr>
          <a:xfrm>
            <a:off x="420769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5" name="Google Shape;1535;p72"/>
          <p:cNvSpPr/>
          <p:nvPr/>
        </p:nvSpPr>
        <p:spPr>
          <a:xfrm>
            <a:off x="4207693"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6" name="Google Shape;1536;p72"/>
          <p:cNvSpPr/>
          <p:nvPr/>
        </p:nvSpPr>
        <p:spPr>
          <a:xfrm>
            <a:off x="4207693" y="291388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7" name="Google Shape;1537;p72"/>
          <p:cNvSpPr/>
          <p:nvPr/>
        </p:nvSpPr>
        <p:spPr>
          <a:xfrm>
            <a:off x="4207693"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8" name="Google Shape;1538;p72"/>
          <p:cNvSpPr/>
          <p:nvPr/>
        </p:nvSpPr>
        <p:spPr>
          <a:xfrm>
            <a:off x="4207693" y="4279534"/>
            <a:ext cx="770400" cy="440400"/>
          </a:xfrm>
          <a:prstGeom prst="rect">
            <a:avLst/>
          </a:prstGeom>
          <a:solidFill>
            <a:schemeClr val="lt1"/>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9" name="Google Shape;1539;p72"/>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0" name="Google Shape;1540;p72"/>
          <p:cNvSpPr/>
          <p:nvPr/>
        </p:nvSpPr>
        <p:spPr>
          <a:xfrm>
            <a:off x="664189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1" name="Google Shape;1541;p72"/>
          <p:cNvSpPr/>
          <p:nvPr/>
        </p:nvSpPr>
        <p:spPr>
          <a:xfrm>
            <a:off x="6641896"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2" name="Google Shape;1542;p72"/>
          <p:cNvSpPr/>
          <p:nvPr/>
        </p:nvSpPr>
        <p:spPr>
          <a:xfrm>
            <a:off x="6641896" y="291388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3" name="Google Shape;1543;p72"/>
          <p:cNvSpPr/>
          <p:nvPr/>
        </p:nvSpPr>
        <p:spPr>
          <a:xfrm>
            <a:off x="6641896" y="359670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4" name="Google Shape;1544;p72"/>
          <p:cNvSpPr/>
          <p:nvPr/>
        </p:nvSpPr>
        <p:spPr>
          <a:xfrm>
            <a:off x="6641896" y="427953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5" name="Google Shape;1545;p72"/>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6" name="Google Shape;1546;p72"/>
          <p:cNvSpPr/>
          <p:nvPr/>
        </p:nvSpPr>
        <p:spPr>
          <a:xfrm>
            <a:off x="4046050" y="652300"/>
            <a:ext cx="1146600" cy="35157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7" name="Google Shape;1547;p72"/>
          <p:cNvSpPr/>
          <p:nvPr/>
        </p:nvSpPr>
        <p:spPr>
          <a:xfrm>
            <a:off x="2791150" y="4168000"/>
            <a:ext cx="1254900" cy="7194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Google Shape;1552;p73"/>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3" name="Google Shape;1553;p73"/>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4" name="Google Shape;1554;p73"/>
          <p:cNvSpPr/>
          <p:nvPr/>
        </p:nvSpPr>
        <p:spPr>
          <a:xfrm>
            <a:off x="305719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5" name="Google Shape;1555;p73"/>
          <p:cNvSpPr/>
          <p:nvPr/>
        </p:nvSpPr>
        <p:spPr>
          <a:xfrm>
            <a:off x="305719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6" name="Google Shape;1556;p73"/>
          <p:cNvSpPr/>
          <p:nvPr/>
        </p:nvSpPr>
        <p:spPr>
          <a:xfrm>
            <a:off x="3057199" y="359670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7" name="Google Shape;1557;p73"/>
          <p:cNvSpPr/>
          <p:nvPr/>
        </p:nvSpPr>
        <p:spPr>
          <a:xfrm>
            <a:off x="3057199" y="4279534"/>
            <a:ext cx="770400" cy="440400"/>
          </a:xfrm>
          <a:prstGeom prst="rect">
            <a:avLst/>
          </a:prstGeom>
          <a:solidFill>
            <a:srgbClr val="FF99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8" name="Google Shape;1558;p73"/>
          <p:cNvSpPr/>
          <p:nvPr/>
        </p:nvSpPr>
        <p:spPr>
          <a:xfrm>
            <a:off x="420769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9" name="Google Shape;1559;p73"/>
          <p:cNvSpPr/>
          <p:nvPr/>
        </p:nvSpPr>
        <p:spPr>
          <a:xfrm>
            <a:off x="420769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0" name="Google Shape;1560;p73"/>
          <p:cNvSpPr/>
          <p:nvPr/>
        </p:nvSpPr>
        <p:spPr>
          <a:xfrm>
            <a:off x="4207693"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1" name="Google Shape;1561;p73"/>
          <p:cNvSpPr/>
          <p:nvPr/>
        </p:nvSpPr>
        <p:spPr>
          <a:xfrm>
            <a:off x="4207693" y="291388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2" name="Google Shape;1562;p73"/>
          <p:cNvSpPr/>
          <p:nvPr/>
        </p:nvSpPr>
        <p:spPr>
          <a:xfrm>
            <a:off x="4207693"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3" name="Google Shape;1563;p73"/>
          <p:cNvSpPr/>
          <p:nvPr/>
        </p:nvSpPr>
        <p:spPr>
          <a:xfrm>
            <a:off x="4207693" y="427953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4" name="Google Shape;1564;p73"/>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5" name="Google Shape;1565;p73"/>
          <p:cNvSpPr/>
          <p:nvPr/>
        </p:nvSpPr>
        <p:spPr>
          <a:xfrm>
            <a:off x="664189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6" name="Google Shape;1566;p73"/>
          <p:cNvSpPr/>
          <p:nvPr/>
        </p:nvSpPr>
        <p:spPr>
          <a:xfrm>
            <a:off x="6641896"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7" name="Google Shape;1567;p73"/>
          <p:cNvSpPr/>
          <p:nvPr/>
        </p:nvSpPr>
        <p:spPr>
          <a:xfrm>
            <a:off x="6641896" y="2913880"/>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8" name="Google Shape;1568;p73"/>
          <p:cNvSpPr/>
          <p:nvPr/>
        </p:nvSpPr>
        <p:spPr>
          <a:xfrm>
            <a:off x="6641896" y="359670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9" name="Google Shape;1569;p73"/>
          <p:cNvSpPr/>
          <p:nvPr/>
        </p:nvSpPr>
        <p:spPr>
          <a:xfrm>
            <a:off x="6641896" y="4279534"/>
            <a:ext cx="770400" cy="440400"/>
          </a:xfrm>
          <a:prstGeom prst="rect">
            <a:avLst/>
          </a:prstGeom>
          <a:solidFill>
            <a:srgbClr val="00FF00"/>
          </a:solid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0" name="Google Shape;1570;p73"/>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1" name="Google Shape;1571;p73"/>
          <p:cNvSpPr/>
          <p:nvPr/>
        </p:nvSpPr>
        <p:spPr>
          <a:xfrm>
            <a:off x="4046050" y="652300"/>
            <a:ext cx="11466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378" name="Google Shape;378;p29"/>
          <p:cNvPicPr preferRelativeResize="0"/>
          <p:nvPr/>
        </p:nvPicPr>
        <p:blipFill>
          <a:blip r:embed="rId3">
            <a:alphaModFix/>
          </a:blip>
          <a:stretch>
            <a:fillRect/>
          </a:stretch>
        </p:blipFill>
        <p:spPr>
          <a:xfrm>
            <a:off x="1350525" y="1261700"/>
            <a:ext cx="3667125" cy="3219450"/>
          </a:xfrm>
          <a:prstGeom prst="rect">
            <a:avLst/>
          </a:prstGeom>
          <a:noFill/>
          <a:ln>
            <a:noFill/>
          </a:ln>
        </p:spPr>
      </p:pic>
      <p:grpSp>
        <p:nvGrpSpPr>
          <p:cNvPr id="379" name="Google Shape;379;p29"/>
          <p:cNvGrpSpPr/>
          <p:nvPr/>
        </p:nvGrpSpPr>
        <p:grpSpPr>
          <a:xfrm>
            <a:off x="2449525" y="2342800"/>
            <a:ext cx="6730900" cy="1580450"/>
            <a:chOff x="2449525" y="2342800"/>
            <a:chExt cx="6730900" cy="1580450"/>
          </a:xfrm>
        </p:grpSpPr>
        <p:sp>
          <p:nvSpPr>
            <p:cNvPr id="380" name="Google Shape;380;p29"/>
            <p:cNvSpPr txBox="1"/>
            <p:nvPr/>
          </p:nvSpPr>
          <p:spPr>
            <a:xfrm>
              <a:off x="5593625" y="2876550"/>
              <a:ext cx="358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k=0,</a:t>
              </a:r>
              <a:endParaRPr>
                <a:solidFill>
                  <a:srgbClr val="B45F06"/>
                </a:solidFill>
              </a:endParaRPr>
            </a:p>
            <a:p>
              <a:pPr marL="0" lvl="0" indent="0" algn="l" rtl="0">
                <a:spcBef>
                  <a:spcPts val="0"/>
                </a:spcBef>
                <a:spcAft>
                  <a:spcPts val="0"/>
                </a:spcAft>
                <a:buNone/>
              </a:pPr>
              <a:r>
                <a:rPr lang="en">
                  <a:solidFill>
                    <a:srgbClr val="B45F06"/>
                  </a:solidFill>
                </a:rPr>
                <a:t>P(4, 0) = 0</a:t>
              </a:r>
              <a:endParaRPr>
                <a:solidFill>
                  <a:srgbClr val="B45F06"/>
                </a:solidFill>
              </a:endParaRPr>
            </a:p>
            <a:p>
              <a:pPr marL="0" lvl="0" indent="0" algn="l" rtl="0">
                <a:spcBef>
                  <a:spcPts val="0"/>
                </a:spcBef>
                <a:spcAft>
                  <a:spcPts val="0"/>
                </a:spcAft>
                <a:buNone/>
              </a:pPr>
              <a:endParaRPr>
                <a:solidFill>
                  <a:srgbClr val="B45F06"/>
                </a:solidFill>
              </a:endParaRPr>
            </a:p>
            <a:p>
              <a:pPr marL="0" lvl="0" indent="0" algn="l" rtl="0">
                <a:spcBef>
                  <a:spcPts val="0"/>
                </a:spcBef>
                <a:spcAft>
                  <a:spcPts val="0"/>
                </a:spcAft>
                <a:buNone/>
              </a:pPr>
              <a:endParaRPr>
                <a:solidFill>
                  <a:srgbClr val="B45F06"/>
                </a:solidFill>
              </a:endParaRPr>
            </a:p>
          </p:txBody>
        </p:sp>
        <p:cxnSp>
          <p:nvCxnSpPr>
            <p:cNvPr id="381" name="Google Shape;381;p29"/>
            <p:cNvCxnSpPr/>
            <p:nvPr/>
          </p:nvCxnSpPr>
          <p:spPr>
            <a:xfrm rot="10800000">
              <a:off x="2449525" y="2342800"/>
              <a:ext cx="236700" cy="0"/>
            </a:xfrm>
            <a:prstGeom prst="straightConnector1">
              <a:avLst/>
            </a:prstGeom>
            <a:noFill/>
            <a:ln w="9525" cap="flat" cmpd="sng">
              <a:solidFill>
                <a:srgbClr val="CC0000"/>
              </a:solidFill>
              <a:prstDash val="solid"/>
              <a:round/>
              <a:headEnd type="none" w="med" len="med"/>
              <a:tailEnd type="triangle" w="med" len="med"/>
            </a:ln>
          </p:spPr>
        </p:cxnSp>
      </p:grpSp>
      <p:grpSp>
        <p:nvGrpSpPr>
          <p:cNvPr id="382" name="Google Shape;382;p29"/>
          <p:cNvGrpSpPr/>
          <p:nvPr/>
        </p:nvGrpSpPr>
        <p:grpSpPr>
          <a:xfrm>
            <a:off x="2403925" y="1595050"/>
            <a:ext cx="6614025" cy="2539475"/>
            <a:chOff x="2403925" y="1595050"/>
            <a:chExt cx="6614025" cy="2539475"/>
          </a:xfrm>
        </p:grpSpPr>
        <p:cxnSp>
          <p:nvCxnSpPr>
            <p:cNvPr id="383" name="Google Shape;383;p29"/>
            <p:cNvCxnSpPr/>
            <p:nvPr/>
          </p:nvCxnSpPr>
          <p:spPr>
            <a:xfrm rot="10800000">
              <a:off x="2403925" y="1595050"/>
              <a:ext cx="282300" cy="755400"/>
            </a:xfrm>
            <a:prstGeom prst="straightConnector1">
              <a:avLst/>
            </a:prstGeom>
            <a:noFill/>
            <a:ln w="9525" cap="flat" cmpd="sng">
              <a:solidFill>
                <a:srgbClr val="CC0000"/>
              </a:solidFill>
              <a:prstDash val="solid"/>
              <a:round/>
              <a:headEnd type="none" w="med" len="med"/>
              <a:tailEnd type="triangle" w="med" len="med"/>
            </a:ln>
          </p:spPr>
        </p:cxnSp>
        <p:sp>
          <p:nvSpPr>
            <p:cNvPr id="384" name="Google Shape;384;p29"/>
            <p:cNvSpPr txBox="1"/>
            <p:nvPr/>
          </p:nvSpPr>
          <p:spPr>
            <a:xfrm>
              <a:off x="5599150" y="3518925"/>
              <a:ext cx="341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rgbClr val="B45F06"/>
                  </a:solidFill>
                </a:rPr>
                <a:t>k=1,</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P(0,0) + 1*7 = 7</a:t>
              </a:r>
              <a:endParaRPr/>
            </a:p>
          </p:txBody>
        </p:sp>
      </p:grpSp>
      <p:sp>
        <p:nvSpPr>
          <p:cNvPr id="385" name="Google Shape;385;p29"/>
          <p:cNvSpPr txBox="1"/>
          <p:nvPr/>
        </p:nvSpPr>
        <p:spPr>
          <a:xfrm>
            <a:off x="2945675" y="2129150"/>
            <a:ext cx="29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7</a:t>
            </a:r>
            <a:endParaRPr>
              <a:solidFill>
                <a:srgbClr val="B45F06"/>
              </a:solidFill>
            </a:endParaRPr>
          </a:p>
        </p:txBody>
      </p:sp>
      <p:pic>
        <p:nvPicPr>
          <p:cNvPr id="386" name="Google Shape;386;p29"/>
          <p:cNvPicPr preferRelativeResize="0"/>
          <p:nvPr/>
        </p:nvPicPr>
        <p:blipFill>
          <a:blip r:embed="rId4">
            <a:alphaModFix/>
          </a:blip>
          <a:stretch>
            <a:fillRect/>
          </a:stretch>
        </p:blipFill>
        <p:spPr>
          <a:xfrm>
            <a:off x="5599140" y="185675"/>
            <a:ext cx="3111060" cy="938800"/>
          </a:xfrm>
          <a:prstGeom prst="rect">
            <a:avLst/>
          </a:prstGeom>
          <a:noFill/>
          <a:ln>
            <a:noFill/>
          </a:ln>
        </p:spPr>
      </p:pic>
      <p:sp>
        <p:nvSpPr>
          <p:cNvPr id="387" name="Google Shape;387;p29"/>
          <p:cNvSpPr txBox="1"/>
          <p:nvPr/>
        </p:nvSpPr>
        <p:spPr>
          <a:xfrm>
            <a:off x="5592925" y="2129150"/>
            <a:ext cx="2603100" cy="7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B45F06"/>
                </a:solidFill>
              </a:rPr>
              <a:t>C = 4 </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W</a:t>
            </a:r>
            <a:r>
              <a:rPr lang="en" baseline="-25000">
                <a:solidFill>
                  <a:srgbClr val="B45F06"/>
                </a:solidFill>
              </a:rPr>
              <a:t>j-1</a:t>
            </a:r>
            <a:r>
              <a:rPr lang="en">
                <a:solidFill>
                  <a:srgbClr val="B45F06"/>
                </a:solidFill>
              </a:rPr>
              <a:t> = 4 </a:t>
            </a:r>
            <a:endParaRPr>
              <a:solidFill>
                <a:srgbClr val="B45F06"/>
              </a:solidFill>
            </a:endParaRPr>
          </a:p>
          <a:p>
            <a:pPr marL="0" lvl="0" indent="0" algn="l" rtl="0">
              <a:spcBef>
                <a:spcPts val="0"/>
              </a:spcBef>
              <a:spcAft>
                <a:spcPts val="0"/>
              </a:spcAft>
              <a:buClr>
                <a:schemeClr val="dk1"/>
              </a:buClr>
              <a:buSzPts val="1100"/>
              <a:buFont typeface="Arial"/>
              <a:buNone/>
            </a:pPr>
            <a:r>
              <a:rPr lang="en">
                <a:solidFill>
                  <a:srgbClr val="B45F06"/>
                </a:solidFill>
              </a:rPr>
              <a:t>k = 4/4 = 1 → k stops at 1</a:t>
            </a:r>
            <a:endParaRPr/>
          </a:p>
        </p:txBody>
      </p:sp>
      <p:pic>
        <p:nvPicPr>
          <p:cNvPr id="388" name="Google Shape;388;p29"/>
          <p:cNvPicPr preferRelativeResize="0"/>
          <p:nvPr/>
        </p:nvPicPr>
        <p:blipFill>
          <a:blip r:embed="rId5">
            <a:alphaModFix/>
          </a:blip>
          <a:stretch>
            <a:fillRect/>
          </a:stretch>
        </p:blipFill>
        <p:spPr>
          <a:xfrm>
            <a:off x="5321124" y="1595051"/>
            <a:ext cx="3667124" cy="4918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74"/>
          <p:cNvSpPr/>
          <p:nvPr/>
        </p:nvSpPr>
        <p:spPr>
          <a:xfrm>
            <a:off x="3057199" y="86540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7" name="Google Shape;1577;p74"/>
          <p:cNvSpPr/>
          <p:nvPr/>
        </p:nvSpPr>
        <p:spPr>
          <a:xfrm>
            <a:off x="3057199" y="154822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8" name="Google Shape;1578;p74"/>
          <p:cNvSpPr/>
          <p:nvPr/>
        </p:nvSpPr>
        <p:spPr>
          <a:xfrm>
            <a:off x="3057199" y="223105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9" name="Google Shape;1579;p74"/>
          <p:cNvSpPr/>
          <p:nvPr/>
        </p:nvSpPr>
        <p:spPr>
          <a:xfrm>
            <a:off x="3057199" y="2913880"/>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0" name="Google Shape;1580;p74"/>
          <p:cNvSpPr/>
          <p:nvPr/>
        </p:nvSpPr>
        <p:spPr>
          <a:xfrm>
            <a:off x="3057199" y="3596707"/>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1" name="Google Shape;1581;p74"/>
          <p:cNvSpPr/>
          <p:nvPr/>
        </p:nvSpPr>
        <p:spPr>
          <a:xfrm>
            <a:off x="3057199" y="4279534"/>
            <a:ext cx="770400" cy="440400"/>
          </a:xfrm>
          <a:prstGeom prst="rect">
            <a:avLst/>
          </a:prstGeom>
          <a:solidFill>
            <a:srgbClr val="FF99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2" name="Google Shape;1582;p74"/>
          <p:cNvSpPr/>
          <p:nvPr/>
        </p:nvSpPr>
        <p:spPr>
          <a:xfrm>
            <a:off x="4207693"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3" name="Google Shape;1583;p74"/>
          <p:cNvSpPr/>
          <p:nvPr/>
        </p:nvSpPr>
        <p:spPr>
          <a:xfrm>
            <a:off x="4207693"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4" name="Google Shape;1584;p74"/>
          <p:cNvSpPr/>
          <p:nvPr/>
        </p:nvSpPr>
        <p:spPr>
          <a:xfrm>
            <a:off x="4207693"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5" name="Google Shape;1585;p74"/>
          <p:cNvSpPr/>
          <p:nvPr/>
        </p:nvSpPr>
        <p:spPr>
          <a:xfrm>
            <a:off x="4207693" y="291388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6" name="Google Shape;1586;p74"/>
          <p:cNvSpPr/>
          <p:nvPr/>
        </p:nvSpPr>
        <p:spPr>
          <a:xfrm>
            <a:off x="4207693" y="3596707"/>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7" name="Google Shape;1587;p74"/>
          <p:cNvSpPr/>
          <p:nvPr/>
        </p:nvSpPr>
        <p:spPr>
          <a:xfrm>
            <a:off x="4207693" y="4279534"/>
            <a:ext cx="770400" cy="440400"/>
          </a:xfrm>
          <a:prstGeom prst="rect">
            <a:avLst/>
          </a:prstGeom>
          <a:solidFill>
            <a:srgbClr val="00FF00"/>
          </a:solidFill>
          <a:ln w="1143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8" name="Google Shape;1588;p74"/>
          <p:cNvSpPr/>
          <p:nvPr/>
        </p:nvSpPr>
        <p:spPr>
          <a:xfrm>
            <a:off x="6641896" y="86540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9" name="Google Shape;1589;p74"/>
          <p:cNvSpPr/>
          <p:nvPr/>
        </p:nvSpPr>
        <p:spPr>
          <a:xfrm>
            <a:off x="6641896" y="154822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0" name="Google Shape;1590;p74"/>
          <p:cNvSpPr/>
          <p:nvPr/>
        </p:nvSpPr>
        <p:spPr>
          <a:xfrm>
            <a:off x="6641896" y="223105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1" name="Google Shape;1591;p74"/>
          <p:cNvSpPr/>
          <p:nvPr/>
        </p:nvSpPr>
        <p:spPr>
          <a:xfrm>
            <a:off x="6641896" y="2913880"/>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2" name="Google Shape;1592;p74"/>
          <p:cNvSpPr/>
          <p:nvPr/>
        </p:nvSpPr>
        <p:spPr>
          <a:xfrm>
            <a:off x="6641896" y="3596707"/>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3" name="Google Shape;1593;p74"/>
          <p:cNvSpPr/>
          <p:nvPr/>
        </p:nvSpPr>
        <p:spPr>
          <a:xfrm>
            <a:off x="6641896" y="4279534"/>
            <a:ext cx="770400" cy="440400"/>
          </a:xfrm>
          <a:prstGeom prst="rect">
            <a:avLst/>
          </a:prstGeom>
          <a:solidFill>
            <a:srgbClr val="00FF00"/>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4" name="Google Shape;1594;p74"/>
          <p:cNvSpPr/>
          <p:nvPr/>
        </p:nvSpPr>
        <p:spPr>
          <a:xfrm>
            <a:off x="4046050" y="652300"/>
            <a:ext cx="11466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5" name="Google Shape;1595;p74"/>
          <p:cNvSpPr/>
          <p:nvPr/>
        </p:nvSpPr>
        <p:spPr>
          <a:xfrm>
            <a:off x="6399650" y="640475"/>
            <a:ext cx="1254900" cy="4246800"/>
          </a:xfrm>
          <a:prstGeom prst="roundRect">
            <a:avLst>
              <a:gd name="adj" fmla="val 16667"/>
            </a:avLst>
          </a:prstGeom>
          <a:noFill/>
          <a:ln w="762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6" name="Google Shape;1596;p74"/>
          <p:cNvSpPr txBox="1"/>
          <p:nvPr/>
        </p:nvSpPr>
        <p:spPr>
          <a:xfrm>
            <a:off x="393700" y="2153350"/>
            <a:ext cx="1905000" cy="124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t>Saves space! </a:t>
            </a:r>
            <a:endParaRPr sz="1700"/>
          </a:p>
          <a:p>
            <a:pPr marL="0" lvl="0" indent="0" algn="l" rtl="0">
              <a:spcBef>
                <a:spcPts val="0"/>
              </a:spcBef>
              <a:spcAft>
                <a:spcPts val="0"/>
              </a:spcAft>
              <a:buNone/>
            </a:pPr>
            <a:r>
              <a:rPr lang="en" sz="1700"/>
              <a:t>Improves space complexity </a:t>
            </a:r>
            <a:endParaRPr sz="17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Approach</a:t>
            </a:r>
            <a:endParaRPr/>
          </a:p>
        </p:txBody>
      </p:sp>
      <p:sp>
        <p:nvSpPr>
          <p:cNvPr id="1602" name="Google Shape;1602;p75"/>
          <p:cNvSpPr txBox="1"/>
          <p:nvPr/>
        </p:nvSpPr>
        <p:spPr>
          <a:xfrm>
            <a:off x="311700" y="1294200"/>
            <a:ext cx="8619000" cy="3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8050"/>
                </a:solidFill>
                <a:latin typeface="Roboto Mono"/>
                <a:ea typeface="Roboto Mono"/>
                <a:cs typeface="Roboto Mono"/>
                <a:sym typeface="Roboto Mono"/>
              </a:rPr>
              <a:t>int</a:t>
            </a:r>
            <a:r>
              <a:rPr lang="en" sz="1600">
                <a:latin typeface="Roboto Mono"/>
                <a:ea typeface="Roboto Mono"/>
                <a:cs typeface="Roboto Mono"/>
                <a:sym typeface="Roboto Mono"/>
              </a:rPr>
              <a:t> </a:t>
            </a:r>
            <a:r>
              <a:rPr lang="en" sz="1600">
                <a:solidFill>
                  <a:srgbClr val="0000F0"/>
                </a:solidFill>
                <a:latin typeface="Roboto Mono"/>
                <a:ea typeface="Roboto Mono"/>
                <a:cs typeface="Roboto Mono"/>
                <a:sym typeface="Roboto Mono"/>
              </a:rPr>
              <a:t>knapsack</a:t>
            </a:r>
            <a:r>
              <a:rPr lang="en" sz="1600">
                <a:latin typeface="Roboto Mono"/>
                <a:ea typeface="Roboto Mono"/>
                <a:cs typeface="Roboto Mono"/>
                <a:sym typeface="Roboto Mono"/>
              </a:rPr>
              <a:t>(</a:t>
            </a:r>
            <a:r>
              <a:rPr lang="en" sz="1600" b="1">
                <a:solidFill>
                  <a:srgbClr val="700080"/>
                </a:solidFill>
                <a:latin typeface="Roboto Mono"/>
                <a:ea typeface="Roboto Mono"/>
                <a:cs typeface="Roboto Mono"/>
                <a:sym typeface="Roboto Mono"/>
              </a:rPr>
              <a:t>const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items_begin</a:t>
            </a: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const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items_end</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const</a:t>
            </a:r>
            <a:r>
              <a:rPr lang="en" sz="1600">
                <a:latin typeface="Roboto Mono"/>
                <a:ea typeface="Roboto Mono"/>
                <a:cs typeface="Roboto Mono"/>
                <a:sym typeface="Roboto Mono"/>
              </a:rPr>
              <a:t> </a:t>
            </a:r>
            <a:r>
              <a:rPr lang="en" sz="1600">
                <a:solidFill>
                  <a:srgbClr val="008050"/>
                </a:solidFill>
                <a:latin typeface="Roboto Mono"/>
                <a:ea typeface="Roboto Mono"/>
                <a:cs typeface="Roboto Mono"/>
                <a:sym typeface="Roboto Mono"/>
              </a:rPr>
              <a:t>int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capacity</a:t>
            </a:r>
            <a:r>
              <a:rPr lang="en" sz="1600">
                <a:latin typeface="Roboto Mono"/>
                <a:ea typeface="Roboto Mono"/>
                <a:cs typeface="Roboto Mono"/>
                <a:sym typeface="Roboto Mono"/>
              </a:rPr>
              <a:t>) {</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a:solidFill>
                  <a:srgbClr val="008050"/>
                </a:solidFill>
                <a:latin typeface="Roboto Mono"/>
                <a:ea typeface="Roboto Mono"/>
                <a:cs typeface="Roboto Mono"/>
                <a:sym typeface="Roboto Mono"/>
              </a:rPr>
              <a:t>int</a:t>
            </a:r>
            <a:r>
              <a:rPr lang="en" sz="1600">
                <a:latin typeface="Roboto Mono"/>
                <a:ea typeface="Roboto Mono"/>
                <a:cs typeface="Roboto Mono"/>
                <a:sym typeface="Roboto Mono"/>
              </a:rPr>
              <a:t> </a:t>
            </a:r>
            <a:r>
              <a:rPr lang="en" sz="1600">
                <a:solidFill>
                  <a:srgbClr val="008050"/>
                </a:solidFill>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f</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calloc</a:t>
            </a:r>
            <a:r>
              <a:rPr lang="en" sz="1600">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capacity</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06040"/>
                </a:solidFill>
                <a:latin typeface="Roboto Mono"/>
                <a:ea typeface="Roboto Mono"/>
                <a:cs typeface="Roboto Mono"/>
                <a:sym typeface="Roboto Mono"/>
              </a:rPr>
              <a:t>1</a:t>
            </a: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sizeof</a:t>
            </a:r>
            <a:r>
              <a:rPr lang="en" sz="1600">
                <a:latin typeface="Roboto Mono"/>
                <a:ea typeface="Roboto Mono"/>
                <a:cs typeface="Roboto Mono"/>
                <a:sym typeface="Roboto Mono"/>
              </a:rPr>
              <a:t>(</a:t>
            </a:r>
            <a:r>
              <a:rPr lang="en" sz="1600">
                <a:solidFill>
                  <a:srgbClr val="008050"/>
                </a:solidFill>
                <a:latin typeface="Roboto Mono"/>
                <a:ea typeface="Roboto Mono"/>
                <a:cs typeface="Roboto Mono"/>
                <a:sym typeface="Roboto Mono"/>
              </a:rPr>
              <a:t>int</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memset</a:t>
            </a:r>
            <a:r>
              <a:rPr lang="en" sz="1600">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f</a:t>
            </a:r>
            <a:r>
              <a:rPr lang="en" sz="1600">
                <a:latin typeface="Roboto Mono"/>
                <a:ea typeface="Roboto Mono"/>
                <a:cs typeface="Roboto Mono"/>
                <a:sym typeface="Roboto Mono"/>
              </a:rPr>
              <a:t>, </a:t>
            </a:r>
            <a:r>
              <a:rPr lang="en" sz="1600">
                <a:solidFill>
                  <a:srgbClr val="106040"/>
                </a:solidFill>
                <a:latin typeface="Roboto Mono"/>
                <a:ea typeface="Roboto Mono"/>
                <a:cs typeface="Roboto Mono"/>
                <a:sym typeface="Roboto Mono"/>
              </a:rPr>
              <a:t>0</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capacity</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06040"/>
                </a:solidFill>
                <a:latin typeface="Roboto Mono"/>
                <a:ea typeface="Roboto Mono"/>
                <a:cs typeface="Roboto Mono"/>
                <a:sym typeface="Roboto Mono"/>
              </a:rPr>
              <a:t>1</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sizeof</a:t>
            </a:r>
            <a:r>
              <a:rPr lang="en" sz="1600">
                <a:latin typeface="Roboto Mono"/>
                <a:ea typeface="Roboto Mono"/>
                <a:cs typeface="Roboto Mono"/>
                <a:sym typeface="Roboto Mono"/>
              </a:rPr>
              <a:t>(</a:t>
            </a:r>
            <a:r>
              <a:rPr lang="en" sz="1600">
                <a:solidFill>
                  <a:srgbClr val="008050"/>
                </a:solidFill>
                <a:latin typeface="Roboto Mono"/>
                <a:ea typeface="Roboto Mono"/>
                <a:cs typeface="Roboto Mono"/>
                <a:sym typeface="Roboto Mono"/>
              </a:rPr>
              <a:t>int</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for</a:t>
            </a: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const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item</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items_begin</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items_end</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item</a:t>
            </a:r>
            <a:r>
              <a:rPr lang="en" sz="1600">
                <a:latin typeface="Roboto Mono"/>
                <a:ea typeface="Roboto Mono"/>
                <a:cs typeface="Roboto Mono"/>
                <a:sym typeface="Roboto Mono"/>
              </a:rPr>
              <a:t>) {</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for</a:t>
            </a:r>
            <a:r>
              <a:rPr lang="en" sz="1600">
                <a:latin typeface="Roboto Mono"/>
                <a:ea typeface="Roboto Mono"/>
                <a:cs typeface="Roboto Mono"/>
                <a:sym typeface="Roboto Mono"/>
              </a:rPr>
              <a:t> (</a:t>
            </a:r>
            <a:r>
              <a:rPr lang="en" sz="1600">
                <a:solidFill>
                  <a:srgbClr val="008050"/>
                </a:solidFill>
                <a:latin typeface="Roboto Mono"/>
                <a:ea typeface="Roboto Mono"/>
                <a:cs typeface="Roboto Mono"/>
                <a:sym typeface="Roboto Mono"/>
              </a:rPr>
              <a:t>int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a:t>
            </a:r>
            <a:r>
              <a:rPr lang="en" sz="1600" b="1">
                <a:solidFill>
                  <a:srgbClr val="EE11FF"/>
                </a:solidFill>
                <a:latin typeface="Roboto Mono"/>
                <a:ea typeface="Roboto Mono"/>
                <a:cs typeface="Roboto Mono"/>
                <a:sym typeface="Roboto Mono"/>
              </a:rPr>
              <a:t>-&gt;</a:t>
            </a:r>
            <a:r>
              <a:rPr lang="en" sz="1600">
                <a:solidFill>
                  <a:srgbClr val="1AB1CD"/>
                </a:solidFill>
                <a:latin typeface="Roboto Mono"/>
                <a:ea typeface="Roboto Mono"/>
                <a:cs typeface="Roboto Mono"/>
                <a:sym typeface="Roboto Mono"/>
              </a:rPr>
              <a:t>weight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&lt;=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capacity</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a:t>
            </a:r>
            <a:r>
              <a:rPr lang="en" sz="1600">
                <a:latin typeface="Roboto Mono"/>
                <a:ea typeface="Roboto Mono"/>
                <a:cs typeface="Roboto Mono"/>
                <a:sym typeface="Roboto Mono"/>
              </a:rPr>
              <a:t>) {</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f</a:t>
            </a:r>
            <a:r>
              <a:rPr lang="en" sz="1600">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max</a:t>
            </a:r>
            <a:r>
              <a:rPr lang="en" sz="1600">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f</a:t>
            </a:r>
            <a:r>
              <a:rPr lang="en" sz="1600">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f</a:t>
            </a:r>
            <a:r>
              <a:rPr lang="en" sz="1600">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i</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a:t>
            </a:r>
            <a:r>
              <a:rPr lang="en" sz="1600" b="1">
                <a:solidFill>
                  <a:srgbClr val="EE11FF"/>
                </a:solidFill>
                <a:latin typeface="Roboto Mono"/>
                <a:ea typeface="Roboto Mono"/>
                <a:cs typeface="Roboto Mono"/>
                <a:sym typeface="Roboto Mono"/>
              </a:rPr>
              <a:t>-&gt;</a:t>
            </a:r>
            <a:r>
              <a:rPr lang="en" sz="1600">
                <a:solidFill>
                  <a:srgbClr val="1AB1CD"/>
                </a:solidFill>
                <a:latin typeface="Roboto Mono"/>
                <a:ea typeface="Roboto Mono"/>
                <a:cs typeface="Roboto Mono"/>
                <a:sym typeface="Roboto Mono"/>
              </a:rPr>
              <a:t>weight</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item</a:t>
            </a:r>
            <a:r>
              <a:rPr lang="en" sz="1600" b="1">
                <a:solidFill>
                  <a:srgbClr val="EE11FF"/>
                </a:solidFill>
                <a:latin typeface="Roboto Mono"/>
                <a:ea typeface="Roboto Mono"/>
                <a:cs typeface="Roboto Mono"/>
                <a:sym typeface="Roboto Mono"/>
              </a:rPr>
              <a:t>-&gt;</a:t>
            </a:r>
            <a:r>
              <a:rPr lang="en" sz="1600">
                <a:solidFill>
                  <a:srgbClr val="1AB1CD"/>
                </a:solidFill>
                <a:latin typeface="Roboto Mono"/>
                <a:ea typeface="Roboto Mono"/>
                <a:cs typeface="Roboto Mono"/>
                <a:sym typeface="Roboto Mono"/>
              </a:rPr>
              <a:t>profit</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a:solidFill>
                  <a:srgbClr val="008050"/>
                </a:solidFill>
                <a:latin typeface="Roboto Mono"/>
                <a:ea typeface="Roboto Mono"/>
                <a:cs typeface="Roboto Mono"/>
                <a:sym typeface="Roboto Mono"/>
              </a:rPr>
              <a:t>int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ans</a:t>
            </a:r>
            <a:r>
              <a:rPr lang="en" sz="1600">
                <a:latin typeface="Roboto Mono"/>
                <a:ea typeface="Roboto Mono"/>
                <a:cs typeface="Roboto Mono"/>
                <a:sym typeface="Roboto Mono"/>
              </a:rPr>
              <a:t> </a:t>
            </a:r>
            <a:r>
              <a:rPr lang="en" sz="1600" b="1">
                <a:solidFill>
                  <a:srgbClr val="EE11FF"/>
                </a:solidFill>
                <a:latin typeface="Roboto Mono"/>
                <a:ea typeface="Roboto Mono"/>
                <a:cs typeface="Roboto Mono"/>
                <a:sym typeface="Roboto Mono"/>
              </a:rPr>
              <a:t>=</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f</a:t>
            </a:r>
            <a:r>
              <a:rPr lang="en" sz="1600">
                <a:latin typeface="Roboto Mono"/>
                <a:ea typeface="Roboto Mono"/>
                <a:cs typeface="Roboto Mono"/>
                <a:sym typeface="Roboto Mono"/>
              </a:rPr>
              <a:t>[</a:t>
            </a:r>
            <a:r>
              <a:rPr lang="en" sz="1600">
                <a:solidFill>
                  <a:srgbClr val="1AB1CD"/>
                </a:solidFill>
                <a:latin typeface="Roboto Mono"/>
                <a:ea typeface="Roboto Mono"/>
                <a:cs typeface="Roboto Mono"/>
                <a:sym typeface="Roboto Mono"/>
              </a:rPr>
              <a:t>capacity</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  </a:t>
            </a:r>
            <a:r>
              <a:rPr lang="en" sz="1600" b="1">
                <a:solidFill>
                  <a:srgbClr val="700080"/>
                </a:solidFill>
                <a:latin typeface="Roboto Mono"/>
                <a:ea typeface="Roboto Mono"/>
                <a:cs typeface="Roboto Mono"/>
                <a:sym typeface="Roboto Mono"/>
              </a:rPr>
              <a:t>return</a:t>
            </a:r>
            <a:r>
              <a:rPr lang="en" sz="1600">
                <a:latin typeface="Roboto Mono"/>
                <a:ea typeface="Roboto Mono"/>
                <a:cs typeface="Roboto Mono"/>
                <a:sym typeface="Roboto Mono"/>
              </a:rPr>
              <a:t> </a:t>
            </a:r>
            <a:r>
              <a:rPr lang="en" sz="1600">
                <a:solidFill>
                  <a:srgbClr val="1AB1CD"/>
                </a:solidFill>
                <a:latin typeface="Roboto Mono"/>
                <a:ea typeface="Roboto Mono"/>
                <a:cs typeface="Roboto Mono"/>
                <a:sym typeface="Roboto Mono"/>
              </a:rPr>
              <a:t>ans</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marL="0" lvl="0" indent="0" algn="l" rtl="0">
              <a:spcBef>
                <a:spcPts val="0"/>
              </a:spcBef>
              <a:spcAft>
                <a:spcPts val="0"/>
              </a:spcAft>
              <a:buNone/>
            </a:pPr>
            <a:r>
              <a:rPr lang="en" sz="1600">
                <a:latin typeface="Roboto Mono"/>
                <a:ea typeface="Roboto Mono"/>
                <a:cs typeface="Roboto Mono"/>
                <a:sym typeface="Roboto Mono"/>
              </a:rPr>
              <a:t>}</a:t>
            </a:r>
            <a:endParaRPr sz="1600">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Looking closely</a:t>
            </a:r>
            <a:endParaRPr/>
          </a:p>
        </p:txBody>
      </p:sp>
      <p:sp>
        <p:nvSpPr>
          <p:cNvPr id="1608" name="Google Shape;1608;p76"/>
          <p:cNvSpPr txBox="1"/>
          <p:nvPr/>
        </p:nvSpPr>
        <p:spPr>
          <a:xfrm>
            <a:off x="262500" y="1017725"/>
            <a:ext cx="8619000" cy="298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8050"/>
                </a:solidFill>
                <a:latin typeface="Roboto Mono"/>
                <a:ea typeface="Roboto Mono"/>
                <a:cs typeface="Roboto Mono"/>
                <a:sym typeface="Roboto Mono"/>
              </a:rPr>
              <a:t>int</a:t>
            </a:r>
            <a:r>
              <a:rPr lang="en" sz="1500">
                <a:latin typeface="Roboto Mono"/>
                <a:ea typeface="Roboto Mono"/>
                <a:cs typeface="Roboto Mono"/>
                <a:sym typeface="Roboto Mono"/>
              </a:rPr>
              <a:t> </a:t>
            </a:r>
            <a:r>
              <a:rPr lang="en" sz="1500">
                <a:solidFill>
                  <a:srgbClr val="0000F0"/>
                </a:solidFill>
                <a:latin typeface="Roboto Mono"/>
                <a:ea typeface="Roboto Mono"/>
                <a:cs typeface="Roboto Mono"/>
                <a:sym typeface="Roboto Mono"/>
              </a:rPr>
              <a:t>knapsack</a:t>
            </a:r>
            <a:r>
              <a:rPr lang="en" sz="1500">
                <a:latin typeface="Roboto Mono"/>
                <a:ea typeface="Roboto Mono"/>
                <a:cs typeface="Roboto Mono"/>
                <a:sym typeface="Roboto Mono"/>
              </a:rPr>
              <a:t>(</a:t>
            </a:r>
            <a:r>
              <a:rPr lang="en" sz="1500" b="1">
                <a:solidFill>
                  <a:srgbClr val="700080"/>
                </a:solidFill>
                <a:latin typeface="Roboto Mono"/>
                <a:ea typeface="Roboto Mono"/>
                <a:cs typeface="Roboto Mono"/>
                <a:sym typeface="Roboto Mono"/>
              </a:rPr>
              <a:t>const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items_begin</a:t>
            </a: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const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items_end</a:t>
            </a:r>
            <a:r>
              <a:rPr lang="en" sz="1500">
                <a:latin typeface="Roboto Mono"/>
                <a:ea typeface="Roboto Mono"/>
                <a:cs typeface="Roboto Mono"/>
                <a:sym typeface="Roboto Mono"/>
              </a:rPr>
              <a:t>,</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const</a:t>
            </a:r>
            <a:r>
              <a:rPr lang="en" sz="1500">
                <a:latin typeface="Roboto Mono"/>
                <a:ea typeface="Roboto Mono"/>
                <a:cs typeface="Roboto Mono"/>
                <a:sym typeface="Roboto Mono"/>
              </a:rPr>
              <a:t> </a:t>
            </a:r>
            <a:r>
              <a:rPr lang="en" sz="1500">
                <a:solidFill>
                  <a:srgbClr val="008050"/>
                </a:solidFill>
                <a:latin typeface="Roboto Mono"/>
                <a:ea typeface="Roboto Mono"/>
                <a:cs typeface="Roboto Mono"/>
                <a:sym typeface="Roboto Mono"/>
              </a:rPr>
              <a:t>int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capacity</a:t>
            </a: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a:solidFill>
                  <a:srgbClr val="008050"/>
                </a:solidFill>
                <a:latin typeface="Roboto Mono"/>
                <a:ea typeface="Roboto Mono"/>
                <a:cs typeface="Roboto Mono"/>
                <a:sym typeface="Roboto Mono"/>
              </a:rPr>
              <a:t>int</a:t>
            </a:r>
            <a:r>
              <a:rPr lang="en" sz="1500">
                <a:latin typeface="Roboto Mono"/>
                <a:ea typeface="Roboto Mono"/>
                <a:cs typeface="Roboto Mono"/>
                <a:sym typeface="Roboto Mono"/>
              </a:rPr>
              <a:t> </a:t>
            </a:r>
            <a:r>
              <a:rPr lang="en" sz="1500">
                <a:solidFill>
                  <a:srgbClr val="008050"/>
                </a:solidFill>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f</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calloc</a:t>
            </a:r>
            <a:r>
              <a:rPr lang="en" sz="1500">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capacity</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06040"/>
                </a:solidFill>
                <a:latin typeface="Roboto Mono"/>
                <a:ea typeface="Roboto Mono"/>
                <a:cs typeface="Roboto Mono"/>
                <a:sym typeface="Roboto Mono"/>
              </a:rPr>
              <a:t>1</a:t>
            </a: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sizeof</a:t>
            </a:r>
            <a:r>
              <a:rPr lang="en" sz="1500">
                <a:latin typeface="Roboto Mono"/>
                <a:ea typeface="Roboto Mono"/>
                <a:cs typeface="Roboto Mono"/>
                <a:sym typeface="Roboto Mono"/>
              </a:rPr>
              <a:t>(</a:t>
            </a:r>
            <a:r>
              <a:rPr lang="en" sz="1500">
                <a:solidFill>
                  <a:srgbClr val="008050"/>
                </a:solidFill>
                <a:latin typeface="Roboto Mono"/>
                <a:ea typeface="Roboto Mono"/>
                <a:cs typeface="Roboto Mono"/>
                <a:sym typeface="Roboto Mono"/>
              </a:rPr>
              <a:t>int</a:t>
            </a:r>
            <a:r>
              <a:rPr lang="en" sz="1500">
                <a:latin typeface="Roboto Mono"/>
                <a:ea typeface="Roboto Mono"/>
                <a:cs typeface="Roboto Mono"/>
                <a:sym typeface="Roboto Mono"/>
              </a:rPr>
              <a:t>));</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memset</a:t>
            </a:r>
            <a:r>
              <a:rPr lang="en" sz="1500">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f</a:t>
            </a:r>
            <a:r>
              <a:rPr lang="en" sz="1500">
                <a:latin typeface="Roboto Mono"/>
                <a:ea typeface="Roboto Mono"/>
                <a:cs typeface="Roboto Mono"/>
                <a:sym typeface="Roboto Mono"/>
              </a:rPr>
              <a:t>, </a:t>
            </a:r>
            <a:r>
              <a:rPr lang="en" sz="1500">
                <a:solidFill>
                  <a:srgbClr val="106040"/>
                </a:solidFill>
                <a:latin typeface="Roboto Mono"/>
                <a:ea typeface="Roboto Mono"/>
                <a:cs typeface="Roboto Mono"/>
                <a:sym typeface="Roboto Mono"/>
              </a:rPr>
              <a:t>0</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capacity</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06040"/>
                </a:solidFill>
                <a:latin typeface="Roboto Mono"/>
                <a:ea typeface="Roboto Mono"/>
                <a:cs typeface="Roboto Mono"/>
                <a:sym typeface="Roboto Mono"/>
              </a:rPr>
              <a:t>1</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sizeof</a:t>
            </a:r>
            <a:r>
              <a:rPr lang="en" sz="1500">
                <a:latin typeface="Roboto Mono"/>
                <a:ea typeface="Roboto Mono"/>
                <a:cs typeface="Roboto Mono"/>
                <a:sym typeface="Roboto Mono"/>
              </a:rPr>
              <a:t>(</a:t>
            </a:r>
            <a:r>
              <a:rPr lang="en" sz="1500">
                <a:solidFill>
                  <a:srgbClr val="008050"/>
                </a:solidFill>
                <a:latin typeface="Roboto Mono"/>
                <a:ea typeface="Roboto Mono"/>
                <a:cs typeface="Roboto Mono"/>
                <a:sym typeface="Roboto Mono"/>
              </a:rPr>
              <a:t>int</a:t>
            </a:r>
            <a:r>
              <a:rPr lang="en" sz="1500">
                <a:latin typeface="Roboto Mono"/>
                <a:ea typeface="Roboto Mono"/>
                <a:cs typeface="Roboto Mono"/>
                <a:sym typeface="Roboto Mono"/>
              </a:rPr>
              <a:t>));</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for</a:t>
            </a: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const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item</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items_begin</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items_end</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item</a:t>
            </a: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for</a:t>
            </a:r>
            <a:r>
              <a:rPr lang="en" sz="1500">
                <a:latin typeface="Roboto Mono"/>
                <a:ea typeface="Roboto Mono"/>
                <a:cs typeface="Roboto Mono"/>
                <a:sym typeface="Roboto Mono"/>
              </a:rPr>
              <a:t> (</a:t>
            </a:r>
            <a:r>
              <a:rPr lang="en" sz="1500">
                <a:solidFill>
                  <a:srgbClr val="008050"/>
                </a:solidFill>
                <a:latin typeface="Roboto Mono"/>
                <a:ea typeface="Roboto Mono"/>
                <a:cs typeface="Roboto Mono"/>
                <a:sym typeface="Roboto Mono"/>
              </a:rPr>
              <a:t>int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a:t>
            </a:r>
            <a:r>
              <a:rPr lang="en" sz="1500" b="1">
                <a:solidFill>
                  <a:srgbClr val="EE11FF"/>
                </a:solidFill>
                <a:latin typeface="Roboto Mono"/>
                <a:ea typeface="Roboto Mono"/>
                <a:cs typeface="Roboto Mono"/>
                <a:sym typeface="Roboto Mono"/>
              </a:rPr>
              <a:t>-&gt;</a:t>
            </a:r>
            <a:r>
              <a:rPr lang="en" sz="1500">
                <a:solidFill>
                  <a:srgbClr val="1AB1CD"/>
                </a:solidFill>
                <a:latin typeface="Roboto Mono"/>
                <a:ea typeface="Roboto Mono"/>
                <a:cs typeface="Roboto Mono"/>
                <a:sym typeface="Roboto Mono"/>
              </a:rPr>
              <a:t>weight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&lt;=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capacity</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a:t>
            </a: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f</a:t>
            </a:r>
            <a:r>
              <a:rPr lang="en" sz="1500">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max</a:t>
            </a:r>
            <a:r>
              <a:rPr lang="en" sz="1500">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f</a:t>
            </a:r>
            <a:r>
              <a:rPr lang="en" sz="1500">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f</a:t>
            </a:r>
            <a:r>
              <a:rPr lang="en" sz="1500">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i</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a:t>
            </a:r>
            <a:r>
              <a:rPr lang="en" sz="1500" b="1">
                <a:solidFill>
                  <a:srgbClr val="EE11FF"/>
                </a:solidFill>
                <a:latin typeface="Roboto Mono"/>
                <a:ea typeface="Roboto Mono"/>
                <a:cs typeface="Roboto Mono"/>
                <a:sym typeface="Roboto Mono"/>
              </a:rPr>
              <a:t>-&gt;</a:t>
            </a:r>
            <a:r>
              <a:rPr lang="en" sz="1500">
                <a:solidFill>
                  <a:srgbClr val="1AB1CD"/>
                </a:solidFill>
                <a:latin typeface="Roboto Mono"/>
                <a:ea typeface="Roboto Mono"/>
                <a:cs typeface="Roboto Mono"/>
                <a:sym typeface="Roboto Mono"/>
              </a:rPr>
              <a:t>weight</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item</a:t>
            </a:r>
            <a:r>
              <a:rPr lang="en" sz="1500" b="1">
                <a:solidFill>
                  <a:srgbClr val="EE11FF"/>
                </a:solidFill>
                <a:latin typeface="Roboto Mono"/>
                <a:ea typeface="Roboto Mono"/>
                <a:cs typeface="Roboto Mono"/>
                <a:sym typeface="Roboto Mono"/>
              </a:rPr>
              <a:t>-&gt;</a:t>
            </a:r>
            <a:r>
              <a:rPr lang="en" sz="1500">
                <a:solidFill>
                  <a:srgbClr val="1AB1CD"/>
                </a:solidFill>
                <a:latin typeface="Roboto Mono"/>
                <a:ea typeface="Roboto Mono"/>
                <a:cs typeface="Roboto Mono"/>
                <a:sym typeface="Roboto Mono"/>
              </a:rPr>
              <a:t>profit</a:t>
            </a:r>
            <a:r>
              <a:rPr lang="en" sz="1500">
                <a:latin typeface="Roboto Mono"/>
                <a:ea typeface="Roboto Mono"/>
                <a:cs typeface="Roboto Mono"/>
                <a:sym typeface="Roboto Mono"/>
              </a:rPr>
              <a:t>);</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a:solidFill>
                  <a:srgbClr val="008050"/>
                </a:solidFill>
                <a:latin typeface="Roboto Mono"/>
                <a:ea typeface="Roboto Mono"/>
                <a:cs typeface="Roboto Mono"/>
                <a:sym typeface="Roboto Mono"/>
              </a:rPr>
              <a:t>int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ans</a:t>
            </a:r>
            <a:r>
              <a:rPr lang="en" sz="1500">
                <a:latin typeface="Roboto Mono"/>
                <a:ea typeface="Roboto Mono"/>
                <a:cs typeface="Roboto Mono"/>
                <a:sym typeface="Roboto Mono"/>
              </a:rPr>
              <a:t> </a:t>
            </a:r>
            <a:r>
              <a:rPr lang="en" sz="1500" b="1">
                <a:solidFill>
                  <a:srgbClr val="EE11FF"/>
                </a:solidFill>
                <a:latin typeface="Roboto Mono"/>
                <a:ea typeface="Roboto Mono"/>
                <a:cs typeface="Roboto Mono"/>
                <a:sym typeface="Roboto Mono"/>
              </a:rPr>
              <a:t>=</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f</a:t>
            </a:r>
            <a:r>
              <a:rPr lang="en" sz="1500">
                <a:latin typeface="Roboto Mono"/>
                <a:ea typeface="Roboto Mono"/>
                <a:cs typeface="Roboto Mono"/>
                <a:sym typeface="Roboto Mono"/>
              </a:rPr>
              <a:t>[</a:t>
            </a:r>
            <a:r>
              <a:rPr lang="en" sz="1500">
                <a:solidFill>
                  <a:srgbClr val="1AB1CD"/>
                </a:solidFill>
                <a:latin typeface="Roboto Mono"/>
                <a:ea typeface="Roboto Mono"/>
                <a:cs typeface="Roboto Mono"/>
                <a:sym typeface="Roboto Mono"/>
              </a:rPr>
              <a:t>capacity</a:t>
            </a:r>
            <a:r>
              <a:rPr lang="en" sz="1500">
                <a:latin typeface="Roboto Mono"/>
                <a:ea typeface="Roboto Mono"/>
                <a:cs typeface="Roboto Mono"/>
                <a:sym typeface="Roboto Mono"/>
              </a:rPr>
              <a:t>];</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  </a:t>
            </a:r>
            <a:r>
              <a:rPr lang="en" sz="1500" b="1">
                <a:solidFill>
                  <a:srgbClr val="700080"/>
                </a:solidFill>
                <a:latin typeface="Roboto Mono"/>
                <a:ea typeface="Roboto Mono"/>
                <a:cs typeface="Roboto Mono"/>
                <a:sym typeface="Roboto Mono"/>
              </a:rPr>
              <a:t>return</a:t>
            </a:r>
            <a:r>
              <a:rPr lang="en" sz="1500">
                <a:latin typeface="Roboto Mono"/>
                <a:ea typeface="Roboto Mono"/>
                <a:cs typeface="Roboto Mono"/>
                <a:sym typeface="Roboto Mono"/>
              </a:rPr>
              <a:t> </a:t>
            </a:r>
            <a:r>
              <a:rPr lang="en" sz="1500">
                <a:solidFill>
                  <a:srgbClr val="1AB1CD"/>
                </a:solidFill>
                <a:latin typeface="Roboto Mono"/>
                <a:ea typeface="Roboto Mono"/>
                <a:cs typeface="Roboto Mono"/>
                <a:sym typeface="Roboto Mono"/>
              </a:rPr>
              <a:t>ans</a:t>
            </a:r>
            <a:r>
              <a:rPr lang="en" sz="1500">
                <a:latin typeface="Roboto Mono"/>
                <a:ea typeface="Roboto Mono"/>
                <a:cs typeface="Roboto Mono"/>
                <a:sym typeface="Roboto Mono"/>
              </a:rPr>
              <a:t>;</a:t>
            </a:r>
            <a:endParaRPr sz="1500">
              <a:latin typeface="Roboto Mono"/>
              <a:ea typeface="Roboto Mono"/>
              <a:cs typeface="Roboto Mono"/>
              <a:sym typeface="Roboto Mono"/>
            </a:endParaRPr>
          </a:p>
          <a:p>
            <a:pPr marL="0" lvl="0" indent="0" algn="l" rtl="0">
              <a:spcBef>
                <a:spcPts val="0"/>
              </a:spcBef>
              <a:spcAft>
                <a:spcPts val="0"/>
              </a:spcAft>
              <a:buNone/>
            </a:pPr>
            <a:r>
              <a:rPr lang="en" sz="1500">
                <a:latin typeface="Roboto Mono"/>
                <a:ea typeface="Roboto Mono"/>
                <a:cs typeface="Roboto Mono"/>
                <a:sym typeface="Roboto Mono"/>
              </a:rPr>
              <a:t>}</a:t>
            </a:r>
            <a:endParaRPr sz="1500">
              <a:latin typeface="Roboto Mono"/>
              <a:ea typeface="Roboto Mono"/>
              <a:cs typeface="Roboto Mono"/>
              <a:sym typeface="Roboto Mono"/>
            </a:endParaRPr>
          </a:p>
        </p:txBody>
      </p:sp>
      <p:pic>
        <p:nvPicPr>
          <p:cNvPr id="1609" name="Google Shape;1609;p76"/>
          <p:cNvPicPr preferRelativeResize="0"/>
          <p:nvPr/>
        </p:nvPicPr>
        <p:blipFill>
          <a:blip r:embed="rId3">
            <a:alphaModFix/>
          </a:blip>
          <a:stretch>
            <a:fillRect/>
          </a:stretch>
        </p:blipFill>
        <p:spPr>
          <a:xfrm>
            <a:off x="3520881" y="3532378"/>
            <a:ext cx="5237030" cy="572700"/>
          </a:xfrm>
          <a:prstGeom prst="rect">
            <a:avLst/>
          </a:prstGeom>
          <a:noFill/>
          <a:ln>
            <a:noFill/>
          </a:ln>
        </p:spPr>
      </p:pic>
      <p:sp>
        <p:nvSpPr>
          <p:cNvPr id="1610" name="Google Shape;1610;p76"/>
          <p:cNvSpPr/>
          <p:nvPr/>
        </p:nvSpPr>
        <p:spPr>
          <a:xfrm>
            <a:off x="63900"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P(14)</a:t>
            </a:r>
            <a:endParaRPr sz="1000"/>
          </a:p>
        </p:txBody>
      </p:sp>
      <p:sp>
        <p:nvSpPr>
          <p:cNvPr id="1611" name="Google Shape;1611;p76"/>
          <p:cNvSpPr/>
          <p:nvPr/>
        </p:nvSpPr>
        <p:spPr>
          <a:xfrm>
            <a:off x="669344"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P(13)</a:t>
            </a:r>
            <a:endParaRPr sz="1000"/>
          </a:p>
        </p:txBody>
      </p:sp>
      <p:sp>
        <p:nvSpPr>
          <p:cNvPr id="1612" name="Google Shape;1612;p76"/>
          <p:cNvSpPr/>
          <p:nvPr/>
        </p:nvSpPr>
        <p:spPr>
          <a:xfrm>
            <a:off x="1274789"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P(12)</a:t>
            </a:r>
            <a:endParaRPr sz="1000"/>
          </a:p>
        </p:txBody>
      </p:sp>
      <p:sp>
        <p:nvSpPr>
          <p:cNvPr id="1613" name="Google Shape;1613;p76"/>
          <p:cNvSpPr/>
          <p:nvPr/>
        </p:nvSpPr>
        <p:spPr>
          <a:xfrm>
            <a:off x="1880233" y="4393500"/>
            <a:ext cx="540000" cy="318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P(11)</a:t>
            </a:r>
            <a:endParaRPr sz="1000"/>
          </a:p>
        </p:txBody>
      </p:sp>
      <p:sp>
        <p:nvSpPr>
          <p:cNvPr id="1614" name="Google Shape;1614;p76"/>
          <p:cNvSpPr/>
          <p:nvPr/>
        </p:nvSpPr>
        <p:spPr>
          <a:xfrm>
            <a:off x="2485678"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P(10)</a:t>
            </a:r>
            <a:endParaRPr sz="1000"/>
          </a:p>
        </p:txBody>
      </p:sp>
      <p:sp>
        <p:nvSpPr>
          <p:cNvPr id="1615" name="Google Shape;1615;p76"/>
          <p:cNvSpPr/>
          <p:nvPr/>
        </p:nvSpPr>
        <p:spPr>
          <a:xfrm>
            <a:off x="3091122"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P(9)</a:t>
            </a:r>
            <a:endParaRPr sz="1000"/>
          </a:p>
        </p:txBody>
      </p:sp>
      <p:sp>
        <p:nvSpPr>
          <p:cNvPr id="1616" name="Google Shape;1616;p76"/>
          <p:cNvSpPr/>
          <p:nvPr/>
        </p:nvSpPr>
        <p:spPr>
          <a:xfrm>
            <a:off x="3696567"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P(8)</a:t>
            </a:r>
            <a:endParaRPr sz="1000"/>
          </a:p>
        </p:txBody>
      </p:sp>
      <p:sp>
        <p:nvSpPr>
          <p:cNvPr id="1617" name="Google Shape;1617;p76"/>
          <p:cNvSpPr/>
          <p:nvPr/>
        </p:nvSpPr>
        <p:spPr>
          <a:xfrm>
            <a:off x="4302011" y="4393500"/>
            <a:ext cx="540000" cy="3189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P(7)</a:t>
            </a:r>
            <a:endParaRPr sz="1000"/>
          </a:p>
        </p:txBody>
      </p:sp>
      <p:sp>
        <p:nvSpPr>
          <p:cNvPr id="1618" name="Google Shape;1618;p76"/>
          <p:cNvSpPr/>
          <p:nvPr/>
        </p:nvSpPr>
        <p:spPr>
          <a:xfrm>
            <a:off x="4907456"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P(6)</a:t>
            </a:r>
            <a:endParaRPr sz="1000"/>
          </a:p>
        </p:txBody>
      </p:sp>
      <p:sp>
        <p:nvSpPr>
          <p:cNvPr id="1619" name="Google Shape;1619;p76"/>
          <p:cNvSpPr/>
          <p:nvPr/>
        </p:nvSpPr>
        <p:spPr>
          <a:xfrm>
            <a:off x="5512900" y="4393500"/>
            <a:ext cx="540000" cy="3189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P(5)</a:t>
            </a:r>
            <a:endParaRPr sz="1000"/>
          </a:p>
        </p:txBody>
      </p:sp>
      <p:sp>
        <p:nvSpPr>
          <p:cNvPr id="1620" name="Google Shape;1620;p76"/>
          <p:cNvSpPr/>
          <p:nvPr/>
        </p:nvSpPr>
        <p:spPr>
          <a:xfrm>
            <a:off x="6118344"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P(4)</a:t>
            </a:r>
            <a:endParaRPr sz="1000"/>
          </a:p>
        </p:txBody>
      </p:sp>
      <p:sp>
        <p:nvSpPr>
          <p:cNvPr id="1621" name="Google Shape;1621;p76"/>
          <p:cNvSpPr/>
          <p:nvPr/>
        </p:nvSpPr>
        <p:spPr>
          <a:xfrm>
            <a:off x="6723789" y="4393500"/>
            <a:ext cx="540000" cy="3189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P(3)</a:t>
            </a:r>
            <a:endParaRPr sz="1000"/>
          </a:p>
        </p:txBody>
      </p:sp>
      <p:sp>
        <p:nvSpPr>
          <p:cNvPr id="1622" name="Google Shape;1622;p76"/>
          <p:cNvSpPr/>
          <p:nvPr/>
        </p:nvSpPr>
        <p:spPr>
          <a:xfrm>
            <a:off x="7329233"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P(2)</a:t>
            </a:r>
            <a:endParaRPr sz="1000"/>
          </a:p>
        </p:txBody>
      </p:sp>
      <p:sp>
        <p:nvSpPr>
          <p:cNvPr id="1623" name="Google Shape;1623;p76"/>
          <p:cNvSpPr/>
          <p:nvPr/>
        </p:nvSpPr>
        <p:spPr>
          <a:xfrm>
            <a:off x="7934678"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P(1)</a:t>
            </a:r>
            <a:endParaRPr sz="1000"/>
          </a:p>
        </p:txBody>
      </p:sp>
      <p:sp>
        <p:nvSpPr>
          <p:cNvPr id="1624" name="Google Shape;1624;p76"/>
          <p:cNvSpPr/>
          <p:nvPr/>
        </p:nvSpPr>
        <p:spPr>
          <a:xfrm>
            <a:off x="8540122" y="4393500"/>
            <a:ext cx="5400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P(0)</a:t>
            </a:r>
            <a:endParaRPr sz="1000"/>
          </a:p>
        </p:txBody>
      </p:sp>
      <p:pic>
        <p:nvPicPr>
          <p:cNvPr id="1625" name="Google Shape;1625;p76"/>
          <p:cNvPicPr preferRelativeResize="0"/>
          <p:nvPr/>
        </p:nvPicPr>
        <p:blipFill>
          <a:blip r:embed="rId4">
            <a:alphaModFix/>
          </a:blip>
          <a:stretch>
            <a:fillRect/>
          </a:stretch>
        </p:blipFill>
        <p:spPr>
          <a:xfrm>
            <a:off x="6052899" y="0"/>
            <a:ext cx="2877825" cy="868425"/>
          </a:xfrm>
          <a:prstGeom prst="rect">
            <a:avLst/>
          </a:prstGeom>
          <a:noFill/>
          <a:ln>
            <a:noFill/>
          </a:ln>
        </p:spPr>
      </p:pic>
      <p:sp>
        <p:nvSpPr>
          <p:cNvPr id="1626" name="Google Shape;1626;p76"/>
          <p:cNvSpPr txBox="1"/>
          <p:nvPr/>
        </p:nvSpPr>
        <p:spPr>
          <a:xfrm>
            <a:off x="6528513" y="2952750"/>
            <a:ext cx="192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Choose j</a:t>
            </a:r>
            <a:r>
              <a:rPr lang="en" baseline="30000"/>
              <a:t>th</a:t>
            </a:r>
            <a:r>
              <a:rPr lang="en"/>
              <a:t> element</a:t>
            </a:r>
            <a:endParaRPr/>
          </a:p>
        </p:txBody>
      </p:sp>
      <p:sp>
        <p:nvSpPr>
          <p:cNvPr id="1627" name="Google Shape;1627;p76"/>
          <p:cNvSpPr/>
          <p:nvPr/>
        </p:nvSpPr>
        <p:spPr>
          <a:xfrm rot="-5400000">
            <a:off x="7258525" y="2232400"/>
            <a:ext cx="290100" cy="2403000"/>
          </a:xfrm>
          <a:prstGeom prst="rightBrace">
            <a:avLst>
              <a:gd name="adj1" fmla="val 50000"/>
              <a:gd name="adj2" fmla="val 50000"/>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B45F0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394" name="Google Shape;394;p30"/>
          <p:cNvPicPr preferRelativeResize="0"/>
          <p:nvPr/>
        </p:nvPicPr>
        <p:blipFill>
          <a:blip r:embed="rId3">
            <a:alphaModFix/>
          </a:blip>
          <a:stretch>
            <a:fillRect/>
          </a:stretch>
        </p:blipFill>
        <p:spPr>
          <a:xfrm>
            <a:off x="878150" y="1292200"/>
            <a:ext cx="3648075" cy="3257550"/>
          </a:xfrm>
          <a:prstGeom prst="rect">
            <a:avLst/>
          </a:prstGeom>
          <a:noFill/>
          <a:ln>
            <a:noFill/>
          </a:ln>
        </p:spPr>
      </p:pic>
      <p:grpSp>
        <p:nvGrpSpPr>
          <p:cNvPr id="395" name="Google Shape;395;p30"/>
          <p:cNvGrpSpPr/>
          <p:nvPr/>
        </p:nvGrpSpPr>
        <p:grpSpPr>
          <a:xfrm>
            <a:off x="2029800" y="2571750"/>
            <a:ext cx="6504925" cy="1389000"/>
            <a:chOff x="2029800" y="2571750"/>
            <a:chExt cx="6504925" cy="1389000"/>
          </a:xfrm>
        </p:grpSpPr>
        <p:sp>
          <p:nvSpPr>
            <p:cNvPr id="396" name="Google Shape;396;p30"/>
            <p:cNvSpPr txBox="1"/>
            <p:nvPr/>
          </p:nvSpPr>
          <p:spPr>
            <a:xfrm>
              <a:off x="4947925" y="2914050"/>
              <a:ext cx="358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k=0,</a:t>
              </a:r>
              <a:endParaRPr>
                <a:solidFill>
                  <a:srgbClr val="B45F06"/>
                </a:solidFill>
              </a:endParaRPr>
            </a:p>
            <a:p>
              <a:pPr marL="0" lvl="0" indent="0" algn="l" rtl="0">
                <a:spcBef>
                  <a:spcPts val="0"/>
                </a:spcBef>
                <a:spcAft>
                  <a:spcPts val="0"/>
                </a:spcAft>
                <a:buNone/>
              </a:pPr>
              <a:r>
                <a:rPr lang="en">
                  <a:solidFill>
                    <a:srgbClr val="B45F06"/>
                  </a:solidFill>
                </a:rPr>
                <a:t>P(5, 0) = 0</a:t>
              </a:r>
              <a:endParaRPr>
                <a:solidFill>
                  <a:srgbClr val="B45F06"/>
                </a:solidFill>
              </a:endParaRPr>
            </a:p>
            <a:p>
              <a:pPr marL="0" lvl="0" indent="0" algn="l" rtl="0">
                <a:spcBef>
                  <a:spcPts val="0"/>
                </a:spcBef>
                <a:spcAft>
                  <a:spcPts val="0"/>
                </a:spcAft>
                <a:buNone/>
              </a:pPr>
              <a:endParaRPr>
                <a:solidFill>
                  <a:srgbClr val="B45F06"/>
                </a:solidFill>
              </a:endParaRPr>
            </a:p>
            <a:p>
              <a:pPr marL="0" lvl="0" indent="0" algn="l" rtl="0">
                <a:spcBef>
                  <a:spcPts val="0"/>
                </a:spcBef>
                <a:spcAft>
                  <a:spcPts val="0"/>
                </a:spcAft>
                <a:buNone/>
              </a:pPr>
              <a:endParaRPr>
                <a:solidFill>
                  <a:srgbClr val="B45F06"/>
                </a:solidFill>
              </a:endParaRPr>
            </a:p>
          </p:txBody>
        </p:sp>
        <p:cxnSp>
          <p:nvCxnSpPr>
            <p:cNvPr id="397" name="Google Shape;397;p30"/>
            <p:cNvCxnSpPr/>
            <p:nvPr/>
          </p:nvCxnSpPr>
          <p:spPr>
            <a:xfrm rot="10800000">
              <a:off x="2029800" y="2571750"/>
              <a:ext cx="236700" cy="0"/>
            </a:xfrm>
            <a:prstGeom prst="straightConnector1">
              <a:avLst/>
            </a:prstGeom>
            <a:noFill/>
            <a:ln w="9525" cap="flat" cmpd="sng">
              <a:solidFill>
                <a:srgbClr val="CC0000"/>
              </a:solidFill>
              <a:prstDash val="solid"/>
              <a:round/>
              <a:headEnd type="none" w="med" len="med"/>
              <a:tailEnd type="triangle" w="med" len="med"/>
            </a:ln>
          </p:spPr>
        </p:cxnSp>
      </p:grpSp>
      <p:grpSp>
        <p:nvGrpSpPr>
          <p:cNvPr id="398" name="Google Shape;398;p30"/>
          <p:cNvGrpSpPr/>
          <p:nvPr/>
        </p:nvGrpSpPr>
        <p:grpSpPr>
          <a:xfrm>
            <a:off x="1996225" y="1809938"/>
            <a:ext cx="6373675" cy="2255325"/>
            <a:chOff x="2403925" y="1595050"/>
            <a:chExt cx="6373675" cy="2255325"/>
          </a:xfrm>
        </p:grpSpPr>
        <p:cxnSp>
          <p:nvCxnSpPr>
            <p:cNvPr id="399" name="Google Shape;399;p30"/>
            <p:cNvCxnSpPr/>
            <p:nvPr/>
          </p:nvCxnSpPr>
          <p:spPr>
            <a:xfrm rot="10800000">
              <a:off x="2403925" y="1595050"/>
              <a:ext cx="282300" cy="755400"/>
            </a:xfrm>
            <a:prstGeom prst="straightConnector1">
              <a:avLst/>
            </a:prstGeom>
            <a:noFill/>
            <a:ln w="9525" cap="flat" cmpd="sng">
              <a:solidFill>
                <a:srgbClr val="CC0000"/>
              </a:solidFill>
              <a:prstDash val="solid"/>
              <a:round/>
              <a:headEnd type="none" w="med" len="med"/>
              <a:tailEnd type="triangle" w="med" len="med"/>
            </a:ln>
          </p:spPr>
        </p:cxnSp>
        <p:sp>
          <p:nvSpPr>
            <p:cNvPr id="400" name="Google Shape;400;p30"/>
            <p:cNvSpPr txBox="1"/>
            <p:nvPr/>
          </p:nvSpPr>
          <p:spPr>
            <a:xfrm>
              <a:off x="5358800" y="3234775"/>
              <a:ext cx="341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k=1,</a:t>
              </a:r>
              <a:endParaRPr>
                <a:solidFill>
                  <a:srgbClr val="B45F06"/>
                </a:solidFill>
              </a:endParaRPr>
            </a:p>
            <a:p>
              <a:pPr marL="0" lvl="0" indent="0" algn="l" rtl="0">
                <a:spcBef>
                  <a:spcPts val="0"/>
                </a:spcBef>
                <a:spcAft>
                  <a:spcPts val="0"/>
                </a:spcAft>
                <a:buNone/>
              </a:pPr>
              <a:r>
                <a:rPr lang="en">
                  <a:solidFill>
                    <a:srgbClr val="B45F06"/>
                  </a:solidFill>
                </a:rPr>
                <a:t>P(1,0) + 1*7 = 7</a:t>
              </a:r>
              <a:endParaRPr/>
            </a:p>
          </p:txBody>
        </p:sp>
      </p:grpSp>
      <p:sp>
        <p:nvSpPr>
          <p:cNvPr id="401" name="Google Shape;401;p30"/>
          <p:cNvSpPr txBox="1"/>
          <p:nvPr/>
        </p:nvSpPr>
        <p:spPr>
          <a:xfrm>
            <a:off x="2480175" y="2371650"/>
            <a:ext cx="25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7</a:t>
            </a:r>
            <a:endParaRPr>
              <a:solidFill>
                <a:srgbClr val="B45F06"/>
              </a:solidFill>
            </a:endParaRPr>
          </a:p>
        </p:txBody>
      </p:sp>
      <p:pic>
        <p:nvPicPr>
          <p:cNvPr id="402" name="Google Shape;402;p30"/>
          <p:cNvPicPr preferRelativeResize="0"/>
          <p:nvPr/>
        </p:nvPicPr>
        <p:blipFill>
          <a:blip r:embed="rId4">
            <a:alphaModFix/>
          </a:blip>
          <a:stretch>
            <a:fillRect/>
          </a:stretch>
        </p:blipFill>
        <p:spPr>
          <a:xfrm>
            <a:off x="5599140" y="185675"/>
            <a:ext cx="3111060" cy="938800"/>
          </a:xfrm>
          <a:prstGeom prst="rect">
            <a:avLst/>
          </a:prstGeom>
          <a:noFill/>
          <a:ln>
            <a:noFill/>
          </a:ln>
        </p:spPr>
      </p:pic>
      <p:sp>
        <p:nvSpPr>
          <p:cNvPr id="403" name="Google Shape;403;p30"/>
          <p:cNvSpPr txBox="1"/>
          <p:nvPr/>
        </p:nvSpPr>
        <p:spPr>
          <a:xfrm>
            <a:off x="4983325" y="2129150"/>
            <a:ext cx="2603100" cy="7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45F06"/>
                </a:solidFill>
              </a:rPr>
              <a:t>C = 5 </a:t>
            </a:r>
            <a:endParaRPr>
              <a:solidFill>
                <a:srgbClr val="B45F06"/>
              </a:solidFill>
            </a:endParaRPr>
          </a:p>
          <a:p>
            <a:pPr marL="0" lvl="0" indent="0" algn="l" rtl="0">
              <a:spcBef>
                <a:spcPts val="0"/>
              </a:spcBef>
              <a:spcAft>
                <a:spcPts val="0"/>
              </a:spcAft>
              <a:buNone/>
            </a:pPr>
            <a:r>
              <a:rPr lang="en">
                <a:solidFill>
                  <a:srgbClr val="B45F06"/>
                </a:solidFill>
              </a:rPr>
              <a:t>W</a:t>
            </a:r>
            <a:r>
              <a:rPr lang="en" baseline="-25000">
                <a:solidFill>
                  <a:srgbClr val="B45F06"/>
                </a:solidFill>
              </a:rPr>
              <a:t>j-1</a:t>
            </a:r>
            <a:r>
              <a:rPr lang="en">
                <a:solidFill>
                  <a:srgbClr val="B45F06"/>
                </a:solidFill>
              </a:rPr>
              <a:t> = 4 </a:t>
            </a:r>
            <a:endParaRPr>
              <a:solidFill>
                <a:srgbClr val="B45F06"/>
              </a:solidFill>
            </a:endParaRPr>
          </a:p>
          <a:p>
            <a:pPr marL="0" lvl="0" indent="0" algn="l" rtl="0">
              <a:spcBef>
                <a:spcPts val="0"/>
              </a:spcBef>
              <a:spcAft>
                <a:spcPts val="0"/>
              </a:spcAft>
              <a:buNone/>
            </a:pPr>
            <a:r>
              <a:rPr lang="en">
                <a:solidFill>
                  <a:srgbClr val="B45F06"/>
                </a:solidFill>
              </a:rPr>
              <a:t>k = 5/4 = 1 → k stops at 1</a:t>
            </a:r>
            <a:endParaRPr/>
          </a:p>
        </p:txBody>
      </p:sp>
      <p:pic>
        <p:nvPicPr>
          <p:cNvPr id="404" name="Google Shape;404;p30"/>
          <p:cNvPicPr preferRelativeResize="0"/>
          <p:nvPr/>
        </p:nvPicPr>
        <p:blipFill>
          <a:blip r:embed="rId5">
            <a:alphaModFix/>
          </a:blip>
          <a:stretch>
            <a:fillRect/>
          </a:stretch>
        </p:blipFill>
        <p:spPr>
          <a:xfrm>
            <a:off x="5043074" y="1548789"/>
            <a:ext cx="3667124" cy="4918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31"/>
          <p:cNvPicPr preferRelativeResize="0"/>
          <p:nvPr/>
        </p:nvPicPr>
        <p:blipFill>
          <a:blip r:embed="rId3">
            <a:alphaModFix/>
          </a:blip>
          <a:stretch>
            <a:fillRect/>
          </a:stretch>
        </p:blipFill>
        <p:spPr>
          <a:xfrm>
            <a:off x="1097200" y="1154238"/>
            <a:ext cx="2748950" cy="2331570"/>
          </a:xfrm>
          <a:prstGeom prst="rect">
            <a:avLst/>
          </a:prstGeom>
          <a:noFill/>
          <a:ln>
            <a:noFill/>
          </a:ln>
        </p:spPr>
      </p:pic>
      <p:sp>
        <p:nvSpPr>
          <p:cNvPr id="410" name="Google Shape;410;p31"/>
          <p:cNvSpPr txBox="1">
            <a:spLocks noGrp="1"/>
          </p:cNvSpPr>
          <p:nvPr>
            <p:ph type="title"/>
          </p:nvPr>
        </p:nvSpPr>
        <p:spPr>
          <a:xfrm>
            <a:off x="311700" y="445025"/>
            <a:ext cx="219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grpSp>
        <p:nvGrpSpPr>
          <p:cNvPr id="411" name="Google Shape;411;p31"/>
          <p:cNvGrpSpPr/>
          <p:nvPr/>
        </p:nvGrpSpPr>
        <p:grpSpPr>
          <a:xfrm>
            <a:off x="2385700" y="2989800"/>
            <a:ext cx="5788475" cy="1046700"/>
            <a:chOff x="2136650" y="2212175"/>
            <a:chExt cx="5788475" cy="1046700"/>
          </a:xfrm>
        </p:grpSpPr>
        <p:sp>
          <p:nvSpPr>
            <p:cNvPr id="412" name="Google Shape;412;p31"/>
            <p:cNvSpPr txBox="1"/>
            <p:nvPr/>
          </p:nvSpPr>
          <p:spPr>
            <a:xfrm>
              <a:off x="4338325" y="2212175"/>
              <a:ext cx="358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k=0,</a:t>
              </a:r>
              <a:endParaRPr>
                <a:solidFill>
                  <a:srgbClr val="B45F06"/>
                </a:solidFill>
              </a:endParaRPr>
            </a:p>
            <a:p>
              <a:pPr marL="0" lvl="0" indent="0" algn="l" rtl="0">
                <a:spcBef>
                  <a:spcPts val="0"/>
                </a:spcBef>
                <a:spcAft>
                  <a:spcPts val="0"/>
                </a:spcAft>
                <a:buNone/>
              </a:pPr>
              <a:r>
                <a:rPr lang="en">
                  <a:solidFill>
                    <a:srgbClr val="B45F06"/>
                  </a:solidFill>
                </a:rPr>
                <a:t>P(14, 1) = 21</a:t>
              </a:r>
              <a:endParaRPr>
                <a:solidFill>
                  <a:srgbClr val="B45F06"/>
                </a:solidFill>
              </a:endParaRPr>
            </a:p>
            <a:p>
              <a:pPr marL="0" lvl="0" indent="0" algn="l" rtl="0">
                <a:spcBef>
                  <a:spcPts val="0"/>
                </a:spcBef>
                <a:spcAft>
                  <a:spcPts val="0"/>
                </a:spcAft>
                <a:buNone/>
              </a:pPr>
              <a:endParaRPr>
                <a:solidFill>
                  <a:srgbClr val="B45F06"/>
                </a:solidFill>
              </a:endParaRPr>
            </a:p>
            <a:p>
              <a:pPr marL="0" lvl="0" indent="0" algn="l" rtl="0">
                <a:spcBef>
                  <a:spcPts val="0"/>
                </a:spcBef>
                <a:spcAft>
                  <a:spcPts val="0"/>
                </a:spcAft>
                <a:buNone/>
              </a:pPr>
              <a:endParaRPr>
                <a:solidFill>
                  <a:srgbClr val="B45F06"/>
                </a:solidFill>
              </a:endParaRPr>
            </a:p>
          </p:txBody>
        </p:sp>
        <p:cxnSp>
          <p:nvCxnSpPr>
            <p:cNvPr id="413" name="Google Shape;413;p31"/>
            <p:cNvCxnSpPr/>
            <p:nvPr/>
          </p:nvCxnSpPr>
          <p:spPr>
            <a:xfrm rot="10800000">
              <a:off x="2136650" y="2571750"/>
              <a:ext cx="236700" cy="0"/>
            </a:xfrm>
            <a:prstGeom prst="straightConnector1">
              <a:avLst/>
            </a:prstGeom>
            <a:noFill/>
            <a:ln w="9525" cap="flat" cmpd="sng">
              <a:solidFill>
                <a:srgbClr val="CC0000"/>
              </a:solidFill>
              <a:prstDash val="solid"/>
              <a:round/>
              <a:headEnd type="none" w="med" len="med"/>
              <a:tailEnd type="triangle" w="med" len="med"/>
            </a:ln>
          </p:spPr>
        </p:cxnSp>
      </p:grpSp>
      <p:grpSp>
        <p:nvGrpSpPr>
          <p:cNvPr id="414" name="Google Shape;414;p31"/>
          <p:cNvGrpSpPr/>
          <p:nvPr/>
        </p:nvGrpSpPr>
        <p:grpSpPr>
          <a:xfrm>
            <a:off x="2408500" y="2515488"/>
            <a:ext cx="5622400" cy="1680800"/>
            <a:chOff x="2454025" y="1505650"/>
            <a:chExt cx="5622400" cy="1680800"/>
          </a:xfrm>
        </p:grpSpPr>
        <p:cxnSp>
          <p:nvCxnSpPr>
            <p:cNvPr id="415" name="Google Shape;415;p31"/>
            <p:cNvCxnSpPr/>
            <p:nvPr/>
          </p:nvCxnSpPr>
          <p:spPr>
            <a:xfrm rot="10800000">
              <a:off x="2454025" y="1505650"/>
              <a:ext cx="232200" cy="844800"/>
            </a:xfrm>
            <a:prstGeom prst="straightConnector1">
              <a:avLst/>
            </a:prstGeom>
            <a:noFill/>
            <a:ln w="9525" cap="flat" cmpd="sng">
              <a:solidFill>
                <a:srgbClr val="CC0000"/>
              </a:solidFill>
              <a:prstDash val="solid"/>
              <a:round/>
              <a:headEnd type="none" w="med" len="med"/>
              <a:tailEnd type="triangle" w="med" len="med"/>
            </a:ln>
          </p:spPr>
        </p:cxnSp>
        <p:sp>
          <p:nvSpPr>
            <p:cNvPr id="416" name="Google Shape;416;p31"/>
            <p:cNvSpPr txBox="1"/>
            <p:nvPr/>
          </p:nvSpPr>
          <p:spPr>
            <a:xfrm>
              <a:off x="4657625" y="2570850"/>
              <a:ext cx="341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k=1,</a:t>
              </a:r>
              <a:endParaRPr>
                <a:solidFill>
                  <a:srgbClr val="B45F06"/>
                </a:solidFill>
              </a:endParaRPr>
            </a:p>
            <a:p>
              <a:pPr marL="0" lvl="0" indent="0" algn="l" rtl="0">
                <a:spcBef>
                  <a:spcPts val="0"/>
                </a:spcBef>
                <a:spcAft>
                  <a:spcPts val="0"/>
                </a:spcAft>
                <a:buNone/>
              </a:pPr>
              <a:r>
                <a:rPr lang="en">
                  <a:solidFill>
                    <a:srgbClr val="B45F06"/>
                  </a:solidFill>
                </a:rPr>
                <a:t>P(8, 1) + 1*6 = 19</a:t>
              </a:r>
              <a:endParaRPr/>
            </a:p>
          </p:txBody>
        </p:sp>
      </p:grpSp>
      <p:pic>
        <p:nvPicPr>
          <p:cNvPr id="417" name="Google Shape;417;p31"/>
          <p:cNvPicPr preferRelativeResize="0"/>
          <p:nvPr/>
        </p:nvPicPr>
        <p:blipFill>
          <a:blip r:embed="rId4">
            <a:alphaModFix/>
          </a:blip>
          <a:stretch>
            <a:fillRect/>
          </a:stretch>
        </p:blipFill>
        <p:spPr>
          <a:xfrm>
            <a:off x="5599140" y="185675"/>
            <a:ext cx="3111060" cy="938800"/>
          </a:xfrm>
          <a:prstGeom prst="rect">
            <a:avLst/>
          </a:prstGeom>
          <a:noFill/>
          <a:ln>
            <a:noFill/>
          </a:ln>
        </p:spPr>
      </p:pic>
      <p:sp>
        <p:nvSpPr>
          <p:cNvPr id="418" name="Google Shape;418;p31"/>
          <p:cNvSpPr txBox="1"/>
          <p:nvPr/>
        </p:nvSpPr>
        <p:spPr>
          <a:xfrm>
            <a:off x="5296950" y="1969625"/>
            <a:ext cx="3111000" cy="7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45F06"/>
                </a:solidFill>
              </a:rPr>
              <a:t>C = 14 </a:t>
            </a:r>
            <a:endParaRPr>
              <a:solidFill>
                <a:srgbClr val="B45F06"/>
              </a:solidFill>
            </a:endParaRPr>
          </a:p>
          <a:p>
            <a:pPr marL="0" lvl="0" indent="0" algn="l" rtl="0">
              <a:spcBef>
                <a:spcPts val="0"/>
              </a:spcBef>
              <a:spcAft>
                <a:spcPts val="0"/>
              </a:spcAft>
              <a:buNone/>
            </a:pPr>
            <a:r>
              <a:rPr lang="en">
                <a:solidFill>
                  <a:srgbClr val="B45F06"/>
                </a:solidFill>
              </a:rPr>
              <a:t>W</a:t>
            </a:r>
            <a:r>
              <a:rPr lang="en" baseline="-25000">
                <a:solidFill>
                  <a:srgbClr val="B45F06"/>
                </a:solidFill>
              </a:rPr>
              <a:t>j-1</a:t>
            </a:r>
            <a:r>
              <a:rPr lang="en">
                <a:solidFill>
                  <a:srgbClr val="B45F06"/>
                </a:solidFill>
              </a:rPr>
              <a:t> = 6 </a:t>
            </a:r>
            <a:endParaRPr>
              <a:solidFill>
                <a:srgbClr val="B45F06"/>
              </a:solidFill>
            </a:endParaRPr>
          </a:p>
          <a:p>
            <a:pPr marL="0" lvl="0" indent="0" algn="l" rtl="0">
              <a:spcBef>
                <a:spcPts val="0"/>
              </a:spcBef>
              <a:spcAft>
                <a:spcPts val="0"/>
              </a:spcAft>
              <a:buNone/>
            </a:pPr>
            <a:r>
              <a:rPr lang="en">
                <a:solidFill>
                  <a:srgbClr val="B45F06"/>
                </a:solidFill>
              </a:rPr>
              <a:t>k = floor(14/6) = 2 → k stops at 2</a:t>
            </a:r>
            <a:endParaRPr/>
          </a:p>
        </p:txBody>
      </p:sp>
      <p:pic>
        <p:nvPicPr>
          <p:cNvPr id="419" name="Google Shape;419;p31"/>
          <p:cNvPicPr preferRelativeResize="0"/>
          <p:nvPr/>
        </p:nvPicPr>
        <p:blipFill>
          <a:blip r:embed="rId5">
            <a:alphaModFix/>
          </a:blip>
          <a:stretch>
            <a:fillRect/>
          </a:stretch>
        </p:blipFill>
        <p:spPr>
          <a:xfrm>
            <a:off x="5154324" y="1432289"/>
            <a:ext cx="3667124" cy="491897"/>
          </a:xfrm>
          <a:prstGeom prst="rect">
            <a:avLst/>
          </a:prstGeom>
          <a:noFill/>
          <a:ln>
            <a:noFill/>
          </a:ln>
        </p:spPr>
      </p:pic>
      <p:grpSp>
        <p:nvGrpSpPr>
          <p:cNvPr id="420" name="Google Shape;420;p31"/>
          <p:cNvGrpSpPr/>
          <p:nvPr/>
        </p:nvGrpSpPr>
        <p:grpSpPr>
          <a:xfrm>
            <a:off x="2427300" y="1708200"/>
            <a:ext cx="5637725" cy="2962388"/>
            <a:chOff x="2438700" y="224063"/>
            <a:chExt cx="5637725" cy="2962388"/>
          </a:xfrm>
        </p:grpSpPr>
        <p:cxnSp>
          <p:nvCxnSpPr>
            <p:cNvPr id="421" name="Google Shape;421;p31"/>
            <p:cNvCxnSpPr/>
            <p:nvPr/>
          </p:nvCxnSpPr>
          <p:spPr>
            <a:xfrm rot="10800000">
              <a:off x="2438700" y="224063"/>
              <a:ext cx="199200" cy="1649700"/>
            </a:xfrm>
            <a:prstGeom prst="straightConnector1">
              <a:avLst/>
            </a:prstGeom>
            <a:noFill/>
            <a:ln w="9525" cap="flat" cmpd="sng">
              <a:solidFill>
                <a:srgbClr val="CC0000"/>
              </a:solidFill>
              <a:prstDash val="solid"/>
              <a:round/>
              <a:headEnd type="none" w="med" len="med"/>
              <a:tailEnd type="triangle" w="med" len="med"/>
            </a:ln>
          </p:spPr>
        </p:cxnSp>
        <p:sp>
          <p:nvSpPr>
            <p:cNvPr id="422" name="Google Shape;422;p31"/>
            <p:cNvSpPr txBox="1"/>
            <p:nvPr/>
          </p:nvSpPr>
          <p:spPr>
            <a:xfrm>
              <a:off x="4657625" y="2570850"/>
              <a:ext cx="341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45F06"/>
                  </a:solidFill>
                </a:rPr>
                <a:t>k=2,</a:t>
              </a:r>
              <a:endParaRPr>
                <a:solidFill>
                  <a:srgbClr val="B45F06"/>
                </a:solidFill>
              </a:endParaRPr>
            </a:p>
            <a:p>
              <a:pPr marL="0" lvl="0" indent="0" algn="l" rtl="0">
                <a:spcBef>
                  <a:spcPts val="0"/>
                </a:spcBef>
                <a:spcAft>
                  <a:spcPts val="0"/>
                </a:spcAft>
                <a:buNone/>
              </a:pPr>
              <a:r>
                <a:rPr lang="en">
                  <a:solidFill>
                    <a:srgbClr val="B45F06"/>
                  </a:solidFill>
                </a:rPr>
                <a:t>P(2, 1) + 2*6 = 12</a:t>
              </a:r>
              <a:endParaRPr/>
            </a:p>
          </p:txBody>
        </p:sp>
      </p:grpSp>
      <p:sp>
        <p:nvSpPr>
          <p:cNvPr id="423" name="Google Shape;423;p31"/>
          <p:cNvSpPr txBox="1"/>
          <p:nvPr/>
        </p:nvSpPr>
        <p:spPr>
          <a:xfrm>
            <a:off x="2625025" y="3223475"/>
            <a:ext cx="35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E69138"/>
                </a:solidFill>
              </a:rPr>
              <a:t>21</a:t>
            </a:r>
            <a:endParaRPr>
              <a:solidFill>
                <a:srgbClr val="E6913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Complexity: Naive Approach</a:t>
            </a:r>
            <a:endParaRPr/>
          </a:p>
        </p:txBody>
      </p:sp>
      <p:sp>
        <p:nvSpPr>
          <p:cNvPr id="429" name="Google Shape;429;p32"/>
          <p:cNvSpPr txBox="1">
            <a:spLocks noGrp="1"/>
          </p:cNvSpPr>
          <p:nvPr>
            <p:ph type="body" idx="1"/>
          </p:nvPr>
        </p:nvSpPr>
        <p:spPr>
          <a:xfrm>
            <a:off x="162625" y="1183000"/>
            <a:ext cx="3949500" cy="327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Average Time Complexity: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Worst time complexity: when w</a:t>
            </a:r>
            <a:r>
              <a:rPr lang="en" baseline="-25000"/>
              <a:t>j</a:t>
            </a:r>
            <a:r>
              <a:rPr lang="en"/>
              <a:t> = 1                                                            </a:t>
            </a:r>
            <a:endParaRPr/>
          </a:p>
          <a:p>
            <a:pPr marL="0" lvl="0" indent="0" algn="l" rtl="0">
              <a:spcBef>
                <a:spcPts val="1200"/>
              </a:spcBef>
              <a:spcAft>
                <a:spcPts val="1200"/>
              </a:spcAft>
              <a:buNone/>
            </a:pPr>
            <a:endParaRPr/>
          </a:p>
        </p:txBody>
      </p:sp>
      <p:pic>
        <p:nvPicPr>
          <p:cNvPr id="430" name="Google Shape;430;p32"/>
          <p:cNvPicPr preferRelativeResize="0"/>
          <p:nvPr/>
        </p:nvPicPr>
        <p:blipFill>
          <a:blip r:embed="rId3">
            <a:alphaModFix/>
          </a:blip>
          <a:stretch>
            <a:fillRect/>
          </a:stretch>
        </p:blipFill>
        <p:spPr>
          <a:xfrm>
            <a:off x="420400" y="1740225"/>
            <a:ext cx="1745325" cy="1082400"/>
          </a:xfrm>
          <a:prstGeom prst="rect">
            <a:avLst/>
          </a:prstGeom>
          <a:noFill/>
          <a:ln>
            <a:noFill/>
          </a:ln>
        </p:spPr>
      </p:pic>
      <p:pic>
        <p:nvPicPr>
          <p:cNvPr id="431" name="Google Shape;431;p32"/>
          <p:cNvPicPr preferRelativeResize="0"/>
          <p:nvPr/>
        </p:nvPicPr>
        <p:blipFill>
          <a:blip r:embed="rId4">
            <a:alphaModFix/>
          </a:blip>
          <a:stretch>
            <a:fillRect/>
          </a:stretch>
        </p:blipFill>
        <p:spPr>
          <a:xfrm>
            <a:off x="611450" y="3740713"/>
            <a:ext cx="1554275" cy="486175"/>
          </a:xfrm>
          <a:prstGeom prst="rect">
            <a:avLst/>
          </a:prstGeom>
          <a:noFill/>
          <a:ln>
            <a:noFill/>
          </a:ln>
        </p:spPr>
      </p:pic>
      <p:cxnSp>
        <p:nvCxnSpPr>
          <p:cNvPr id="432" name="Google Shape;432;p32"/>
          <p:cNvCxnSpPr/>
          <p:nvPr/>
        </p:nvCxnSpPr>
        <p:spPr>
          <a:xfrm>
            <a:off x="4228175" y="1183000"/>
            <a:ext cx="69600" cy="3684000"/>
          </a:xfrm>
          <a:prstGeom prst="straightConnector1">
            <a:avLst/>
          </a:prstGeom>
          <a:noFill/>
          <a:ln w="9525" cap="flat" cmpd="sng">
            <a:solidFill>
              <a:schemeClr val="dk2"/>
            </a:solidFill>
            <a:prstDash val="solid"/>
            <a:round/>
            <a:headEnd type="none" w="med" len="med"/>
            <a:tailEnd type="none" w="med" len="med"/>
          </a:ln>
        </p:spPr>
      </p:cxnSp>
      <p:sp>
        <p:nvSpPr>
          <p:cNvPr id="433" name="Google Shape;433;p32"/>
          <p:cNvSpPr txBox="1"/>
          <p:nvPr/>
        </p:nvSpPr>
        <p:spPr>
          <a:xfrm>
            <a:off x="4297763" y="2894775"/>
            <a:ext cx="4885800" cy="10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700080"/>
                </a:solidFill>
                <a:latin typeface="Roboto Mono"/>
                <a:ea typeface="Roboto Mono"/>
                <a:cs typeface="Roboto Mono"/>
                <a:sym typeface="Roboto Mono"/>
              </a:rPr>
              <a:t>for</a:t>
            </a:r>
            <a:r>
              <a:rPr lang="en">
                <a:latin typeface="Roboto Mono"/>
                <a:ea typeface="Roboto Mono"/>
                <a:cs typeface="Roboto Mono"/>
                <a:sym typeface="Roboto Mono"/>
              </a:rPr>
              <a:t> </a:t>
            </a:r>
            <a:r>
              <a:rPr lang="en">
                <a:solidFill>
                  <a:srgbClr val="1AB1CD"/>
                </a:solidFill>
                <a:latin typeface="Roboto Mono"/>
                <a:ea typeface="Roboto Mono"/>
                <a:cs typeface="Roboto Mono"/>
                <a:sym typeface="Roboto Mono"/>
              </a:rPr>
              <a:t>c</a:t>
            </a:r>
            <a:r>
              <a:rPr lang="en">
                <a:latin typeface="Roboto Mono"/>
                <a:ea typeface="Roboto Mono"/>
                <a:cs typeface="Roboto Mono"/>
                <a:sym typeface="Roboto Mono"/>
              </a:rPr>
              <a:t> </a:t>
            </a:r>
            <a:r>
              <a:rPr lang="en" b="1">
                <a:solidFill>
                  <a:srgbClr val="700080"/>
                </a:solidFill>
                <a:latin typeface="Roboto Mono"/>
                <a:ea typeface="Roboto Mono"/>
                <a:cs typeface="Roboto Mono"/>
                <a:sym typeface="Roboto Mono"/>
              </a:rPr>
              <a:t>in</a:t>
            </a:r>
            <a:r>
              <a:rPr lang="en">
                <a:latin typeface="Roboto Mono"/>
                <a:ea typeface="Roboto Mono"/>
                <a:cs typeface="Roboto Mono"/>
                <a:sym typeface="Roboto Mono"/>
              </a:rPr>
              <a:t> </a:t>
            </a:r>
            <a:r>
              <a:rPr lang="en">
                <a:solidFill>
                  <a:srgbClr val="3000A0"/>
                </a:solidFill>
                <a:latin typeface="Roboto Mono"/>
                <a:ea typeface="Roboto Mono"/>
                <a:cs typeface="Roboto Mono"/>
                <a:sym typeface="Roboto Mono"/>
              </a:rPr>
              <a:t>range</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C</a:t>
            </a:r>
            <a:r>
              <a:rPr lang="en">
                <a:latin typeface="Roboto Mono"/>
                <a:ea typeface="Roboto Mono"/>
                <a:cs typeface="Roboto Mono"/>
                <a:sym typeface="Roboto Mono"/>
              </a:rPr>
              <a:t>):                </a:t>
            </a:r>
            <a:r>
              <a:rPr lang="en" i="1">
                <a:solidFill>
                  <a:srgbClr val="A05000"/>
                </a:solidFill>
                <a:latin typeface="Roboto Mono"/>
                <a:ea typeface="Roboto Mono"/>
                <a:cs typeface="Roboto Mono"/>
                <a:sym typeface="Roboto Mono"/>
              </a:rPr>
              <a:t># O(C)</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  </a:t>
            </a:r>
            <a:r>
              <a:rPr lang="en" b="1">
                <a:solidFill>
                  <a:srgbClr val="700080"/>
                </a:solidFill>
                <a:latin typeface="Roboto Mono"/>
                <a:ea typeface="Roboto Mono"/>
                <a:cs typeface="Roboto Mono"/>
                <a:sym typeface="Roboto Mono"/>
              </a:rPr>
              <a:t>for</a:t>
            </a:r>
            <a:r>
              <a:rPr lang="en">
                <a:latin typeface="Roboto Mono"/>
                <a:ea typeface="Roboto Mono"/>
                <a:cs typeface="Roboto Mono"/>
                <a:sym typeface="Roboto Mono"/>
              </a:rPr>
              <a:t> </a:t>
            </a:r>
            <a:r>
              <a:rPr lang="en">
                <a:solidFill>
                  <a:srgbClr val="1AB1CD"/>
                </a:solidFill>
                <a:latin typeface="Roboto Mono"/>
                <a:ea typeface="Roboto Mono"/>
                <a:cs typeface="Roboto Mono"/>
                <a:sym typeface="Roboto Mono"/>
              </a:rPr>
              <a:t>j</a:t>
            </a:r>
            <a:r>
              <a:rPr lang="en">
                <a:latin typeface="Roboto Mono"/>
                <a:ea typeface="Roboto Mono"/>
                <a:cs typeface="Roboto Mono"/>
                <a:sym typeface="Roboto Mono"/>
              </a:rPr>
              <a:t> </a:t>
            </a:r>
            <a:r>
              <a:rPr lang="en" b="1">
                <a:solidFill>
                  <a:srgbClr val="700080"/>
                </a:solidFill>
                <a:latin typeface="Roboto Mono"/>
                <a:ea typeface="Roboto Mono"/>
                <a:cs typeface="Roboto Mono"/>
                <a:sym typeface="Roboto Mono"/>
              </a:rPr>
              <a:t>in</a:t>
            </a:r>
            <a:r>
              <a:rPr lang="en">
                <a:latin typeface="Roboto Mono"/>
                <a:ea typeface="Roboto Mono"/>
                <a:cs typeface="Roboto Mono"/>
                <a:sym typeface="Roboto Mono"/>
              </a:rPr>
              <a:t> </a:t>
            </a:r>
            <a:r>
              <a:rPr lang="en">
                <a:solidFill>
                  <a:srgbClr val="3000A0"/>
                </a:solidFill>
                <a:latin typeface="Roboto Mono"/>
                <a:ea typeface="Roboto Mono"/>
                <a:cs typeface="Roboto Mono"/>
                <a:sym typeface="Roboto Mono"/>
              </a:rPr>
              <a:t>range</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n</a:t>
            </a:r>
            <a:r>
              <a:rPr lang="en">
                <a:latin typeface="Roboto Mono"/>
                <a:ea typeface="Roboto Mono"/>
                <a:cs typeface="Roboto Mono"/>
                <a:sym typeface="Roboto Mono"/>
              </a:rPr>
              <a:t>):              </a:t>
            </a:r>
            <a:r>
              <a:rPr lang="en" i="1">
                <a:solidFill>
                  <a:srgbClr val="A05000"/>
                </a:solidFill>
                <a:latin typeface="Roboto Mono"/>
                <a:ea typeface="Roboto Mono"/>
                <a:cs typeface="Roboto Mono"/>
                <a:sym typeface="Roboto Mono"/>
              </a:rPr>
              <a:t># O(n)</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    </a:t>
            </a:r>
            <a:r>
              <a:rPr lang="en" b="1">
                <a:solidFill>
                  <a:srgbClr val="700080"/>
                </a:solidFill>
                <a:latin typeface="Roboto Mono"/>
                <a:ea typeface="Roboto Mono"/>
                <a:cs typeface="Roboto Mono"/>
                <a:sym typeface="Roboto Mono"/>
              </a:rPr>
              <a:t>for</a:t>
            </a:r>
            <a:r>
              <a:rPr lang="en">
                <a:latin typeface="Roboto Mono"/>
                <a:ea typeface="Roboto Mono"/>
                <a:cs typeface="Roboto Mono"/>
                <a:sym typeface="Roboto Mono"/>
              </a:rPr>
              <a:t> </a:t>
            </a:r>
            <a:r>
              <a:rPr lang="en">
                <a:solidFill>
                  <a:srgbClr val="1AB1CD"/>
                </a:solidFill>
                <a:latin typeface="Roboto Mono"/>
                <a:ea typeface="Roboto Mono"/>
                <a:cs typeface="Roboto Mono"/>
                <a:sym typeface="Roboto Mono"/>
              </a:rPr>
              <a:t>k</a:t>
            </a:r>
            <a:r>
              <a:rPr lang="en">
                <a:latin typeface="Roboto Mono"/>
                <a:ea typeface="Roboto Mono"/>
                <a:cs typeface="Roboto Mono"/>
                <a:sym typeface="Roboto Mono"/>
              </a:rPr>
              <a:t> </a:t>
            </a:r>
            <a:r>
              <a:rPr lang="en" b="1">
                <a:solidFill>
                  <a:srgbClr val="700080"/>
                </a:solidFill>
                <a:latin typeface="Roboto Mono"/>
                <a:ea typeface="Roboto Mono"/>
                <a:cs typeface="Roboto Mono"/>
                <a:sym typeface="Roboto Mono"/>
              </a:rPr>
              <a:t>in</a:t>
            </a:r>
            <a:r>
              <a:rPr lang="en">
                <a:latin typeface="Roboto Mono"/>
                <a:ea typeface="Roboto Mono"/>
                <a:cs typeface="Roboto Mono"/>
                <a:sym typeface="Roboto Mono"/>
              </a:rPr>
              <a:t> </a:t>
            </a:r>
            <a:r>
              <a:rPr lang="en">
                <a:solidFill>
                  <a:srgbClr val="3000A0"/>
                </a:solidFill>
                <a:latin typeface="Roboto Mono"/>
                <a:ea typeface="Roboto Mono"/>
                <a:cs typeface="Roboto Mono"/>
                <a:sym typeface="Roboto Mono"/>
              </a:rPr>
              <a:t>range</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C</a:t>
            </a:r>
            <a:r>
              <a:rPr lang="en">
                <a:latin typeface="Roboto Mono"/>
                <a:ea typeface="Roboto Mono"/>
                <a:cs typeface="Roboto Mono"/>
                <a:sym typeface="Roboto Mono"/>
              </a:rPr>
              <a:t> </a:t>
            </a:r>
            <a:r>
              <a:rPr lang="en" b="1">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AB1CD"/>
                </a:solidFill>
                <a:latin typeface="Roboto Mono"/>
                <a:ea typeface="Roboto Mono"/>
                <a:cs typeface="Roboto Mono"/>
                <a:sym typeface="Roboto Mono"/>
              </a:rPr>
              <a:t>w</a:t>
            </a:r>
            <a:r>
              <a:rPr lang="en">
                <a:latin typeface="Roboto Mono"/>
                <a:ea typeface="Roboto Mono"/>
                <a:cs typeface="Roboto Mono"/>
                <a:sym typeface="Roboto Mono"/>
              </a:rPr>
              <a:t>[</a:t>
            </a:r>
            <a:r>
              <a:rPr lang="en">
                <a:solidFill>
                  <a:srgbClr val="1AB1CD"/>
                </a:solidFill>
                <a:latin typeface="Roboto Mono"/>
                <a:ea typeface="Roboto Mono"/>
                <a:cs typeface="Roboto Mono"/>
                <a:sym typeface="Roboto Mono"/>
              </a:rPr>
              <a:t>j</a:t>
            </a:r>
            <a:r>
              <a:rPr lang="en">
                <a:latin typeface="Roboto Mono"/>
                <a:ea typeface="Roboto Mono"/>
                <a:cs typeface="Roboto Mono"/>
                <a:sym typeface="Roboto Mono"/>
              </a:rPr>
              <a:t> </a:t>
            </a:r>
            <a:r>
              <a:rPr lang="en" b="1">
                <a:solidFill>
                  <a:srgbClr val="EE11FF"/>
                </a:solidFill>
                <a:latin typeface="Roboto Mono"/>
                <a:ea typeface="Roboto Mono"/>
                <a:cs typeface="Roboto Mono"/>
                <a:sym typeface="Roboto Mono"/>
              </a:rPr>
              <a:t>-</a:t>
            </a:r>
            <a:r>
              <a:rPr lang="en">
                <a:latin typeface="Roboto Mono"/>
                <a:ea typeface="Roboto Mono"/>
                <a:cs typeface="Roboto Mono"/>
                <a:sym typeface="Roboto Mono"/>
              </a:rPr>
              <a:t> </a:t>
            </a:r>
            <a:r>
              <a:rPr lang="en">
                <a:solidFill>
                  <a:srgbClr val="106040"/>
                </a:solidFill>
                <a:latin typeface="Roboto Mono"/>
                <a:ea typeface="Roboto Mono"/>
                <a:cs typeface="Roboto Mono"/>
                <a:sym typeface="Roboto Mono"/>
              </a:rPr>
              <a:t>1</a:t>
            </a:r>
            <a:r>
              <a:rPr lang="en">
                <a:latin typeface="Roboto Mono"/>
                <a:ea typeface="Roboto Mono"/>
                <a:cs typeface="Roboto Mono"/>
                <a:sym typeface="Roboto Mono"/>
              </a:rPr>
              <a:t>]): </a:t>
            </a:r>
            <a:r>
              <a:rPr lang="en" i="1">
                <a:solidFill>
                  <a:srgbClr val="A05000"/>
                </a:solidFill>
                <a:latin typeface="Roboto Mono"/>
                <a:ea typeface="Roboto Mono"/>
                <a:cs typeface="Roboto Mono"/>
                <a:sym typeface="Roboto Mono"/>
              </a:rPr>
              <a:t># O(C/W</a:t>
            </a:r>
            <a:r>
              <a:rPr lang="en" i="1" baseline="-25000">
                <a:solidFill>
                  <a:srgbClr val="A05000"/>
                </a:solidFill>
                <a:latin typeface="Roboto Mono"/>
                <a:ea typeface="Roboto Mono"/>
                <a:cs typeface="Roboto Mono"/>
                <a:sym typeface="Roboto Mono"/>
              </a:rPr>
              <a:t>j-1</a:t>
            </a:r>
            <a:r>
              <a:rPr lang="en" i="1">
                <a:solidFill>
                  <a:srgbClr val="A05000"/>
                </a:solidFill>
                <a:latin typeface="Roboto Mono"/>
                <a:ea typeface="Roboto Mono"/>
                <a:cs typeface="Roboto Mono"/>
                <a:sym typeface="Roboto Mono"/>
              </a:rPr>
              <a:t>)</a:t>
            </a:r>
            <a:endParaRPr>
              <a:latin typeface="Roboto Mono"/>
              <a:ea typeface="Roboto Mono"/>
              <a:cs typeface="Roboto Mono"/>
              <a:sym typeface="Roboto Mono"/>
            </a:endParaRPr>
          </a:p>
          <a:p>
            <a:pPr marL="0" lvl="0" indent="0" algn="l" rtl="0">
              <a:spcBef>
                <a:spcPts val="0"/>
              </a:spcBef>
              <a:spcAft>
                <a:spcPts val="0"/>
              </a:spcAft>
              <a:buNone/>
            </a:pPr>
            <a:r>
              <a:rPr lang="en">
                <a:latin typeface="Roboto Mono"/>
                <a:ea typeface="Roboto Mono"/>
                <a:cs typeface="Roboto Mono"/>
                <a:sym typeface="Roboto Mono"/>
              </a:rPr>
              <a:t>      </a:t>
            </a:r>
            <a:r>
              <a:rPr lang="en" i="1">
                <a:solidFill>
                  <a:srgbClr val="A05000"/>
                </a:solidFill>
                <a:latin typeface="Roboto Mono"/>
                <a:ea typeface="Roboto Mono"/>
                <a:cs typeface="Roboto Mono"/>
                <a:sym typeface="Roboto Mono"/>
              </a:rPr>
              <a:t># Calculate P(C, j)</a:t>
            </a:r>
            <a:endParaRPr i="1">
              <a:solidFill>
                <a:srgbClr val="A05000"/>
              </a:solidFill>
              <a:latin typeface="Roboto Mono"/>
              <a:ea typeface="Roboto Mono"/>
              <a:cs typeface="Roboto Mono"/>
              <a:sym typeface="Roboto Mono"/>
            </a:endParaRPr>
          </a:p>
        </p:txBody>
      </p:sp>
      <p:pic>
        <p:nvPicPr>
          <p:cNvPr id="434" name="Google Shape;434;p32"/>
          <p:cNvPicPr preferRelativeResize="0"/>
          <p:nvPr/>
        </p:nvPicPr>
        <p:blipFill>
          <a:blip r:embed="rId5">
            <a:alphaModFix/>
          </a:blip>
          <a:stretch>
            <a:fillRect/>
          </a:stretch>
        </p:blipFill>
        <p:spPr>
          <a:xfrm>
            <a:off x="4413827" y="1669900"/>
            <a:ext cx="426949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3"/>
          <p:cNvSpPr txBox="1">
            <a:spLocks noGrp="1"/>
          </p:cNvSpPr>
          <p:nvPr>
            <p:ph type="title"/>
          </p:nvPr>
        </p:nvSpPr>
        <p:spPr>
          <a:xfrm>
            <a:off x="311700" y="327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for Naive Approach</a:t>
            </a:r>
            <a:endParaRPr/>
          </a:p>
        </p:txBody>
      </p:sp>
      <p:sp>
        <p:nvSpPr>
          <p:cNvPr id="440" name="Google Shape;440;p33"/>
          <p:cNvSpPr txBox="1">
            <a:spLocks noGrp="1"/>
          </p:cNvSpPr>
          <p:nvPr>
            <p:ph type="body" idx="1"/>
          </p:nvPr>
        </p:nvSpPr>
        <p:spPr>
          <a:xfrm>
            <a:off x="258300" y="863550"/>
            <a:ext cx="86874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275"/>
              <a:buFont typeface="Arial"/>
              <a:buNone/>
            </a:pP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0000F0"/>
                </a:solidFill>
                <a:latin typeface="Roboto Mono"/>
                <a:ea typeface="Roboto Mono"/>
                <a:cs typeface="Roboto Mono"/>
                <a:sym typeface="Roboto Mono"/>
              </a:rPr>
              <a:t>knapsack</a:t>
            </a:r>
            <a:r>
              <a:rPr lang="en" sz="1350">
                <a:solidFill>
                  <a:srgbClr val="000000"/>
                </a:solidFill>
                <a:latin typeface="Roboto Mono"/>
                <a:ea typeface="Roboto Mono"/>
                <a:cs typeface="Roboto Mono"/>
                <a:sym typeface="Roboto Mono"/>
              </a:rPr>
              <a:t>(</a:t>
            </a:r>
            <a:r>
              <a:rPr lang="en" sz="1350" b="1">
                <a:solidFill>
                  <a:srgbClr val="700080"/>
                </a:solidFill>
                <a:latin typeface="Roboto Mono"/>
                <a:ea typeface="Roboto Mono"/>
                <a:cs typeface="Roboto Mono"/>
                <a:sym typeface="Roboto Mono"/>
              </a:rPr>
              <a:t>const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Item</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items_begin</a:t>
            </a: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const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Item</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items_end</a:t>
            </a: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const</a:t>
            </a: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capacity</a:t>
            </a: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size_t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len</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items_end</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items_begin</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calloc</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len</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sizeof</a:t>
            </a:r>
            <a:r>
              <a:rPr lang="en" sz="1350">
                <a:solidFill>
                  <a:srgbClr val="000000"/>
                </a:solidFill>
                <a:latin typeface="Roboto Mono"/>
                <a:ea typeface="Roboto Mono"/>
                <a:cs typeface="Roboto Mono"/>
                <a:sym typeface="Roboto Mono"/>
              </a:rPr>
              <a:t>(</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for</a:t>
            </a: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0</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&lt;=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len</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calloc</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capacity</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sizeof</a:t>
            </a:r>
            <a:r>
              <a:rPr lang="en" sz="1350">
                <a:solidFill>
                  <a:srgbClr val="000000"/>
                </a:solidFill>
                <a:latin typeface="Roboto Mono"/>
                <a:ea typeface="Roboto Mono"/>
                <a:cs typeface="Roboto Mono"/>
                <a:sym typeface="Roboto Mono"/>
              </a:rPr>
              <a:t>(</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memset</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0</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capacity</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sizeof</a:t>
            </a:r>
            <a:r>
              <a:rPr lang="en" sz="1350">
                <a:solidFill>
                  <a:srgbClr val="000000"/>
                </a:solidFill>
                <a:latin typeface="Roboto Mono"/>
                <a:ea typeface="Roboto Mono"/>
                <a:cs typeface="Roboto Mono"/>
                <a:sym typeface="Roboto Mono"/>
              </a:rPr>
              <a:t>(</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for</a:t>
            </a: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&lt;=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len</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for</a:t>
            </a: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j</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0</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j</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&lt;=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capacity</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j</a:t>
            </a: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for</a:t>
            </a: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k</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0</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k</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items_begin</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weight</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&lt;=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j</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k</a:t>
            </a: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SzPts val="275"/>
              <a:buNone/>
            </a:pP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j</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max</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j</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SzPts val="275"/>
              <a:buNone/>
            </a:pP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j</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k</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items_begin</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weight</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k</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items_begin</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i</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06040"/>
                </a:solidFill>
                <a:latin typeface="Roboto Mono"/>
                <a:ea typeface="Roboto Mono"/>
                <a:cs typeface="Roboto Mono"/>
                <a:sym typeface="Roboto Mono"/>
              </a:rPr>
              <a:t>1</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profit</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a:solidFill>
                  <a:srgbClr val="008050"/>
                </a:solidFill>
                <a:latin typeface="Roboto Mono"/>
                <a:ea typeface="Roboto Mono"/>
                <a:cs typeface="Roboto Mono"/>
                <a:sym typeface="Roboto Mono"/>
              </a:rPr>
              <a:t>int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ans</a:t>
            </a:r>
            <a:r>
              <a:rPr lang="en" sz="1350">
                <a:solidFill>
                  <a:srgbClr val="000000"/>
                </a:solidFill>
                <a:latin typeface="Roboto Mono"/>
                <a:ea typeface="Roboto Mono"/>
                <a:cs typeface="Roboto Mono"/>
                <a:sym typeface="Roboto Mono"/>
              </a:rPr>
              <a:t> </a:t>
            </a:r>
            <a:r>
              <a:rPr lang="en" sz="1350" b="1">
                <a:solidFill>
                  <a:srgbClr val="EE11FF"/>
                </a:solidFill>
                <a:latin typeface="Roboto Mono"/>
                <a:ea typeface="Roboto Mono"/>
                <a:cs typeface="Roboto Mono"/>
                <a:sym typeface="Roboto Mono"/>
              </a:rPr>
              <a:t>=</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len</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capacity</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free</a:t>
            </a:r>
            <a:r>
              <a:rPr lang="en" sz="1350">
                <a:solidFill>
                  <a:srgbClr val="000000"/>
                </a:solidFill>
                <a:latin typeface="Roboto Mono"/>
                <a:ea typeface="Roboto Mono"/>
                <a:cs typeface="Roboto Mono"/>
                <a:sym typeface="Roboto Mono"/>
              </a:rPr>
              <a:t>(</a:t>
            </a:r>
            <a:r>
              <a:rPr lang="en" sz="1350">
                <a:solidFill>
                  <a:srgbClr val="1AB1CD"/>
                </a:solidFill>
                <a:latin typeface="Roboto Mono"/>
                <a:ea typeface="Roboto Mono"/>
                <a:cs typeface="Roboto Mono"/>
                <a:sym typeface="Roboto Mono"/>
              </a:rPr>
              <a:t>f</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Clr>
                <a:schemeClr val="dk1"/>
              </a:buClr>
              <a:buSzPts val="275"/>
              <a:buFont typeface="Arial"/>
              <a:buNone/>
            </a:pPr>
            <a:r>
              <a:rPr lang="en" sz="1350">
                <a:solidFill>
                  <a:srgbClr val="000000"/>
                </a:solidFill>
                <a:latin typeface="Roboto Mono"/>
                <a:ea typeface="Roboto Mono"/>
                <a:cs typeface="Roboto Mono"/>
                <a:sym typeface="Roboto Mono"/>
              </a:rPr>
              <a:t>  </a:t>
            </a:r>
            <a:r>
              <a:rPr lang="en" sz="1350" b="1">
                <a:solidFill>
                  <a:srgbClr val="700080"/>
                </a:solidFill>
                <a:latin typeface="Roboto Mono"/>
                <a:ea typeface="Roboto Mono"/>
                <a:cs typeface="Roboto Mono"/>
                <a:sym typeface="Roboto Mono"/>
              </a:rPr>
              <a:t>return</a:t>
            </a:r>
            <a:r>
              <a:rPr lang="en" sz="1350">
                <a:solidFill>
                  <a:srgbClr val="000000"/>
                </a:solidFill>
                <a:latin typeface="Roboto Mono"/>
                <a:ea typeface="Roboto Mono"/>
                <a:cs typeface="Roboto Mono"/>
                <a:sym typeface="Roboto Mono"/>
              </a:rPr>
              <a:t> </a:t>
            </a:r>
            <a:r>
              <a:rPr lang="en" sz="1350">
                <a:solidFill>
                  <a:srgbClr val="1AB1CD"/>
                </a:solidFill>
                <a:latin typeface="Roboto Mono"/>
                <a:ea typeface="Roboto Mono"/>
                <a:cs typeface="Roboto Mono"/>
                <a:sym typeface="Roboto Mono"/>
              </a:rPr>
              <a:t>ans</a:t>
            </a: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a:p>
            <a:pPr marL="0" lvl="0" indent="0" algn="l" rtl="0">
              <a:lnSpc>
                <a:spcPct val="95000"/>
              </a:lnSpc>
              <a:spcBef>
                <a:spcPts val="0"/>
              </a:spcBef>
              <a:spcAft>
                <a:spcPts val="0"/>
              </a:spcAft>
              <a:buSzPts val="275"/>
              <a:buNone/>
            </a:pPr>
            <a:r>
              <a:rPr lang="en" sz="1350">
                <a:solidFill>
                  <a:srgbClr val="000000"/>
                </a:solidFill>
                <a:latin typeface="Roboto Mono"/>
                <a:ea typeface="Roboto Mono"/>
                <a:cs typeface="Roboto Mono"/>
                <a:sym typeface="Roboto Mono"/>
              </a:rPr>
              <a:t>}</a:t>
            </a:r>
            <a:endParaRPr sz="1350">
              <a:solidFill>
                <a:srgbClr val="000000"/>
              </a:solidFill>
              <a:latin typeface="Roboto Mono"/>
              <a:ea typeface="Roboto Mono"/>
              <a:cs typeface="Roboto Mono"/>
              <a:sym typeface="Roboto Mono"/>
            </a:endParaRPr>
          </a:p>
        </p:txBody>
      </p:sp>
      <p:sp>
        <p:nvSpPr>
          <p:cNvPr id="441" name="Google Shape;441;p33"/>
          <p:cNvSpPr/>
          <p:nvPr/>
        </p:nvSpPr>
        <p:spPr>
          <a:xfrm>
            <a:off x="258300" y="2270625"/>
            <a:ext cx="8251500" cy="1807800"/>
          </a:xfrm>
          <a:prstGeom prst="roundRect">
            <a:avLst>
              <a:gd name="adj" fmla="val 16667"/>
            </a:avLst>
          </a:prstGeom>
          <a:solidFill>
            <a:srgbClr val="9E9E9E">
              <a:alpha val="0"/>
            </a:srgbClr>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2852</Words>
  <Application>Microsoft Office PowerPoint</Application>
  <PresentationFormat>全屏显示(16:9)</PresentationFormat>
  <Paragraphs>270</Paragraphs>
  <Slides>52</Slides>
  <Notes>52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52</vt:i4>
      </vt:variant>
    </vt:vector>
  </HeadingPairs>
  <TitlesOfParts>
    <vt:vector size="60" baseType="lpstr">
      <vt:lpstr>Nunito</vt:lpstr>
      <vt:lpstr>Courier New</vt:lpstr>
      <vt:lpstr>Roboto Mono</vt:lpstr>
      <vt:lpstr>Arial</vt:lpstr>
      <vt:lpstr>Maven Pro</vt:lpstr>
      <vt:lpstr>Roboto</vt:lpstr>
      <vt:lpstr>Simple Light</vt:lpstr>
      <vt:lpstr>Momentum</vt:lpstr>
      <vt:lpstr>SCSA SC2001 Lab  Example Class  Project 3 Team 7</vt:lpstr>
      <vt:lpstr>2 Recursive Definitions </vt:lpstr>
      <vt:lpstr>Recursive Definition: Naive Approach</vt:lpstr>
      <vt:lpstr>Subproblem Graph: Naive Approach </vt:lpstr>
      <vt:lpstr>Example</vt:lpstr>
      <vt:lpstr>Example</vt:lpstr>
      <vt:lpstr>Example</vt:lpstr>
      <vt:lpstr>Complexity: Naive Approach</vt:lpstr>
      <vt:lpstr>Code for Naive Approach</vt:lpstr>
      <vt:lpstr>Recursive Definition: Optimised Approach</vt:lpstr>
      <vt:lpstr>Subproblem Graph : Optimised Approach</vt:lpstr>
      <vt:lpstr>Example</vt:lpstr>
      <vt:lpstr>Example</vt:lpstr>
      <vt:lpstr>Example</vt:lpstr>
      <vt:lpstr>Example</vt:lpstr>
      <vt:lpstr>Complexity : Optimised Approach</vt:lpstr>
      <vt:lpstr>Running result for </vt:lpstr>
      <vt:lpstr>Code for Optimised Approach</vt:lpstr>
      <vt:lpstr>Analysis of both approaches</vt:lpstr>
      <vt:lpstr> Improved optimised approach : 2 columns + 1 column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Final Approach</vt:lpstr>
      <vt:lpstr>Looking closely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 SC2001 Lab  Example Class  Project 3 Team 7</dc:title>
  <cp:lastModifiedBy>#PU FANYI#</cp:lastModifiedBy>
  <cp:revision>1</cp:revision>
  <dcterms:modified xsi:type="dcterms:W3CDTF">2023-11-09T11:12:34Z</dcterms:modified>
</cp:coreProperties>
</file>