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onsolas" panose="020B0609020204030204" pitchFamily="49" charset="0"/>
      <p:regular r:id="rId21"/>
      <p:bold r:id="rId22"/>
      <p:italic r:id="rId23"/>
      <p:boldItalic r:id="rId24"/>
    </p:embeddedFont>
    <p:embeddedFont>
      <p:font typeface="Maven Pro" panose="02010600030101010101" charset="0"/>
      <p:regular r:id="rId25"/>
      <p:bold r:id="rId26"/>
    </p:embeddedFont>
    <p:embeddedFont>
      <p:font typeface="Nunito"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Roboto Mono" panose="00000009000000000000" pitchFamily="49"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epnote.com/@grace-tong/Algo-Lab-1-Hybrid-Merge-Sort-3151e5f8-170b-46a3-b108-6db725e310c3"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github.com/Ry3nG/Hybrid-Sort-based-on-Insertion-Sort-and-Merge-Sort"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43d4eaa3de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243d4eaa3de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43d4eaa3de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43d4eaa3d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43d4eaa3de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43d4eaa3de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43d4eaa3de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243d4eaa3de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7f6b008c0e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7f6b008c0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basically the total time at each threshold, therefore you can't really see when it is purely insertion. But we know at threshold 0 it is purely mergesort. Therefore at the minimum point of the graph the dip is the optimum time the shortest time. Whereas the intersection is when merge sort and performance of insertion sort is the same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43d4eaa3de_0_3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43d4eaa3de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S = 0, the algo is pure merge sort, which means that the time taken for merge operations after splitting into array of very small n is very large</a:t>
            </a:r>
            <a:endParaRPr/>
          </a:p>
          <a:p>
            <a:pPr marL="0" lvl="0" indent="0" algn="l" rtl="0">
              <a:spcBef>
                <a:spcPts val="0"/>
              </a:spcBef>
              <a:spcAft>
                <a:spcPts val="0"/>
              </a:spcAft>
              <a:buNone/>
            </a:pPr>
            <a:r>
              <a:rPr lang="en"/>
              <a:t>Thats after adding the insertion sort component, the performance improved significantly as the insertion sort is now sorting the part where n is small. Then we can see that as threshold increase further, the performance worsens because insertion sort’s performance worsens exponentially. </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7cfa3e5d7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7cfa3e5d7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rgbClr val="424242"/>
                </a:solidFill>
                <a:latin typeface="Nunito"/>
                <a:ea typeface="Nunito"/>
                <a:cs typeface="Nunito"/>
                <a:sym typeface="Nunito"/>
              </a:rPr>
              <a:t>In order to find the optimal s we did the same for part ii, but for 5 different size of n: 10mil, to 50 mil and compared the graph and through observation, the optimal S is around 35-40.</a:t>
            </a:r>
            <a:endParaRPr sz="1300">
              <a:solidFill>
                <a:srgbClr val="424242"/>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endParaRPr sz="1300">
              <a:solidFill>
                <a:srgbClr val="424242"/>
              </a:solidFill>
              <a:latin typeface="Nunito"/>
              <a:ea typeface="Nunito"/>
              <a:cs typeface="Nunito"/>
              <a:sym typeface="Nunito"/>
            </a:endParaRPr>
          </a:p>
          <a:p>
            <a:pPr marL="0" lvl="0" indent="0" algn="l" rtl="0">
              <a:spcBef>
                <a:spcPts val="120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7f6d1e96dc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7f6d1e96dc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From the Plotted graphs by observation the optimal threshold would be around 35-40. </a:t>
            </a:r>
            <a:r>
              <a:rPr lang="en" sz="1300">
                <a:solidFill>
                  <a:srgbClr val="424242"/>
                </a:solidFill>
                <a:latin typeface="Nunito"/>
                <a:ea typeface="Nunito"/>
                <a:cs typeface="Nunito"/>
                <a:sym typeface="Nunito"/>
              </a:rPr>
              <a:t>I calculated the minimum optimum s value among the 5 n values which was 37 while the</a:t>
            </a:r>
            <a:endParaRPr sz="1300">
              <a:solidFill>
                <a:srgbClr val="424242"/>
              </a:solidFill>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sz="1300">
                <a:solidFill>
                  <a:srgbClr val="424242"/>
                </a:solidFill>
                <a:latin typeface="Nunito"/>
                <a:ea typeface="Nunito"/>
                <a:cs typeface="Nunito"/>
                <a:sym typeface="Nunito"/>
              </a:rPr>
              <a:t>Average of all the optimum s calculated through a quadratic best fit was 41, therefore the point seemed to be in between the range of 35-41 therefore we settled with observation, to demonstrate a better comparison</a:t>
            </a:r>
            <a:endParaRPr sz="1300">
              <a:solidFill>
                <a:srgbClr val="424242"/>
              </a:solidFill>
              <a:latin typeface="Nunito"/>
              <a:ea typeface="Nunito"/>
              <a:cs typeface="Nunito"/>
              <a:sym typeface="Nunito"/>
            </a:endParaRPr>
          </a:p>
          <a:p>
            <a:pPr marL="0" lvl="0" indent="0" algn="l" rtl="0">
              <a:spcBef>
                <a:spcPts val="12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7cfa3e5d7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7cfa3e5d7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Approximate Percentage gain = ? </a:t>
            </a:r>
            <a:endParaRPr/>
          </a:p>
          <a:p>
            <a:pPr marL="0" lvl="0" indent="0" algn="l" rtl="0">
              <a:spcBef>
                <a:spcPts val="0"/>
              </a:spcBef>
              <a:spcAft>
                <a:spcPts val="0"/>
              </a:spcAft>
              <a:buNone/>
            </a:pPr>
            <a:r>
              <a:rPr lang="en"/>
              <a:t>Comparisons and CPU time of hybrid merge sort is higher than that of original merge sort at optimal value of 37</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8037d803b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8037d803b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7cfa3e5d7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7cfa3e5d7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7cfa3e5d7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7cfa3e5d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Purpose : to make it more random</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7f6b008c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7f6b008c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7f6d1e96d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7f6d1e96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Everytime data is generated when we test - we are changing the array : so it becomes unstable </a:t>
            </a:r>
            <a:endParaRPr>
              <a:solidFill>
                <a:schemeClr val="dk1"/>
              </a:solidFill>
            </a:endParaRPr>
          </a:p>
          <a:p>
            <a:pPr marL="0" lvl="0" indent="0" algn="l" rtl="0">
              <a:spcBef>
                <a:spcPts val="0"/>
              </a:spcBef>
              <a:spcAft>
                <a:spcPts val="0"/>
              </a:spcAft>
              <a:buNone/>
            </a:pPr>
            <a:r>
              <a:rPr lang="en">
                <a:solidFill>
                  <a:schemeClr val="dk1"/>
                </a:solidFill>
              </a:rPr>
              <a:t>Theoretically, we should run each set a lot of times - we only ran thrice or 5 times, so maybe run like maybe 100 times to produce more accurate results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Cannot keep changing the array when we un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Pdf says 1000 to 10,000,00??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802eba89f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802eba89f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Adjust scale  done</a:t>
            </a:r>
            <a:endParaRPr/>
          </a:p>
          <a:p>
            <a:pPr marL="457200" lvl="0" indent="-298450" algn="l" rtl="0">
              <a:spcBef>
                <a:spcPts val="0"/>
              </a:spcBef>
              <a:spcAft>
                <a:spcPts val="0"/>
              </a:spcAft>
              <a:buSzPts val="1100"/>
              <a:buChar char="-"/>
            </a:pPr>
            <a:r>
              <a:rPr lang="en"/>
              <a:t>Supposed to be a more curved gradual increase </a:t>
            </a:r>
            <a:endParaRPr/>
          </a:p>
          <a:p>
            <a:pPr marL="457200" lvl="0" indent="-298450" algn="l" rtl="0">
              <a:spcBef>
                <a:spcPts val="0"/>
              </a:spcBef>
              <a:spcAft>
                <a:spcPts val="0"/>
              </a:spcAft>
              <a:buSzPts val="1100"/>
              <a:buChar char="-"/>
            </a:pPr>
            <a:r>
              <a:rPr lang="en"/>
              <a:t>Threshold on what basis 16? random</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https://deepnote.com/@grace-tong/Algo-Lab-1-Hybrid-Merge-Sort-3151e5f8-170b-46a3-b108-6db725e310c3</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https://github.com/Ry3nG/Hybrid-Sort-based-on-Insertion-Sort-and-Merge-Sort</a:t>
            </a:r>
            <a:r>
              <a:rPr lang="en"/>
              <a:t> </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802eba89fa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802eba89f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Input size varies dynamically during algo execution, so time complexity can become unstable, in case where input size significantly fluctuates, algo perf vary accordingly → unpredictable execution times </a:t>
            </a:r>
            <a:endParaRPr/>
          </a:p>
          <a:p>
            <a:pPr marL="457200" lvl="0" indent="-298450" algn="l" rtl="0">
              <a:spcBef>
                <a:spcPts val="0"/>
              </a:spcBef>
              <a:spcAft>
                <a:spcPts val="0"/>
              </a:spcAft>
              <a:buClr>
                <a:schemeClr val="dk1"/>
              </a:buClr>
              <a:buSzPts val="1100"/>
              <a:buAutoNum type="arabicPeriod"/>
            </a:pPr>
            <a:r>
              <a:rPr lang="en">
                <a:solidFill>
                  <a:schemeClr val="dk1"/>
                </a:solidFill>
              </a:rPr>
              <a:t>CPU's performance can be affected by concurrent operations running on the same system. when the CPU is distracted by other tasks or processes, it may cause spikes in the observed time complexity of the algorithm.</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7cfa3e5d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7cfa3e5d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Stable, av case doesnt matter : cos running on same array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077625"/>
            <a:ext cx="44844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SCSA SC2001 Lab </a:t>
            </a:r>
            <a:endParaRPr/>
          </a:p>
          <a:p>
            <a:pPr marL="0" lvl="0" indent="0" algn="l" rtl="0">
              <a:spcBef>
                <a:spcPts val="0"/>
              </a:spcBef>
              <a:spcAft>
                <a:spcPts val="0"/>
              </a:spcAft>
              <a:buNone/>
            </a:pPr>
            <a:r>
              <a:rPr lang="en"/>
              <a:t>Example Class </a:t>
            </a:r>
            <a:endParaRPr/>
          </a:p>
          <a:p>
            <a:pPr marL="0" lvl="0" indent="0" algn="l" rtl="0">
              <a:spcBef>
                <a:spcPts val="0"/>
              </a:spcBef>
              <a:spcAft>
                <a:spcPts val="0"/>
              </a:spcAft>
              <a:buNone/>
            </a:pPr>
            <a:r>
              <a:rPr lang="en"/>
              <a:t>Project 1 Team 7</a:t>
            </a:r>
            <a:endParaRPr/>
          </a:p>
        </p:txBody>
      </p:sp>
      <p:sp>
        <p:nvSpPr>
          <p:cNvPr id="278" name="Google Shape;278;p13"/>
          <p:cNvSpPr txBox="1">
            <a:spLocks noGrp="1"/>
          </p:cNvSpPr>
          <p:nvPr>
            <p:ph type="subTitle" idx="1"/>
          </p:nvPr>
        </p:nvSpPr>
        <p:spPr>
          <a:xfrm>
            <a:off x="824000" y="3193075"/>
            <a:ext cx="7123500" cy="1421400"/>
          </a:xfrm>
          <a:prstGeom prst="rect">
            <a:avLst/>
          </a:prstGeom>
        </p:spPr>
        <p:txBody>
          <a:bodyPr spcFirstLastPara="1" wrap="square" lIns="91425" tIns="91425" rIns="91425" bIns="91425" anchor="t" anchorCtr="0">
            <a:noAutofit/>
          </a:bodyPr>
          <a:lstStyle/>
          <a:p>
            <a:pPr marL="0" lvl="0" indent="0" algn="l" rtl="0">
              <a:lnSpc>
                <a:spcPct val="95000"/>
              </a:lnSpc>
              <a:spcBef>
                <a:spcPts val="1100"/>
              </a:spcBef>
              <a:spcAft>
                <a:spcPts val="0"/>
              </a:spcAft>
              <a:buSzPts val="275"/>
              <a:buNone/>
            </a:pPr>
            <a:r>
              <a:rPr lang="en" sz="1800">
                <a:solidFill>
                  <a:schemeClr val="lt2"/>
                </a:solidFill>
                <a:latin typeface="Roboto"/>
                <a:ea typeface="Roboto"/>
                <a:cs typeface="Roboto"/>
                <a:sym typeface="Roboto"/>
              </a:rPr>
              <a:t>PU FANYI (U2220175K)</a:t>
            </a:r>
            <a:endParaRPr sz="1800">
              <a:solidFill>
                <a:schemeClr val="lt2"/>
              </a:solidFill>
              <a:latin typeface="Roboto"/>
              <a:ea typeface="Roboto"/>
              <a:cs typeface="Roboto"/>
              <a:sym typeface="Roboto"/>
            </a:endParaRPr>
          </a:p>
          <a:p>
            <a:pPr marL="0" lvl="0" indent="0" algn="l" rtl="0">
              <a:lnSpc>
                <a:spcPct val="95000"/>
              </a:lnSpc>
              <a:spcBef>
                <a:spcPts val="1100"/>
              </a:spcBef>
              <a:spcAft>
                <a:spcPts val="0"/>
              </a:spcAft>
              <a:buSzPts val="275"/>
              <a:buNone/>
            </a:pPr>
            <a:r>
              <a:rPr lang="en" sz="1800">
                <a:solidFill>
                  <a:schemeClr val="lt2"/>
                </a:solidFill>
                <a:latin typeface="Roboto"/>
                <a:ea typeface="Roboto"/>
                <a:cs typeface="Roboto"/>
                <a:sym typeface="Roboto"/>
              </a:rPr>
              <a:t>PUSHPARAJAN ROSHINI (U2222546A)</a:t>
            </a:r>
            <a:endParaRPr sz="1800">
              <a:solidFill>
                <a:schemeClr val="lt2"/>
              </a:solidFill>
              <a:latin typeface="Roboto"/>
              <a:ea typeface="Roboto"/>
              <a:cs typeface="Roboto"/>
              <a:sym typeface="Roboto"/>
            </a:endParaRPr>
          </a:p>
          <a:p>
            <a:pPr marL="0" lvl="0" indent="0" algn="l" rtl="0">
              <a:lnSpc>
                <a:spcPct val="95000"/>
              </a:lnSpc>
              <a:spcBef>
                <a:spcPts val="1100"/>
              </a:spcBef>
              <a:spcAft>
                <a:spcPts val="0"/>
              </a:spcAft>
              <a:buSzPts val="275"/>
              <a:buNone/>
            </a:pPr>
            <a:r>
              <a:rPr lang="en" sz="1800">
                <a:solidFill>
                  <a:schemeClr val="lt2"/>
                </a:solidFill>
                <a:latin typeface="Roboto"/>
                <a:ea typeface="Roboto"/>
                <a:cs typeface="Roboto"/>
                <a:sym typeface="Roboto"/>
              </a:rPr>
              <a:t>QIAN JIANHENG OSCAR (U2220109K)</a:t>
            </a:r>
            <a:endParaRPr sz="1800">
              <a:solidFill>
                <a:schemeClr val="lt2"/>
              </a:solidFill>
              <a:latin typeface="Roboto"/>
              <a:ea typeface="Roboto"/>
              <a:cs typeface="Roboto"/>
              <a:sym typeface="Roboto"/>
            </a:endParaRPr>
          </a:p>
          <a:p>
            <a:pPr marL="0" lvl="0" indent="0" algn="l" rtl="0">
              <a:lnSpc>
                <a:spcPct val="95000"/>
              </a:lnSpc>
              <a:spcBef>
                <a:spcPts val="1100"/>
              </a:spcBef>
              <a:spcAft>
                <a:spcPts val="0"/>
              </a:spcAft>
              <a:buSzPts val="275"/>
              <a:buNone/>
            </a:pPr>
            <a:r>
              <a:rPr lang="en" sz="1800">
                <a:solidFill>
                  <a:schemeClr val="lt2"/>
                </a:solidFill>
                <a:latin typeface="Roboto"/>
                <a:ea typeface="Roboto"/>
                <a:cs typeface="Roboto"/>
                <a:sym typeface="Roboto"/>
              </a:rPr>
              <a:t>RHEA SUSAN GEORGE (U2220116B)</a:t>
            </a:r>
            <a:endParaRPr sz="1800">
              <a:solidFill>
                <a:schemeClr val="lt2"/>
              </a:solidFill>
              <a:latin typeface="Roboto"/>
              <a:ea typeface="Roboto"/>
              <a:cs typeface="Roboto"/>
              <a:sym typeface="Roboto"/>
            </a:endParaRPr>
          </a:p>
          <a:p>
            <a:pPr marL="0" lvl="0" indent="0" algn="l" rtl="0">
              <a:lnSpc>
                <a:spcPct val="80000"/>
              </a:lnSpc>
              <a:spcBef>
                <a:spcPts val="1100"/>
              </a:spcBef>
              <a:spcAft>
                <a:spcPts val="0"/>
              </a:spcAft>
              <a:buSzPts val="275"/>
              <a:buNone/>
            </a:pPr>
            <a:endParaRPr sz="18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Theoretical analysis (Key comparison)</a:t>
            </a:r>
            <a:endParaRPr/>
          </a:p>
        </p:txBody>
      </p:sp>
      <p:sp>
        <p:nvSpPr>
          <p:cNvPr id="441" name="Google Shape;441;p22"/>
          <p:cNvSpPr txBox="1">
            <a:spLocks noGrp="1"/>
          </p:cNvSpPr>
          <p:nvPr>
            <p:ph type="body" idx="1"/>
          </p:nvPr>
        </p:nvSpPr>
        <p:spPr>
          <a:xfrm>
            <a:off x="1303800" y="1197050"/>
            <a:ext cx="7030500" cy="333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Average case:</a:t>
            </a:r>
            <a:r>
              <a:rPr lang="en" b="1"/>
              <a:t> Insertion Sort =&gt; O(n²)       Merge Sort =&gt; O(nlogn)</a:t>
            </a:r>
            <a:endParaRPr b="1"/>
          </a:p>
          <a:p>
            <a:pPr marL="0" lvl="0" indent="0" algn="l" rtl="0">
              <a:spcBef>
                <a:spcPts val="1200"/>
              </a:spcBef>
              <a:spcAft>
                <a:spcPts val="0"/>
              </a:spcAft>
              <a:buNone/>
            </a:pPr>
            <a:r>
              <a:rPr lang="en"/>
              <a:t>Hypothesis: Key comparison should increase as S increases</a:t>
            </a:r>
            <a:endParaRPr/>
          </a:p>
          <a:p>
            <a:pPr marL="0" lvl="0" indent="0" algn="l" rtl="0">
              <a:spcBef>
                <a:spcPts val="1200"/>
              </a:spcBef>
              <a:spcAft>
                <a:spcPts val="0"/>
              </a:spcAft>
              <a:buNone/>
            </a:pPr>
            <a:endParaRPr/>
          </a:p>
          <a:p>
            <a:pPr marL="0" lvl="0" indent="0" algn="l" rtl="0">
              <a:spcBef>
                <a:spcPts val="1200"/>
              </a:spcBef>
              <a:spcAft>
                <a:spcPts val="0"/>
              </a:spcAft>
              <a:buNone/>
            </a:pPr>
            <a:r>
              <a:rPr lang="en"/>
              <a:t>Expected Graph:</a:t>
            </a:r>
            <a:endParaRPr/>
          </a:p>
          <a:p>
            <a:pPr marL="0" lvl="0" indent="0" algn="l" rtl="0">
              <a:spcBef>
                <a:spcPts val="1200"/>
              </a:spcBef>
              <a:spcAft>
                <a:spcPts val="1200"/>
              </a:spcAft>
              <a:buNone/>
            </a:pPr>
            <a:endParaRPr/>
          </a:p>
        </p:txBody>
      </p:sp>
      <p:pic>
        <p:nvPicPr>
          <p:cNvPr id="442" name="Google Shape;442;p22"/>
          <p:cNvPicPr preferRelativeResize="0"/>
          <p:nvPr/>
        </p:nvPicPr>
        <p:blipFill>
          <a:blip r:embed="rId3">
            <a:alphaModFix/>
          </a:blip>
          <a:stretch>
            <a:fillRect/>
          </a:stretch>
        </p:blipFill>
        <p:spPr>
          <a:xfrm>
            <a:off x="3033812" y="2116675"/>
            <a:ext cx="3570473" cy="280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Actual result</a:t>
            </a:r>
            <a:endParaRPr/>
          </a:p>
        </p:txBody>
      </p:sp>
      <p:pic>
        <p:nvPicPr>
          <p:cNvPr id="448" name="Google Shape;448;p23"/>
          <p:cNvPicPr preferRelativeResize="0"/>
          <p:nvPr/>
        </p:nvPicPr>
        <p:blipFill rotWithShape="1">
          <a:blip r:embed="rId3">
            <a:alphaModFix/>
          </a:blip>
          <a:srcRect r="50054"/>
          <a:stretch/>
        </p:blipFill>
        <p:spPr>
          <a:xfrm>
            <a:off x="1589550" y="1228550"/>
            <a:ext cx="5374426" cy="3572550"/>
          </a:xfrm>
          <a:prstGeom prst="rect">
            <a:avLst/>
          </a:prstGeom>
          <a:noFill/>
          <a:ln>
            <a:noFill/>
          </a:ln>
        </p:spPr>
      </p:pic>
      <p:sp>
        <p:nvSpPr>
          <p:cNvPr id="449" name="Google Shape;449;p23"/>
          <p:cNvSpPr txBox="1"/>
          <p:nvPr/>
        </p:nvSpPr>
        <p:spPr>
          <a:xfrm>
            <a:off x="2109375" y="1530450"/>
            <a:ext cx="1406400" cy="38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0000"/>
                </a:solidFill>
                <a:latin typeface="Nunito"/>
                <a:ea typeface="Nunito"/>
                <a:cs typeface="Nunito"/>
                <a:sym typeface="Nunito"/>
              </a:rPr>
              <a:t>Theoretical</a:t>
            </a:r>
            <a:endParaRPr sz="1200">
              <a:solidFill>
                <a:srgbClr val="FF0000"/>
              </a:solidFill>
              <a:latin typeface="Nunito"/>
              <a:ea typeface="Nunito"/>
              <a:cs typeface="Nunito"/>
              <a:sym typeface="Nunito"/>
            </a:endParaRPr>
          </a:p>
          <a:p>
            <a:pPr marL="0" lvl="0" indent="0" algn="l" rtl="0">
              <a:spcBef>
                <a:spcPts val="0"/>
              </a:spcBef>
              <a:spcAft>
                <a:spcPts val="0"/>
              </a:spcAft>
              <a:buNone/>
            </a:pPr>
            <a:r>
              <a:rPr lang="en" sz="1200">
                <a:solidFill>
                  <a:srgbClr val="4A86E8"/>
                </a:solidFill>
                <a:latin typeface="Nunito"/>
                <a:ea typeface="Nunito"/>
                <a:cs typeface="Nunito"/>
                <a:sym typeface="Nunito"/>
              </a:rPr>
              <a:t>Empirical</a:t>
            </a:r>
            <a:endParaRPr sz="1200">
              <a:solidFill>
                <a:srgbClr val="4A86E8"/>
              </a:solidFill>
              <a:latin typeface="Nunito"/>
              <a:ea typeface="Nunito"/>
              <a:cs typeface="Nunito"/>
              <a:sym typeface="Nunito"/>
            </a:endParaRPr>
          </a:p>
          <a:p>
            <a:pPr marL="0" lvl="0" indent="0" algn="l" rtl="0">
              <a:spcBef>
                <a:spcPts val="0"/>
              </a:spcBef>
              <a:spcAft>
                <a:spcPts val="0"/>
              </a:spcAft>
              <a:buNone/>
            </a:pPr>
            <a:endParaRPr sz="12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4"/>
          <p:cNvSpPr txBox="1">
            <a:spLocks noGrp="1"/>
          </p:cNvSpPr>
          <p:nvPr>
            <p:ph type="title"/>
          </p:nvPr>
        </p:nvSpPr>
        <p:spPr>
          <a:xfrm>
            <a:off x="1303800" y="1223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Actual Result</a:t>
            </a:r>
            <a:endParaRPr/>
          </a:p>
        </p:txBody>
      </p:sp>
      <p:sp>
        <p:nvSpPr>
          <p:cNvPr id="455" name="Google Shape;455;p24"/>
          <p:cNvSpPr txBox="1">
            <a:spLocks noGrp="1"/>
          </p:cNvSpPr>
          <p:nvPr>
            <p:ph type="body" idx="1"/>
          </p:nvPr>
        </p:nvSpPr>
        <p:spPr>
          <a:xfrm>
            <a:off x="951800" y="631550"/>
            <a:ext cx="3375900" cy="6415200"/>
          </a:xfrm>
          <a:prstGeom prst="rect">
            <a:avLst/>
          </a:prstGeom>
        </p:spPr>
        <p:txBody>
          <a:bodyPr spcFirstLastPara="1" wrap="square" lIns="91425" tIns="91425" rIns="91425" bIns="91425" anchor="t" anchorCtr="0">
            <a:normAutofit/>
          </a:bodyPr>
          <a:lstStyle/>
          <a:p>
            <a:pPr marL="0" lvl="0" indent="0" algn="ctr" rtl="0">
              <a:lnSpc>
                <a:spcPct val="50000"/>
              </a:lnSpc>
              <a:spcBef>
                <a:spcPts val="0"/>
              </a:spcBef>
              <a:spcAft>
                <a:spcPts val="0"/>
              </a:spcAft>
              <a:buNone/>
            </a:pPr>
            <a:r>
              <a:rPr lang="en"/>
              <a:t>10 million</a:t>
            </a:r>
            <a:endParaRPr/>
          </a:p>
          <a:p>
            <a:pPr marL="0" lvl="0" indent="0" algn="ctr" rtl="0">
              <a:lnSpc>
                <a:spcPct val="50000"/>
              </a:lnSpc>
              <a:spcBef>
                <a:spcPts val="1200"/>
              </a:spcBef>
              <a:spcAft>
                <a:spcPts val="0"/>
              </a:spcAft>
              <a:buNone/>
            </a:pPr>
            <a:r>
              <a:rPr lang="en"/>
              <a:t>↓</a:t>
            </a:r>
            <a:endParaRPr/>
          </a:p>
          <a:p>
            <a:pPr marL="0" lvl="0" indent="0" algn="ctr" rtl="0">
              <a:lnSpc>
                <a:spcPct val="50000"/>
              </a:lnSpc>
              <a:spcBef>
                <a:spcPts val="1200"/>
              </a:spcBef>
              <a:spcAft>
                <a:spcPts val="0"/>
              </a:spcAft>
              <a:buNone/>
            </a:pPr>
            <a:r>
              <a:rPr lang="en"/>
              <a:t>5 million</a:t>
            </a:r>
            <a:endParaRPr/>
          </a:p>
          <a:p>
            <a:pPr marL="0" lvl="0" indent="0" algn="ctr" rtl="0">
              <a:lnSpc>
                <a:spcPct val="50000"/>
              </a:lnSpc>
              <a:spcBef>
                <a:spcPts val="1200"/>
              </a:spcBef>
              <a:spcAft>
                <a:spcPts val="0"/>
              </a:spcAft>
              <a:buNone/>
            </a:pPr>
            <a:r>
              <a:rPr lang="en"/>
              <a:t>↓</a:t>
            </a:r>
            <a:endParaRPr/>
          </a:p>
          <a:p>
            <a:pPr marL="0" lvl="0" indent="0" algn="ctr" rtl="0">
              <a:lnSpc>
                <a:spcPct val="50000"/>
              </a:lnSpc>
              <a:spcBef>
                <a:spcPts val="1200"/>
              </a:spcBef>
              <a:spcAft>
                <a:spcPts val="0"/>
              </a:spcAft>
              <a:buNone/>
            </a:pPr>
            <a:r>
              <a:rPr lang="en"/>
              <a:t>…</a:t>
            </a:r>
            <a:endParaRPr/>
          </a:p>
          <a:p>
            <a:pPr marL="0" lvl="0" indent="0" algn="ctr" rtl="0">
              <a:lnSpc>
                <a:spcPct val="50000"/>
              </a:lnSpc>
              <a:spcBef>
                <a:spcPts val="1200"/>
              </a:spcBef>
              <a:spcAft>
                <a:spcPts val="0"/>
              </a:spcAft>
              <a:buNone/>
            </a:pPr>
            <a:r>
              <a:rPr lang="en"/>
              <a:t>↓</a:t>
            </a:r>
            <a:endParaRPr/>
          </a:p>
          <a:p>
            <a:pPr marL="0" lvl="0" indent="0" algn="ctr" rtl="0">
              <a:lnSpc>
                <a:spcPct val="50000"/>
              </a:lnSpc>
              <a:spcBef>
                <a:spcPts val="1200"/>
              </a:spcBef>
              <a:spcAft>
                <a:spcPts val="0"/>
              </a:spcAft>
              <a:buNone/>
            </a:pPr>
            <a:r>
              <a:rPr lang="en"/>
              <a:t>152</a:t>
            </a:r>
            <a:endParaRPr/>
          </a:p>
          <a:p>
            <a:pPr marL="0" lvl="0" indent="0" algn="ctr" rtl="0">
              <a:lnSpc>
                <a:spcPct val="50000"/>
              </a:lnSpc>
              <a:spcBef>
                <a:spcPts val="1200"/>
              </a:spcBef>
              <a:spcAft>
                <a:spcPts val="0"/>
              </a:spcAft>
              <a:buNone/>
            </a:pPr>
            <a:r>
              <a:rPr lang="en"/>
              <a:t>↓</a:t>
            </a:r>
            <a:endParaRPr/>
          </a:p>
          <a:p>
            <a:pPr marL="0" lvl="0" indent="0" algn="ctr" rtl="0">
              <a:lnSpc>
                <a:spcPct val="50000"/>
              </a:lnSpc>
              <a:spcBef>
                <a:spcPts val="1200"/>
              </a:spcBef>
              <a:spcAft>
                <a:spcPts val="0"/>
              </a:spcAft>
              <a:buNone/>
            </a:pPr>
            <a:r>
              <a:rPr lang="en"/>
              <a:t>76</a:t>
            </a:r>
            <a:endParaRPr/>
          </a:p>
          <a:p>
            <a:pPr marL="0" lvl="0" indent="0" algn="ctr" rtl="0">
              <a:lnSpc>
                <a:spcPct val="50000"/>
              </a:lnSpc>
              <a:spcBef>
                <a:spcPts val="1200"/>
              </a:spcBef>
              <a:spcAft>
                <a:spcPts val="0"/>
              </a:spcAft>
              <a:buNone/>
            </a:pPr>
            <a:r>
              <a:rPr lang="en"/>
              <a:t>↓</a:t>
            </a:r>
            <a:endParaRPr/>
          </a:p>
          <a:p>
            <a:pPr marL="0" lvl="0" indent="0" algn="ctr" rtl="0">
              <a:lnSpc>
                <a:spcPct val="50000"/>
              </a:lnSpc>
              <a:spcBef>
                <a:spcPts val="1200"/>
              </a:spcBef>
              <a:spcAft>
                <a:spcPts val="0"/>
              </a:spcAft>
              <a:buNone/>
            </a:pPr>
            <a:r>
              <a:rPr lang="en"/>
              <a:t>38</a:t>
            </a:r>
            <a:endParaRPr/>
          </a:p>
          <a:p>
            <a:pPr marL="0" lvl="0" indent="0" algn="ctr" rtl="0">
              <a:lnSpc>
                <a:spcPct val="50000"/>
              </a:lnSpc>
              <a:spcBef>
                <a:spcPts val="1200"/>
              </a:spcBef>
              <a:spcAft>
                <a:spcPts val="0"/>
              </a:spcAft>
              <a:buNone/>
            </a:pPr>
            <a:r>
              <a:rPr lang="en"/>
              <a:t>↓</a:t>
            </a:r>
            <a:endParaRPr/>
          </a:p>
          <a:p>
            <a:pPr marL="0" lvl="0" indent="0" algn="ctr" rtl="0">
              <a:lnSpc>
                <a:spcPct val="50000"/>
              </a:lnSpc>
              <a:spcBef>
                <a:spcPts val="1200"/>
              </a:spcBef>
              <a:spcAft>
                <a:spcPts val="0"/>
              </a:spcAft>
              <a:buNone/>
            </a:pPr>
            <a:r>
              <a:rPr lang="en"/>
              <a:t>19</a:t>
            </a:r>
            <a:endParaRPr/>
          </a:p>
          <a:p>
            <a:pPr marL="0" lvl="0" indent="0" algn="ctr" rtl="0">
              <a:lnSpc>
                <a:spcPct val="50000"/>
              </a:lnSpc>
              <a:spcBef>
                <a:spcPts val="1200"/>
              </a:spcBef>
              <a:spcAft>
                <a:spcPts val="0"/>
              </a:spcAft>
              <a:buNone/>
            </a:pPr>
            <a:r>
              <a:rPr lang="en"/>
              <a:t>↓</a:t>
            </a:r>
            <a:endParaRPr/>
          </a:p>
          <a:p>
            <a:pPr marL="0" lvl="0" indent="0" algn="ctr" rtl="0">
              <a:lnSpc>
                <a:spcPct val="50000"/>
              </a:lnSpc>
              <a:spcBef>
                <a:spcPts val="1200"/>
              </a:spcBef>
              <a:spcAft>
                <a:spcPts val="0"/>
              </a:spcAft>
              <a:buNone/>
            </a:pPr>
            <a:r>
              <a:rPr lang="en"/>
              <a:t>…</a:t>
            </a:r>
            <a:endParaRPr/>
          </a:p>
          <a:p>
            <a:pPr marL="0" lvl="0" indent="0" algn="ctr" rtl="0">
              <a:lnSpc>
                <a:spcPct val="50000"/>
              </a:lnSpc>
              <a:spcBef>
                <a:spcPts val="1200"/>
              </a:spcBef>
              <a:spcAft>
                <a:spcPts val="0"/>
              </a:spcAft>
              <a:buNone/>
            </a:pPr>
            <a:r>
              <a:rPr lang="en"/>
              <a:t>↓</a:t>
            </a:r>
            <a:endParaRPr/>
          </a:p>
          <a:p>
            <a:pPr marL="0" lvl="0" indent="0" algn="ctr" rtl="0">
              <a:lnSpc>
                <a:spcPct val="50000"/>
              </a:lnSpc>
              <a:spcBef>
                <a:spcPts val="1200"/>
              </a:spcBef>
              <a:spcAft>
                <a:spcPts val="0"/>
              </a:spcAft>
              <a:buNone/>
            </a:pPr>
            <a:r>
              <a:rPr lang="en"/>
              <a:t>1</a:t>
            </a:r>
            <a:endParaRPr/>
          </a:p>
          <a:p>
            <a:pPr marL="0" lvl="0" indent="0" algn="l" rtl="0">
              <a:lnSpc>
                <a:spcPct val="50000"/>
              </a:lnSpc>
              <a:spcBef>
                <a:spcPts val="1200"/>
              </a:spcBef>
              <a:spcAft>
                <a:spcPts val="0"/>
              </a:spcAft>
              <a:buNone/>
            </a:pPr>
            <a:endParaRPr/>
          </a:p>
          <a:p>
            <a:pPr marL="0" lvl="0" indent="0" algn="l" rtl="0">
              <a:lnSpc>
                <a:spcPct val="50000"/>
              </a:lnSpc>
              <a:spcBef>
                <a:spcPts val="1200"/>
              </a:spcBef>
              <a:spcAft>
                <a:spcPts val="1200"/>
              </a:spcAft>
              <a:buNone/>
            </a:pPr>
            <a:endParaRPr/>
          </a:p>
        </p:txBody>
      </p:sp>
      <p:cxnSp>
        <p:nvCxnSpPr>
          <p:cNvPr id="456" name="Google Shape;456;p24"/>
          <p:cNvCxnSpPr/>
          <p:nvPr/>
        </p:nvCxnSpPr>
        <p:spPr>
          <a:xfrm rot="10800000" flipH="1">
            <a:off x="2909275" y="1998325"/>
            <a:ext cx="1739400" cy="476100"/>
          </a:xfrm>
          <a:prstGeom prst="straightConnector1">
            <a:avLst/>
          </a:prstGeom>
          <a:noFill/>
          <a:ln w="9525" cap="flat" cmpd="sng">
            <a:solidFill>
              <a:schemeClr val="dk2"/>
            </a:solidFill>
            <a:prstDash val="solid"/>
            <a:round/>
            <a:headEnd type="none" w="med" len="med"/>
            <a:tailEnd type="triangle" w="med" len="med"/>
          </a:ln>
        </p:spPr>
      </p:cxnSp>
      <p:sp>
        <p:nvSpPr>
          <p:cNvPr id="457" name="Google Shape;457;p24"/>
          <p:cNvSpPr txBox="1"/>
          <p:nvPr/>
        </p:nvSpPr>
        <p:spPr>
          <a:xfrm>
            <a:off x="4834975" y="1811825"/>
            <a:ext cx="4149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S = 76, 77, 78, …, 151 will all be still running on array on same size (76)</a:t>
            </a:r>
            <a:endParaRPr>
              <a:latin typeface="Nunito"/>
              <a:ea typeface="Nunito"/>
              <a:cs typeface="Nunito"/>
              <a:sym typeface="Nunito"/>
            </a:endParaRPr>
          </a:p>
        </p:txBody>
      </p:sp>
      <p:cxnSp>
        <p:nvCxnSpPr>
          <p:cNvPr id="458" name="Google Shape;458;p24"/>
          <p:cNvCxnSpPr/>
          <p:nvPr/>
        </p:nvCxnSpPr>
        <p:spPr>
          <a:xfrm rot="10800000" flipH="1">
            <a:off x="2909275" y="2613925"/>
            <a:ext cx="1739400" cy="476100"/>
          </a:xfrm>
          <a:prstGeom prst="straightConnector1">
            <a:avLst/>
          </a:prstGeom>
          <a:noFill/>
          <a:ln w="9525" cap="flat" cmpd="sng">
            <a:solidFill>
              <a:schemeClr val="dk2"/>
            </a:solidFill>
            <a:prstDash val="solid"/>
            <a:round/>
            <a:headEnd type="none" w="med" len="med"/>
            <a:tailEnd type="triangle" w="med" len="med"/>
          </a:ln>
        </p:spPr>
      </p:cxnSp>
      <p:sp>
        <p:nvSpPr>
          <p:cNvPr id="459" name="Google Shape;459;p24"/>
          <p:cNvSpPr txBox="1"/>
          <p:nvPr/>
        </p:nvSpPr>
        <p:spPr>
          <a:xfrm>
            <a:off x="4834975" y="2427425"/>
            <a:ext cx="4149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S = 38, 39, 40, …, 75 will all be still running on array on same size (38)</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Theoretical Analysis (Time)</a:t>
            </a:r>
            <a:endParaRPr/>
          </a:p>
        </p:txBody>
      </p:sp>
      <p:sp>
        <p:nvSpPr>
          <p:cNvPr id="465" name="Google Shape;465;p25"/>
          <p:cNvSpPr txBox="1">
            <a:spLocks noGrp="1"/>
          </p:cNvSpPr>
          <p:nvPr>
            <p:ph type="body" idx="1"/>
          </p:nvPr>
        </p:nvSpPr>
        <p:spPr>
          <a:xfrm>
            <a:off x="1303800" y="1242400"/>
            <a:ext cx="7030500" cy="328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466" name="Google Shape;466;p25"/>
          <p:cNvPicPr preferRelativeResize="0"/>
          <p:nvPr/>
        </p:nvPicPr>
        <p:blipFill>
          <a:blip r:embed="rId3">
            <a:alphaModFix/>
          </a:blip>
          <a:stretch>
            <a:fillRect/>
          </a:stretch>
        </p:blipFill>
        <p:spPr>
          <a:xfrm>
            <a:off x="3457975" y="1359800"/>
            <a:ext cx="5436750" cy="3341799"/>
          </a:xfrm>
          <a:prstGeom prst="rect">
            <a:avLst/>
          </a:prstGeom>
          <a:noFill/>
          <a:ln>
            <a:noFill/>
          </a:ln>
        </p:spPr>
      </p:pic>
      <p:sp>
        <p:nvSpPr>
          <p:cNvPr id="467" name="Google Shape;467;p25"/>
          <p:cNvSpPr txBox="1"/>
          <p:nvPr/>
        </p:nvSpPr>
        <p:spPr>
          <a:xfrm>
            <a:off x="6356900" y="1780750"/>
            <a:ext cx="280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Insertion Sort</a:t>
            </a:r>
            <a:endParaRPr>
              <a:latin typeface="Nunito"/>
              <a:ea typeface="Nunito"/>
              <a:cs typeface="Nunito"/>
              <a:sym typeface="Nunito"/>
            </a:endParaRPr>
          </a:p>
        </p:txBody>
      </p:sp>
      <p:sp>
        <p:nvSpPr>
          <p:cNvPr id="468" name="Google Shape;468;p25"/>
          <p:cNvSpPr txBox="1"/>
          <p:nvPr/>
        </p:nvSpPr>
        <p:spPr>
          <a:xfrm>
            <a:off x="7120150" y="3796725"/>
            <a:ext cx="280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Merge Sort</a:t>
            </a:r>
            <a:endParaRPr>
              <a:latin typeface="Nunito"/>
              <a:ea typeface="Nunito"/>
              <a:cs typeface="Nunito"/>
              <a:sym typeface="Nunito"/>
            </a:endParaRPr>
          </a:p>
        </p:txBody>
      </p:sp>
      <p:sp>
        <p:nvSpPr>
          <p:cNvPr id="469" name="Google Shape;469;p25"/>
          <p:cNvSpPr txBox="1"/>
          <p:nvPr/>
        </p:nvSpPr>
        <p:spPr>
          <a:xfrm>
            <a:off x="238100" y="1532275"/>
            <a:ext cx="4149300" cy="140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Insertion Sort: </a:t>
            </a:r>
            <a:endParaRPr sz="1300" baseline="300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Merge Sort: </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Since C₂ &gt; C₁,</a:t>
            </a: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When n is </a:t>
            </a:r>
            <a:r>
              <a:rPr lang="en" sz="1300" b="1">
                <a:solidFill>
                  <a:schemeClr val="dk2"/>
                </a:solidFill>
                <a:latin typeface="Nunito"/>
                <a:ea typeface="Nunito"/>
                <a:cs typeface="Nunito"/>
                <a:sym typeface="Nunito"/>
              </a:rPr>
              <a:t>small</a:t>
            </a:r>
            <a:r>
              <a:rPr lang="en" sz="1300">
                <a:solidFill>
                  <a:schemeClr val="dk2"/>
                </a:solidFill>
                <a:latin typeface="Nunito"/>
                <a:ea typeface="Nunito"/>
                <a:cs typeface="Nunito"/>
                <a:sym typeface="Nunito"/>
              </a:rPr>
              <a:t>, performance of </a:t>
            </a: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Merge sort is </a:t>
            </a:r>
            <a:r>
              <a:rPr lang="en" sz="1300" b="1">
                <a:solidFill>
                  <a:schemeClr val="dk2"/>
                </a:solidFill>
                <a:latin typeface="Nunito"/>
                <a:ea typeface="Nunito"/>
                <a:cs typeface="Nunito"/>
                <a:sym typeface="Nunito"/>
              </a:rPr>
              <a:t>worse</a:t>
            </a:r>
            <a:r>
              <a:rPr lang="en" sz="1300">
                <a:solidFill>
                  <a:schemeClr val="dk2"/>
                </a:solidFill>
                <a:latin typeface="Nunito"/>
                <a:ea typeface="Nunito"/>
                <a:cs typeface="Nunito"/>
                <a:sym typeface="Nunito"/>
              </a:rPr>
              <a:t> than Insertion sort</a:t>
            </a:r>
            <a:endParaRPr sz="1300">
              <a:solidFill>
                <a:schemeClr val="dk2"/>
              </a:solidFill>
              <a:latin typeface="Nunito"/>
              <a:ea typeface="Nunito"/>
              <a:cs typeface="Nunito"/>
              <a:sym typeface="Nunito"/>
            </a:endParaRPr>
          </a:p>
        </p:txBody>
      </p:sp>
      <p:pic>
        <p:nvPicPr>
          <p:cNvPr id="470" name="Google Shape;470;p25"/>
          <p:cNvPicPr preferRelativeResize="0"/>
          <p:nvPr/>
        </p:nvPicPr>
        <p:blipFill>
          <a:blip r:embed="rId4">
            <a:alphaModFix/>
          </a:blip>
          <a:stretch>
            <a:fillRect/>
          </a:stretch>
        </p:blipFill>
        <p:spPr>
          <a:xfrm>
            <a:off x="1285576" y="1847275"/>
            <a:ext cx="1114725" cy="214375"/>
          </a:xfrm>
          <a:prstGeom prst="rect">
            <a:avLst/>
          </a:prstGeom>
          <a:noFill/>
          <a:ln>
            <a:noFill/>
          </a:ln>
        </p:spPr>
      </p:pic>
      <p:pic>
        <p:nvPicPr>
          <p:cNvPr id="471" name="Google Shape;471;p25"/>
          <p:cNvPicPr preferRelativeResize="0"/>
          <p:nvPr/>
        </p:nvPicPr>
        <p:blipFill>
          <a:blip r:embed="rId5">
            <a:alphaModFix/>
          </a:blip>
          <a:stretch>
            <a:fillRect/>
          </a:stretch>
        </p:blipFill>
        <p:spPr>
          <a:xfrm>
            <a:off x="1538350" y="1609337"/>
            <a:ext cx="542500" cy="22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Hypothesised Graph for Hybrid Sort</a:t>
            </a:r>
            <a:endParaRPr/>
          </a:p>
        </p:txBody>
      </p:sp>
      <p:pic>
        <p:nvPicPr>
          <p:cNvPr id="477" name="Google Shape;477;p26"/>
          <p:cNvPicPr preferRelativeResize="0"/>
          <p:nvPr/>
        </p:nvPicPr>
        <p:blipFill rotWithShape="1">
          <a:blip r:embed="rId3">
            <a:alphaModFix/>
          </a:blip>
          <a:srcRect t="2321" b="2540"/>
          <a:stretch/>
        </p:blipFill>
        <p:spPr>
          <a:xfrm>
            <a:off x="2001000" y="1307100"/>
            <a:ext cx="5300749" cy="3156776"/>
          </a:xfrm>
          <a:prstGeom prst="rect">
            <a:avLst/>
          </a:prstGeom>
          <a:noFill/>
          <a:ln>
            <a:noFill/>
          </a:ln>
        </p:spPr>
      </p:pic>
      <p:grpSp>
        <p:nvGrpSpPr>
          <p:cNvPr id="478" name="Google Shape;478;p26"/>
          <p:cNvGrpSpPr/>
          <p:nvPr/>
        </p:nvGrpSpPr>
        <p:grpSpPr>
          <a:xfrm>
            <a:off x="2182125" y="3462825"/>
            <a:ext cx="5262275" cy="1534150"/>
            <a:chOff x="2182125" y="3462825"/>
            <a:chExt cx="5262275" cy="1534150"/>
          </a:xfrm>
        </p:grpSpPr>
        <p:cxnSp>
          <p:nvCxnSpPr>
            <p:cNvPr id="479" name="Google Shape;479;p26"/>
            <p:cNvCxnSpPr/>
            <p:nvPr/>
          </p:nvCxnSpPr>
          <p:spPr>
            <a:xfrm rot="10800000" flipH="1">
              <a:off x="2182125" y="3462825"/>
              <a:ext cx="1948800" cy="7200"/>
            </a:xfrm>
            <a:prstGeom prst="straightConnector1">
              <a:avLst/>
            </a:prstGeom>
            <a:noFill/>
            <a:ln w="9525" cap="flat" cmpd="sng">
              <a:solidFill>
                <a:schemeClr val="dk2"/>
              </a:solidFill>
              <a:prstDash val="solid"/>
              <a:round/>
              <a:headEnd type="none" w="med" len="med"/>
              <a:tailEnd type="triangle" w="med" len="med"/>
            </a:ln>
          </p:spPr>
        </p:cxnSp>
        <p:cxnSp>
          <p:nvCxnSpPr>
            <p:cNvPr id="480" name="Google Shape;480;p26"/>
            <p:cNvCxnSpPr/>
            <p:nvPr/>
          </p:nvCxnSpPr>
          <p:spPr>
            <a:xfrm>
              <a:off x="4110225" y="3463425"/>
              <a:ext cx="13200" cy="1170900"/>
            </a:xfrm>
            <a:prstGeom prst="straightConnector1">
              <a:avLst/>
            </a:prstGeom>
            <a:noFill/>
            <a:ln w="9525" cap="flat" cmpd="sng">
              <a:solidFill>
                <a:schemeClr val="dk2"/>
              </a:solidFill>
              <a:prstDash val="solid"/>
              <a:round/>
              <a:headEnd type="none" w="med" len="med"/>
              <a:tailEnd type="triangle" w="med" len="med"/>
            </a:ln>
          </p:spPr>
        </p:cxnSp>
        <p:sp>
          <p:nvSpPr>
            <p:cNvPr id="481" name="Google Shape;481;p26"/>
            <p:cNvSpPr txBox="1"/>
            <p:nvPr/>
          </p:nvSpPr>
          <p:spPr>
            <a:xfrm>
              <a:off x="3634400" y="4673875"/>
              <a:ext cx="3810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Nunito"/>
                  <a:ea typeface="Nunito"/>
                  <a:cs typeface="Nunito"/>
                  <a:sym typeface="Nunito"/>
                </a:rPr>
                <a:t>When performance of merge sort = performance of insertion sort</a:t>
              </a:r>
              <a:endParaRPr sz="900">
                <a:latin typeface="Nunito"/>
                <a:ea typeface="Nunito"/>
                <a:cs typeface="Nunito"/>
                <a:sym typeface="Nunito"/>
              </a:endParaRPr>
            </a:p>
          </p:txBody>
        </p:sp>
      </p:grpSp>
      <p:sp>
        <p:nvSpPr>
          <p:cNvPr id="482" name="Google Shape;482;p26"/>
          <p:cNvSpPr txBox="1"/>
          <p:nvPr/>
        </p:nvSpPr>
        <p:spPr>
          <a:xfrm>
            <a:off x="7301750" y="4264400"/>
            <a:ext cx="1773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Nunito"/>
                <a:ea typeface="Nunito"/>
                <a:cs typeface="Nunito"/>
                <a:sym typeface="Nunito"/>
              </a:rPr>
              <a:t>Threshold, S</a:t>
            </a:r>
            <a:endParaRPr sz="900">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27"/>
          <p:cNvSpPr txBox="1">
            <a:spLocks noGrp="1"/>
          </p:cNvSpPr>
          <p:nvPr>
            <p:ph type="title"/>
          </p:nvPr>
        </p:nvSpPr>
        <p:spPr>
          <a:xfrm>
            <a:off x="1343500" y="1553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Actual Result</a:t>
            </a:r>
            <a:endParaRPr/>
          </a:p>
        </p:txBody>
      </p:sp>
      <p:pic>
        <p:nvPicPr>
          <p:cNvPr id="488" name="Google Shape;488;p27"/>
          <p:cNvPicPr preferRelativeResize="0"/>
          <p:nvPr/>
        </p:nvPicPr>
        <p:blipFill>
          <a:blip r:embed="rId3">
            <a:alphaModFix/>
          </a:blip>
          <a:stretch>
            <a:fillRect/>
          </a:stretch>
        </p:blipFill>
        <p:spPr>
          <a:xfrm>
            <a:off x="1441275" y="678113"/>
            <a:ext cx="5649824" cy="3615275"/>
          </a:xfrm>
          <a:prstGeom prst="rect">
            <a:avLst/>
          </a:prstGeom>
          <a:noFill/>
          <a:ln>
            <a:noFill/>
          </a:ln>
        </p:spPr>
      </p:pic>
      <p:cxnSp>
        <p:nvCxnSpPr>
          <p:cNvPr id="489" name="Google Shape;489;p27"/>
          <p:cNvCxnSpPr/>
          <p:nvPr/>
        </p:nvCxnSpPr>
        <p:spPr>
          <a:xfrm rot="10800000">
            <a:off x="3405850" y="3866850"/>
            <a:ext cx="0" cy="529200"/>
          </a:xfrm>
          <a:prstGeom prst="straightConnector1">
            <a:avLst/>
          </a:prstGeom>
          <a:noFill/>
          <a:ln w="9525" cap="flat" cmpd="sng">
            <a:solidFill>
              <a:schemeClr val="dk2"/>
            </a:solidFill>
            <a:prstDash val="solid"/>
            <a:round/>
            <a:headEnd type="none" w="med" len="med"/>
            <a:tailEnd type="triangle" w="med" len="med"/>
          </a:ln>
        </p:spPr>
      </p:cxnSp>
      <p:sp>
        <p:nvSpPr>
          <p:cNvPr id="490" name="Google Shape;490;p27"/>
          <p:cNvSpPr txBox="1"/>
          <p:nvPr/>
        </p:nvSpPr>
        <p:spPr>
          <a:xfrm>
            <a:off x="2784050" y="4475425"/>
            <a:ext cx="381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Optimal S for this n</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Part iii:Vary n and S</a:t>
            </a:r>
            <a:endParaRPr/>
          </a:p>
        </p:txBody>
      </p:sp>
      <p:sp>
        <p:nvSpPr>
          <p:cNvPr id="496" name="Google Shape;496;p28"/>
          <p:cNvSpPr txBox="1">
            <a:spLocks noGrp="1"/>
          </p:cNvSpPr>
          <p:nvPr>
            <p:ph type="body" idx="1"/>
          </p:nvPr>
        </p:nvSpPr>
        <p:spPr>
          <a:xfrm>
            <a:off x="1135650" y="1142225"/>
            <a:ext cx="73668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approach: 	</a:t>
            </a:r>
            <a:endParaRPr/>
          </a:p>
          <a:p>
            <a:pPr marL="0" lvl="0" indent="0" algn="l" rtl="0">
              <a:spcBef>
                <a:spcPts val="1200"/>
              </a:spcBef>
              <a:spcAft>
                <a:spcPts val="0"/>
              </a:spcAft>
              <a:buNone/>
            </a:pPr>
            <a:r>
              <a:rPr lang="en"/>
              <a:t>1. part ii, run against 5 different n values</a:t>
            </a:r>
            <a:endParaRPr/>
          </a:p>
          <a:p>
            <a:pPr marL="0" lvl="0" indent="0" algn="l" rtl="0">
              <a:spcBef>
                <a:spcPts val="1200"/>
              </a:spcBef>
              <a:spcAft>
                <a:spcPts val="0"/>
              </a:spcAft>
              <a:buNone/>
            </a:pPr>
            <a:r>
              <a:rPr lang="en"/>
              <a:t>2. The 5 different data sets is plotted into one graph</a:t>
            </a:r>
            <a:endParaRPr/>
          </a:p>
          <a:p>
            <a:pPr marL="0" lvl="0" indent="0" algn="l" rtl="0">
              <a:spcBef>
                <a:spcPts val="1200"/>
              </a:spcBef>
              <a:spcAft>
                <a:spcPts val="1200"/>
              </a:spcAft>
              <a:buNone/>
            </a:pPr>
            <a:r>
              <a:rPr lang="en"/>
              <a:t>3. Optimal S derived from the graph</a:t>
            </a:r>
            <a:endParaRPr/>
          </a:p>
        </p:txBody>
      </p:sp>
      <p:pic>
        <p:nvPicPr>
          <p:cNvPr id="497" name="Google Shape;497;p28"/>
          <p:cNvPicPr preferRelativeResize="0"/>
          <p:nvPr/>
        </p:nvPicPr>
        <p:blipFill>
          <a:blip r:embed="rId3">
            <a:alphaModFix/>
          </a:blip>
          <a:stretch>
            <a:fillRect/>
          </a:stretch>
        </p:blipFill>
        <p:spPr>
          <a:xfrm>
            <a:off x="4772425" y="2202650"/>
            <a:ext cx="4290199" cy="2891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9"/>
          <p:cNvSpPr txBox="1">
            <a:spLocks noGrp="1"/>
          </p:cNvSpPr>
          <p:nvPr>
            <p:ph type="title"/>
          </p:nvPr>
        </p:nvSpPr>
        <p:spPr>
          <a:xfrm>
            <a:off x="-34675" y="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pic>
        <p:nvPicPr>
          <p:cNvPr id="503" name="Google Shape;503;p29"/>
          <p:cNvPicPr preferRelativeResize="0"/>
          <p:nvPr/>
        </p:nvPicPr>
        <p:blipFill rotWithShape="1">
          <a:blip r:embed="rId3">
            <a:alphaModFix/>
          </a:blip>
          <a:srcRect l="36754" t="6763" r="1409" b="87785"/>
          <a:stretch/>
        </p:blipFill>
        <p:spPr>
          <a:xfrm>
            <a:off x="5000600" y="2169425"/>
            <a:ext cx="4064024" cy="804643"/>
          </a:xfrm>
          <a:prstGeom prst="rect">
            <a:avLst/>
          </a:prstGeom>
          <a:noFill/>
          <a:ln>
            <a:noFill/>
          </a:ln>
        </p:spPr>
      </p:pic>
      <p:pic>
        <p:nvPicPr>
          <p:cNvPr id="504" name="Google Shape;504;p29"/>
          <p:cNvPicPr preferRelativeResize="0"/>
          <p:nvPr/>
        </p:nvPicPr>
        <p:blipFill rotWithShape="1">
          <a:blip r:embed="rId4">
            <a:alphaModFix/>
          </a:blip>
          <a:srcRect t="7364"/>
          <a:stretch/>
        </p:blipFill>
        <p:spPr>
          <a:xfrm>
            <a:off x="1942725" y="27725"/>
            <a:ext cx="2936849" cy="5088061"/>
          </a:xfrm>
          <a:prstGeom prst="rect">
            <a:avLst/>
          </a:prstGeom>
          <a:noFill/>
          <a:ln>
            <a:noFill/>
          </a:ln>
        </p:spPr>
      </p:pic>
      <p:cxnSp>
        <p:nvCxnSpPr>
          <p:cNvPr id="505" name="Google Shape;505;p29"/>
          <p:cNvCxnSpPr/>
          <p:nvPr/>
        </p:nvCxnSpPr>
        <p:spPr>
          <a:xfrm>
            <a:off x="3024175" y="145800"/>
            <a:ext cx="0" cy="4851900"/>
          </a:xfrm>
          <a:prstGeom prst="straightConnector1">
            <a:avLst/>
          </a:prstGeom>
          <a:noFill/>
          <a:ln w="19050" cap="flat" cmpd="sng">
            <a:solidFill>
              <a:srgbClr val="FF0000"/>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0"/>
          <p:cNvSpPr txBox="1">
            <a:spLocks noGrp="1"/>
          </p:cNvSpPr>
          <p:nvPr>
            <p:ph type="title"/>
          </p:nvPr>
        </p:nvSpPr>
        <p:spPr>
          <a:xfrm>
            <a:off x="1303800" y="3536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Evaluation Hybrid vs Original with S = 37</a:t>
            </a:r>
            <a:endParaRPr/>
          </a:p>
        </p:txBody>
      </p:sp>
      <p:pic>
        <p:nvPicPr>
          <p:cNvPr id="511" name="Google Shape;511;p30"/>
          <p:cNvPicPr preferRelativeResize="0"/>
          <p:nvPr/>
        </p:nvPicPr>
        <p:blipFill>
          <a:blip r:embed="rId3">
            <a:alphaModFix/>
          </a:blip>
          <a:stretch>
            <a:fillRect/>
          </a:stretch>
        </p:blipFill>
        <p:spPr>
          <a:xfrm>
            <a:off x="1391000" y="1063507"/>
            <a:ext cx="6605517" cy="1828800"/>
          </a:xfrm>
          <a:prstGeom prst="rect">
            <a:avLst/>
          </a:prstGeom>
          <a:noFill/>
          <a:ln>
            <a:noFill/>
          </a:ln>
        </p:spPr>
      </p:pic>
      <p:pic>
        <p:nvPicPr>
          <p:cNvPr id="512" name="Google Shape;512;p30"/>
          <p:cNvPicPr preferRelativeResize="0"/>
          <p:nvPr/>
        </p:nvPicPr>
        <p:blipFill>
          <a:blip r:embed="rId4">
            <a:alphaModFix/>
          </a:blip>
          <a:stretch>
            <a:fillRect/>
          </a:stretch>
        </p:blipFill>
        <p:spPr>
          <a:xfrm>
            <a:off x="1392775" y="3027625"/>
            <a:ext cx="6601969" cy="1672114"/>
          </a:xfrm>
          <a:prstGeom prst="rect">
            <a:avLst/>
          </a:prstGeom>
          <a:noFill/>
          <a:ln>
            <a:noFill/>
          </a:ln>
        </p:spPr>
      </p:pic>
      <p:sp>
        <p:nvSpPr>
          <p:cNvPr id="513" name="Google Shape;513;p30"/>
          <p:cNvSpPr txBox="1"/>
          <p:nvPr/>
        </p:nvSpPr>
        <p:spPr>
          <a:xfrm>
            <a:off x="5389925" y="2892300"/>
            <a:ext cx="130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(CPU time)</a:t>
            </a:r>
            <a:endParaRPr>
              <a:latin typeface="Nunito"/>
              <a:ea typeface="Nunito"/>
              <a:cs typeface="Nunito"/>
              <a:sym typeface="Nunito"/>
            </a:endParaRPr>
          </a:p>
        </p:txBody>
      </p:sp>
      <p:sp>
        <p:nvSpPr>
          <p:cNvPr id="514" name="Google Shape;514;p30"/>
          <p:cNvSpPr txBox="1"/>
          <p:nvPr/>
        </p:nvSpPr>
        <p:spPr>
          <a:xfrm>
            <a:off x="86575" y="2772550"/>
            <a:ext cx="1454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Approximate Percentage gain = 26.72%</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2031000" y="517150"/>
            <a:ext cx="5964000" cy="69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 of Hybrid Sort</a:t>
            </a:r>
            <a:endParaRPr/>
          </a:p>
        </p:txBody>
      </p:sp>
      <p:sp>
        <p:nvSpPr>
          <p:cNvPr id="284" name="Google Shape;284;p14"/>
          <p:cNvSpPr/>
          <p:nvPr/>
        </p:nvSpPr>
        <p:spPr>
          <a:xfrm>
            <a:off x="2276409" y="1378865"/>
            <a:ext cx="50202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85" name="Google Shape;285;p14"/>
          <p:cNvSpPr/>
          <p:nvPr/>
        </p:nvSpPr>
        <p:spPr>
          <a:xfrm>
            <a:off x="2276409" y="1776760"/>
            <a:ext cx="24441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86" name="Google Shape;286;p14"/>
          <p:cNvSpPr/>
          <p:nvPr/>
        </p:nvSpPr>
        <p:spPr>
          <a:xfrm>
            <a:off x="4852569" y="1776760"/>
            <a:ext cx="24441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87" name="Google Shape;287;p14"/>
          <p:cNvSpPr/>
          <p:nvPr/>
        </p:nvSpPr>
        <p:spPr>
          <a:xfrm>
            <a:off x="2276409" y="2207552"/>
            <a:ext cx="1135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88" name="Google Shape;288;p14"/>
          <p:cNvSpPr/>
          <p:nvPr/>
        </p:nvSpPr>
        <p:spPr>
          <a:xfrm>
            <a:off x="3584721" y="2207552"/>
            <a:ext cx="1135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89" name="Google Shape;289;p14"/>
          <p:cNvSpPr/>
          <p:nvPr/>
        </p:nvSpPr>
        <p:spPr>
          <a:xfrm>
            <a:off x="4852569" y="2207552"/>
            <a:ext cx="1135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0" name="Google Shape;290;p14"/>
          <p:cNvSpPr/>
          <p:nvPr/>
        </p:nvSpPr>
        <p:spPr>
          <a:xfrm>
            <a:off x="6160881" y="2207552"/>
            <a:ext cx="1135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pic>
        <p:nvPicPr>
          <p:cNvPr id="291" name="Google Shape;291;p14"/>
          <p:cNvPicPr preferRelativeResize="0"/>
          <p:nvPr/>
        </p:nvPicPr>
        <p:blipFill>
          <a:blip r:embed="rId3">
            <a:alphaModFix/>
          </a:blip>
          <a:stretch>
            <a:fillRect/>
          </a:stretch>
        </p:blipFill>
        <p:spPr>
          <a:xfrm rot="5400000">
            <a:off x="4596000" y="2605952"/>
            <a:ext cx="381000" cy="209550"/>
          </a:xfrm>
          <a:prstGeom prst="rect">
            <a:avLst/>
          </a:prstGeom>
          <a:noFill/>
          <a:ln>
            <a:noFill/>
          </a:ln>
        </p:spPr>
      </p:pic>
      <p:sp>
        <p:nvSpPr>
          <p:cNvPr id="292" name="Google Shape;292;p14"/>
          <p:cNvSpPr/>
          <p:nvPr/>
        </p:nvSpPr>
        <p:spPr>
          <a:xfrm>
            <a:off x="2276401" y="2980725"/>
            <a:ext cx="508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3" name="Google Shape;293;p14"/>
          <p:cNvSpPr/>
          <p:nvPr/>
        </p:nvSpPr>
        <p:spPr>
          <a:xfrm>
            <a:off x="2903400" y="2980725"/>
            <a:ext cx="508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4" name="Google Shape;294;p14"/>
          <p:cNvSpPr/>
          <p:nvPr/>
        </p:nvSpPr>
        <p:spPr>
          <a:xfrm>
            <a:off x="3584726" y="2980725"/>
            <a:ext cx="508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5" name="Google Shape;295;p14"/>
          <p:cNvSpPr/>
          <p:nvPr/>
        </p:nvSpPr>
        <p:spPr>
          <a:xfrm>
            <a:off x="4211725" y="2980725"/>
            <a:ext cx="508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6" name="Google Shape;296;p14"/>
          <p:cNvSpPr/>
          <p:nvPr/>
        </p:nvSpPr>
        <p:spPr>
          <a:xfrm>
            <a:off x="4893051" y="2980725"/>
            <a:ext cx="508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7" name="Google Shape;297;p14"/>
          <p:cNvSpPr/>
          <p:nvPr/>
        </p:nvSpPr>
        <p:spPr>
          <a:xfrm>
            <a:off x="5520050" y="2980725"/>
            <a:ext cx="508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8" name="Google Shape;298;p14"/>
          <p:cNvSpPr/>
          <p:nvPr/>
        </p:nvSpPr>
        <p:spPr>
          <a:xfrm>
            <a:off x="6147051" y="2980725"/>
            <a:ext cx="508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9" name="Google Shape;299;p14"/>
          <p:cNvSpPr/>
          <p:nvPr/>
        </p:nvSpPr>
        <p:spPr>
          <a:xfrm>
            <a:off x="6774050" y="2980725"/>
            <a:ext cx="508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00" name="Google Shape;300;p14"/>
          <p:cNvSpPr/>
          <p:nvPr/>
        </p:nvSpPr>
        <p:spPr>
          <a:xfrm>
            <a:off x="2276372" y="3862877"/>
            <a:ext cx="1135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01" name="Google Shape;301;p14"/>
          <p:cNvSpPr/>
          <p:nvPr/>
        </p:nvSpPr>
        <p:spPr>
          <a:xfrm>
            <a:off x="3584683" y="3862877"/>
            <a:ext cx="1135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02" name="Google Shape;302;p14"/>
          <p:cNvSpPr/>
          <p:nvPr/>
        </p:nvSpPr>
        <p:spPr>
          <a:xfrm>
            <a:off x="4852532" y="3862877"/>
            <a:ext cx="1135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03" name="Google Shape;303;p14"/>
          <p:cNvSpPr/>
          <p:nvPr/>
        </p:nvSpPr>
        <p:spPr>
          <a:xfrm>
            <a:off x="6160843" y="3862877"/>
            <a:ext cx="1135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04" name="Google Shape;304;p14"/>
          <p:cNvSpPr/>
          <p:nvPr/>
        </p:nvSpPr>
        <p:spPr>
          <a:xfrm>
            <a:off x="2276372" y="4260910"/>
            <a:ext cx="24441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05" name="Google Shape;305;p14"/>
          <p:cNvSpPr/>
          <p:nvPr/>
        </p:nvSpPr>
        <p:spPr>
          <a:xfrm>
            <a:off x="4852532" y="4260910"/>
            <a:ext cx="24441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pic>
        <p:nvPicPr>
          <p:cNvPr id="306" name="Google Shape;306;p14"/>
          <p:cNvPicPr preferRelativeResize="0"/>
          <p:nvPr/>
        </p:nvPicPr>
        <p:blipFill>
          <a:blip r:embed="rId3">
            <a:alphaModFix/>
          </a:blip>
          <a:stretch>
            <a:fillRect/>
          </a:stretch>
        </p:blipFill>
        <p:spPr>
          <a:xfrm rot="5400000">
            <a:off x="4596000" y="3406877"/>
            <a:ext cx="381000" cy="209550"/>
          </a:xfrm>
          <a:prstGeom prst="rect">
            <a:avLst/>
          </a:prstGeom>
          <a:noFill/>
          <a:ln>
            <a:noFill/>
          </a:ln>
        </p:spPr>
      </p:pic>
      <p:sp>
        <p:nvSpPr>
          <p:cNvPr id="307" name="Google Shape;307;p14"/>
          <p:cNvSpPr/>
          <p:nvPr/>
        </p:nvSpPr>
        <p:spPr>
          <a:xfrm>
            <a:off x="2276409" y="4658765"/>
            <a:ext cx="50202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08" name="Google Shape;308;p14"/>
          <p:cNvSpPr txBox="1"/>
          <p:nvPr/>
        </p:nvSpPr>
        <p:spPr>
          <a:xfrm>
            <a:off x="7655700" y="1670325"/>
            <a:ext cx="1284900" cy="5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Split</a:t>
            </a:r>
            <a:endParaRPr>
              <a:latin typeface="Nunito"/>
              <a:ea typeface="Nunito"/>
              <a:cs typeface="Nunito"/>
              <a:sym typeface="Nunito"/>
            </a:endParaRPr>
          </a:p>
        </p:txBody>
      </p:sp>
      <p:cxnSp>
        <p:nvCxnSpPr>
          <p:cNvPr id="309" name="Google Shape;309;p14"/>
          <p:cNvCxnSpPr>
            <a:endCxn id="285" idx="0"/>
          </p:cNvCxnSpPr>
          <p:nvPr/>
        </p:nvCxnSpPr>
        <p:spPr>
          <a:xfrm flipH="1">
            <a:off x="3498459" y="1546660"/>
            <a:ext cx="1299000" cy="230100"/>
          </a:xfrm>
          <a:prstGeom prst="straightConnector1">
            <a:avLst/>
          </a:prstGeom>
          <a:noFill/>
          <a:ln w="9525" cap="flat" cmpd="sng">
            <a:solidFill>
              <a:schemeClr val="dk2"/>
            </a:solidFill>
            <a:prstDash val="solid"/>
            <a:round/>
            <a:headEnd type="none" w="med" len="med"/>
            <a:tailEnd type="triangle" w="med" len="med"/>
          </a:ln>
        </p:spPr>
      </p:cxnSp>
      <p:sp>
        <p:nvSpPr>
          <p:cNvPr id="310" name="Google Shape;310;p14"/>
          <p:cNvSpPr txBox="1"/>
          <p:nvPr/>
        </p:nvSpPr>
        <p:spPr>
          <a:xfrm>
            <a:off x="7655700" y="2901225"/>
            <a:ext cx="1284900" cy="5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Insertion sort</a:t>
            </a:r>
            <a:endParaRPr>
              <a:latin typeface="Nunito"/>
              <a:ea typeface="Nunito"/>
              <a:cs typeface="Nunito"/>
              <a:sym typeface="Nunito"/>
            </a:endParaRPr>
          </a:p>
        </p:txBody>
      </p:sp>
      <p:cxnSp>
        <p:nvCxnSpPr>
          <p:cNvPr id="311" name="Google Shape;311;p14"/>
          <p:cNvCxnSpPr>
            <a:stCxn id="284" idx="2"/>
            <a:endCxn id="286" idx="0"/>
          </p:cNvCxnSpPr>
          <p:nvPr/>
        </p:nvCxnSpPr>
        <p:spPr>
          <a:xfrm>
            <a:off x="4786509" y="1558565"/>
            <a:ext cx="1288200" cy="218100"/>
          </a:xfrm>
          <a:prstGeom prst="straightConnector1">
            <a:avLst/>
          </a:prstGeom>
          <a:noFill/>
          <a:ln w="9525" cap="flat" cmpd="sng">
            <a:solidFill>
              <a:schemeClr val="dk2"/>
            </a:solidFill>
            <a:prstDash val="solid"/>
            <a:round/>
            <a:headEnd type="none" w="med" len="med"/>
            <a:tailEnd type="triangle" w="med" len="med"/>
          </a:ln>
        </p:spPr>
      </p:cxnSp>
      <p:cxnSp>
        <p:nvCxnSpPr>
          <p:cNvPr id="312" name="Google Shape;312;p14"/>
          <p:cNvCxnSpPr>
            <a:stCxn id="285" idx="2"/>
            <a:endCxn id="287" idx="0"/>
          </p:cNvCxnSpPr>
          <p:nvPr/>
        </p:nvCxnSpPr>
        <p:spPr>
          <a:xfrm flipH="1">
            <a:off x="2844459" y="1956460"/>
            <a:ext cx="654000" cy="251100"/>
          </a:xfrm>
          <a:prstGeom prst="straightConnector1">
            <a:avLst/>
          </a:prstGeom>
          <a:noFill/>
          <a:ln w="9525" cap="flat" cmpd="sng">
            <a:solidFill>
              <a:schemeClr val="dk2"/>
            </a:solidFill>
            <a:prstDash val="solid"/>
            <a:round/>
            <a:headEnd type="none" w="med" len="med"/>
            <a:tailEnd type="triangle" w="med" len="med"/>
          </a:ln>
        </p:spPr>
      </p:cxnSp>
      <p:cxnSp>
        <p:nvCxnSpPr>
          <p:cNvPr id="313" name="Google Shape;313;p14"/>
          <p:cNvCxnSpPr>
            <a:stCxn id="285" idx="2"/>
            <a:endCxn id="288" idx="0"/>
          </p:cNvCxnSpPr>
          <p:nvPr/>
        </p:nvCxnSpPr>
        <p:spPr>
          <a:xfrm>
            <a:off x="3498459" y="1956460"/>
            <a:ext cx="654300" cy="251100"/>
          </a:xfrm>
          <a:prstGeom prst="straightConnector1">
            <a:avLst/>
          </a:prstGeom>
          <a:noFill/>
          <a:ln w="9525" cap="flat" cmpd="sng">
            <a:solidFill>
              <a:schemeClr val="dk2"/>
            </a:solidFill>
            <a:prstDash val="solid"/>
            <a:round/>
            <a:headEnd type="none" w="med" len="med"/>
            <a:tailEnd type="triangle" w="med" len="med"/>
          </a:ln>
        </p:spPr>
      </p:cxnSp>
      <p:cxnSp>
        <p:nvCxnSpPr>
          <p:cNvPr id="314" name="Google Shape;314;p14"/>
          <p:cNvCxnSpPr>
            <a:stCxn id="286" idx="2"/>
            <a:endCxn id="289" idx="0"/>
          </p:cNvCxnSpPr>
          <p:nvPr/>
        </p:nvCxnSpPr>
        <p:spPr>
          <a:xfrm flipH="1">
            <a:off x="5420619" y="1956460"/>
            <a:ext cx="654000" cy="251100"/>
          </a:xfrm>
          <a:prstGeom prst="straightConnector1">
            <a:avLst/>
          </a:prstGeom>
          <a:noFill/>
          <a:ln w="9525" cap="flat" cmpd="sng">
            <a:solidFill>
              <a:schemeClr val="dk2"/>
            </a:solidFill>
            <a:prstDash val="solid"/>
            <a:round/>
            <a:headEnd type="none" w="med" len="med"/>
            <a:tailEnd type="triangle" w="med" len="med"/>
          </a:ln>
        </p:spPr>
      </p:cxnSp>
      <p:cxnSp>
        <p:nvCxnSpPr>
          <p:cNvPr id="315" name="Google Shape;315;p14"/>
          <p:cNvCxnSpPr>
            <a:stCxn id="286" idx="2"/>
            <a:endCxn id="290" idx="0"/>
          </p:cNvCxnSpPr>
          <p:nvPr/>
        </p:nvCxnSpPr>
        <p:spPr>
          <a:xfrm>
            <a:off x="6074619" y="1956460"/>
            <a:ext cx="654300" cy="251100"/>
          </a:xfrm>
          <a:prstGeom prst="straightConnector1">
            <a:avLst/>
          </a:prstGeom>
          <a:noFill/>
          <a:ln w="9525" cap="flat" cmpd="sng">
            <a:solidFill>
              <a:schemeClr val="dk2"/>
            </a:solidFill>
            <a:prstDash val="solid"/>
            <a:round/>
            <a:headEnd type="none" w="med" len="med"/>
            <a:tailEnd type="triangle" w="med" len="med"/>
          </a:ln>
        </p:spPr>
      </p:cxnSp>
      <p:sp>
        <p:nvSpPr>
          <p:cNvPr id="316" name="Google Shape;316;p14"/>
          <p:cNvSpPr txBox="1"/>
          <p:nvPr/>
        </p:nvSpPr>
        <p:spPr>
          <a:xfrm>
            <a:off x="7730650" y="4133000"/>
            <a:ext cx="11358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Merge</a:t>
            </a:r>
            <a:endParaRPr>
              <a:latin typeface="Nunito"/>
              <a:ea typeface="Nunito"/>
              <a:cs typeface="Nunito"/>
              <a:sym typeface="Nunito"/>
            </a:endParaRPr>
          </a:p>
        </p:txBody>
      </p:sp>
      <p:cxnSp>
        <p:nvCxnSpPr>
          <p:cNvPr id="317" name="Google Shape;317;p14"/>
          <p:cNvCxnSpPr>
            <a:stCxn id="287" idx="2"/>
            <a:endCxn id="292" idx="0"/>
          </p:cNvCxnSpPr>
          <p:nvPr/>
        </p:nvCxnSpPr>
        <p:spPr>
          <a:xfrm flipH="1">
            <a:off x="2530809" y="2387252"/>
            <a:ext cx="313500" cy="593400"/>
          </a:xfrm>
          <a:prstGeom prst="straightConnector1">
            <a:avLst/>
          </a:prstGeom>
          <a:noFill/>
          <a:ln w="9525" cap="flat" cmpd="sng">
            <a:solidFill>
              <a:schemeClr val="dk2"/>
            </a:solidFill>
            <a:prstDash val="solid"/>
            <a:round/>
            <a:headEnd type="none" w="med" len="med"/>
            <a:tailEnd type="triangle" w="med" len="med"/>
          </a:ln>
        </p:spPr>
      </p:cxnSp>
      <p:cxnSp>
        <p:nvCxnSpPr>
          <p:cNvPr id="318" name="Google Shape;318;p14"/>
          <p:cNvCxnSpPr>
            <a:stCxn id="287" idx="2"/>
            <a:endCxn id="293" idx="0"/>
          </p:cNvCxnSpPr>
          <p:nvPr/>
        </p:nvCxnSpPr>
        <p:spPr>
          <a:xfrm>
            <a:off x="2844309" y="2387252"/>
            <a:ext cx="313500" cy="593400"/>
          </a:xfrm>
          <a:prstGeom prst="straightConnector1">
            <a:avLst/>
          </a:prstGeom>
          <a:noFill/>
          <a:ln w="9525" cap="flat" cmpd="sng">
            <a:solidFill>
              <a:schemeClr val="dk2"/>
            </a:solidFill>
            <a:prstDash val="solid"/>
            <a:round/>
            <a:headEnd type="none" w="med" len="med"/>
            <a:tailEnd type="triangle" w="med" len="med"/>
          </a:ln>
        </p:spPr>
      </p:cxnSp>
      <p:cxnSp>
        <p:nvCxnSpPr>
          <p:cNvPr id="319" name="Google Shape;319;p14"/>
          <p:cNvCxnSpPr>
            <a:stCxn id="288" idx="2"/>
            <a:endCxn id="294" idx="0"/>
          </p:cNvCxnSpPr>
          <p:nvPr/>
        </p:nvCxnSpPr>
        <p:spPr>
          <a:xfrm flipH="1">
            <a:off x="3839121" y="2387252"/>
            <a:ext cx="313500" cy="593400"/>
          </a:xfrm>
          <a:prstGeom prst="straightConnector1">
            <a:avLst/>
          </a:prstGeom>
          <a:noFill/>
          <a:ln w="9525" cap="flat" cmpd="sng">
            <a:solidFill>
              <a:schemeClr val="dk2"/>
            </a:solidFill>
            <a:prstDash val="solid"/>
            <a:round/>
            <a:headEnd type="none" w="med" len="med"/>
            <a:tailEnd type="triangle" w="med" len="med"/>
          </a:ln>
        </p:spPr>
      </p:cxnSp>
      <p:cxnSp>
        <p:nvCxnSpPr>
          <p:cNvPr id="320" name="Google Shape;320;p14"/>
          <p:cNvCxnSpPr>
            <a:stCxn id="288" idx="2"/>
            <a:endCxn id="295" idx="0"/>
          </p:cNvCxnSpPr>
          <p:nvPr/>
        </p:nvCxnSpPr>
        <p:spPr>
          <a:xfrm>
            <a:off x="4152621" y="2387252"/>
            <a:ext cx="313500" cy="593400"/>
          </a:xfrm>
          <a:prstGeom prst="straightConnector1">
            <a:avLst/>
          </a:prstGeom>
          <a:noFill/>
          <a:ln w="9525" cap="flat" cmpd="sng">
            <a:solidFill>
              <a:schemeClr val="dk2"/>
            </a:solidFill>
            <a:prstDash val="solid"/>
            <a:round/>
            <a:headEnd type="none" w="med" len="med"/>
            <a:tailEnd type="triangle" w="med" len="med"/>
          </a:ln>
        </p:spPr>
      </p:cxnSp>
      <p:cxnSp>
        <p:nvCxnSpPr>
          <p:cNvPr id="321" name="Google Shape;321;p14"/>
          <p:cNvCxnSpPr>
            <a:stCxn id="289" idx="2"/>
            <a:endCxn id="296" idx="0"/>
          </p:cNvCxnSpPr>
          <p:nvPr/>
        </p:nvCxnSpPr>
        <p:spPr>
          <a:xfrm flipH="1">
            <a:off x="5147469" y="2387252"/>
            <a:ext cx="273000" cy="593400"/>
          </a:xfrm>
          <a:prstGeom prst="straightConnector1">
            <a:avLst/>
          </a:prstGeom>
          <a:noFill/>
          <a:ln w="9525" cap="flat" cmpd="sng">
            <a:solidFill>
              <a:schemeClr val="dk2"/>
            </a:solidFill>
            <a:prstDash val="solid"/>
            <a:round/>
            <a:headEnd type="none" w="med" len="med"/>
            <a:tailEnd type="triangle" w="med" len="med"/>
          </a:ln>
        </p:spPr>
      </p:cxnSp>
      <p:cxnSp>
        <p:nvCxnSpPr>
          <p:cNvPr id="322" name="Google Shape;322;p14"/>
          <p:cNvCxnSpPr>
            <a:stCxn id="289" idx="2"/>
            <a:endCxn id="297" idx="0"/>
          </p:cNvCxnSpPr>
          <p:nvPr/>
        </p:nvCxnSpPr>
        <p:spPr>
          <a:xfrm>
            <a:off x="5420469" y="2387252"/>
            <a:ext cx="354000" cy="593400"/>
          </a:xfrm>
          <a:prstGeom prst="straightConnector1">
            <a:avLst/>
          </a:prstGeom>
          <a:noFill/>
          <a:ln w="9525" cap="flat" cmpd="sng">
            <a:solidFill>
              <a:schemeClr val="dk2"/>
            </a:solidFill>
            <a:prstDash val="solid"/>
            <a:round/>
            <a:headEnd type="none" w="med" len="med"/>
            <a:tailEnd type="triangle" w="med" len="med"/>
          </a:ln>
        </p:spPr>
      </p:cxnSp>
      <p:cxnSp>
        <p:nvCxnSpPr>
          <p:cNvPr id="323" name="Google Shape;323;p14"/>
          <p:cNvCxnSpPr/>
          <p:nvPr/>
        </p:nvCxnSpPr>
        <p:spPr>
          <a:xfrm flipH="1">
            <a:off x="6401582" y="2387252"/>
            <a:ext cx="273000" cy="593400"/>
          </a:xfrm>
          <a:prstGeom prst="straightConnector1">
            <a:avLst/>
          </a:prstGeom>
          <a:noFill/>
          <a:ln w="9525" cap="flat" cmpd="sng">
            <a:solidFill>
              <a:schemeClr val="dk2"/>
            </a:solidFill>
            <a:prstDash val="solid"/>
            <a:round/>
            <a:headEnd type="none" w="med" len="med"/>
            <a:tailEnd type="triangle" w="med" len="med"/>
          </a:ln>
        </p:spPr>
      </p:cxnSp>
      <p:cxnSp>
        <p:nvCxnSpPr>
          <p:cNvPr id="324" name="Google Shape;324;p14"/>
          <p:cNvCxnSpPr/>
          <p:nvPr/>
        </p:nvCxnSpPr>
        <p:spPr>
          <a:xfrm>
            <a:off x="6674582" y="2387252"/>
            <a:ext cx="354000" cy="5934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4"/>
          <p:cNvCxnSpPr>
            <a:stCxn id="304" idx="2"/>
            <a:endCxn id="307" idx="0"/>
          </p:cNvCxnSpPr>
          <p:nvPr/>
        </p:nvCxnSpPr>
        <p:spPr>
          <a:xfrm>
            <a:off x="3498422" y="4440610"/>
            <a:ext cx="1288200" cy="2181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4"/>
          <p:cNvCxnSpPr>
            <a:endCxn id="300" idx="0"/>
          </p:cNvCxnSpPr>
          <p:nvPr/>
        </p:nvCxnSpPr>
        <p:spPr>
          <a:xfrm>
            <a:off x="2530772" y="3160277"/>
            <a:ext cx="313500" cy="7026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4"/>
          <p:cNvCxnSpPr>
            <a:stCxn id="305" idx="2"/>
            <a:endCxn id="307" idx="0"/>
          </p:cNvCxnSpPr>
          <p:nvPr/>
        </p:nvCxnSpPr>
        <p:spPr>
          <a:xfrm flipH="1">
            <a:off x="4786382" y="4440610"/>
            <a:ext cx="1288200" cy="218100"/>
          </a:xfrm>
          <a:prstGeom prst="straightConnector1">
            <a:avLst/>
          </a:prstGeom>
          <a:noFill/>
          <a:ln w="9525" cap="flat" cmpd="sng">
            <a:solidFill>
              <a:schemeClr val="dk2"/>
            </a:solidFill>
            <a:prstDash val="solid"/>
            <a:round/>
            <a:headEnd type="none" w="med" len="med"/>
            <a:tailEnd type="triangle" w="med" len="med"/>
          </a:ln>
        </p:spPr>
      </p:cxnSp>
      <p:cxnSp>
        <p:nvCxnSpPr>
          <p:cNvPr id="328" name="Google Shape;328;p14"/>
          <p:cNvCxnSpPr>
            <a:stCxn id="293" idx="2"/>
            <a:endCxn id="300" idx="0"/>
          </p:cNvCxnSpPr>
          <p:nvPr/>
        </p:nvCxnSpPr>
        <p:spPr>
          <a:xfrm flipH="1">
            <a:off x="2844300" y="3160425"/>
            <a:ext cx="313500" cy="702600"/>
          </a:xfrm>
          <a:prstGeom prst="straightConnector1">
            <a:avLst/>
          </a:prstGeom>
          <a:noFill/>
          <a:ln w="9525" cap="flat" cmpd="sng">
            <a:solidFill>
              <a:schemeClr val="dk2"/>
            </a:solidFill>
            <a:prstDash val="solid"/>
            <a:round/>
            <a:headEnd type="none" w="med" len="med"/>
            <a:tailEnd type="triangle" w="med" len="med"/>
          </a:ln>
        </p:spPr>
      </p:cxnSp>
      <p:cxnSp>
        <p:nvCxnSpPr>
          <p:cNvPr id="329" name="Google Shape;329;p14"/>
          <p:cNvCxnSpPr>
            <a:stCxn id="302" idx="2"/>
            <a:endCxn id="305" idx="0"/>
          </p:cNvCxnSpPr>
          <p:nvPr/>
        </p:nvCxnSpPr>
        <p:spPr>
          <a:xfrm>
            <a:off x="5420432" y="4042577"/>
            <a:ext cx="654300" cy="218400"/>
          </a:xfrm>
          <a:prstGeom prst="straightConnector1">
            <a:avLst/>
          </a:prstGeom>
          <a:noFill/>
          <a:ln w="9525" cap="flat" cmpd="sng">
            <a:solidFill>
              <a:schemeClr val="dk2"/>
            </a:solidFill>
            <a:prstDash val="solid"/>
            <a:round/>
            <a:headEnd type="none" w="med" len="med"/>
            <a:tailEnd type="triangle" w="med" len="med"/>
          </a:ln>
        </p:spPr>
      </p:cxnSp>
      <p:cxnSp>
        <p:nvCxnSpPr>
          <p:cNvPr id="330" name="Google Shape;330;p14"/>
          <p:cNvCxnSpPr>
            <a:stCxn id="303" idx="2"/>
            <a:endCxn id="305" idx="0"/>
          </p:cNvCxnSpPr>
          <p:nvPr/>
        </p:nvCxnSpPr>
        <p:spPr>
          <a:xfrm flipH="1">
            <a:off x="6074443" y="4042577"/>
            <a:ext cx="654300" cy="218400"/>
          </a:xfrm>
          <a:prstGeom prst="straightConnector1">
            <a:avLst/>
          </a:prstGeom>
          <a:noFill/>
          <a:ln w="9525" cap="flat" cmpd="sng">
            <a:solidFill>
              <a:schemeClr val="dk2"/>
            </a:solidFill>
            <a:prstDash val="solid"/>
            <a:round/>
            <a:headEnd type="none" w="med" len="med"/>
            <a:tailEnd type="triangle" w="med" len="med"/>
          </a:ln>
        </p:spPr>
      </p:cxnSp>
      <p:cxnSp>
        <p:nvCxnSpPr>
          <p:cNvPr id="331" name="Google Shape;331;p14"/>
          <p:cNvCxnSpPr>
            <a:stCxn id="300" idx="2"/>
            <a:endCxn id="304" idx="0"/>
          </p:cNvCxnSpPr>
          <p:nvPr/>
        </p:nvCxnSpPr>
        <p:spPr>
          <a:xfrm>
            <a:off x="2844272" y="4042577"/>
            <a:ext cx="654000" cy="218400"/>
          </a:xfrm>
          <a:prstGeom prst="straightConnector1">
            <a:avLst/>
          </a:prstGeom>
          <a:noFill/>
          <a:ln w="9525" cap="flat" cmpd="sng">
            <a:solidFill>
              <a:schemeClr val="dk2"/>
            </a:solidFill>
            <a:prstDash val="solid"/>
            <a:round/>
            <a:headEnd type="none" w="med" len="med"/>
            <a:tailEnd type="triangle" w="med" len="med"/>
          </a:ln>
        </p:spPr>
      </p:cxnSp>
      <p:cxnSp>
        <p:nvCxnSpPr>
          <p:cNvPr id="332" name="Google Shape;332;p14"/>
          <p:cNvCxnSpPr/>
          <p:nvPr/>
        </p:nvCxnSpPr>
        <p:spPr>
          <a:xfrm>
            <a:off x="3839109" y="3171640"/>
            <a:ext cx="313500" cy="702600"/>
          </a:xfrm>
          <a:prstGeom prst="straightConnector1">
            <a:avLst/>
          </a:prstGeom>
          <a:noFill/>
          <a:ln w="9525" cap="flat" cmpd="sng">
            <a:solidFill>
              <a:schemeClr val="dk2"/>
            </a:solidFill>
            <a:prstDash val="solid"/>
            <a:round/>
            <a:headEnd type="none" w="med" len="med"/>
            <a:tailEnd type="triangle" w="med" len="med"/>
          </a:ln>
        </p:spPr>
      </p:cxnSp>
      <p:cxnSp>
        <p:nvCxnSpPr>
          <p:cNvPr id="333" name="Google Shape;333;p14"/>
          <p:cNvCxnSpPr/>
          <p:nvPr/>
        </p:nvCxnSpPr>
        <p:spPr>
          <a:xfrm flipH="1">
            <a:off x="4152638" y="3171788"/>
            <a:ext cx="313500" cy="702600"/>
          </a:xfrm>
          <a:prstGeom prst="straightConnector1">
            <a:avLst/>
          </a:prstGeom>
          <a:noFill/>
          <a:ln w="9525" cap="flat" cmpd="sng">
            <a:solidFill>
              <a:schemeClr val="dk2"/>
            </a:solidFill>
            <a:prstDash val="solid"/>
            <a:round/>
            <a:headEnd type="none" w="med" len="med"/>
            <a:tailEnd type="triangle" w="med" len="med"/>
          </a:ln>
        </p:spPr>
      </p:cxnSp>
      <p:cxnSp>
        <p:nvCxnSpPr>
          <p:cNvPr id="334" name="Google Shape;334;p14"/>
          <p:cNvCxnSpPr>
            <a:stCxn id="301" idx="2"/>
            <a:endCxn id="304" idx="0"/>
          </p:cNvCxnSpPr>
          <p:nvPr/>
        </p:nvCxnSpPr>
        <p:spPr>
          <a:xfrm flipH="1">
            <a:off x="3498283" y="4042577"/>
            <a:ext cx="654300" cy="218400"/>
          </a:xfrm>
          <a:prstGeom prst="straightConnector1">
            <a:avLst/>
          </a:prstGeom>
          <a:noFill/>
          <a:ln w="9525" cap="flat" cmpd="sng">
            <a:solidFill>
              <a:schemeClr val="dk2"/>
            </a:solidFill>
            <a:prstDash val="solid"/>
            <a:round/>
            <a:headEnd type="none" w="med" len="med"/>
            <a:tailEnd type="triangle" w="med" len="med"/>
          </a:ln>
        </p:spPr>
      </p:cxnSp>
      <p:cxnSp>
        <p:nvCxnSpPr>
          <p:cNvPr id="335" name="Google Shape;335;p14"/>
          <p:cNvCxnSpPr>
            <a:stCxn id="296" idx="2"/>
            <a:endCxn id="302" idx="0"/>
          </p:cNvCxnSpPr>
          <p:nvPr/>
        </p:nvCxnSpPr>
        <p:spPr>
          <a:xfrm>
            <a:off x="5147451" y="3160425"/>
            <a:ext cx="273000" cy="702600"/>
          </a:xfrm>
          <a:prstGeom prst="straightConnector1">
            <a:avLst/>
          </a:prstGeom>
          <a:noFill/>
          <a:ln w="9525" cap="flat" cmpd="sng">
            <a:solidFill>
              <a:schemeClr val="dk2"/>
            </a:solidFill>
            <a:prstDash val="solid"/>
            <a:round/>
            <a:headEnd type="none" w="med" len="med"/>
            <a:tailEnd type="triangle" w="med" len="med"/>
          </a:ln>
        </p:spPr>
      </p:cxnSp>
      <p:cxnSp>
        <p:nvCxnSpPr>
          <p:cNvPr id="336" name="Google Shape;336;p14"/>
          <p:cNvCxnSpPr/>
          <p:nvPr/>
        </p:nvCxnSpPr>
        <p:spPr>
          <a:xfrm flipH="1">
            <a:off x="5406763" y="3154700"/>
            <a:ext cx="313500" cy="702600"/>
          </a:xfrm>
          <a:prstGeom prst="straightConnector1">
            <a:avLst/>
          </a:prstGeom>
          <a:noFill/>
          <a:ln w="9525" cap="flat" cmpd="sng">
            <a:solidFill>
              <a:schemeClr val="dk2"/>
            </a:solidFill>
            <a:prstDash val="solid"/>
            <a:round/>
            <a:headEnd type="none" w="med" len="med"/>
            <a:tailEnd type="triangle" w="med" len="med"/>
          </a:ln>
        </p:spPr>
      </p:cxnSp>
      <p:cxnSp>
        <p:nvCxnSpPr>
          <p:cNvPr id="337" name="Google Shape;337;p14"/>
          <p:cNvCxnSpPr/>
          <p:nvPr/>
        </p:nvCxnSpPr>
        <p:spPr>
          <a:xfrm>
            <a:off x="6401572" y="3165915"/>
            <a:ext cx="313500" cy="702600"/>
          </a:xfrm>
          <a:prstGeom prst="straightConnector1">
            <a:avLst/>
          </a:prstGeom>
          <a:noFill/>
          <a:ln w="9525" cap="flat" cmpd="sng">
            <a:solidFill>
              <a:schemeClr val="dk2"/>
            </a:solidFill>
            <a:prstDash val="solid"/>
            <a:round/>
            <a:headEnd type="none" w="med" len="med"/>
            <a:tailEnd type="triangle" w="med" len="med"/>
          </a:ln>
        </p:spPr>
      </p:cxnSp>
      <p:cxnSp>
        <p:nvCxnSpPr>
          <p:cNvPr id="338" name="Google Shape;338;p14"/>
          <p:cNvCxnSpPr/>
          <p:nvPr/>
        </p:nvCxnSpPr>
        <p:spPr>
          <a:xfrm flipH="1">
            <a:off x="6715100" y="3166063"/>
            <a:ext cx="313500" cy="702600"/>
          </a:xfrm>
          <a:prstGeom prst="straightConnector1">
            <a:avLst/>
          </a:prstGeom>
          <a:noFill/>
          <a:ln w="9525" cap="flat" cmpd="sng">
            <a:solidFill>
              <a:schemeClr val="dk2"/>
            </a:solidFill>
            <a:prstDash val="solid"/>
            <a:round/>
            <a:headEnd type="none" w="med" len="med"/>
            <a:tailEnd type="triangle" w="med" len="med"/>
          </a:ln>
        </p:spPr>
      </p:cxnSp>
      <p:cxnSp>
        <p:nvCxnSpPr>
          <p:cNvPr id="339" name="Google Shape;339;p14"/>
          <p:cNvCxnSpPr>
            <a:stCxn id="299" idx="2"/>
            <a:endCxn id="303" idx="0"/>
          </p:cNvCxnSpPr>
          <p:nvPr/>
        </p:nvCxnSpPr>
        <p:spPr>
          <a:xfrm flipH="1">
            <a:off x="6728750" y="3160425"/>
            <a:ext cx="299700" cy="702600"/>
          </a:xfrm>
          <a:prstGeom prst="straightConnector1">
            <a:avLst/>
          </a:prstGeom>
          <a:noFill/>
          <a:ln w="9525" cap="flat" cmpd="sng">
            <a:solidFill>
              <a:schemeClr val="dk2"/>
            </a:solidFill>
            <a:prstDash val="solid"/>
            <a:round/>
            <a:headEnd type="none" w="med" len="med"/>
            <a:tailEnd type="triangle" w="med" len="med"/>
          </a:ln>
        </p:spPr>
      </p:cxnSp>
      <p:sp>
        <p:nvSpPr>
          <p:cNvPr id="340" name="Google Shape;340;p14"/>
          <p:cNvSpPr txBox="1"/>
          <p:nvPr/>
        </p:nvSpPr>
        <p:spPr>
          <a:xfrm>
            <a:off x="659400" y="2773700"/>
            <a:ext cx="13716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Threshold S has been hit</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5"/>
          <p:cNvSpPr txBox="1">
            <a:spLocks noGrp="1"/>
          </p:cNvSpPr>
          <p:nvPr>
            <p:ph type="title"/>
          </p:nvPr>
        </p:nvSpPr>
        <p:spPr>
          <a:xfrm>
            <a:off x="1293200" y="673250"/>
            <a:ext cx="7030500" cy="69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a:t>
            </a:r>
            <a:endParaRPr/>
          </a:p>
        </p:txBody>
      </p:sp>
      <p:sp>
        <p:nvSpPr>
          <p:cNvPr id="346" name="Google Shape;346;p15"/>
          <p:cNvSpPr txBox="1">
            <a:spLocks noGrp="1"/>
          </p:cNvSpPr>
          <p:nvPr>
            <p:ph type="body" idx="1"/>
          </p:nvPr>
        </p:nvSpPr>
        <p:spPr>
          <a:xfrm>
            <a:off x="887925" y="1418550"/>
            <a:ext cx="8404200" cy="4074300"/>
          </a:xfrm>
          <a:prstGeom prst="rect">
            <a:avLst/>
          </a:prstGeom>
        </p:spPr>
        <p:txBody>
          <a:bodyPr spcFirstLastPara="1" wrap="square" lIns="91425" tIns="91425" rIns="91425" bIns="0" anchor="t" anchorCtr="0">
            <a:noAutofit/>
          </a:bodyPr>
          <a:lstStyle/>
          <a:p>
            <a:pPr marL="0" lvl="0" indent="0" algn="l" rtl="0">
              <a:lnSpc>
                <a:spcPct val="70000"/>
              </a:lnSpc>
              <a:spcBef>
                <a:spcPts val="0"/>
              </a:spcBef>
              <a:spcAft>
                <a:spcPts val="0"/>
              </a:spcAft>
              <a:buSzPts val="275"/>
              <a:buNone/>
            </a:pPr>
            <a:r>
              <a:rPr lang="en" sz="1125">
                <a:solidFill>
                  <a:srgbClr val="008050"/>
                </a:solidFill>
                <a:latin typeface="Roboto Mono"/>
                <a:ea typeface="Roboto Mono"/>
                <a:cs typeface="Roboto Mono"/>
                <a:sym typeface="Roboto Mono"/>
              </a:rPr>
              <a:t>compare_count_t</a:t>
            </a:r>
            <a:r>
              <a:rPr lang="en" sz="1125">
                <a:solidFill>
                  <a:srgbClr val="000000"/>
                </a:solidFill>
                <a:latin typeface="Roboto Mono"/>
                <a:ea typeface="Roboto Mono"/>
                <a:cs typeface="Roboto Mono"/>
                <a:sym typeface="Roboto Mono"/>
              </a:rPr>
              <a:t> </a:t>
            </a:r>
            <a:r>
              <a:rPr lang="en" sz="1125">
                <a:solidFill>
                  <a:srgbClr val="0000F0"/>
                </a:solidFill>
                <a:latin typeface="Roboto Mono"/>
                <a:ea typeface="Roboto Mono"/>
                <a:cs typeface="Roboto Mono"/>
                <a:sym typeface="Roboto Mono"/>
              </a:rPr>
              <a:t>mergeSortWithInsertionSort</a:t>
            </a:r>
            <a:r>
              <a:rPr lang="en" sz="1125">
                <a:solidFill>
                  <a:srgbClr val="000000"/>
                </a:solidFill>
                <a:latin typeface="Roboto Mono"/>
                <a:ea typeface="Roboto Mono"/>
                <a:cs typeface="Roboto Mono"/>
                <a:sym typeface="Roboto Mono"/>
              </a:rPr>
              <a:t>(</a:t>
            </a:r>
            <a:r>
              <a:rPr lang="en" sz="1125">
                <a:solidFill>
                  <a:srgbClr val="008050"/>
                </a:solidFill>
                <a:latin typeface="Roboto Mono"/>
                <a:ea typeface="Roboto Mono"/>
                <a:cs typeface="Roboto Mono"/>
                <a:sym typeface="Roboto Mono"/>
              </a:rPr>
              <a:t>int</a:t>
            </a:r>
            <a:r>
              <a:rPr lang="en" sz="1125">
                <a:solidFill>
                  <a:srgbClr val="000000"/>
                </a:solidFill>
                <a:latin typeface="Roboto Mono"/>
                <a:ea typeface="Roboto Mono"/>
                <a:cs typeface="Roboto Mono"/>
                <a:sym typeface="Roboto Mono"/>
              </a:rPr>
              <a:t> </a:t>
            </a:r>
            <a:r>
              <a:rPr lang="en" sz="1125">
                <a:solidFill>
                  <a:srgbClr val="008050"/>
                </a:solidFill>
                <a:latin typeface="Roboto Mono"/>
                <a:ea typeface="Roboto Mono"/>
                <a:cs typeface="Roboto Mono"/>
                <a:sym typeface="Roboto Mono"/>
              </a:rPr>
              <a:t>*</a:t>
            </a:r>
            <a:r>
              <a:rPr lang="en" sz="1125">
                <a:solidFill>
                  <a:srgbClr val="1AB1CD"/>
                </a:solidFill>
                <a:latin typeface="Roboto Mono"/>
                <a:ea typeface="Roboto Mono"/>
                <a:cs typeface="Roboto Mono"/>
                <a:sym typeface="Roboto Mono"/>
              </a:rPr>
              <a:t>begin</a:t>
            </a:r>
            <a:r>
              <a:rPr lang="en" sz="1125">
                <a:solidFill>
                  <a:srgbClr val="000000"/>
                </a:solidFill>
                <a:latin typeface="Roboto Mono"/>
                <a:ea typeface="Roboto Mono"/>
                <a:cs typeface="Roboto Mono"/>
                <a:sym typeface="Roboto Mono"/>
              </a:rPr>
              <a:t>, </a:t>
            </a:r>
            <a:r>
              <a:rPr lang="en" sz="1125" b="1">
                <a:solidFill>
                  <a:srgbClr val="700080"/>
                </a:solidFill>
                <a:latin typeface="Roboto Mono"/>
                <a:ea typeface="Roboto Mono"/>
                <a:cs typeface="Roboto Mono"/>
                <a:sym typeface="Roboto Mono"/>
              </a:rPr>
              <a:t>const</a:t>
            </a:r>
            <a:r>
              <a:rPr lang="en" sz="1125">
                <a:solidFill>
                  <a:srgbClr val="000000"/>
                </a:solidFill>
                <a:latin typeface="Roboto Mono"/>
                <a:ea typeface="Roboto Mono"/>
                <a:cs typeface="Roboto Mono"/>
                <a:sym typeface="Roboto Mono"/>
              </a:rPr>
              <a:t> </a:t>
            </a:r>
            <a:r>
              <a:rPr lang="en" sz="1125">
                <a:solidFill>
                  <a:srgbClr val="008050"/>
                </a:solidFill>
                <a:latin typeface="Roboto Mono"/>
                <a:ea typeface="Roboto Mono"/>
                <a:cs typeface="Roboto Mono"/>
                <a:sym typeface="Roboto Mono"/>
              </a:rPr>
              <a:t>int</a:t>
            </a:r>
            <a:r>
              <a:rPr lang="en" sz="1125">
                <a:solidFill>
                  <a:srgbClr val="000000"/>
                </a:solidFill>
                <a:latin typeface="Roboto Mono"/>
                <a:ea typeface="Roboto Mono"/>
                <a:cs typeface="Roboto Mono"/>
                <a:sym typeface="Roboto Mono"/>
              </a:rPr>
              <a:t> </a:t>
            </a:r>
            <a:r>
              <a:rPr lang="en" sz="1125">
                <a:solidFill>
                  <a:srgbClr val="008050"/>
                </a:solidFill>
                <a:latin typeface="Roboto Mono"/>
                <a:ea typeface="Roboto Mono"/>
                <a:cs typeface="Roboto Mono"/>
                <a:sym typeface="Roboto Mono"/>
              </a:rPr>
              <a:t>*</a:t>
            </a:r>
            <a:r>
              <a:rPr lang="en" sz="1125">
                <a:solidFill>
                  <a:srgbClr val="1AB1CD"/>
                </a:solidFill>
                <a:latin typeface="Roboto Mono"/>
                <a:ea typeface="Roboto Mono"/>
                <a:cs typeface="Roboto Mono"/>
                <a:sym typeface="Roboto Mono"/>
              </a:rPr>
              <a:t>end</a:t>
            </a:r>
            <a:r>
              <a:rPr lang="en" sz="1125">
                <a:solidFill>
                  <a:srgbClr val="000000"/>
                </a:solidFill>
                <a:latin typeface="Roboto Mono"/>
                <a:ea typeface="Roboto Mono"/>
                <a:cs typeface="Roboto Mono"/>
                <a:sym typeface="Roboto Mono"/>
              </a:rPr>
              <a:t>, </a:t>
            </a:r>
            <a:r>
              <a:rPr lang="en" sz="1125" b="1">
                <a:solidFill>
                  <a:srgbClr val="700080"/>
                </a:solidFill>
                <a:latin typeface="Roboto Mono"/>
                <a:ea typeface="Roboto Mono"/>
                <a:cs typeface="Roboto Mono"/>
                <a:sym typeface="Roboto Mono"/>
              </a:rPr>
              <a:t>const</a:t>
            </a:r>
            <a:r>
              <a:rPr lang="en" sz="1125">
                <a:solidFill>
                  <a:srgbClr val="000000"/>
                </a:solidFill>
                <a:latin typeface="Roboto Mono"/>
                <a:ea typeface="Roboto Mono"/>
                <a:cs typeface="Roboto Mono"/>
                <a:sym typeface="Roboto Mono"/>
              </a:rPr>
              <a:t> </a:t>
            </a:r>
            <a:r>
              <a:rPr lang="en" sz="1125">
                <a:solidFill>
                  <a:srgbClr val="008050"/>
                </a:solidFill>
                <a:latin typeface="Roboto Mono"/>
                <a:ea typeface="Roboto Mono"/>
                <a:cs typeface="Roboto Mono"/>
                <a:sym typeface="Roboto Mono"/>
              </a:rPr>
              <a:t>int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threshold</a:t>
            </a:r>
            <a:r>
              <a:rPr lang="en" sz="1125">
                <a:solidFill>
                  <a:srgbClr val="000000"/>
                </a:solidFill>
                <a:latin typeface="Roboto Mono"/>
                <a:ea typeface="Roboto Mono"/>
                <a:cs typeface="Roboto Mono"/>
                <a:sym typeface="Roboto Mono"/>
              </a:rPr>
              <a:t>) {</a:t>
            </a:r>
            <a:endParaRPr sz="1125">
              <a:solidFill>
                <a:srgbClr val="000000"/>
              </a:solidFill>
              <a:latin typeface="Roboto Mono"/>
              <a:ea typeface="Roboto Mono"/>
              <a:cs typeface="Roboto Mono"/>
              <a:sym typeface="Roboto Mono"/>
            </a:endParaRPr>
          </a:p>
          <a:p>
            <a:pPr marL="0" lvl="0" indent="0" algn="l" rtl="0">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lang="en" sz="1125">
                <a:solidFill>
                  <a:srgbClr val="008050"/>
                </a:solidFill>
                <a:latin typeface="Roboto Mono"/>
                <a:ea typeface="Roboto Mono"/>
                <a:cs typeface="Roboto Mono"/>
                <a:sym typeface="Roboto Mono"/>
              </a:rPr>
              <a:t>compare_count_t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compareCount</a:t>
            </a:r>
            <a:r>
              <a:rPr lang="en" sz="1125">
                <a:solidFill>
                  <a:srgbClr val="000000"/>
                </a:solidFill>
                <a:latin typeface="Roboto Mono"/>
                <a:ea typeface="Roboto Mono"/>
                <a:cs typeface="Roboto Mono"/>
                <a:sym typeface="Roboto Mono"/>
              </a:rPr>
              <a:t> </a:t>
            </a:r>
            <a:r>
              <a:rPr lang="en" sz="1125" b="1">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06040"/>
                </a:solidFill>
                <a:latin typeface="Roboto Mono"/>
                <a:ea typeface="Roboto Mono"/>
                <a:cs typeface="Roboto Mono"/>
                <a:sym typeface="Roboto Mono"/>
              </a:rPr>
              <a:t>0</a:t>
            </a: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a:p>
            <a:pPr marL="0" lvl="0" indent="0" algn="l" rtl="0">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lang="en" sz="1125" b="1">
                <a:solidFill>
                  <a:srgbClr val="700080"/>
                </a:solidFill>
                <a:latin typeface="Roboto Mono"/>
                <a:ea typeface="Roboto Mono"/>
                <a:cs typeface="Roboto Mono"/>
                <a:sym typeface="Roboto Mono"/>
              </a:rPr>
              <a:t>const</a:t>
            </a:r>
            <a:r>
              <a:rPr lang="en" sz="1125">
                <a:solidFill>
                  <a:srgbClr val="000000"/>
                </a:solidFill>
                <a:latin typeface="Roboto Mono"/>
                <a:ea typeface="Roboto Mono"/>
                <a:cs typeface="Roboto Mono"/>
                <a:sym typeface="Roboto Mono"/>
              </a:rPr>
              <a:t> </a:t>
            </a:r>
            <a:r>
              <a:rPr lang="en" sz="1125">
                <a:solidFill>
                  <a:srgbClr val="008050"/>
                </a:solidFill>
                <a:latin typeface="Roboto Mono"/>
                <a:ea typeface="Roboto Mono"/>
                <a:cs typeface="Roboto Mono"/>
                <a:sym typeface="Roboto Mono"/>
              </a:rPr>
              <a:t>size_t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size</a:t>
            </a:r>
            <a:r>
              <a:rPr lang="en" sz="1125">
                <a:solidFill>
                  <a:srgbClr val="000000"/>
                </a:solidFill>
                <a:latin typeface="Roboto Mono"/>
                <a:ea typeface="Roboto Mono"/>
                <a:cs typeface="Roboto Mono"/>
                <a:sym typeface="Roboto Mono"/>
              </a:rPr>
              <a:t> </a:t>
            </a:r>
            <a:r>
              <a:rPr lang="en" sz="1125" b="1">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end</a:t>
            </a:r>
            <a:r>
              <a:rPr lang="en" sz="1125">
                <a:solidFill>
                  <a:srgbClr val="000000"/>
                </a:solidFill>
                <a:latin typeface="Roboto Mono"/>
                <a:ea typeface="Roboto Mono"/>
                <a:cs typeface="Roboto Mono"/>
                <a:sym typeface="Roboto Mono"/>
              </a:rPr>
              <a:t> </a:t>
            </a:r>
            <a:r>
              <a:rPr lang="en" sz="1125" b="1">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begin</a:t>
            </a: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a:p>
            <a:pPr marL="0" lvl="0" indent="0" algn="l" rtl="0">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lang="en" sz="1125" b="1">
                <a:solidFill>
                  <a:srgbClr val="700080"/>
                </a:solidFill>
                <a:latin typeface="Roboto Mono"/>
                <a:ea typeface="Roboto Mono"/>
                <a:cs typeface="Roboto Mono"/>
                <a:sym typeface="Roboto Mono"/>
              </a:rPr>
              <a:t>if</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size</a:t>
            </a:r>
            <a:r>
              <a:rPr lang="en" sz="1125">
                <a:solidFill>
                  <a:srgbClr val="000000"/>
                </a:solidFill>
                <a:latin typeface="Roboto Mono"/>
                <a:ea typeface="Roboto Mono"/>
                <a:cs typeface="Roboto Mono"/>
                <a:sym typeface="Roboto Mono"/>
              </a:rPr>
              <a:t> </a:t>
            </a:r>
            <a:r>
              <a:rPr lang="en" sz="1125" b="1">
                <a:solidFill>
                  <a:srgbClr val="EE11FF"/>
                </a:solidFill>
                <a:latin typeface="Roboto Mono"/>
                <a:ea typeface="Roboto Mono"/>
                <a:cs typeface="Roboto Mono"/>
                <a:sym typeface="Roboto Mono"/>
              </a:rPr>
              <a:t>&lt;=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threshold</a:t>
            </a:r>
            <a:r>
              <a:rPr lang="en" sz="1125">
                <a:solidFill>
                  <a:srgbClr val="000000"/>
                </a:solidFill>
                <a:latin typeface="Roboto Mono"/>
                <a:ea typeface="Roboto Mono"/>
                <a:cs typeface="Roboto Mono"/>
                <a:sym typeface="Roboto Mono"/>
              </a:rPr>
              <a:t>) {</a:t>
            </a:r>
            <a:endParaRPr sz="1125">
              <a:solidFill>
                <a:srgbClr val="000000"/>
              </a:solidFill>
              <a:latin typeface="Roboto Mono"/>
              <a:ea typeface="Roboto Mono"/>
              <a:cs typeface="Roboto Mono"/>
              <a:sym typeface="Roboto Mono"/>
            </a:endParaRPr>
          </a:p>
          <a:p>
            <a:pPr marL="0" lvl="0" indent="0" algn="l" rtl="0">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compareCount</a:t>
            </a:r>
            <a:r>
              <a:rPr lang="en" sz="1125">
                <a:solidFill>
                  <a:srgbClr val="000000"/>
                </a:solidFill>
                <a:latin typeface="Roboto Mono"/>
                <a:ea typeface="Roboto Mono"/>
                <a:cs typeface="Roboto Mono"/>
                <a:sym typeface="Roboto Mono"/>
              </a:rPr>
              <a:t> </a:t>
            </a:r>
            <a:r>
              <a:rPr lang="en" sz="1125" b="1">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insertionSort</a:t>
            </a:r>
            <a:r>
              <a:rPr lang="en" sz="1125">
                <a:solidFill>
                  <a:srgbClr val="000000"/>
                </a:solidFill>
                <a:latin typeface="Roboto Mono"/>
                <a:ea typeface="Roboto Mono"/>
                <a:cs typeface="Roboto Mono"/>
                <a:sym typeface="Roboto Mono"/>
              </a:rPr>
              <a:t>(</a:t>
            </a:r>
            <a:r>
              <a:rPr lang="en" sz="1125">
                <a:solidFill>
                  <a:srgbClr val="1AB1CD"/>
                </a:solidFill>
                <a:latin typeface="Roboto Mono"/>
                <a:ea typeface="Roboto Mono"/>
                <a:cs typeface="Roboto Mono"/>
                <a:sym typeface="Roboto Mono"/>
              </a:rPr>
              <a:t>begin</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end</a:t>
            </a: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a:p>
            <a:pPr marL="0" lvl="0" indent="0" algn="l" rtl="0">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 </a:t>
            </a:r>
            <a:r>
              <a:rPr lang="en" sz="1125" b="1">
                <a:solidFill>
                  <a:srgbClr val="700080"/>
                </a:solidFill>
                <a:latin typeface="Roboto Mono"/>
                <a:ea typeface="Roboto Mono"/>
                <a:cs typeface="Roboto Mono"/>
                <a:sym typeface="Roboto Mono"/>
              </a:rPr>
              <a:t>else</a:t>
            </a:r>
            <a:r>
              <a:rPr lang="en" sz="1125">
                <a:solidFill>
                  <a:srgbClr val="000000"/>
                </a:solidFill>
                <a:latin typeface="Roboto Mono"/>
                <a:ea typeface="Roboto Mono"/>
                <a:cs typeface="Roboto Mono"/>
                <a:sym typeface="Roboto Mono"/>
              </a:rPr>
              <a:t> {</a:t>
            </a:r>
            <a:endParaRPr sz="1125">
              <a:solidFill>
                <a:srgbClr val="000000"/>
              </a:solidFill>
              <a:latin typeface="Roboto Mono"/>
              <a:ea typeface="Roboto Mono"/>
              <a:cs typeface="Roboto Mono"/>
              <a:sym typeface="Roboto Mono"/>
            </a:endParaRPr>
          </a:p>
          <a:p>
            <a:pPr marL="0" lvl="0" indent="0" algn="l" rtl="0">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lang="en" sz="1125">
                <a:solidFill>
                  <a:srgbClr val="008050"/>
                </a:solidFill>
                <a:latin typeface="Roboto Mono"/>
                <a:ea typeface="Roboto Mono"/>
                <a:cs typeface="Roboto Mono"/>
                <a:sym typeface="Roboto Mono"/>
              </a:rPr>
              <a:t>int</a:t>
            </a:r>
            <a:r>
              <a:rPr lang="en" sz="1125">
                <a:solidFill>
                  <a:srgbClr val="000000"/>
                </a:solidFill>
                <a:latin typeface="Roboto Mono"/>
                <a:ea typeface="Roboto Mono"/>
                <a:cs typeface="Roboto Mono"/>
                <a:sym typeface="Roboto Mono"/>
              </a:rPr>
              <a:t> </a:t>
            </a:r>
            <a:r>
              <a:rPr lang="en" sz="1125">
                <a:solidFill>
                  <a:srgbClr val="008050"/>
                </a:solidFill>
                <a:latin typeface="Roboto Mono"/>
                <a:ea typeface="Roboto Mono"/>
                <a:cs typeface="Roboto Mono"/>
                <a:sym typeface="Roboto Mono"/>
              </a:rPr>
              <a:t>*</a:t>
            </a:r>
            <a:r>
              <a:rPr lang="en" sz="1125">
                <a:solidFill>
                  <a:srgbClr val="1AB1CD"/>
                </a:solidFill>
                <a:latin typeface="Roboto Mono"/>
                <a:ea typeface="Roboto Mono"/>
                <a:cs typeface="Roboto Mono"/>
                <a:sym typeface="Roboto Mono"/>
              </a:rPr>
              <a:t>mid</a:t>
            </a:r>
            <a:r>
              <a:rPr lang="en" sz="1125">
                <a:solidFill>
                  <a:srgbClr val="000000"/>
                </a:solidFill>
                <a:latin typeface="Roboto Mono"/>
                <a:ea typeface="Roboto Mono"/>
                <a:cs typeface="Roboto Mono"/>
                <a:sym typeface="Roboto Mono"/>
              </a:rPr>
              <a:t> </a:t>
            </a:r>
            <a:r>
              <a:rPr lang="en" sz="1125" b="1">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begin</a:t>
            </a:r>
            <a:r>
              <a:rPr lang="en" sz="1125">
                <a:solidFill>
                  <a:srgbClr val="000000"/>
                </a:solidFill>
                <a:latin typeface="Roboto Mono"/>
                <a:ea typeface="Roboto Mono"/>
                <a:cs typeface="Roboto Mono"/>
                <a:sym typeface="Roboto Mono"/>
              </a:rPr>
              <a:t> </a:t>
            </a:r>
            <a:r>
              <a:rPr lang="en" sz="1125" b="1">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size</a:t>
            </a:r>
            <a:r>
              <a:rPr lang="en" sz="1125">
                <a:solidFill>
                  <a:srgbClr val="000000"/>
                </a:solidFill>
                <a:latin typeface="Roboto Mono"/>
                <a:ea typeface="Roboto Mono"/>
                <a:cs typeface="Roboto Mono"/>
                <a:sym typeface="Roboto Mono"/>
              </a:rPr>
              <a:t> </a:t>
            </a:r>
            <a:r>
              <a:rPr lang="en" sz="1125" b="1">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06040"/>
                </a:solidFill>
                <a:latin typeface="Roboto Mono"/>
                <a:ea typeface="Roboto Mono"/>
                <a:cs typeface="Roboto Mono"/>
                <a:sym typeface="Roboto Mono"/>
              </a:rPr>
              <a:t>2</a:t>
            </a: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a:p>
            <a:pPr marL="0" lvl="0" indent="0" algn="l" rtl="0">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compareCount</a:t>
            </a:r>
            <a:r>
              <a:rPr lang="en" sz="1125">
                <a:solidFill>
                  <a:srgbClr val="000000"/>
                </a:solidFill>
                <a:latin typeface="Roboto Mono"/>
                <a:ea typeface="Roboto Mono"/>
                <a:cs typeface="Roboto Mono"/>
                <a:sym typeface="Roboto Mono"/>
              </a:rPr>
              <a:t> </a:t>
            </a:r>
            <a:r>
              <a:rPr lang="en" sz="1125" b="1">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mergeSortWithInsertionSort</a:t>
            </a:r>
            <a:r>
              <a:rPr lang="en" sz="1125">
                <a:solidFill>
                  <a:srgbClr val="000000"/>
                </a:solidFill>
                <a:latin typeface="Roboto Mono"/>
                <a:ea typeface="Roboto Mono"/>
                <a:cs typeface="Roboto Mono"/>
                <a:sym typeface="Roboto Mono"/>
              </a:rPr>
              <a:t>(</a:t>
            </a:r>
            <a:r>
              <a:rPr lang="en" sz="1125">
                <a:solidFill>
                  <a:srgbClr val="1AB1CD"/>
                </a:solidFill>
                <a:latin typeface="Roboto Mono"/>
                <a:ea typeface="Roboto Mono"/>
                <a:cs typeface="Roboto Mono"/>
                <a:sym typeface="Roboto Mono"/>
              </a:rPr>
              <a:t>begin</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mid</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threshold</a:t>
            </a: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a:p>
            <a:pPr marL="0" lvl="0" indent="0" algn="l" rtl="0">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compareCount</a:t>
            </a:r>
            <a:r>
              <a:rPr lang="en" sz="1125">
                <a:solidFill>
                  <a:srgbClr val="000000"/>
                </a:solidFill>
                <a:latin typeface="Roboto Mono"/>
                <a:ea typeface="Roboto Mono"/>
                <a:cs typeface="Roboto Mono"/>
                <a:sym typeface="Roboto Mono"/>
              </a:rPr>
              <a:t> </a:t>
            </a:r>
            <a:r>
              <a:rPr lang="en" sz="1125" b="1">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mergeSortWithInsertionSort</a:t>
            </a:r>
            <a:r>
              <a:rPr lang="en" sz="1125">
                <a:solidFill>
                  <a:srgbClr val="000000"/>
                </a:solidFill>
                <a:latin typeface="Roboto Mono"/>
                <a:ea typeface="Roboto Mono"/>
                <a:cs typeface="Roboto Mono"/>
                <a:sym typeface="Roboto Mono"/>
              </a:rPr>
              <a:t>(</a:t>
            </a:r>
            <a:r>
              <a:rPr lang="en" sz="1125">
                <a:solidFill>
                  <a:srgbClr val="1AB1CD"/>
                </a:solidFill>
                <a:latin typeface="Roboto Mono"/>
                <a:ea typeface="Roboto Mono"/>
                <a:cs typeface="Roboto Mono"/>
                <a:sym typeface="Roboto Mono"/>
              </a:rPr>
              <a:t>mid</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end</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threshold</a:t>
            </a: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a:p>
            <a:pPr marL="0" lvl="0" indent="0" algn="l" rtl="0">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compareCount</a:t>
            </a:r>
            <a:r>
              <a:rPr lang="en" sz="1125">
                <a:solidFill>
                  <a:srgbClr val="000000"/>
                </a:solidFill>
                <a:latin typeface="Roboto Mono"/>
                <a:ea typeface="Roboto Mono"/>
                <a:cs typeface="Roboto Mono"/>
                <a:sym typeface="Roboto Mono"/>
              </a:rPr>
              <a:t> </a:t>
            </a:r>
            <a:r>
              <a:rPr lang="en" sz="1125" b="1">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merge</a:t>
            </a:r>
            <a:r>
              <a:rPr lang="en" sz="1125">
                <a:solidFill>
                  <a:srgbClr val="000000"/>
                </a:solidFill>
                <a:latin typeface="Roboto Mono"/>
                <a:ea typeface="Roboto Mono"/>
                <a:cs typeface="Roboto Mono"/>
                <a:sym typeface="Roboto Mono"/>
              </a:rPr>
              <a:t>(</a:t>
            </a:r>
            <a:r>
              <a:rPr lang="en" sz="1125">
                <a:solidFill>
                  <a:srgbClr val="1AB1CD"/>
                </a:solidFill>
                <a:latin typeface="Roboto Mono"/>
                <a:ea typeface="Roboto Mono"/>
                <a:cs typeface="Roboto Mono"/>
                <a:sym typeface="Roboto Mono"/>
              </a:rPr>
              <a:t>begin</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mid</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end</a:t>
            </a: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a:p>
            <a:pPr marL="0" lvl="0" indent="0" algn="l" rtl="0">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endParaRPr sz="1125">
              <a:solidFill>
                <a:srgbClr val="000000"/>
              </a:solidFill>
              <a:latin typeface="Roboto Mono"/>
              <a:ea typeface="Roboto Mono"/>
              <a:cs typeface="Roboto Mono"/>
              <a:sym typeface="Roboto Mono"/>
            </a:endParaRPr>
          </a:p>
          <a:p>
            <a:pPr marL="0" lvl="0" indent="0" algn="l" rtl="0">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lang="en" sz="1125" b="1">
                <a:solidFill>
                  <a:srgbClr val="700080"/>
                </a:solidFill>
                <a:latin typeface="Roboto Mono"/>
                <a:ea typeface="Roboto Mono"/>
                <a:cs typeface="Roboto Mono"/>
                <a:sym typeface="Roboto Mono"/>
              </a:rPr>
              <a:t>return</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compareCount</a:t>
            </a: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a:p>
            <a:pPr marL="0" lvl="0" indent="0" algn="l" rtl="0">
              <a:lnSpc>
                <a:spcPct val="70000"/>
              </a:lnSpc>
              <a:spcBef>
                <a:spcPts val="1200"/>
              </a:spcBef>
              <a:spcAft>
                <a:spcPts val="1200"/>
              </a:spcAft>
              <a:buSzPts val="275"/>
              <a:buNone/>
            </a:pP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6"/>
          <p:cNvSpPr txBox="1">
            <a:spLocks noGrp="1"/>
          </p:cNvSpPr>
          <p:nvPr>
            <p:ph type="title"/>
          </p:nvPr>
        </p:nvSpPr>
        <p:spPr>
          <a:xfrm>
            <a:off x="1323050" y="2640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 data generation</a:t>
            </a:r>
            <a:endParaRPr/>
          </a:p>
        </p:txBody>
      </p:sp>
      <p:sp>
        <p:nvSpPr>
          <p:cNvPr id="352" name="Google Shape;352;p16"/>
          <p:cNvSpPr txBox="1">
            <a:spLocks noGrp="1"/>
          </p:cNvSpPr>
          <p:nvPr>
            <p:ph type="body" idx="1"/>
          </p:nvPr>
        </p:nvSpPr>
        <p:spPr>
          <a:xfrm>
            <a:off x="432575" y="1377900"/>
            <a:ext cx="8832300" cy="3384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25" b="1">
                <a:solidFill>
                  <a:srgbClr val="700080"/>
                </a:solidFill>
                <a:latin typeface="Roboto Mono"/>
                <a:ea typeface="Roboto Mono"/>
                <a:cs typeface="Roboto Mono"/>
                <a:sym typeface="Roboto Mono"/>
              </a:rPr>
              <a:t>typedef</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compare_count_t</a:t>
            </a:r>
            <a:r>
              <a:rPr lang="en" sz="1225">
                <a:solidFill>
                  <a:srgbClr val="000000"/>
                </a:solidFill>
                <a:latin typeface="Roboto Mono"/>
                <a:ea typeface="Roboto Mono"/>
                <a:cs typeface="Roboto Mono"/>
                <a:sym typeface="Roboto Mono"/>
              </a:rPr>
              <a:t> (</a:t>
            </a:r>
            <a:r>
              <a:rPr lang="en" sz="1225" b="1">
                <a:solidFill>
                  <a:srgbClr val="EE11FF"/>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SortFunction</a:t>
            </a:r>
            <a:r>
              <a:rPr lang="en" sz="1225">
                <a:solidFill>
                  <a:srgbClr val="000000"/>
                </a:solidFill>
                <a:latin typeface="Roboto Mono"/>
                <a:ea typeface="Roboto Mono"/>
                <a:cs typeface="Roboto Mono"/>
                <a:sym typeface="Roboto Mono"/>
              </a:rPr>
              <a:t>)(</a:t>
            </a:r>
            <a:r>
              <a:rPr lang="en" sz="1225">
                <a:solidFill>
                  <a:srgbClr val="008050"/>
                </a:solidFill>
                <a:latin typeface="Roboto Mono"/>
                <a:ea typeface="Roboto Mono"/>
                <a:cs typeface="Roboto Mono"/>
                <a:sym typeface="Roboto Mono"/>
              </a:rPr>
              <a:t>int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begin</a:t>
            </a:r>
            <a:r>
              <a:rPr lang="en" sz="1225">
                <a:solidFill>
                  <a:srgbClr val="000000"/>
                </a:solidFill>
                <a:latin typeface="Roboto Mono"/>
                <a:ea typeface="Roboto Mono"/>
                <a:cs typeface="Roboto Mono"/>
                <a:sym typeface="Roboto Mono"/>
              </a:rPr>
              <a:t>, </a:t>
            </a:r>
            <a:r>
              <a:rPr lang="en" sz="1225" b="1">
                <a:solidFill>
                  <a:srgbClr val="700080"/>
                </a:solidFill>
                <a:latin typeface="Roboto Mono"/>
                <a:ea typeface="Roboto Mono"/>
                <a:cs typeface="Roboto Mono"/>
                <a:sym typeface="Roboto Mono"/>
              </a:rPr>
              <a:t>const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int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end</a:t>
            </a:r>
            <a:r>
              <a:rPr lang="en" sz="1225">
                <a:solidFill>
                  <a:srgbClr val="000000"/>
                </a:solidFill>
                <a:latin typeface="Roboto Mono"/>
                <a:ea typeface="Roboto Mono"/>
                <a:cs typeface="Roboto Mono"/>
                <a:sym typeface="Roboto Mono"/>
              </a:rPr>
              <a:t>, ...);</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r>
              <a:rPr lang="en" sz="1225">
                <a:solidFill>
                  <a:srgbClr val="1AB1CD"/>
                </a:solidFill>
                <a:latin typeface="Roboto Mono"/>
                <a:ea typeface="Roboto Mono"/>
                <a:cs typeface="Roboto Mono"/>
                <a:sym typeface="Roboto Mono"/>
              </a:rPr>
              <a:t>EvaluationResult</a:t>
            </a:r>
            <a:r>
              <a:rPr lang="en" sz="1225">
                <a:solidFill>
                  <a:srgbClr val="000000"/>
                </a:solidFill>
                <a:latin typeface="Roboto Mono"/>
                <a:ea typeface="Roboto Mono"/>
                <a:cs typeface="Roboto Mono"/>
                <a:sym typeface="Roboto Mono"/>
              </a:rPr>
              <a:t> </a:t>
            </a:r>
            <a:r>
              <a:rPr lang="en" sz="1225">
                <a:solidFill>
                  <a:srgbClr val="0000F0"/>
                </a:solidFill>
                <a:latin typeface="Roboto Mono"/>
                <a:ea typeface="Roboto Mono"/>
                <a:cs typeface="Roboto Mono"/>
                <a:sym typeface="Roboto Mono"/>
              </a:rPr>
              <a:t>evaluate</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SortFunction</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sortFunction</a:t>
            </a:r>
            <a:r>
              <a:rPr lang="en" sz="1225">
                <a:solidFill>
                  <a:srgbClr val="000000"/>
                </a:solidFill>
                <a:latin typeface="Roboto Mono"/>
                <a:ea typeface="Roboto Mono"/>
                <a:cs typeface="Roboto Mono"/>
                <a:sym typeface="Roboto Mono"/>
              </a:rPr>
              <a:t>, </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b="1">
                <a:solidFill>
                  <a:srgbClr val="700080"/>
                </a:solidFill>
                <a:latin typeface="Roboto Mono"/>
                <a:ea typeface="Roboto Mono"/>
                <a:cs typeface="Roboto Mono"/>
                <a:sym typeface="Roboto Mono"/>
              </a:rPr>
              <a:t>const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int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array_begin</a:t>
            </a:r>
            <a:r>
              <a:rPr lang="en" sz="1225">
                <a:solidFill>
                  <a:srgbClr val="000000"/>
                </a:solidFill>
                <a:latin typeface="Roboto Mono"/>
                <a:ea typeface="Roboto Mono"/>
                <a:cs typeface="Roboto Mono"/>
                <a:sym typeface="Roboto Mono"/>
              </a:rPr>
              <a:t>, </a:t>
            </a:r>
            <a:r>
              <a:rPr lang="en" sz="1225" b="1">
                <a:solidFill>
                  <a:srgbClr val="700080"/>
                </a:solidFill>
                <a:latin typeface="Roboto Mono"/>
                <a:ea typeface="Roboto Mono"/>
                <a:cs typeface="Roboto Mono"/>
                <a:sym typeface="Roboto Mono"/>
              </a:rPr>
              <a:t>const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int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array_end</a:t>
            </a:r>
            <a:r>
              <a:rPr lang="en" sz="1225">
                <a:solidFill>
                  <a:srgbClr val="000000"/>
                </a:solidFill>
                <a:latin typeface="Roboto Mono"/>
                <a:ea typeface="Roboto Mono"/>
                <a:cs typeface="Roboto Mono"/>
                <a:sym typeface="Roboto Mono"/>
              </a:rPr>
              <a:t>, ...) {</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size_t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array_size</a:t>
            </a:r>
            <a:r>
              <a:rPr lang="en" sz="1225">
                <a:solidFill>
                  <a:srgbClr val="000000"/>
                </a:solidFill>
                <a:latin typeface="Roboto Mono"/>
                <a:ea typeface="Roboto Mono"/>
                <a:cs typeface="Roboto Mono"/>
                <a:sym typeface="Roboto Mono"/>
              </a:rPr>
              <a:t> </a:t>
            </a:r>
            <a:r>
              <a:rPr lang="en" sz="1225" b="1">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array_end</a:t>
            </a:r>
            <a:r>
              <a:rPr lang="en" sz="1225">
                <a:solidFill>
                  <a:srgbClr val="000000"/>
                </a:solidFill>
                <a:latin typeface="Roboto Mono"/>
                <a:ea typeface="Roboto Mono"/>
                <a:cs typeface="Roboto Mono"/>
                <a:sym typeface="Roboto Mono"/>
              </a:rPr>
              <a:t> </a:t>
            </a:r>
            <a:r>
              <a:rPr lang="en" sz="1225" b="1">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array_begin</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int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array_copy</a:t>
            </a:r>
            <a:r>
              <a:rPr lang="en" sz="1225">
                <a:solidFill>
                  <a:srgbClr val="000000"/>
                </a:solidFill>
                <a:latin typeface="Roboto Mono"/>
                <a:ea typeface="Roboto Mono"/>
                <a:cs typeface="Roboto Mono"/>
                <a:sym typeface="Roboto Mono"/>
              </a:rPr>
              <a:t> </a:t>
            </a:r>
            <a:r>
              <a:rPr lang="en" sz="1225" b="1">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int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calloc</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array_size</a:t>
            </a:r>
            <a:r>
              <a:rPr lang="en" sz="1225">
                <a:solidFill>
                  <a:srgbClr val="000000"/>
                </a:solidFill>
                <a:latin typeface="Roboto Mono"/>
                <a:ea typeface="Roboto Mono"/>
                <a:cs typeface="Roboto Mono"/>
                <a:sym typeface="Roboto Mono"/>
              </a:rPr>
              <a:t>, </a:t>
            </a:r>
            <a:r>
              <a:rPr lang="en" sz="1225" b="1">
                <a:solidFill>
                  <a:srgbClr val="700080"/>
                </a:solidFill>
                <a:latin typeface="Roboto Mono"/>
                <a:ea typeface="Roboto Mono"/>
                <a:cs typeface="Roboto Mono"/>
                <a:sym typeface="Roboto Mono"/>
              </a:rPr>
              <a:t>sizeof</a:t>
            </a:r>
            <a:r>
              <a:rPr lang="en" sz="1225">
                <a:solidFill>
                  <a:srgbClr val="000000"/>
                </a:solidFill>
                <a:latin typeface="Roboto Mono"/>
                <a:ea typeface="Roboto Mono"/>
                <a:cs typeface="Roboto Mono"/>
                <a:sym typeface="Roboto Mono"/>
              </a:rPr>
              <a:t>(</a:t>
            </a:r>
            <a:r>
              <a:rPr lang="en" sz="1225">
                <a:solidFill>
                  <a:srgbClr val="008050"/>
                </a:solidFill>
                <a:latin typeface="Roboto Mono"/>
                <a:ea typeface="Roboto Mono"/>
                <a:cs typeface="Roboto Mono"/>
                <a:sym typeface="Roboto Mono"/>
              </a:rPr>
              <a:t>int</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memcpy</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array_copy</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array_begin</a:t>
            </a:r>
            <a:r>
              <a:rPr lang="en" sz="1225">
                <a:solidFill>
                  <a:srgbClr val="000000"/>
                </a:solidFill>
                <a:latin typeface="Roboto Mono"/>
                <a:ea typeface="Roboto Mono"/>
                <a:cs typeface="Roboto Mono"/>
                <a:sym typeface="Roboto Mono"/>
              </a:rPr>
              <a:t>, </a:t>
            </a:r>
            <a:r>
              <a:rPr lang="en" sz="1225" b="1">
                <a:solidFill>
                  <a:srgbClr val="700080"/>
                </a:solidFill>
                <a:latin typeface="Roboto Mono"/>
                <a:ea typeface="Roboto Mono"/>
                <a:cs typeface="Roboto Mono"/>
                <a:sym typeface="Roboto Mono"/>
              </a:rPr>
              <a:t>sizeof</a:t>
            </a:r>
            <a:r>
              <a:rPr lang="en" sz="1225">
                <a:solidFill>
                  <a:srgbClr val="000000"/>
                </a:solidFill>
                <a:latin typeface="Roboto Mono"/>
                <a:ea typeface="Roboto Mono"/>
                <a:cs typeface="Roboto Mono"/>
                <a:sym typeface="Roboto Mono"/>
              </a:rPr>
              <a:t>(</a:t>
            </a:r>
            <a:r>
              <a:rPr lang="en" sz="1225">
                <a:solidFill>
                  <a:srgbClr val="008050"/>
                </a:solidFill>
                <a:latin typeface="Roboto Mono"/>
                <a:ea typeface="Roboto Mono"/>
                <a:cs typeface="Roboto Mono"/>
                <a:sym typeface="Roboto Mono"/>
              </a:rPr>
              <a:t>int</a:t>
            </a:r>
            <a:r>
              <a:rPr lang="en" sz="1225">
                <a:solidFill>
                  <a:srgbClr val="000000"/>
                </a:solidFill>
                <a:latin typeface="Roboto Mono"/>
                <a:ea typeface="Roboto Mono"/>
                <a:cs typeface="Roboto Mono"/>
                <a:sym typeface="Roboto Mono"/>
              </a:rPr>
              <a:t>) </a:t>
            </a:r>
            <a:r>
              <a:rPr lang="en" sz="1225" b="1">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array_size</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va_list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args</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va_start</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args</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array_end</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clock_t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begin</a:t>
            </a:r>
            <a:r>
              <a:rPr lang="en" sz="1225">
                <a:solidFill>
                  <a:srgbClr val="000000"/>
                </a:solidFill>
                <a:latin typeface="Roboto Mono"/>
                <a:ea typeface="Roboto Mono"/>
                <a:cs typeface="Roboto Mono"/>
                <a:sym typeface="Roboto Mono"/>
              </a:rPr>
              <a:t> </a:t>
            </a:r>
            <a:r>
              <a:rPr lang="en" sz="1225" b="1">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clock</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compare_count_t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compareCount</a:t>
            </a:r>
            <a:r>
              <a:rPr lang="en" sz="1225">
                <a:solidFill>
                  <a:srgbClr val="000000"/>
                </a:solidFill>
                <a:latin typeface="Roboto Mono"/>
                <a:ea typeface="Roboto Mono"/>
                <a:cs typeface="Roboto Mono"/>
                <a:sym typeface="Roboto Mono"/>
              </a:rPr>
              <a:t> </a:t>
            </a:r>
            <a:r>
              <a:rPr lang="en" sz="1225" b="1">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sortFunction</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array_copy</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array_copy</a:t>
            </a:r>
            <a:r>
              <a:rPr lang="en" sz="1225">
                <a:solidFill>
                  <a:srgbClr val="000000"/>
                </a:solidFill>
                <a:latin typeface="Roboto Mono"/>
                <a:ea typeface="Roboto Mono"/>
                <a:cs typeface="Roboto Mono"/>
                <a:sym typeface="Roboto Mono"/>
              </a:rPr>
              <a:t> </a:t>
            </a:r>
            <a:r>
              <a:rPr lang="en" sz="1225" b="1">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array_size</a:t>
            </a:r>
            <a:r>
              <a:rPr lang="en" sz="1225">
                <a:solidFill>
                  <a:srgbClr val="000000"/>
                </a:solidFill>
                <a:latin typeface="Roboto Mono"/>
                <a:ea typeface="Roboto Mono"/>
                <a:cs typeface="Roboto Mono"/>
                <a:sym typeface="Roboto Mono"/>
              </a:rPr>
              <a:t>, </a:t>
            </a:r>
            <a:r>
              <a:rPr lang="en" sz="1225" b="1">
                <a:solidFill>
                  <a:srgbClr val="EE11FF"/>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args</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clock_t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end</a:t>
            </a:r>
            <a:r>
              <a:rPr lang="en" sz="1225">
                <a:solidFill>
                  <a:srgbClr val="000000"/>
                </a:solidFill>
                <a:latin typeface="Roboto Mono"/>
                <a:ea typeface="Roboto Mono"/>
                <a:cs typeface="Roboto Mono"/>
                <a:sym typeface="Roboto Mono"/>
              </a:rPr>
              <a:t> </a:t>
            </a:r>
            <a:r>
              <a:rPr lang="en" sz="1225" b="1">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clock</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EvaluationResult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result</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result</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time</a:t>
            </a:r>
            <a:r>
              <a:rPr lang="en" sz="1225">
                <a:solidFill>
                  <a:srgbClr val="000000"/>
                </a:solidFill>
                <a:latin typeface="Roboto Mono"/>
                <a:ea typeface="Roboto Mono"/>
                <a:cs typeface="Roboto Mono"/>
                <a:sym typeface="Roboto Mono"/>
              </a:rPr>
              <a:t> </a:t>
            </a:r>
            <a:r>
              <a:rPr lang="en" sz="1225" b="1">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end</a:t>
            </a:r>
            <a:r>
              <a:rPr lang="en" sz="1225">
                <a:solidFill>
                  <a:srgbClr val="000000"/>
                </a:solidFill>
                <a:latin typeface="Roboto Mono"/>
                <a:ea typeface="Roboto Mono"/>
                <a:cs typeface="Roboto Mono"/>
                <a:sym typeface="Roboto Mono"/>
              </a:rPr>
              <a:t> </a:t>
            </a:r>
            <a:r>
              <a:rPr lang="en" sz="1225" b="1">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begin</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result</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compareCount</a:t>
            </a:r>
            <a:r>
              <a:rPr lang="en" sz="1225">
                <a:solidFill>
                  <a:srgbClr val="000000"/>
                </a:solidFill>
                <a:latin typeface="Roboto Mono"/>
                <a:ea typeface="Roboto Mono"/>
                <a:cs typeface="Roboto Mono"/>
                <a:sym typeface="Roboto Mono"/>
              </a:rPr>
              <a:t> </a:t>
            </a:r>
            <a:r>
              <a:rPr lang="en" sz="1225" b="1">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compareCount</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result</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correctness</a:t>
            </a:r>
            <a:r>
              <a:rPr lang="en" sz="1225">
                <a:solidFill>
                  <a:srgbClr val="000000"/>
                </a:solidFill>
                <a:latin typeface="Roboto Mono"/>
                <a:ea typeface="Roboto Mono"/>
                <a:cs typeface="Roboto Mono"/>
                <a:sym typeface="Roboto Mono"/>
              </a:rPr>
              <a:t> </a:t>
            </a:r>
            <a:r>
              <a:rPr lang="en" sz="1225" b="1">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isSorted</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array_copy</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array_copy</a:t>
            </a:r>
            <a:r>
              <a:rPr lang="en" sz="1225">
                <a:solidFill>
                  <a:srgbClr val="000000"/>
                </a:solidFill>
                <a:latin typeface="Roboto Mono"/>
                <a:ea typeface="Roboto Mono"/>
                <a:cs typeface="Roboto Mono"/>
                <a:sym typeface="Roboto Mono"/>
              </a:rPr>
              <a:t> </a:t>
            </a:r>
            <a:r>
              <a:rPr lang="en" sz="1225" b="1">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array_size</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free</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array_copy</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b="1">
                <a:solidFill>
                  <a:srgbClr val="700080"/>
                </a:solidFill>
                <a:latin typeface="Roboto Mono"/>
                <a:ea typeface="Roboto Mono"/>
                <a:cs typeface="Roboto Mono"/>
                <a:sym typeface="Roboto Mono"/>
              </a:rPr>
              <a:t>return</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result</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marL="0" lvl="0" indent="0" algn="l" rtl="0">
              <a:lnSpc>
                <a:spcPct val="100000"/>
              </a:lnSpc>
              <a:spcBef>
                <a:spcPts val="0"/>
              </a:spcBef>
              <a:spcAft>
                <a:spcPts val="1200"/>
              </a:spcAft>
              <a:buSzPts val="275"/>
              <a:buNone/>
            </a:pPr>
            <a:endParaRPr sz="1225">
              <a:solidFill>
                <a:srgbClr val="000000"/>
              </a:solidFill>
              <a:latin typeface="Roboto Mono"/>
              <a:ea typeface="Roboto Mono"/>
              <a:cs typeface="Roboto Mono"/>
              <a:sym typeface="Roboto Mono"/>
            </a:endParaRPr>
          </a:p>
        </p:txBody>
      </p:sp>
      <p:sp>
        <p:nvSpPr>
          <p:cNvPr id="353" name="Google Shape;353;p16"/>
          <p:cNvSpPr txBox="1"/>
          <p:nvPr/>
        </p:nvSpPr>
        <p:spPr>
          <a:xfrm>
            <a:off x="1454425" y="828825"/>
            <a:ext cx="4613700" cy="626100"/>
          </a:xfrm>
          <a:prstGeom prst="rect">
            <a:avLst/>
          </a:prstGeom>
          <a:noFill/>
          <a:ln>
            <a:noFill/>
          </a:ln>
        </p:spPr>
        <p:txBody>
          <a:bodyPr spcFirstLastPara="1" wrap="square" lIns="91425" tIns="91425" rIns="91425" bIns="91425" anchor="t" anchorCtr="0">
            <a:noAutofit/>
          </a:bodyPr>
          <a:lstStyle/>
          <a:p>
            <a:pPr marL="457200" lvl="0" indent="-319087" algn="l" rtl="0">
              <a:lnSpc>
                <a:spcPct val="95000"/>
              </a:lnSpc>
              <a:spcBef>
                <a:spcPts val="0"/>
              </a:spcBef>
              <a:spcAft>
                <a:spcPts val="0"/>
              </a:spcAft>
              <a:buClr>
                <a:schemeClr val="dk2"/>
              </a:buClr>
              <a:buSzPts val="1425"/>
              <a:buFont typeface="Nunito"/>
              <a:buChar char="●"/>
            </a:pPr>
            <a:r>
              <a:rPr lang="en" sz="1425">
                <a:solidFill>
                  <a:schemeClr val="dk2"/>
                </a:solidFill>
                <a:latin typeface="Nunito"/>
                <a:ea typeface="Nunito"/>
                <a:cs typeface="Nunito"/>
                <a:sym typeface="Nunito"/>
              </a:rPr>
              <a:t>Multiple test and get the average.</a:t>
            </a:r>
            <a:endParaRPr sz="1425">
              <a:solidFill>
                <a:schemeClr val="dk2"/>
              </a:solidFill>
              <a:latin typeface="Nunito"/>
              <a:ea typeface="Nunito"/>
              <a:cs typeface="Nunito"/>
              <a:sym typeface="Nunito"/>
            </a:endParaRPr>
          </a:p>
          <a:p>
            <a:pPr marL="457200" lvl="0" indent="-319087" algn="l" rtl="0">
              <a:lnSpc>
                <a:spcPct val="95000"/>
              </a:lnSpc>
              <a:spcBef>
                <a:spcPts val="0"/>
              </a:spcBef>
              <a:spcAft>
                <a:spcPts val="0"/>
              </a:spcAft>
              <a:buClr>
                <a:schemeClr val="dk2"/>
              </a:buClr>
              <a:buSzPts val="1425"/>
              <a:buFont typeface="Nunito"/>
              <a:buChar char="●"/>
            </a:pPr>
            <a:r>
              <a:rPr lang="en" sz="1425">
                <a:solidFill>
                  <a:schemeClr val="dk2"/>
                </a:solidFill>
                <a:latin typeface="Nunito"/>
                <a:ea typeface="Nunito"/>
                <a:cs typeface="Nunito"/>
                <a:sym typeface="Nunito"/>
              </a:rPr>
              <a:t>Mersenne Twister</a:t>
            </a:r>
            <a:endParaRPr sz="1425">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1078725" y="461363"/>
            <a:ext cx="59640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Theoretical Analysis (Hybrid Sort)</a:t>
            </a:r>
            <a:endParaRPr/>
          </a:p>
        </p:txBody>
      </p:sp>
      <p:sp>
        <p:nvSpPr>
          <p:cNvPr id="359" name="Google Shape;359;p17"/>
          <p:cNvSpPr/>
          <p:nvPr/>
        </p:nvSpPr>
        <p:spPr>
          <a:xfrm>
            <a:off x="1324134" y="1323077"/>
            <a:ext cx="50202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60" name="Google Shape;360;p17"/>
          <p:cNvSpPr/>
          <p:nvPr/>
        </p:nvSpPr>
        <p:spPr>
          <a:xfrm>
            <a:off x="1324134" y="1720972"/>
            <a:ext cx="24441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61" name="Google Shape;361;p17"/>
          <p:cNvSpPr/>
          <p:nvPr/>
        </p:nvSpPr>
        <p:spPr>
          <a:xfrm>
            <a:off x="3900294" y="1720972"/>
            <a:ext cx="24441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62" name="Google Shape;362;p17"/>
          <p:cNvSpPr/>
          <p:nvPr/>
        </p:nvSpPr>
        <p:spPr>
          <a:xfrm>
            <a:off x="1324134" y="2151765"/>
            <a:ext cx="1135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63" name="Google Shape;363;p17"/>
          <p:cNvSpPr/>
          <p:nvPr/>
        </p:nvSpPr>
        <p:spPr>
          <a:xfrm>
            <a:off x="2632446" y="2151765"/>
            <a:ext cx="1135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64" name="Google Shape;364;p17"/>
          <p:cNvSpPr/>
          <p:nvPr/>
        </p:nvSpPr>
        <p:spPr>
          <a:xfrm>
            <a:off x="3900294" y="2151765"/>
            <a:ext cx="1135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65" name="Google Shape;365;p17"/>
          <p:cNvSpPr/>
          <p:nvPr/>
        </p:nvSpPr>
        <p:spPr>
          <a:xfrm>
            <a:off x="5208606" y="2151765"/>
            <a:ext cx="1135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pic>
        <p:nvPicPr>
          <p:cNvPr id="366" name="Google Shape;366;p17"/>
          <p:cNvPicPr preferRelativeResize="0"/>
          <p:nvPr/>
        </p:nvPicPr>
        <p:blipFill>
          <a:blip r:embed="rId3">
            <a:alphaModFix/>
          </a:blip>
          <a:stretch>
            <a:fillRect/>
          </a:stretch>
        </p:blipFill>
        <p:spPr>
          <a:xfrm>
            <a:off x="900450" y="1644275"/>
            <a:ext cx="242163" cy="347100"/>
          </a:xfrm>
          <a:prstGeom prst="rect">
            <a:avLst/>
          </a:prstGeom>
          <a:noFill/>
          <a:ln>
            <a:noFill/>
          </a:ln>
        </p:spPr>
      </p:pic>
      <p:pic>
        <p:nvPicPr>
          <p:cNvPr id="367" name="Google Shape;367;p17"/>
          <p:cNvPicPr preferRelativeResize="0"/>
          <p:nvPr/>
        </p:nvPicPr>
        <p:blipFill>
          <a:blip r:embed="rId4">
            <a:alphaModFix/>
          </a:blip>
          <a:stretch>
            <a:fillRect/>
          </a:stretch>
        </p:blipFill>
        <p:spPr>
          <a:xfrm>
            <a:off x="869125" y="1293875"/>
            <a:ext cx="304800" cy="238125"/>
          </a:xfrm>
          <a:prstGeom prst="rect">
            <a:avLst/>
          </a:prstGeom>
          <a:noFill/>
          <a:ln>
            <a:noFill/>
          </a:ln>
        </p:spPr>
      </p:pic>
      <p:pic>
        <p:nvPicPr>
          <p:cNvPr id="368" name="Google Shape;368;p17"/>
          <p:cNvPicPr preferRelativeResize="0"/>
          <p:nvPr/>
        </p:nvPicPr>
        <p:blipFill>
          <a:blip r:embed="rId5">
            <a:alphaModFix/>
          </a:blip>
          <a:stretch>
            <a:fillRect/>
          </a:stretch>
        </p:blipFill>
        <p:spPr>
          <a:xfrm>
            <a:off x="917390" y="2103640"/>
            <a:ext cx="208260" cy="347100"/>
          </a:xfrm>
          <a:prstGeom prst="rect">
            <a:avLst/>
          </a:prstGeom>
          <a:noFill/>
          <a:ln>
            <a:noFill/>
          </a:ln>
        </p:spPr>
      </p:pic>
      <p:pic>
        <p:nvPicPr>
          <p:cNvPr id="369" name="Google Shape;369;p17"/>
          <p:cNvPicPr preferRelativeResize="0"/>
          <p:nvPr/>
        </p:nvPicPr>
        <p:blipFill>
          <a:blip r:embed="rId6">
            <a:alphaModFix/>
          </a:blip>
          <a:stretch>
            <a:fillRect/>
          </a:stretch>
        </p:blipFill>
        <p:spPr>
          <a:xfrm rot="5400000">
            <a:off x="3643725" y="2550165"/>
            <a:ext cx="381000" cy="209550"/>
          </a:xfrm>
          <a:prstGeom prst="rect">
            <a:avLst/>
          </a:prstGeom>
          <a:noFill/>
          <a:ln>
            <a:noFill/>
          </a:ln>
        </p:spPr>
      </p:pic>
      <p:sp>
        <p:nvSpPr>
          <p:cNvPr id="370" name="Google Shape;370;p17"/>
          <p:cNvSpPr/>
          <p:nvPr/>
        </p:nvSpPr>
        <p:spPr>
          <a:xfrm>
            <a:off x="1324126" y="2924938"/>
            <a:ext cx="508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71" name="Google Shape;371;p17"/>
          <p:cNvSpPr/>
          <p:nvPr/>
        </p:nvSpPr>
        <p:spPr>
          <a:xfrm>
            <a:off x="1951125" y="2924938"/>
            <a:ext cx="508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pic>
        <p:nvPicPr>
          <p:cNvPr id="372" name="Google Shape;372;p17"/>
          <p:cNvPicPr preferRelativeResize="0"/>
          <p:nvPr/>
        </p:nvPicPr>
        <p:blipFill>
          <a:blip r:embed="rId7">
            <a:alphaModFix/>
          </a:blip>
          <a:stretch>
            <a:fillRect/>
          </a:stretch>
        </p:blipFill>
        <p:spPr>
          <a:xfrm>
            <a:off x="665475" y="2869436"/>
            <a:ext cx="609600" cy="381000"/>
          </a:xfrm>
          <a:prstGeom prst="rect">
            <a:avLst/>
          </a:prstGeom>
          <a:noFill/>
          <a:ln>
            <a:noFill/>
          </a:ln>
        </p:spPr>
      </p:pic>
      <p:pic>
        <p:nvPicPr>
          <p:cNvPr id="373" name="Google Shape;373;p17"/>
          <p:cNvPicPr preferRelativeResize="0"/>
          <p:nvPr/>
        </p:nvPicPr>
        <p:blipFill>
          <a:blip r:embed="rId6">
            <a:alphaModFix/>
          </a:blip>
          <a:stretch>
            <a:fillRect/>
          </a:stretch>
        </p:blipFill>
        <p:spPr>
          <a:xfrm rot="5400000">
            <a:off x="831025" y="2555315"/>
            <a:ext cx="381000" cy="209550"/>
          </a:xfrm>
          <a:prstGeom prst="rect">
            <a:avLst/>
          </a:prstGeom>
          <a:noFill/>
          <a:ln>
            <a:noFill/>
          </a:ln>
        </p:spPr>
      </p:pic>
      <p:sp>
        <p:nvSpPr>
          <p:cNvPr id="374" name="Google Shape;374;p17"/>
          <p:cNvSpPr/>
          <p:nvPr/>
        </p:nvSpPr>
        <p:spPr>
          <a:xfrm>
            <a:off x="2632451" y="2924938"/>
            <a:ext cx="508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75" name="Google Shape;375;p17"/>
          <p:cNvSpPr/>
          <p:nvPr/>
        </p:nvSpPr>
        <p:spPr>
          <a:xfrm>
            <a:off x="3259450" y="2924938"/>
            <a:ext cx="508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76" name="Google Shape;376;p17"/>
          <p:cNvSpPr/>
          <p:nvPr/>
        </p:nvSpPr>
        <p:spPr>
          <a:xfrm>
            <a:off x="3940776" y="2924938"/>
            <a:ext cx="508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77" name="Google Shape;377;p17"/>
          <p:cNvSpPr/>
          <p:nvPr/>
        </p:nvSpPr>
        <p:spPr>
          <a:xfrm>
            <a:off x="4567775" y="2924938"/>
            <a:ext cx="508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78" name="Google Shape;378;p17"/>
          <p:cNvSpPr/>
          <p:nvPr/>
        </p:nvSpPr>
        <p:spPr>
          <a:xfrm>
            <a:off x="5194776" y="2924938"/>
            <a:ext cx="508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79" name="Google Shape;379;p17"/>
          <p:cNvSpPr/>
          <p:nvPr/>
        </p:nvSpPr>
        <p:spPr>
          <a:xfrm>
            <a:off x="5821775" y="2924938"/>
            <a:ext cx="508800" cy="179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80" name="Google Shape;380;p17"/>
          <p:cNvSpPr txBox="1"/>
          <p:nvPr/>
        </p:nvSpPr>
        <p:spPr>
          <a:xfrm>
            <a:off x="198575" y="999988"/>
            <a:ext cx="609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Nunito"/>
                <a:ea typeface="Nunito"/>
                <a:cs typeface="Nunito"/>
                <a:sym typeface="Nunito"/>
              </a:rPr>
              <a:t>Layers</a:t>
            </a:r>
            <a:endParaRPr sz="900">
              <a:latin typeface="Nunito"/>
              <a:ea typeface="Nunito"/>
              <a:cs typeface="Nunito"/>
              <a:sym typeface="Nunito"/>
            </a:endParaRPr>
          </a:p>
        </p:txBody>
      </p:sp>
      <p:sp>
        <p:nvSpPr>
          <p:cNvPr id="381" name="Google Shape;381;p17"/>
          <p:cNvSpPr txBox="1"/>
          <p:nvPr/>
        </p:nvSpPr>
        <p:spPr>
          <a:xfrm>
            <a:off x="310375" y="1323088"/>
            <a:ext cx="3048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Nunito"/>
                <a:ea typeface="Nunito"/>
                <a:cs typeface="Nunito"/>
                <a:sym typeface="Nunito"/>
              </a:rPr>
              <a:t>0</a:t>
            </a:r>
            <a:endParaRPr sz="300">
              <a:latin typeface="Nunito"/>
              <a:ea typeface="Nunito"/>
              <a:cs typeface="Nunito"/>
              <a:sym typeface="Nunito"/>
            </a:endParaRPr>
          </a:p>
        </p:txBody>
      </p:sp>
      <p:sp>
        <p:nvSpPr>
          <p:cNvPr id="382" name="Google Shape;382;p17"/>
          <p:cNvSpPr txBox="1"/>
          <p:nvPr/>
        </p:nvSpPr>
        <p:spPr>
          <a:xfrm>
            <a:off x="310375" y="1664563"/>
            <a:ext cx="3048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Nunito"/>
                <a:ea typeface="Nunito"/>
                <a:cs typeface="Nunito"/>
                <a:sym typeface="Nunito"/>
              </a:rPr>
              <a:t>1</a:t>
            </a:r>
            <a:endParaRPr sz="300">
              <a:latin typeface="Nunito"/>
              <a:ea typeface="Nunito"/>
              <a:cs typeface="Nunito"/>
              <a:sym typeface="Nunito"/>
            </a:endParaRPr>
          </a:p>
        </p:txBody>
      </p:sp>
      <p:sp>
        <p:nvSpPr>
          <p:cNvPr id="383" name="Google Shape;383;p17"/>
          <p:cNvSpPr txBox="1"/>
          <p:nvPr/>
        </p:nvSpPr>
        <p:spPr>
          <a:xfrm>
            <a:off x="310375" y="2071288"/>
            <a:ext cx="3048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Nunito"/>
                <a:ea typeface="Nunito"/>
                <a:cs typeface="Nunito"/>
                <a:sym typeface="Nunito"/>
              </a:rPr>
              <a:t>2</a:t>
            </a:r>
            <a:endParaRPr sz="300">
              <a:latin typeface="Nunito"/>
              <a:ea typeface="Nunito"/>
              <a:cs typeface="Nunito"/>
              <a:sym typeface="Nunito"/>
            </a:endParaRPr>
          </a:p>
        </p:txBody>
      </p:sp>
      <p:pic>
        <p:nvPicPr>
          <p:cNvPr id="384" name="Google Shape;384;p17"/>
          <p:cNvPicPr preferRelativeResize="0"/>
          <p:nvPr/>
        </p:nvPicPr>
        <p:blipFill>
          <a:blip r:embed="rId6">
            <a:alphaModFix/>
          </a:blip>
          <a:stretch>
            <a:fillRect/>
          </a:stretch>
        </p:blipFill>
        <p:spPr>
          <a:xfrm rot="5400000">
            <a:off x="272275" y="2550165"/>
            <a:ext cx="381000" cy="209550"/>
          </a:xfrm>
          <a:prstGeom prst="rect">
            <a:avLst/>
          </a:prstGeom>
          <a:noFill/>
          <a:ln>
            <a:noFill/>
          </a:ln>
        </p:spPr>
      </p:pic>
      <p:sp>
        <p:nvSpPr>
          <p:cNvPr id="385" name="Google Shape;385;p17"/>
          <p:cNvSpPr txBox="1"/>
          <p:nvPr/>
        </p:nvSpPr>
        <p:spPr>
          <a:xfrm>
            <a:off x="311625" y="2868538"/>
            <a:ext cx="443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Nunito"/>
                <a:ea typeface="Nunito"/>
                <a:cs typeface="Nunito"/>
                <a:sym typeface="Nunito"/>
              </a:rPr>
              <a:t>k</a:t>
            </a:r>
            <a:endParaRPr sz="300">
              <a:latin typeface="Nunito"/>
              <a:ea typeface="Nunito"/>
              <a:cs typeface="Nunito"/>
              <a:sym typeface="Nunito"/>
            </a:endParaRPr>
          </a:p>
        </p:txBody>
      </p:sp>
      <p:cxnSp>
        <p:nvCxnSpPr>
          <p:cNvPr id="386" name="Google Shape;386;p17"/>
          <p:cNvCxnSpPr/>
          <p:nvPr/>
        </p:nvCxnSpPr>
        <p:spPr>
          <a:xfrm>
            <a:off x="972350" y="3259388"/>
            <a:ext cx="6600" cy="297900"/>
          </a:xfrm>
          <a:prstGeom prst="straightConnector1">
            <a:avLst/>
          </a:prstGeom>
          <a:noFill/>
          <a:ln w="9525" cap="flat" cmpd="sng">
            <a:solidFill>
              <a:schemeClr val="dk2"/>
            </a:solidFill>
            <a:prstDash val="solid"/>
            <a:round/>
            <a:headEnd type="none" w="med" len="med"/>
            <a:tailEnd type="triangle" w="med" len="med"/>
          </a:ln>
        </p:spPr>
      </p:cxnSp>
      <p:pic>
        <p:nvPicPr>
          <p:cNvPr id="387" name="Google Shape;387;p17"/>
          <p:cNvPicPr preferRelativeResize="0"/>
          <p:nvPr/>
        </p:nvPicPr>
        <p:blipFill>
          <a:blip r:embed="rId8">
            <a:alphaModFix/>
          </a:blip>
          <a:stretch>
            <a:fillRect/>
          </a:stretch>
        </p:blipFill>
        <p:spPr>
          <a:xfrm>
            <a:off x="611275" y="3611587"/>
            <a:ext cx="717987" cy="323100"/>
          </a:xfrm>
          <a:prstGeom prst="rect">
            <a:avLst/>
          </a:prstGeom>
          <a:noFill/>
          <a:ln>
            <a:noFill/>
          </a:ln>
        </p:spPr>
      </p:pic>
      <p:grpSp>
        <p:nvGrpSpPr>
          <p:cNvPr id="388" name="Google Shape;388;p17"/>
          <p:cNvGrpSpPr/>
          <p:nvPr/>
        </p:nvGrpSpPr>
        <p:grpSpPr>
          <a:xfrm>
            <a:off x="6476475" y="1323088"/>
            <a:ext cx="1279875" cy="1254600"/>
            <a:chOff x="6231550" y="1073025"/>
            <a:chExt cx="1279875" cy="1254600"/>
          </a:xfrm>
        </p:grpSpPr>
        <p:sp>
          <p:nvSpPr>
            <p:cNvPr id="389" name="Google Shape;389;p17"/>
            <p:cNvSpPr/>
            <p:nvPr/>
          </p:nvSpPr>
          <p:spPr>
            <a:xfrm>
              <a:off x="6231550" y="1073025"/>
              <a:ext cx="271500" cy="12546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pic>
          <p:nvPicPr>
            <p:cNvPr id="390" name="Google Shape;390;p17"/>
            <p:cNvPicPr preferRelativeResize="0"/>
            <p:nvPr/>
          </p:nvPicPr>
          <p:blipFill>
            <a:blip r:embed="rId9">
              <a:alphaModFix/>
            </a:blip>
            <a:stretch>
              <a:fillRect/>
            </a:stretch>
          </p:blipFill>
          <p:spPr>
            <a:xfrm>
              <a:off x="6635125" y="1564275"/>
              <a:ext cx="876300" cy="457200"/>
            </a:xfrm>
            <a:prstGeom prst="rect">
              <a:avLst/>
            </a:prstGeom>
            <a:noFill/>
            <a:ln>
              <a:noFill/>
            </a:ln>
          </p:spPr>
        </p:pic>
      </p:grpSp>
      <p:grpSp>
        <p:nvGrpSpPr>
          <p:cNvPr id="391" name="Google Shape;391;p17"/>
          <p:cNvGrpSpPr/>
          <p:nvPr/>
        </p:nvGrpSpPr>
        <p:grpSpPr>
          <a:xfrm>
            <a:off x="1951125" y="3161038"/>
            <a:ext cx="2566013" cy="806200"/>
            <a:chOff x="1706200" y="2910975"/>
            <a:chExt cx="2566013" cy="806200"/>
          </a:xfrm>
        </p:grpSpPr>
        <p:cxnSp>
          <p:nvCxnSpPr>
            <p:cNvPr id="392" name="Google Shape;392;p17"/>
            <p:cNvCxnSpPr/>
            <p:nvPr/>
          </p:nvCxnSpPr>
          <p:spPr>
            <a:xfrm>
              <a:off x="2674475" y="2910975"/>
              <a:ext cx="0" cy="319800"/>
            </a:xfrm>
            <a:prstGeom prst="straightConnector1">
              <a:avLst/>
            </a:prstGeom>
            <a:noFill/>
            <a:ln w="9525" cap="flat" cmpd="sng">
              <a:solidFill>
                <a:schemeClr val="dk2"/>
              </a:solidFill>
              <a:prstDash val="solid"/>
              <a:round/>
              <a:headEnd type="none" w="med" len="med"/>
              <a:tailEnd type="triangle" w="med" len="med"/>
            </a:ln>
          </p:spPr>
        </p:cxnSp>
        <p:sp>
          <p:nvSpPr>
            <p:cNvPr id="393" name="Google Shape;393;p17"/>
            <p:cNvSpPr txBox="1"/>
            <p:nvPr/>
          </p:nvSpPr>
          <p:spPr>
            <a:xfrm>
              <a:off x="1706200" y="3306106"/>
              <a:ext cx="876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Nunito"/>
                  <a:ea typeface="Nunito"/>
                  <a:cs typeface="Nunito"/>
                  <a:sym typeface="Nunito"/>
                </a:rPr>
                <a:t>From lecture,</a:t>
              </a:r>
              <a:endParaRPr sz="800">
                <a:latin typeface="Nunito"/>
                <a:ea typeface="Nunito"/>
                <a:cs typeface="Nunito"/>
                <a:sym typeface="Nunito"/>
              </a:endParaRPr>
            </a:p>
          </p:txBody>
        </p:sp>
        <p:pic>
          <p:nvPicPr>
            <p:cNvPr id="394" name="Google Shape;394;p17"/>
            <p:cNvPicPr preferRelativeResize="0"/>
            <p:nvPr/>
          </p:nvPicPr>
          <p:blipFill>
            <a:blip r:embed="rId10">
              <a:alphaModFix/>
            </a:blip>
            <a:stretch>
              <a:fillRect/>
            </a:stretch>
          </p:blipFill>
          <p:spPr>
            <a:xfrm>
              <a:off x="2509175" y="3284675"/>
              <a:ext cx="975350" cy="354575"/>
            </a:xfrm>
            <a:prstGeom prst="rect">
              <a:avLst/>
            </a:prstGeom>
            <a:noFill/>
            <a:ln>
              <a:noFill/>
            </a:ln>
          </p:spPr>
        </p:pic>
        <p:cxnSp>
          <p:nvCxnSpPr>
            <p:cNvPr id="395" name="Google Shape;395;p17"/>
            <p:cNvCxnSpPr/>
            <p:nvPr/>
          </p:nvCxnSpPr>
          <p:spPr>
            <a:xfrm>
              <a:off x="3519013" y="3461950"/>
              <a:ext cx="290100" cy="0"/>
            </a:xfrm>
            <a:prstGeom prst="straightConnector1">
              <a:avLst/>
            </a:prstGeom>
            <a:noFill/>
            <a:ln w="9525" cap="flat" cmpd="sng">
              <a:solidFill>
                <a:schemeClr val="dk2"/>
              </a:solidFill>
              <a:prstDash val="solid"/>
              <a:round/>
              <a:headEnd type="none" w="med" len="med"/>
              <a:tailEnd type="triangle" w="med" len="med"/>
            </a:ln>
          </p:spPr>
        </p:cxnSp>
        <p:pic>
          <p:nvPicPr>
            <p:cNvPr id="396" name="Google Shape;396;p17"/>
            <p:cNvPicPr preferRelativeResize="0"/>
            <p:nvPr/>
          </p:nvPicPr>
          <p:blipFill>
            <a:blip r:embed="rId11">
              <a:alphaModFix/>
            </a:blip>
            <a:stretch>
              <a:fillRect/>
            </a:stretch>
          </p:blipFill>
          <p:spPr>
            <a:xfrm>
              <a:off x="3843588" y="3202825"/>
              <a:ext cx="428625" cy="514350"/>
            </a:xfrm>
            <a:prstGeom prst="rect">
              <a:avLst/>
            </a:prstGeom>
            <a:noFill/>
            <a:ln>
              <a:noFill/>
            </a:ln>
          </p:spPr>
        </p:pic>
      </p:grpSp>
      <p:grpSp>
        <p:nvGrpSpPr>
          <p:cNvPr id="397" name="Google Shape;397;p17"/>
          <p:cNvGrpSpPr/>
          <p:nvPr/>
        </p:nvGrpSpPr>
        <p:grpSpPr>
          <a:xfrm>
            <a:off x="6503100" y="2705213"/>
            <a:ext cx="2307625" cy="619125"/>
            <a:chOff x="6258175" y="2455150"/>
            <a:chExt cx="2307625" cy="619125"/>
          </a:xfrm>
        </p:grpSpPr>
        <p:sp>
          <p:nvSpPr>
            <p:cNvPr id="398" name="Google Shape;398;p17"/>
            <p:cNvSpPr/>
            <p:nvPr/>
          </p:nvSpPr>
          <p:spPr>
            <a:xfrm>
              <a:off x="6258175" y="2574225"/>
              <a:ext cx="271500" cy="3810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pic>
          <p:nvPicPr>
            <p:cNvPr id="399" name="Google Shape;399;p17"/>
            <p:cNvPicPr preferRelativeResize="0"/>
            <p:nvPr/>
          </p:nvPicPr>
          <p:blipFill>
            <a:blip r:embed="rId12">
              <a:alphaModFix/>
            </a:blip>
            <a:stretch>
              <a:fillRect/>
            </a:stretch>
          </p:blipFill>
          <p:spPr>
            <a:xfrm>
              <a:off x="6635113" y="2455150"/>
              <a:ext cx="752475" cy="619125"/>
            </a:xfrm>
            <a:prstGeom prst="rect">
              <a:avLst/>
            </a:prstGeom>
            <a:noFill/>
            <a:ln>
              <a:noFill/>
            </a:ln>
          </p:spPr>
        </p:pic>
        <p:cxnSp>
          <p:nvCxnSpPr>
            <p:cNvPr id="400" name="Google Shape;400;p17"/>
            <p:cNvCxnSpPr/>
            <p:nvPr/>
          </p:nvCxnSpPr>
          <p:spPr>
            <a:xfrm>
              <a:off x="7505375" y="2755650"/>
              <a:ext cx="264600" cy="0"/>
            </a:xfrm>
            <a:prstGeom prst="straightConnector1">
              <a:avLst/>
            </a:prstGeom>
            <a:noFill/>
            <a:ln w="9525" cap="flat" cmpd="sng">
              <a:solidFill>
                <a:schemeClr val="dk2"/>
              </a:solidFill>
              <a:prstDash val="solid"/>
              <a:round/>
              <a:headEnd type="none" w="med" len="med"/>
              <a:tailEnd type="triangle" w="med" len="med"/>
            </a:ln>
          </p:spPr>
        </p:cxnSp>
        <p:pic>
          <p:nvPicPr>
            <p:cNvPr id="401" name="Google Shape;401;p17"/>
            <p:cNvPicPr preferRelativeResize="0"/>
            <p:nvPr/>
          </p:nvPicPr>
          <p:blipFill>
            <a:blip r:embed="rId13">
              <a:alphaModFix/>
            </a:blip>
            <a:stretch>
              <a:fillRect/>
            </a:stretch>
          </p:blipFill>
          <p:spPr>
            <a:xfrm>
              <a:off x="7956200" y="2508000"/>
              <a:ext cx="609600" cy="495300"/>
            </a:xfrm>
            <a:prstGeom prst="rect">
              <a:avLst/>
            </a:prstGeom>
            <a:noFill/>
            <a:ln>
              <a:noFill/>
            </a:ln>
          </p:spPr>
        </p:pic>
      </p:grpSp>
      <p:grpSp>
        <p:nvGrpSpPr>
          <p:cNvPr id="402" name="Google Shape;402;p17"/>
          <p:cNvGrpSpPr/>
          <p:nvPr/>
        </p:nvGrpSpPr>
        <p:grpSpPr>
          <a:xfrm>
            <a:off x="2459913" y="4219488"/>
            <a:ext cx="4113050" cy="571500"/>
            <a:chOff x="2214988" y="3969425"/>
            <a:chExt cx="4113050" cy="571500"/>
          </a:xfrm>
        </p:grpSpPr>
        <p:pic>
          <p:nvPicPr>
            <p:cNvPr id="403" name="Google Shape;403;p17"/>
            <p:cNvPicPr preferRelativeResize="0"/>
            <p:nvPr/>
          </p:nvPicPr>
          <p:blipFill>
            <a:blip r:embed="rId14">
              <a:alphaModFix/>
            </a:blip>
            <a:stretch>
              <a:fillRect/>
            </a:stretch>
          </p:blipFill>
          <p:spPr>
            <a:xfrm>
              <a:off x="2214988" y="3998000"/>
              <a:ext cx="2047875" cy="514350"/>
            </a:xfrm>
            <a:prstGeom prst="rect">
              <a:avLst/>
            </a:prstGeom>
            <a:noFill/>
            <a:ln>
              <a:noFill/>
            </a:ln>
          </p:spPr>
        </p:pic>
        <p:sp>
          <p:nvSpPr>
            <p:cNvPr id="404" name="Google Shape;404;p17"/>
            <p:cNvSpPr txBox="1"/>
            <p:nvPr/>
          </p:nvSpPr>
          <p:spPr>
            <a:xfrm>
              <a:off x="4322850" y="4055075"/>
              <a:ext cx="3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p:txBody>
        </p:sp>
        <p:pic>
          <p:nvPicPr>
            <p:cNvPr id="405" name="Google Shape;405;p17"/>
            <p:cNvPicPr preferRelativeResize="0"/>
            <p:nvPr/>
          </p:nvPicPr>
          <p:blipFill>
            <a:blip r:embed="rId15">
              <a:alphaModFix/>
            </a:blip>
            <a:stretch>
              <a:fillRect/>
            </a:stretch>
          </p:blipFill>
          <p:spPr>
            <a:xfrm>
              <a:off x="4623063" y="3969425"/>
              <a:ext cx="1704975" cy="57150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Part i : Fixed S, Vary n</a:t>
            </a:r>
            <a:endParaRPr/>
          </a:p>
        </p:txBody>
      </p:sp>
      <p:sp>
        <p:nvSpPr>
          <p:cNvPr id="411" name="Google Shape;411;p18"/>
          <p:cNvSpPr txBox="1">
            <a:spLocks noGrp="1"/>
          </p:cNvSpPr>
          <p:nvPr>
            <p:ph type="body" idx="1"/>
          </p:nvPr>
        </p:nvSpPr>
        <p:spPr>
          <a:xfrm>
            <a:off x="806425" y="1454400"/>
            <a:ext cx="7852500" cy="276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t>How we approached : </a:t>
            </a:r>
            <a:endParaRPr sz="1700"/>
          </a:p>
          <a:p>
            <a:pPr marL="457200" lvl="0" indent="-336550" algn="l" rtl="0">
              <a:spcBef>
                <a:spcPts val="1200"/>
              </a:spcBef>
              <a:spcAft>
                <a:spcPts val="0"/>
              </a:spcAft>
              <a:buSzPts val="1700"/>
              <a:buAutoNum type="arabicPeriod"/>
            </a:pPr>
            <a:r>
              <a:rPr lang="en" sz="1700"/>
              <a:t>With fixed S threshold of 16, and input size ranging from 1,000,000 to 50,000,000</a:t>
            </a:r>
            <a:endParaRPr sz="1700"/>
          </a:p>
          <a:p>
            <a:pPr marL="914400" lvl="1" indent="-336550" algn="l" rtl="0">
              <a:spcBef>
                <a:spcPts val="0"/>
              </a:spcBef>
              <a:spcAft>
                <a:spcPts val="0"/>
              </a:spcAft>
              <a:buSzPts val="1700"/>
              <a:buAutoNum type="alphaLcPeriod"/>
            </a:pPr>
            <a:r>
              <a:rPr lang="en" sz="1700"/>
              <a:t>S = 16 is randomly generated</a:t>
            </a:r>
            <a:endParaRPr sz="1700"/>
          </a:p>
          <a:p>
            <a:pPr marL="457200" lvl="0" indent="-336550" algn="l" rtl="0">
              <a:spcBef>
                <a:spcPts val="0"/>
              </a:spcBef>
              <a:spcAft>
                <a:spcPts val="0"/>
              </a:spcAft>
              <a:buSzPts val="1700"/>
              <a:buAutoNum type="arabicPeriod"/>
            </a:pPr>
            <a:r>
              <a:rPr lang="en" sz="1700"/>
              <a:t>For every size n input, each data point is curated by </a:t>
            </a:r>
            <a:r>
              <a:rPr lang="en" sz="1700" b="1"/>
              <a:t>taking average of 5 random runs </a:t>
            </a:r>
            <a:endParaRPr sz="1700" b="1"/>
          </a:p>
          <a:p>
            <a:pPr marL="457200" lvl="0" indent="-336550" algn="l" rtl="0">
              <a:spcBef>
                <a:spcPts val="0"/>
              </a:spcBef>
              <a:spcAft>
                <a:spcPts val="0"/>
              </a:spcAft>
              <a:buSzPts val="1700"/>
              <a:buAutoNum type="arabicPeriod"/>
            </a:pPr>
            <a:r>
              <a:rPr lang="en" sz="1700"/>
              <a:t>50 n,CompareCount and time data results generated </a:t>
            </a:r>
            <a:endParaRPr sz="1700"/>
          </a:p>
          <a:p>
            <a:pPr marL="457200" lvl="0" indent="-336550" algn="l" rtl="0">
              <a:spcBef>
                <a:spcPts val="0"/>
              </a:spcBef>
              <a:spcAft>
                <a:spcPts val="0"/>
              </a:spcAft>
              <a:buSzPts val="1700"/>
              <a:buAutoNum type="arabicPeriod"/>
            </a:pPr>
            <a:r>
              <a:rPr lang="en" sz="1700"/>
              <a:t>Key Comparisons vs Input n sizes  &amp; Input n sizes vs Time plotted</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19"/>
          <p:cNvPicPr preferRelativeResize="0"/>
          <p:nvPr/>
        </p:nvPicPr>
        <p:blipFill rotWithShape="1">
          <a:blip r:embed="rId3">
            <a:alphaModFix/>
          </a:blip>
          <a:srcRect r="50000"/>
          <a:stretch/>
        </p:blipFill>
        <p:spPr>
          <a:xfrm>
            <a:off x="0" y="693675"/>
            <a:ext cx="6765524" cy="4449825"/>
          </a:xfrm>
          <a:prstGeom prst="rect">
            <a:avLst/>
          </a:prstGeom>
          <a:noFill/>
          <a:ln>
            <a:noFill/>
          </a:ln>
        </p:spPr>
      </p:pic>
      <p:sp>
        <p:nvSpPr>
          <p:cNvPr id="417" name="Google Shape;417;p19"/>
          <p:cNvSpPr txBox="1">
            <a:spLocks noGrp="1"/>
          </p:cNvSpPr>
          <p:nvPr>
            <p:ph type="title"/>
          </p:nvPr>
        </p:nvSpPr>
        <p:spPr>
          <a:xfrm>
            <a:off x="909175" y="1087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a:t>Key comparison vs Different Input n</a:t>
            </a:r>
            <a:endParaRPr sz="2600"/>
          </a:p>
        </p:txBody>
      </p:sp>
      <p:sp>
        <p:nvSpPr>
          <p:cNvPr id="418" name="Google Shape;418;p19"/>
          <p:cNvSpPr txBox="1"/>
          <p:nvPr/>
        </p:nvSpPr>
        <p:spPr>
          <a:xfrm>
            <a:off x="6764250" y="2765275"/>
            <a:ext cx="2281500" cy="127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419" name="Google Shape;419;p19"/>
          <p:cNvSpPr txBox="1"/>
          <p:nvPr/>
        </p:nvSpPr>
        <p:spPr>
          <a:xfrm>
            <a:off x="6879175" y="1344550"/>
            <a:ext cx="2103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Shape of theoretical analysis largely matches the emphirical results</a:t>
            </a:r>
            <a:endParaRPr>
              <a:latin typeface="Nunito"/>
              <a:ea typeface="Nunito"/>
              <a:cs typeface="Nunito"/>
              <a:sym typeface="Nunito"/>
            </a:endParaRPr>
          </a:p>
        </p:txBody>
      </p:sp>
      <p:sp>
        <p:nvSpPr>
          <p:cNvPr id="420" name="Google Shape;420;p19"/>
          <p:cNvSpPr txBox="1"/>
          <p:nvPr/>
        </p:nvSpPr>
        <p:spPr>
          <a:xfrm>
            <a:off x="6757375" y="2627775"/>
            <a:ext cx="2346600" cy="192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Theoretical analysis is derived from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lnSpc>
                <a:spcPct val="135714"/>
              </a:lnSpc>
              <a:spcBef>
                <a:spcPts val="0"/>
              </a:spcBef>
              <a:spcAft>
                <a:spcPts val="0"/>
              </a:spcAft>
              <a:buNone/>
            </a:pPr>
            <a:r>
              <a:rPr lang="en" sz="1050">
                <a:solidFill>
                  <a:schemeClr val="dk2"/>
                </a:solidFill>
                <a:latin typeface="Consolas"/>
                <a:ea typeface="Consolas"/>
                <a:cs typeface="Consolas"/>
                <a:sym typeface="Consolas"/>
              </a:rPr>
              <a:t>theoretical_values = n_values*np.log2(n_values/16) + 1/4 *16*n_values</a:t>
            </a:r>
            <a:endParaRPr sz="1050">
              <a:solidFill>
                <a:schemeClr val="dk2"/>
              </a:solidFill>
              <a:latin typeface="Consolas"/>
              <a:ea typeface="Consolas"/>
              <a:cs typeface="Consolas"/>
              <a:sym typeface="Consolas"/>
            </a:endParaRPr>
          </a:p>
          <a:p>
            <a:pPr marL="0" lvl="0" indent="0" algn="l" rtl="0">
              <a:lnSpc>
                <a:spcPct val="135714"/>
              </a:lnSpc>
              <a:spcBef>
                <a:spcPts val="0"/>
              </a:spcBef>
              <a:spcAft>
                <a:spcPts val="0"/>
              </a:spcAft>
              <a:buNone/>
            </a:pPr>
            <a:endParaRPr sz="1050">
              <a:solidFill>
                <a:srgbClr val="CCCCCC"/>
              </a:solidFill>
              <a:highlight>
                <a:srgbClr val="1F1F1F"/>
              </a:highlight>
              <a:latin typeface="Consolas"/>
              <a:ea typeface="Consolas"/>
              <a:cs typeface="Consolas"/>
              <a:sym typeface="Consolas"/>
            </a:endParaRPr>
          </a:p>
          <a:p>
            <a:pPr marL="0" lvl="0" indent="0" algn="l" rtl="0">
              <a:spcBef>
                <a:spcPts val="0"/>
              </a:spcBef>
              <a:spcAft>
                <a:spcPts val="0"/>
              </a:spcAft>
              <a:buNone/>
            </a:pPr>
            <a:endParaRPr>
              <a:latin typeface="Nunito"/>
              <a:ea typeface="Nunito"/>
              <a:cs typeface="Nunito"/>
              <a:sym typeface="Nunito"/>
            </a:endParaRPr>
          </a:p>
        </p:txBody>
      </p:sp>
      <p:pic>
        <p:nvPicPr>
          <p:cNvPr id="421" name="Google Shape;421;p19"/>
          <p:cNvPicPr preferRelativeResize="0"/>
          <p:nvPr/>
        </p:nvPicPr>
        <p:blipFill>
          <a:blip r:embed="rId4">
            <a:alphaModFix/>
          </a:blip>
          <a:stretch>
            <a:fillRect/>
          </a:stretch>
        </p:blipFill>
        <p:spPr>
          <a:xfrm>
            <a:off x="6757375" y="4044175"/>
            <a:ext cx="2346600" cy="65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Google Shape;426;p20"/>
          <p:cNvPicPr preferRelativeResize="0"/>
          <p:nvPr/>
        </p:nvPicPr>
        <p:blipFill rotWithShape="1">
          <a:blip r:embed="rId3">
            <a:alphaModFix/>
          </a:blip>
          <a:srcRect l="48940"/>
          <a:stretch/>
        </p:blipFill>
        <p:spPr>
          <a:xfrm>
            <a:off x="-93750" y="278788"/>
            <a:ext cx="7120401" cy="4585925"/>
          </a:xfrm>
          <a:prstGeom prst="rect">
            <a:avLst/>
          </a:prstGeom>
          <a:noFill/>
          <a:ln>
            <a:noFill/>
          </a:ln>
        </p:spPr>
      </p:pic>
      <p:sp>
        <p:nvSpPr>
          <p:cNvPr id="427" name="Google Shape;427;p20"/>
          <p:cNvSpPr txBox="1"/>
          <p:nvPr/>
        </p:nvSpPr>
        <p:spPr>
          <a:xfrm>
            <a:off x="6931400" y="1294200"/>
            <a:ext cx="21030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Possible deviations in the time complexity : </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b="1">
                <a:latin typeface="Nunito"/>
                <a:ea typeface="Nunito"/>
                <a:cs typeface="Nunito"/>
                <a:sym typeface="Nunito"/>
              </a:rPr>
              <a:t>Variations in Input Size </a:t>
            </a:r>
            <a:endParaRPr b="1">
              <a:latin typeface="Nunito"/>
              <a:ea typeface="Nunito"/>
              <a:cs typeface="Nunito"/>
              <a:sym typeface="Nunito"/>
            </a:endParaRPr>
          </a:p>
          <a:p>
            <a:pPr marL="914400" lvl="1" indent="-317500" algn="l" rtl="0">
              <a:spcBef>
                <a:spcPts val="0"/>
              </a:spcBef>
              <a:spcAft>
                <a:spcPts val="0"/>
              </a:spcAft>
              <a:buSzPts val="1400"/>
              <a:buFont typeface="Nunito"/>
              <a:buChar char="-"/>
            </a:pPr>
            <a:r>
              <a:rPr lang="en">
                <a:latin typeface="Nunito"/>
                <a:ea typeface="Nunito"/>
                <a:cs typeface="Nunito"/>
                <a:sym typeface="Nunito"/>
              </a:rPr>
              <a:t>Array size is changing whenever new input n size is generated → unstable </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b="1">
                <a:latin typeface="Nunito"/>
                <a:ea typeface="Nunito"/>
                <a:cs typeface="Nunito"/>
                <a:sym typeface="Nunito"/>
              </a:rPr>
              <a:t>CPU Distractions</a:t>
            </a:r>
            <a:endParaRPr b="1">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Part ii: Fixed n, Vary S</a:t>
            </a:r>
            <a:endParaRPr/>
          </a:p>
        </p:txBody>
      </p:sp>
      <p:sp>
        <p:nvSpPr>
          <p:cNvPr id="433" name="Google Shape;433;p21"/>
          <p:cNvSpPr txBox="1">
            <a:spLocks noGrp="1"/>
          </p:cNvSpPr>
          <p:nvPr>
            <p:ph type="body" idx="1"/>
          </p:nvPr>
        </p:nvSpPr>
        <p:spPr>
          <a:xfrm>
            <a:off x="1427375" y="1737675"/>
            <a:ext cx="1360500" cy="957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Our approach: </a:t>
            </a:r>
            <a:endParaRPr/>
          </a:p>
        </p:txBody>
      </p:sp>
      <p:sp>
        <p:nvSpPr>
          <p:cNvPr id="434" name="Google Shape;434;p21"/>
          <p:cNvSpPr txBox="1">
            <a:spLocks noGrp="1"/>
          </p:cNvSpPr>
          <p:nvPr>
            <p:ph type="body" idx="1"/>
          </p:nvPr>
        </p:nvSpPr>
        <p:spPr>
          <a:xfrm>
            <a:off x="2745950" y="1737675"/>
            <a:ext cx="4714500" cy="10734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AutoNum type="arabicPeriod"/>
            </a:pPr>
            <a:r>
              <a:rPr lang="en"/>
              <a:t>Generate 5 array with random values of same size, n </a:t>
            </a:r>
            <a:endParaRPr/>
          </a:p>
          <a:p>
            <a:pPr marL="457200" lvl="0" indent="-311150" algn="l" rtl="0">
              <a:spcBef>
                <a:spcPts val="0"/>
              </a:spcBef>
              <a:spcAft>
                <a:spcPts val="0"/>
              </a:spcAft>
              <a:buSzPts val="1300"/>
              <a:buAutoNum type="arabicPeriod"/>
            </a:pPr>
            <a:r>
              <a:rPr lang="en"/>
              <a:t>Run the hybrid sort with S value from 1 to 126 on the 5 array</a:t>
            </a:r>
            <a:endParaRPr/>
          </a:p>
          <a:p>
            <a:pPr marL="457200" lvl="0" indent="-311150" algn="l" rtl="0">
              <a:spcBef>
                <a:spcPts val="0"/>
              </a:spcBef>
              <a:spcAft>
                <a:spcPts val="0"/>
              </a:spcAft>
              <a:buSzPts val="1300"/>
              <a:buAutoNum type="arabicPeriod"/>
            </a:pPr>
            <a:r>
              <a:rPr lang="en"/>
              <a:t>Take the average key comparison and time taken </a:t>
            </a:r>
            <a:endParaRPr/>
          </a:p>
        </p:txBody>
      </p:sp>
      <p:sp>
        <p:nvSpPr>
          <p:cNvPr id="435" name="Google Shape;435;p21"/>
          <p:cNvSpPr txBox="1">
            <a:spLocks noGrp="1"/>
          </p:cNvSpPr>
          <p:nvPr>
            <p:ph type="body" idx="1"/>
          </p:nvPr>
        </p:nvSpPr>
        <p:spPr>
          <a:xfrm>
            <a:off x="2388625" y="3426925"/>
            <a:ext cx="4714500" cy="1073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Note*: To simulate the Average case, ideally we should run the Hybrid sort with each S on many arrays.</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1303</Words>
  <Application>Microsoft Office PowerPoint</Application>
  <PresentationFormat>全屏显示(16:9)</PresentationFormat>
  <Paragraphs>155</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Roboto Mono</vt:lpstr>
      <vt:lpstr>Consolas</vt:lpstr>
      <vt:lpstr>Roboto</vt:lpstr>
      <vt:lpstr>Arial</vt:lpstr>
      <vt:lpstr>Maven Pro</vt:lpstr>
      <vt:lpstr>Nunito</vt:lpstr>
      <vt:lpstr>Momentum</vt:lpstr>
      <vt:lpstr>SCSA SC2001 Lab  Example Class  Project 1 Team 7</vt:lpstr>
      <vt:lpstr>Implementation of Hybrid Sort</vt:lpstr>
      <vt:lpstr>Implementation</vt:lpstr>
      <vt:lpstr>Random data generation</vt:lpstr>
      <vt:lpstr>Theoretical Analysis (Hybrid Sort)</vt:lpstr>
      <vt:lpstr>Part i : Fixed S, Vary n</vt:lpstr>
      <vt:lpstr>Key comparison vs Different Input n</vt:lpstr>
      <vt:lpstr>PowerPoint 演示文稿</vt:lpstr>
      <vt:lpstr>Part ii: Fixed n, Vary S</vt:lpstr>
      <vt:lpstr>Theoretical analysis (Key comparison)</vt:lpstr>
      <vt:lpstr>Actual result</vt:lpstr>
      <vt:lpstr>Actual Result</vt:lpstr>
      <vt:lpstr>Theoretical Analysis (Time)</vt:lpstr>
      <vt:lpstr>Hypothesised Graph for Hybrid Sort</vt:lpstr>
      <vt:lpstr>Actual Result</vt:lpstr>
      <vt:lpstr>Part iii:Vary n and S</vt:lpstr>
      <vt:lpstr>Results</vt:lpstr>
      <vt:lpstr>Evaluation Hybrid vs Original with S = 37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SCSA SC2001 Lab  Example Class  Project 1 Team 7</dc:title>
  <cp:lastModifiedBy>#PU FANYI#</cp:lastModifiedBy>
  <cp:revision>2</cp:revision>
  <dcterms:modified xsi:type="dcterms:W3CDTF">2023-11-09T12:06:58Z</dcterms:modified>
</cp:coreProperties>
</file>