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51206400"/>
  <p:notesSz cx="6858000" cy="9144000"/>
  <p:defaultTextStyle>
    <a:defPPr>
      <a:defRPr lang="en-US"/>
    </a:defPPr>
    <a:lvl1pPr marL="0" algn="l" defTabSz="5434096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1pPr>
    <a:lvl2pPr marL="2717048" algn="l" defTabSz="5434096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2pPr>
    <a:lvl3pPr marL="5434096" algn="l" defTabSz="5434096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3pPr>
    <a:lvl4pPr marL="8151144" algn="l" defTabSz="5434096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4pPr>
    <a:lvl5pPr marL="10868193" algn="l" defTabSz="5434096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5pPr>
    <a:lvl6pPr marL="13585241" algn="l" defTabSz="5434096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6pPr>
    <a:lvl7pPr marL="16302289" algn="l" defTabSz="5434096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7pPr>
    <a:lvl8pPr marL="19019337" algn="l" defTabSz="5434096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8pPr>
    <a:lvl9pPr marL="21736385" algn="l" defTabSz="5434096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338" y="-78"/>
      </p:cViewPr>
      <p:guideLst>
        <p:guide orient="horz" pos="1612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iStandard\Documents\research\work\CAFE\CenterQuestionnaireEntiti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iStandard\Documents\research\work\CAFE\CenterQuestionnaireEntit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iStandard\Documents\research\work\CAFE\CenterQuestionnaireEntiti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iStandard\Documents\research\work\CAFE\CenterQuestionnaireEntiti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iStandard\Documents\research\work\CAFE\CenterQuestionnaireEntiti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iStandard\Documents\research\work\CAFE\CenterQuestionnaireEntiti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iStandard\Documents\research\work\CAFE\CenterQuestionnaireEntiti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iStandard\Documents\research\work\CAFE\CenterQuestionnaireEntiti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iStandard\Documents\research\work\CAFE\CenterQuestionnaireEntiti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iStandard\Documents\research\work\CAFE\CenterQuestionnaireEntit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Privileges in surgery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CME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gapWidth val="55"/>
        <c:overlap val="100"/>
        <c:axId val="84789504"/>
        <c:axId val="91390336"/>
      </c:barChart>
      <c:catAx>
        <c:axId val="84789504"/>
        <c:scaling>
          <c:orientation val="minMax"/>
        </c:scaling>
        <c:axPos val="b"/>
        <c:majorTickMark val="none"/>
        <c:tickLblPos val="nextTo"/>
        <c:crossAx val="91390336"/>
        <c:crosses val="autoZero"/>
        <c:auto val="1"/>
        <c:lblAlgn val="ctr"/>
        <c:lblOffset val="100"/>
      </c:catAx>
      <c:valAx>
        <c:axId val="9139033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847895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Privileges in surgery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CME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Internal Ed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Board Eligible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gapWidth val="55"/>
        <c:overlap val="100"/>
        <c:axId val="114265088"/>
        <c:axId val="114270976"/>
      </c:barChart>
      <c:catAx>
        <c:axId val="114265088"/>
        <c:scaling>
          <c:orientation val="minMax"/>
        </c:scaling>
        <c:axPos val="b"/>
        <c:majorTickMark val="none"/>
        <c:tickLblPos val="nextTo"/>
        <c:crossAx val="114270976"/>
        <c:crosses val="autoZero"/>
        <c:auto val="1"/>
        <c:lblAlgn val="ctr"/>
        <c:lblOffset val="100"/>
      </c:catAx>
      <c:valAx>
        <c:axId val="1142709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142650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Privileges in surgery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CME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Internal Ed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Board Eligible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gapWidth val="55"/>
        <c:overlap val="100"/>
        <c:axId val="91410432"/>
        <c:axId val="91411968"/>
      </c:barChart>
      <c:catAx>
        <c:axId val="91410432"/>
        <c:scaling>
          <c:orientation val="minMax"/>
        </c:scaling>
        <c:axPos val="b"/>
        <c:majorTickMark val="none"/>
        <c:tickLblPos val="nextTo"/>
        <c:crossAx val="91411968"/>
        <c:crosses val="autoZero"/>
        <c:auto val="1"/>
        <c:lblAlgn val="ctr"/>
        <c:lblOffset val="100"/>
      </c:catAx>
      <c:valAx>
        <c:axId val="9141196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14104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Privileges in surgery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CME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Internal Ed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Board Eligible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gapWidth val="55"/>
        <c:overlap val="100"/>
        <c:axId val="103836672"/>
        <c:axId val="99603200"/>
      </c:barChart>
      <c:catAx>
        <c:axId val="103836672"/>
        <c:scaling>
          <c:orientation val="minMax"/>
        </c:scaling>
        <c:axPos val="b"/>
        <c:majorTickMark val="none"/>
        <c:tickLblPos val="nextTo"/>
        <c:crossAx val="99603200"/>
        <c:crosses val="autoZero"/>
        <c:auto val="1"/>
        <c:lblAlgn val="ctr"/>
        <c:lblOffset val="100"/>
      </c:catAx>
      <c:valAx>
        <c:axId val="9960320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038366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Privileges in surgery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CME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Internal Ed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Board Eligible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gapWidth val="55"/>
        <c:overlap val="100"/>
        <c:axId val="91445120"/>
        <c:axId val="91582848"/>
      </c:barChart>
      <c:catAx>
        <c:axId val="91445120"/>
        <c:scaling>
          <c:orientation val="minMax"/>
        </c:scaling>
        <c:axPos val="b"/>
        <c:majorTickMark val="none"/>
        <c:tickLblPos val="nextTo"/>
        <c:crossAx val="91582848"/>
        <c:crosses val="autoZero"/>
        <c:auto val="1"/>
        <c:lblAlgn val="ctr"/>
        <c:lblOffset val="100"/>
      </c:catAx>
      <c:valAx>
        <c:axId val="9158284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14451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Privileges in surgery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CME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Internal Ed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Board Eligible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gapWidth val="55"/>
        <c:overlap val="100"/>
        <c:axId val="99536256"/>
        <c:axId val="103946880"/>
      </c:barChart>
      <c:catAx>
        <c:axId val="99536256"/>
        <c:scaling>
          <c:orientation val="minMax"/>
        </c:scaling>
        <c:axPos val="b"/>
        <c:majorTickMark val="none"/>
        <c:tickLblPos val="nextTo"/>
        <c:crossAx val="103946880"/>
        <c:crosses val="autoZero"/>
        <c:auto val="1"/>
        <c:lblAlgn val="ctr"/>
        <c:lblOffset val="100"/>
      </c:catAx>
      <c:valAx>
        <c:axId val="10394688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95362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Privileges in surgery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CME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gapWidth val="55"/>
        <c:overlap val="100"/>
        <c:axId val="118094080"/>
        <c:axId val="118558720"/>
      </c:barChart>
      <c:catAx>
        <c:axId val="118094080"/>
        <c:scaling>
          <c:orientation val="minMax"/>
        </c:scaling>
        <c:axPos val="b"/>
        <c:majorTickMark val="none"/>
        <c:tickLblPos val="nextTo"/>
        <c:crossAx val="118558720"/>
        <c:crosses val="autoZero"/>
        <c:auto val="1"/>
        <c:lblAlgn val="ctr"/>
        <c:lblOffset val="100"/>
      </c:catAx>
      <c:valAx>
        <c:axId val="11855872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180940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Privileges in surgery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CME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Internal Ed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Board Eligible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gapWidth val="55"/>
        <c:overlap val="100"/>
        <c:axId val="118580736"/>
        <c:axId val="118582272"/>
      </c:barChart>
      <c:catAx>
        <c:axId val="118580736"/>
        <c:scaling>
          <c:orientation val="minMax"/>
        </c:scaling>
        <c:axPos val="b"/>
        <c:majorTickMark val="none"/>
        <c:tickLblPos val="nextTo"/>
        <c:crossAx val="118582272"/>
        <c:crosses val="autoZero"/>
        <c:auto val="1"/>
        <c:lblAlgn val="ctr"/>
        <c:lblOffset val="100"/>
      </c:catAx>
      <c:valAx>
        <c:axId val="11858227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185807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Privileges in surgery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CME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Internal Ed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Board Eligible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gapWidth val="55"/>
        <c:overlap val="100"/>
        <c:axId val="118608640"/>
        <c:axId val="118610176"/>
      </c:barChart>
      <c:catAx>
        <c:axId val="118608640"/>
        <c:scaling>
          <c:orientation val="minMax"/>
        </c:scaling>
        <c:axPos val="b"/>
        <c:majorTickMark val="none"/>
        <c:tickLblPos val="nextTo"/>
        <c:crossAx val="118610176"/>
        <c:crosses val="autoZero"/>
        <c:auto val="1"/>
        <c:lblAlgn val="ctr"/>
        <c:lblOffset val="100"/>
      </c:catAx>
      <c:valAx>
        <c:axId val="1186101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186086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Privileges in surgery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CME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Internal Ed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Board Eligible</c:v>
                </c:pt>
              </c:strCache>
            </c:strRef>
          </c:tx>
          <c:cat>
            <c:strRef>
              <c:f>Sheet2!$A$2</c:f>
              <c:strCache>
                <c:ptCount val="1"/>
                <c:pt idx="0">
                  <c:v>Surgeons</c:v>
                </c:pt>
              </c:strCache>
            </c:strRef>
          </c:cat>
          <c:val>
            <c:numRef>
              <c:f>Sheet2!$E$2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gapWidth val="55"/>
        <c:overlap val="100"/>
        <c:axId val="114249728"/>
        <c:axId val="114251264"/>
      </c:barChart>
      <c:catAx>
        <c:axId val="114249728"/>
        <c:scaling>
          <c:orientation val="minMax"/>
        </c:scaling>
        <c:axPos val="b"/>
        <c:majorTickMark val="none"/>
        <c:tickLblPos val="nextTo"/>
        <c:crossAx val="114251264"/>
        <c:crosses val="autoZero"/>
        <c:auto val="1"/>
        <c:lblAlgn val="ctr"/>
        <c:lblOffset val="100"/>
      </c:catAx>
      <c:valAx>
        <c:axId val="1142512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142497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5907177"/>
            <a:ext cx="3730752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9016960"/>
            <a:ext cx="3072384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6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85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019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736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2050634"/>
            <a:ext cx="9875520" cy="4369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2050634"/>
            <a:ext cx="28895040" cy="4369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32904857"/>
            <a:ext cx="37307520" cy="10170160"/>
          </a:xfrm>
        </p:spPr>
        <p:txBody>
          <a:bodyPr anchor="t"/>
          <a:lstStyle>
            <a:lvl1pPr algn="l">
              <a:defRPr sz="2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21703461"/>
            <a:ext cx="37307520" cy="11201396"/>
          </a:xfrm>
        </p:spPr>
        <p:txBody>
          <a:bodyPr anchor="b"/>
          <a:lstStyle>
            <a:lvl1pPr marL="0" indent="0">
              <a:buNone/>
              <a:defRPr sz="11900">
                <a:solidFill>
                  <a:schemeClr val="tx1">
                    <a:tint val="75000"/>
                  </a:schemeClr>
                </a:solidFill>
              </a:defRPr>
            </a:lvl1pPr>
            <a:lvl2pPr marL="2717048" indent="0">
              <a:buNone/>
              <a:defRPr sz="10700">
                <a:solidFill>
                  <a:schemeClr val="tx1">
                    <a:tint val="75000"/>
                  </a:schemeClr>
                </a:solidFill>
              </a:defRPr>
            </a:lvl2pPr>
            <a:lvl3pPr marL="543409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3pPr>
            <a:lvl4pPr marL="8151144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4pPr>
            <a:lvl5pPr marL="10868193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5pPr>
            <a:lvl6pPr marL="13585241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6pPr>
            <a:lvl7pPr marL="16302289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7pPr>
            <a:lvl8pPr marL="19019337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8pPr>
            <a:lvl9pPr marL="21736385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1948164"/>
            <a:ext cx="19385280" cy="33793857"/>
          </a:xfrm>
        </p:spPr>
        <p:txBody>
          <a:bodyPr/>
          <a:lstStyle>
            <a:lvl1pPr>
              <a:defRPr sz="16600"/>
            </a:lvl1pPr>
            <a:lvl2pPr>
              <a:defRPr sz="14300"/>
            </a:lvl2pPr>
            <a:lvl3pPr>
              <a:defRPr sz="11900"/>
            </a:lvl3pPr>
            <a:lvl4pPr>
              <a:defRPr sz="10700"/>
            </a:lvl4pPr>
            <a:lvl5pPr>
              <a:defRPr sz="10700"/>
            </a:lvl5pPr>
            <a:lvl6pPr>
              <a:defRPr sz="10700"/>
            </a:lvl6pPr>
            <a:lvl7pPr>
              <a:defRPr sz="10700"/>
            </a:lvl7pPr>
            <a:lvl8pPr>
              <a:defRPr sz="10700"/>
            </a:lvl8pPr>
            <a:lvl9pPr>
              <a:defRPr sz="10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1948164"/>
            <a:ext cx="19385280" cy="33793857"/>
          </a:xfrm>
        </p:spPr>
        <p:txBody>
          <a:bodyPr/>
          <a:lstStyle>
            <a:lvl1pPr>
              <a:defRPr sz="16600"/>
            </a:lvl1pPr>
            <a:lvl2pPr>
              <a:defRPr sz="14300"/>
            </a:lvl2pPr>
            <a:lvl3pPr>
              <a:defRPr sz="11900"/>
            </a:lvl3pPr>
            <a:lvl4pPr>
              <a:defRPr sz="10700"/>
            </a:lvl4pPr>
            <a:lvl5pPr>
              <a:defRPr sz="10700"/>
            </a:lvl5pPr>
            <a:lvl6pPr>
              <a:defRPr sz="10700"/>
            </a:lvl6pPr>
            <a:lvl7pPr>
              <a:defRPr sz="10700"/>
            </a:lvl7pPr>
            <a:lvl8pPr>
              <a:defRPr sz="10700"/>
            </a:lvl8pPr>
            <a:lvl9pPr>
              <a:defRPr sz="10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1462177"/>
            <a:ext cx="19392902" cy="4776890"/>
          </a:xfrm>
        </p:spPr>
        <p:txBody>
          <a:bodyPr anchor="b"/>
          <a:lstStyle>
            <a:lvl1pPr marL="0" indent="0">
              <a:buNone/>
              <a:defRPr sz="14300" b="1"/>
            </a:lvl1pPr>
            <a:lvl2pPr marL="2717048" indent="0">
              <a:buNone/>
              <a:defRPr sz="11900" b="1"/>
            </a:lvl2pPr>
            <a:lvl3pPr marL="5434096" indent="0">
              <a:buNone/>
              <a:defRPr sz="10700" b="1"/>
            </a:lvl3pPr>
            <a:lvl4pPr marL="8151144" indent="0">
              <a:buNone/>
              <a:defRPr sz="9500" b="1"/>
            </a:lvl4pPr>
            <a:lvl5pPr marL="10868193" indent="0">
              <a:buNone/>
              <a:defRPr sz="9500" b="1"/>
            </a:lvl5pPr>
            <a:lvl6pPr marL="13585241" indent="0">
              <a:buNone/>
              <a:defRPr sz="9500" b="1"/>
            </a:lvl6pPr>
            <a:lvl7pPr marL="16302289" indent="0">
              <a:buNone/>
              <a:defRPr sz="9500" b="1"/>
            </a:lvl7pPr>
            <a:lvl8pPr marL="19019337" indent="0">
              <a:buNone/>
              <a:defRPr sz="9500" b="1"/>
            </a:lvl8pPr>
            <a:lvl9pPr marL="21736385" indent="0">
              <a:buNone/>
              <a:defRPr sz="9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6239067"/>
            <a:ext cx="19392902" cy="29502950"/>
          </a:xfrm>
        </p:spPr>
        <p:txBody>
          <a:bodyPr/>
          <a:lstStyle>
            <a:lvl1pPr>
              <a:defRPr sz="14300"/>
            </a:lvl1pPr>
            <a:lvl2pPr>
              <a:defRPr sz="11900"/>
            </a:lvl2pPr>
            <a:lvl3pPr>
              <a:defRPr sz="107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11462177"/>
            <a:ext cx="19400520" cy="4776890"/>
          </a:xfrm>
        </p:spPr>
        <p:txBody>
          <a:bodyPr anchor="b"/>
          <a:lstStyle>
            <a:lvl1pPr marL="0" indent="0">
              <a:buNone/>
              <a:defRPr sz="14300" b="1"/>
            </a:lvl1pPr>
            <a:lvl2pPr marL="2717048" indent="0">
              <a:buNone/>
              <a:defRPr sz="11900" b="1"/>
            </a:lvl2pPr>
            <a:lvl3pPr marL="5434096" indent="0">
              <a:buNone/>
              <a:defRPr sz="10700" b="1"/>
            </a:lvl3pPr>
            <a:lvl4pPr marL="8151144" indent="0">
              <a:buNone/>
              <a:defRPr sz="9500" b="1"/>
            </a:lvl4pPr>
            <a:lvl5pPr marL="10868193" indent="0">
              <a:buNone/>
              <a:defRPr sz="9500" b="1"/>
            </a:lvl5pPr>
            <a:lvl6pPr marL="13585241" indent="0">
              <a:buNone/>
              <a:defRPr sz="9500" b="1"/>
            </a:lvl6pPr>
            <a:lvl7pPr marL="16302289" indent="0">
              <a:buNone/>
              <a:defRPr sz="9500" b="1"/>
            </a:lvl7pPr>
            <a:lvl8pPr marL="19019337" indent="0">
              <a:buNone/>
              <a:defRPr sz="9500" b="1"/>
            </a:lvl8pPr>
            <a:lvl9pPr marL="21736385" indent="0">
              <a:buNone/>
              <a:defRPr sz="9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6239067"/>
            <a:ext cx="19400520" cy="29502950"/>
          </a:xfrm>
        </p:spPr>
        <p:txBody>
          <a:bodyPr/>
          <a:lstStyle>
            <a:lvl1pPr>
              <a:defRPr sz="14300"/>
            </a:lvl1pPr>
            <a:lvl2pPr>
              <a:defRPr sz="11900"/>
            </a:lvl2pPr>
            <a:lvl3pPr>
              <a:defRPr sz="107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2038773"/>
            <a:ext cx="14439902" cy="8676640"/>
          </a:xfrm>
        </p:spPr>
        <p:txBody>
          <a:bodyPr anchor="b"/>
          <a:lstStyle>
            <a:lvl1pPr algn="l">
              <a:defRPr sz="1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2038777"/>
            <a:ext cx="24536400" cy="43703244"/>
          </a:xfrm>
        </p:spPr>
        <p:txBody>
          <a:bodyPr/>
          <a:lstStyle>
            <a:lvl1pPr>
              <a:defRPr sz="19000"/>
            </a:lvl1pPr>
            <a:lvl2pPr>
              <a:defRPr sz="16600"/>
            </a:lvl2pPr>
            <a:lvl3pPr>
              <a:defRPr sz="14300"/>
            </a:lvl3pPr>
            <a:lvl4pPr>
              <a:defRPr sz="11900"/>
            </a:lvl4pPr>
            <a:lvl5pPr>
              <a:defRPr sz="11900"/>
            </a:lvl5pPr>
            <a:lvl6pPr>
              <a:defRPr sz="11900"/>
            </a:lvl6pPr>
            <a:lvl7pPr>
              <a:defRPr sz="11900"/>
            </a:lvl7pPr>
            <a:lvl8pPr>
              <a:defRPr sz="11900"/>
            </a:lvl8pPr>
            <a:lvl9pPr>
              <a:defRPr sz="1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10715417"/>
            <a:ext cx="14439902" cy="35026604"/>
          </a:xfrm>
        </p:spPr>
        <p:txBody>
          <a:bodyPr/>
          <a:lstStyle>
            <a:lvl1pPr marL="0" indent="0">
              <a:buNone/>
              <a:defRPr sz="8300"/>
            </a:lvl1pPr>
            <a:lvl2pPr marL="2717048" indent="0">
              <a:buNone/>
              <a:defRPr sz="7100"/>
            </a:lvl2pPr>
            <a:lvl3pPr marL="5434096" indent="0">
              <a:buNone/>
              <a:defRPr sz="5900"/>
            </a:lvl3pPr>
            <a:lvl4pPr marL="8151144" indent="0">
              <a:buNone/>
              <a:defRPr sz="5300"/>
            </a:lvl4pPr>
            <a:lvl5pPr marL="10868193" indent="0">
              <a:buNone/>
              <a:defRPr sz="5300"/>
            </a:lvl5pPr>
            <a:lvl6pPr marL="13585241" indent="0">
              <a:buNone/>
              <a:defRPr sz="5300"/>
            </a:lvl6pPr>
            <a:lvl7pPr marL="16302289" indent="0">
              <a:buNone/>
              <a:defRPr sz="5300"/>
            </a:lvl7pPr>
            <a:lvl8pPr marL="19019337" indent="0">
              <a:buNone/>
              <a:defRPr sz="5300"/>
            </a:lvl8pPr>
            <a:lvl9pPr marL="21736385" indent="0">
              <a:buNone/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35844480"/>
            <a:ext cx="26334720" cy="4231644"/>
          </a:xfrm>
        </p:spPr>
        <p:txBody>
          <a:bodyPr anchor="b"/>
          <a:lstStyle>
            <a:lvl1pPr algn="l">
              <a:defRPr sz="1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4575387"/>
            <a:ext cx="26334720" cy="30723840"/>
          </a:xfrm>
        </p:spPr>
        <p:txBody>
          <a:bodyPr/>
          <a:lstStyle>
            <a:lvl1pPr marL="0" indent="0">
              <a:buNone/>
              <a:defRPr sz="19000"/>
            </a:lvl1pPr>
            <a:lvl2pPr marL="2717048" indent="0">
              <a:buNone/>
              <a:defRPr sz="16600"/>
            </a:lvl2pPr>
            <a:lvl3pPr marL="5434096" indent="0">
              <a:buNone/>
              <a:defRPr sz="14300"/>
            </a:lvl3pPr>
            <a:lvl4pPr marL="8151144" indent="0">
              <a:buNone/>
              <a:defRPr sz="11900"/>
            </a:lvl4pPr>
            <a:lvl5pPr marL="10868193" indent="0">
              <a:buNone/>
              <a:defRPr sz="11900"/>
            </a:lvl5pPr>
            <a:lvl6pPr marL="13585241" indent="0">
              <a:buNone/>
              <a:defRPr sz="11900"/>
            </a:lvl6pPr>
            <a:lvl7pPr marL="16302289" indent="0">
              <a:buNone/>
              <a:defRPr sz="11900"/>
            </a:lvl7pPr>
            <a:lvl8pPr marL="19019337" indent="0">
              <a:buNone/>
              <a:defRPr sz="11900"/>
            </a:lvl8pPr>
            <a:lvl9pPr marL="21736385" indent="0">
              <a:buNone/>
              <a:defRPr sz="1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40076124"/>
            <a:ext cx="26334720" cy="6009636"/>
          </a:xfrm>
        </p:spPr>
        <p:txBody>
          <a:bodyPr/>
          <a:lstStyle>
            <a:lvl1pPr marL="0" indent="0">
              <a:buNone/>
              <a:defRPr sz="8300"/>
            </a:lvl1pPr>
            <a:lvl2pPr marL="2717048" indent="0">
              <a:buNone/>
              <a:defRPr sz="7100"/>
            </a:lvl2pPr>
            <a:lvl3pPr marL="5434096" indent="0">
              <a:buNone/>
              <a:defRPr sz="5900"/>
            </a:lvl3pPr>
            <a:lvl4pPr marL="8151144" indent="0">
              <a:buNone/>
              <a:defRPr sz="5300"/>
            </a:lvl4pPr>
            <a:lvl5pPr marL="10868193" indent="0">
              <a:buNone/>
              <a:defRPr sz="5300"/>
            </a:lvl5pPr>
            <a:lvl6pPr marL="13585241" indent="0">
              <a:buNone/>
              <a:defRPr sz="5300"/>
            </a:lvl6pPr>
            <a:lvl7pPr marL="16302289" indent="0">
              <a:buNone/>
              <a:defRPr sz="5300"/>
            </a:lvl7pPr>
            <a:lvl8pPr marL="19019337" indent="0">
              <a:buNone/>
              <a:defRPr sz="5300"/>
            </a:lvl8pPr>
            <a:lvl9pPr marL="21736385" indent="0">
              <a:buNone/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2050630"/>
            <a:ext cx="39502080" cy="8534400"/>
          </a:xfrm>
          <a:prstGeom prst="rect">
            <a:avLst/>
          </a:prstGeom>
        </p:spPr>
        <p:txBody>
          <a:bodyPr vert="horz" lIns="543410" tIns="271705" rIns="543410" bIns="2717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1948164"/>
            <a:ext cx="39502080" cy="33793857"/>
          </a:xfrm>
          <a:prstGeom prst="rect">
            <a:avLst/>
          </a:prstGeom>
        </p:spPr>
        <p:txBody>
          <a:bodyPr vert="horz" lIns="543410" tIns="271705" rIns="543410" bIns="2717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7460750"/>
            <a:ext cx="10241280" cy="2726267"/>
          </a:xfrm>
          <a:prstGeom prst="rect">
            <a:avLst/>
          </a:prstGeom>
        </p:spPr>
        <p:txBody>
          <a:bodyPr vert="horz" lIns="543410" tIns="271705" rIns="543410" bIns="271705" rtlCol="0" anchor="ctr"/>
          <a:lstStyle>
            <a:lvl1pPr algn="l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7460750"/>
            <a:ext cx="13898880" cy="2726267"/>
          </a:xfrm>
          <a:prstGeom prst="rect">
            <a:avLst/>
          </a:prstGeom>
        </p:spPr>
        <p:txBody>
          <a:bodyPr vert="horz" lIns="543410" tIns="271705" rIns="543410" bIns="271705" rtlCol="0" anchor="ctr"/>
          <a:lstStyle>
            <a:lvl1pPr algn="ctr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7460750"/>
            <a:ext cx="10241280" cy="2726267"/>
          </a:xfrm>
          <a:prstGeom prst="rect">
            <a:avLst/>
          </a:prstGeom>
        </p:spPr>
        <p:txBody>
          <a:bodyPr vert="horz" lIns="543410" tIns="271705" rIns="543410" bIns="271705" rtlCol="0" anchor="ctr"/>
          <a:lstStyle>
            <a:lvl1pPr algn="r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34096" rtl="0" eaLnBrk="1" latinLnBrk="0" hangingPunct="1">
        <a:spcBef>
          <a:spcPct val="0"/>
        </a:spcBef>
        <a:buNone/>
        <a:defRPr sz="2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7786" indent="-2037786" algn="l" defTabSz="5434096" rtl="0" eaLnBrk="1" latinLnBrk="0" hangingPunct="1">
        <a:spcBef>
          <a:spcPct val="20000"/>
        </a:spcBef>
        <a:buFont typeface="Arial" pitchFamily="34" charset="0"/>
        <a:buChar char="•"/>
        <a:defRPr sz="19000" kern="1200">
          <a:solidFill>
            <a:schemeClr val="tx1"/>
          </a:solidFill>
          <a:latin typeface="+mn-lt"/>
          <a:ea typeface="+mn-ea"/>
          <a:cs typeface="+mn-cs"/>
        </a:defRPr>
      </a:lvl1pPr>
      <a:lvl2pPr marL="4415203" indent="-1698155" algn="l" defTabSz="5434096" rtl="0" eaLnBrk="1" latinLnBrk="0" hangingPunct="1">
        <a:spcBef>
          <a:spcPct val="20000"/>
        </a:spcBef>
        <a:buFont typeface="Arial" pitchFamily="34" charset="0"/>
        <a:buChar char="–"/>
        <a:defRPr sz="166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620" indent="-1358524" algn="l" defTabSz="54340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3pPr>
      <a:lvl4pPr marL="9509669" indent="-1358524" algn="l" defTabSz="5434096" rtl="0" eaLnBrk="1" latinLnBrk="0" hangingPunct="1">
        <a:spcBef>
          <a:spcPct val="20000"/>
        </a:spcBef>
        <a:buFont typeface="Arial" pitchFamily="34" charset="0"/>
        <a:buChar char="–"/>
        <a:defRPr sz="1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6717" indent="-1358524" algn="l" defTabSz="5434096" rtl="0" eaLnBrk="1" latinLnBrk="0" hangingPunct="1">
        <a:spcBef>
          <a:spcPct val="20000"/>
        </a:spcBef>
        <a:buFont typeface="Arial" pitchFamily="34" charset="0"/>
        <a:buChar char="»"/>
        <a:defRPr sz="11900" kern="1200">
          <a:solidFill>
            <a:schemeClr val="tx1"/>
          </a:solidFill>
          <a:latin typeface="+mn-lt"/>
          <a:ea typeface="+mn-ea"/>
          <a:cs typeface="+mn-cs"/>
        </a:defRPr>
      </a:lvl5pPr>
      <a:lvl6pPr marL="14943765" indent="-1358524" algn="l" defTabSz="5434096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6pPr>
      <a:lvl7pPr marL="17660813" indent="-1358524" algn="l" defTabSz="5434096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7pPr>
      <a:lvl8pPr marL="20377861" indent="-1358524" algn="l" defTabSz="5434096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8pPr>
      <a:lvl9pPr marL="23094909" indent="-1358524" algn="l" defTabSz="5434096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34096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8" algn="l" defTabSz="5434096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5434096" algn="l" defTabSz="5434096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8151144" algn="l" defTabSz="5434096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93" algn="l" defTabSz="5434096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5pPr>
      <a:lvl6pPr marL="13585241" algn="l" defTabSz="5434096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2289" algn="l" defTabSz="5434096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7pPr>
      <a:lvl8pPr marL="19019337" algn="l" defTabSz="5434096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8pPr>
      <a:lvl9pPr marL="21736385" algn="l" defTabSz="5434096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447800"/>
            <a:ext cx="289560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Government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648200" y="1447800"/>
            <a:ext cx="297180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National/Regional</a:t>
            </a:r>
          </a:p>
          <a:p>
            <a:pPr algn="ctr"/>
            <a:r>
              <a:rPr lang="en-US" sz="2400" dirty="0" smtClean="0"/>
              <a:t>Trauma Organization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24000" y="1447800"/>
            <a:ext cx="2895600" cy="1600200"/>
            <a:chOff x="1524000" y="1447800"/>
            <a:chExt cx="2895600" cy="16002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7848600" y="1447800"/>
            <a:ext cx="297180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Hospital Board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838200"/>
            <a:ext cx="5267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Organizations Overseeing Trauma Center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125200" y="1447800"/>
            <a:ext cx="297180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Trauma System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924800" y="1447800"/>
            <a:ext cx="2895600" cy="1600200"/>
            <a:chOff x="1524000" y="1447800"/>
            <a:chExt cx="2895600" cy="1600200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4173200" y="1905000"/>
            <a:ext cx="259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Trauma Center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524000" y="3200400"/>
            <a:ext cx="2895600" cy="160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Government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200" y="3200400"/>
            <a:ext cx="2971800" cy="160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National/Regional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 Organization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48600" y="3200400"/>
            <a:ext cx="2971800" cy="160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Hospital Board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25200" y="3200400"/>
            <a:ext cx="2971800" cy="160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 System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724400" y="3200400"/>
            <a:ext cx="2895600" cy="1600200"/>
            <a:chOff x="1524000" y="1447800"/>
            <a:chExt cx="2895600" cy="16002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4173200" y="3657600"/>
            <a:ext cx="20973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Average Center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00" y="8153400"/>
            <a:ext cx="325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Trauma Center Structure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1600200" y="8915400"/>
            <a:ext cx="4114800" cy="2514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Trauma Center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Level I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 medical school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0 other centers nearby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43600" y="8915400"/>
            <a:ext cx="4114800" cy="2514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Average Center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Level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II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edical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school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0.2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other centers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nearby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0.8 trauma systems nearby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00200" y="12414250"/>
            <a:ext cx="4114800" cy="2520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Trauma Medical Director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43600" y="12414250"/>
            <a:ext cx="4114800" cy="2520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Trauma Program Manager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MS in nursing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Evaluates nursing care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ATNC; No TNCC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Part time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287000" y="12414250"/>
            <a:ext cx="4114800" cy="2520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Trauma Registrar</a:t>
            </a:r>
          </a:p>
        </p:txBody>
      </p:sp>
      <p:cxnSp>
        <p:nvCxnSpPr>
          <p:cNvPr id="39" name="Elbow Connector 38"/>
          <p:cNvCxnSpPr>
            <a:stCxn id="36" idx="2"/>
            <a:endCxn id="35" idx="2"/>
          </p:cNvCxnSpPr>
          <p:nvPr/>
        </p:nvCxnSpPr>
        <p:spPr>
          <a:xfrm rot="5400000">
            <a:off x="5829300" y="12763500"/>
            <a:ext cx="12700" cy="43434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545800" y="12420600"/>
            <a:ext cx="4114800" cy="2514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Trauma Program Operational Review Committee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126200" y="12420600"/>
            <a:ext cx="4114800" cy="2514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Trauma Peer Review Committee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4706600" y="12420600"/>
            <a:ext cx="4114800" cy="2520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Trauma Panel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2 trauma surgeons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1 orthopedic surgeon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1 neurosurgery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1 anesthesiology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29200" y="15240000"/>
            <a:ext cx="142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reports to</a:t>
            </a:r>
            <a:endParaRPr lang="en-US" sz="2400" dirty="0"/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10055225" y="8385175"/>
            <a:ext cx="6350" cy="13106400"/>
          </a:xfrm>
          <a:prstGeom prst="bentConnector3">
            <a:avLst>
              <a:gd name="adj1" fmla="val 2650000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1600" y="16611600"/>
            <a:ext cx="2521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appoints members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1752600" y="17678400"/>
            <a:ext cx="4114800" cy="1219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Chief Executive Officer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096000" y="17678400"/>
            <a:ext cx="4114800" cy="1219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 of Clinical Services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515600" y="17678400"/>
            <a:ext cx="4114800" cy="1219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 of Emergency Medicine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4935200" y="17678400"/>
            <a:ext cx="4114800" cy="1219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Nurse Executive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146000" y="16230600"/>
            <a:ext cx="259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Trauma Center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1752600" y="19202400"/>
            <a:ext cx="4114800" cy="25209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 Medical Director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096000" y="19202400"/>
            <a:ext cx="4114800" cy="25209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 Program Manager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 in nursing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Evaluates nursing care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ATNC; TNCC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Full time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39400" y="19202400"/>
            <a:ext cx="4114800" cy="25209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 Registrar</a:t>
            </a:r>
          </a:p>
        </p:txBody>
      </p:sp>
      <p:cxnSp>
        <p:nvCxnSpPr>
          <p:cNvPr id="74" name="Elbow Connector 73"/>
          <p:cNvCxnSpPr>
            <a:stCxn id="72" idx="2"/>
            <a:endCxn id="84" idx="0"/>
          </p:cNvCxnSpPr>
          <p:nvPr/>
        </p:nvCxnSpPr>
        <p:spPr>
          <a:xfrm rot="16200000" flipH="1">
            <a:off x="11277600" y="18599150"/>
            <a:ext cx="2743200" cy="8991600"/>
          </a:xfrm>
          <a:prstGeom prst="bentConnector3">
            <a:avLst>
              <a:gd name="adj1" fmla="val 30555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3698200" y="19208750"/>
            <a:ext cx="4114800" cy="2514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 Program Operational Review Committee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9278600" y="19208750"/>
            <a:ext cx="4114800" cy="2514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 Peer Review Committee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4859000" y="19208750"/>
            <a:ext cx="4114800" cy="25209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 Panel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658600" y="22555200"/>
            <a:ext cx="14263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reports to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 rot="16200000" flipH="1">
            <a:off x="10207625" y="15173325"/>
            <a:ext cx="6350" cy="13106400"/>
          </a:xfrm>
          <a:prstGeom prst="bentConnector3">
            <a:avLst>
              <a:gd name="adj1" fmla="val 26500008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58000" y="23393400"/>
            <a:ext cx="25217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ppoints members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05000" y="24466550"/>
            <a:ext cx="4114800" cy="1219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Chief Executive Officer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248400" y="24466550"/>
            <a:ext cx="4114800" cy="1219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Head of Clinical Services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668000" y="24466550"/>
            <a:ext cx="4114800" cy="1219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Head of Emergency Medicine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087600" y="24466550"/>
            <a:ext cx="4114800" cy="1219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Nurse Executive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298400" y="23018750"/>
            <a:ext cx="216623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Average  Center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601200" y="23393400"/>
            <a:ext cx="2509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removes members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0439400" y="19202400"/>
            <a:ext cx="4114800" cy="2514600"/>
            <a:chOff x="1524000" y="1447800"/>
            <a:chExt cx="2895600" cy="1600200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/>
          <p:cNvCxnSpPr/>
          <p:nvPr/>
        </p:nvCxnSpPr>
        <p:spPr>
          <a:xfrm>
            <a:off x="1143000" y="5181600"/>
            <a:ext cx="2819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43000" y="26136600"/>
            <a:ext cx="2819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0820400" y="24460200"/>
            <a:ext cx="3962400" cy="1143000"/>
            <a:chOff x="1524000" y="1447800"/>
            <a:chExt cx="2895600" cy="1600200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6400800" y="24536400"/>
            <a:ext cx="3962400" cy="1143000"/>
            <a:chOff x="1524000" y="1447800"/>
            <a:chExt cx="2895600" cy="1600200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981200" y="24536400"/>
            <a:ext cx="3962400" cy="1143000"/>
            <a:chOff x="1524000" y="1447800"/>
            <a:chExt cx="2895600" cy="1600200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905000" y="17754600"/>
            <a:ext cx="3962400" cy="1143000"/>
            <a:chOff x="1524000" y="1447800"/>
            <a:chExt cx="2895600" cy="1600200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248400" y="17754600"/>
            <a:ext cx="3962400" cy="1143000"/>
            <a:chOff x="1524000" y="1447800"/>
            <a:chExt cx="2895600" cy="1600200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0668000" y="17754600"/>
            <a:ext cx="3962400" cy="1143000"/>
            <a:chOff x="1524000" y="1447800"/>
            <a:chExt cx="2895600" cy="16002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5011400" y="17754600"/>
            <a:ext cx="3962400" cy="1143000"/>
            <a:chOff x="1524000" y="1447800"/>
            <a:chExt cx="2895600" cy="1600200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524000" y="30018335"/>
            <a:ext cx="341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Trauma Center Specialties</a:t>
            </a:r>
            <a:endParaRPr lang="en-US" sz="2400" dirty="0"/>
          </a:p>
        </p:txBody>
      </p:sp>
      <p:sp>
        <p:nvSpPr>
          <p:cNvPr id="120" name="Rectangle 119"/>
          <p:cNvSpPr/>
          <p:nvPr/>
        </p:nvSpPr>
        <p:spPr>
          <a:xfrm>
            <a:off x="1600200" y="30861000"/>
            <a:ext cx="4114800" cy="2514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General Surgical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24/7 coverage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Hand, plastic, and spinal injury</a:t>
            </a:r>
          </a:p>
        </p:txBody>
      </p:sp>
      <p:graphicFrame>
        <p:nvGraphicFramePr>
          <p:cNvPr id="121" name="Chart 120"/>
          <p:cNvGraphicFramePr/>
          <p:nvPr/>
        </p:nvGraphicFramePr>
        <p:xfrm>
          <a:off x="5715000" y="30861000"/>
          <a:ext cx="1447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2" name="Chart 121"/>
          <p:cNvGraphicFramePr/>
          <p:nvPr/>
        </p:nvGraphicFramePr>
        <p:xfrm>
          <a:off x="11734800" y="30861000"/>
          <a:ext cx="1066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3" name="Rectangle 122"/>
          <p:cNvSpPr/>
          <p:nvPr/>
        </p:nvSpPr>
        <p:spPr>
          <a:xfrm>
            <a:off x="7543800" y="30861000"/>
            <a:ext cx="4114800" cy="2514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Trauma Surgery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24/7 coverage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Backup schedule</a:t>
            </a:r>
          </a:p>
        </p:txBody>
      </p:sp>
      <p:graphicFrame>
        <p:nvGraphicFramePr>
          <p:cNvPr id="124" name="Chart 123"/>
          <p:cNvGraphicFramePr/>
          <p:nvPr/>
        </p:nvGraphicFramePr>
        <p:xfrm>
          <a:off x="17907000" y="30861000"/>
          <a:ext cx="1066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5" name="Rectangle 124"/>
          <p:cNvSpPr/>
          <p:nvPr/>
        </p:nvSpPr>
        <p:spPr>
          <a:xfrm>
            <a:off x="13716000" y="30861000"/>
            <a:ext cx="4114800" cy="2514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Orthopedic Surgery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 24/7 coverage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 Backup schedule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Designated liaison to trauma</a:t>
            </a:r>
          </a:p>
        </p:txBody>
      </p:sp>
      <p:graphicFrame>
        <p:nvGraphicFramePr>
          <p:cNvPr id="126" name="Chart 125"/>
          <p:cNvGraphicFramePr/>
          <p:nvPr/>
        </p:nvGraphicFramePr>
        <p:xfrm>
          <a:off x="23850600" y="30937200"/>
          <a:ext cx="1066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7" name="Rectangle 126"/>
          <p:cNvSpPr/>
          <p:nvPr/>
        </p:nvSpPr>
        <p:spPr>
          <a:xfrm>
            <a:off x="19659600" y="30937200"/>
            <a:ext cx="4114800" cy="2514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Neurosurgery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24/7 coverage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Backup plan approved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 Residency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 smtClean="0"/>
              <a:t>liaison to </a:t>
            </a:r>
            <a:r>
              <a:rPr lang="en-US" sz="2400" dirty="0" smtClean="0"/>
              <a:t>trauma</a:t>
            </a:r>
            <a:endParaRPr lang="en-US" sz="2400" dirty="0" smtClean="0"/>
          </a:p>
        </p:txBody>
      </p:sp>
      <p:graphicFrame>
        <p:nvGraphicFramePr>
          <p:cNvPr id="128" name="Chart 127"/>
          <p:cNvGraphicFramePr/>
          <p:nvPr/>
        </p:nvGraphicFramePr>
        <p:xfrm>
          <a:off x="29489400" y="30861000"/>
          <a:ext cx="1066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9" name="Rectangle 128"/>
          <p:cNvSpPr/>
          <p:nvPr/>
        </p:nvSpPr>
        <p:spPr>
          <a:xfrm>
            <a:off x="25298400" y="30861000"/>
            <a:ext cx="4114800" cy="2514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Anesthesiology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24/7 coverage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Backup plan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Trauma QI program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Designated liaison to trauma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600200" y="34137600"/>
            <a:ext cx="4114800" cy="1219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Radiology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 liaison to trauma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943600" y="34137600"/>
            <a:ext cx="4114800" cy="1219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 liaison to trauma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0287000" y="34137600"/>
            <a:ext cx="4114800" cy="1219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 Therapist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4706600" y="34137600"/>
            <a:ext cx="4114800" cy="1219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Occupational Therapist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9126200" y="34137600"/>
            <a:ext cx="4114800" cy="1219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Rehabilitation Therapist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14782800" y="34213800"/>
            <a:ext cx="3962400" cy="1143000"/>
            <a:chOff x="1524000" y="1447800"/>
            <a:chExt cx="2895600" cy="1600200"/>
          </a:xfrm>
        </p:grpSpPr>
        <p:cxnSp>
          <p:nvCxnSpPr>
            <p:cNvPr id="136" name="Straight Connector 135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19202400" y="34213800"/>
            <a:ext cx="3962400" cy="1143000"/>
            <a:chOff x="1524000" y="1447800"/>
            <a:chExt cx="2895600" cy="1600200"/>
          </a:xfrm>
        </p:grpSpPr>
        <p:cxnSp>
          <p:nvCxnSpPr>
            <p:cNvPr id="139" name="Straight Connector 138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27660600" y="34290000"/>
            <a:ext cx="259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Trauma Center</a:t>
            </a:r>
            <a:endParaRPr lang="en-US" sz="2400" dirty="0"/>
          </a:p>
        </p:txBody>
      </p:sp>
      <p:sp>
        <p:nvSpPr>
          <p:cNvPr id="142" name="Rectangle 141"/>
          <p:cNvSpPr/>
          <p:nvPr/>
        </p:nvSpPr>
        <p:spPr>
          <a:xfrm>
            <a:off x="1600200" y="36423600"/>
            <a:ext cx="4114800" cy="2514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General Surgical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24/7 coverage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Hand, plastic, and spinal injury</a:t>
            </a:r>
          </a:p>
        </p:txBody>
      </p:sp>
      <p:graphicFrame>
        <p:nvGraphicFramePr>
          <p:cNvPr id="143" name="Chart 142"/>
          <p:cNvGraphicFramePr/>
          <p:nvPr/>
        </p:nvGraphicFramePr>
        <p:xfrm>
          <a:off x="5715000" y="36423600"/>
          <a:ext cx="1447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4" name="Chart 143"/>
          <p:cNvGraphicFramePr/>
          <p:nvPr/>
        </p:nvGraphicFramePr>
        <p:xfrm>
          <a:off x="11734800" y="36423600"/>
          <a:ext cx="1066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5" name="Rectangle 144"/>
          <p:cNvSpPr/>
          <p:nvPr/>
        </p:nvSpPr>
        <p:spPr>
          <a:xfrm>
            <a:off x="7543800" y="36423600"/>
            <a:ext cx="4114800" cy="2514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 Surgery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24/7 coverage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Backup schedule</a:t>
            </a:r>
          </a:p>
        </p:txBody>
      </p:sp>
      <p:graphicFrame>
        <p:nvGraphicFramePr>
          <p:cNvPr id="146" name="Chart 145"/>
          <p:cNvGraphicFramePr/>
          <p:nvPr/>
        </p:nvGraphicFramePr>
        <p:xfrm>
          <a:off x="17907000" y="36423600"/>
          <a:ext cx="1066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7" name="Rectangle 146"/>
          <p:cNvSpPr/>
          <p:nvPr/>
        </p:nvSpPr>
        <p:spPr>
          <a:xfrm>
            <a:off x="13716000" y="36423600"/>
            <a:ext cx="4114800" cy="2514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Orthopedic Surgery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No 24/7 coverage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No Backup schedule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Designated liaison to trauma</a:t>
            </a:r>
          </a:p>
        </p:txBody>
      </p:sp>
      <p:graphicFrame>
        <p:nvGraphicFramePr>
          <p:cNvPr id="148" name="Chart 147"/>
          <p:cNvGraphicFramePr/>
          <p:nvPr/>
        </p:nvGraphicFramePr>
        <p:xfrm>
          <a:off x="23850600" y="36499800"/>
          <a:ext cx="1066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9" name="Rectangle 148"/>
          <p:cNvSpPr/>
          <p:nvPr/>
        </p:nvSpPr>
        <p:spPr>
          <a:xfrm>
            <a:off x="19659600" y="36499800"/>
            <a:ext cx="4114800" cy="2514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Neurosurgery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24/7 coverage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Backup plan approved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Residency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Designated liaison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50" name="Chart 149"/>
          <p:cNvGraphicFramePr/>
          <p:nvPr/>
        </p:nvGraphicFramePr>
        <p:xfrm>
          <a:off x="29489400" y="36423600"/>
          <a:ext cx="1066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51" name="Rectangle 150"/>
          <p:cNvSpPr/>
          <p:nvPr/>
        </p:nvSpPr>
        <p:spPr>
          <a:xfrm>
            <a:off x="25298400" y="36423600"/>
            <a:ext cx="4114800" cy="2514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Anesthesiology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24/7 coverage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Backup plan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Trauma QI program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Designated liaison to trauma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600200" y="39700200"/>
            <a:ext cx="4114800" cy="1219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Radiology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No liaison to trauma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943600" y="39700200"/>
            <a:ext cx="4114800" cy="1219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iaison to trauma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0287000" y="39700200"/>
            <a:ext cx="4114800" cy="1219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Physical Therapist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4706600" y="39700200"/>
            <a:ext cx="4114800" cy="1219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Occupational Therapist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9126200" y="39700200"/>
            <a:ext cx="4114800" cy="1219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Rehabilitation Therapist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14782800" y="39776400"/>
            <a:ext cx="3962400" cy="1143000"/>
            <a:chOff x="1524000" y="1447800"/>
            <a:chExt cx="2895600" cy="1600200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9202400" y="39776400"/>
            <a:ext cx="3962400" cy="1143000"/>
            <a:chOff x="1524000" y="1447800"/>
            <a:chExt cx="2895600" cy="1600200"/>
          </a:xfrm>
        </p:grpSpPr>
        <p:cxnSp>
          <p:nvCxnSpPr>
            <p:cNvPr id="161" name="Straight Connector 160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27660600" y="39852600"/>
            <a:ext cx="20973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Average Center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0439400" y="39776400"/>
            <a:ext cx="3962400" cy="1143000"/>
            <a:chOff x="1524000" y="1447800"/>
            <a:chExt cx="2895600" cy="1600200"/>
          </a:xfrm>
        </p:grpSpPr>
        <p:cxnSp>
          <p:nvCxnSpPr>
            <p:cNvPr id="165" name="Straight Connector 164"/>
            <p:cNvCxnSpPr/>
            <p:nvPr/>
          </p:nvCxnSpPr>
          <p:spPr>
            <a:xfrm flipV="1">
              <a:off x="1524000" y="1447800"/>
              <a:ext cx="2819400" cy="16002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524000" y="1447800"/>
              <a:ext cx="2895600" cy="16002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309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</dc:creator>
  <cp:lastModifiedBy>Edi Tudoreanu</cp:lastModifiedBy>
  <cp:revision>15</cp:revision>
  <dcterms:created xsi:type="dcterms:W3CDTF">2006-08-16T00:00:00Z</dcterms:created>
  <dcterms:modified xsi:type="dcterms:W3CDTF">2017-07-19T18:34:19Z</dcterms:modified>
</cp:coreProperties>
</file>