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6" r:id="rId2"/>
    <p:sldId id="257" r:id="rId3"/>
    <p:sldId id="260" r:id="rId4"/>
    <p:sldId id="261" r:id="rId5"/>
    <p:sldId id="263" r:id="rId6"/>
    <p:sldId id="262" r:id="rId7"/>
    <p:sldId id="264" r:id="rId8"/>
    <p:sldId id="265" r:id="rId9"/>
    <p:sldId id="274" r:id="rId10"/>
    <p:sldId id="275" r:id="rId11"/>
    <p:sldId id="276" r:id="rId12"/>
    <p:sldId id="277" r:id="rId13"/>
    <p:sldId id="278" r:id="rId14"/>
    <p:sldId id="266" r:id="rId15"/>
    <p:sldId id="285" r:id="rId16"/>
    <p:sldId id="286" r:id="rId17"/>
    <p:sldId id="281" r:id="rId18"/>
    <p:sldId id="282" r:id="rId19"/>
    <p:sldId id="283" r:id="rId20"/>
    <p:sldId id="287" r:id="rId21"/>
    <p:sldId id="267" r:id="rId22"/>
    <p:sldId id="268" r:id="rId23"/>
    <p:sldId id="288" r:id="rId24"/>
    <p:sldId id="289" r:id="rId25"/>
    <p:sldId id="290" r:id="rId26"/>
    <p:sldId id="269" r:id="rId27"/>
    <p:sldId id="270" r:id="rId28"/>
    <p:sldId id="271" r:id="rId29"/>
    <p:sldId id="272" r:id="rId30"/>
    <p:sldId id="273"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3" r:id="rId53"/>
    <p:sldId id="312" r:id="rId54"/>
    <p:sldId id="314" r:id="rId55"/>
    <p:sldId id="315" r:id="rId56"/>
    <p:sldId id="316" r:id="rId57"/>
    <p:sldId id="317" r:id="rId58"/>
    <p:sldId id="318" r:id="rId59"/>
    <p:sldId id="320" r:id="rId60"/>
    <p:sldId id="319" r:id="rId61"/>
    <p:sldId id="322" r:id="rId62"/>
    <p:sldId id="321" r:id="rId63"/>
    <p:sldId id="323"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B137DE-18E8-D7E1-4EDD-932FD3065B96}" v="6271" dt="2023-09-14T22:59:25.4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E01CB6-5D9C-4083-8573-B753FB3EE4AD}"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291910EF-1E55-43C4-A5A7-A7810DA8C981}">
      <dgm:prSet/>
      <dgm:spPr/>
      <dgm:t>
        <a:bodyPr/>
        <a:lstStyle/>
        <a:p>
          <a:r>
            <a:rPr lang="en-US" baseline="0"/>
            <a:t>Data collection involves the systematic acquisition and measurement of information related to specific variables within an established system. This process enables us to address pertinent questions and assess the outcomes of interest. As mentioned earlier, our dataset was sourced from Wikipedia using a combination of REST API and web scraping techniques.</a:t>
          </a:r>
          <a:endParaRPr lang="en-US"/>
        </a:p>
      </dgm:t>
    </dgm:pt>
    <dgm:pt modelId="{78D0C1B2-FDE4-4F5F-8A45-ABC99534EF76}" type="parTrans" cxnId="{A13669DB-9EE8-49D9-B893-892472FF9663}">
      <dgm:prSet/>
      <dgm:spPr/>
      <dgm:t>
        <a:bodyPr/>
        <a:lstStyle/>
        <a:p>
          <a:endParaRPr lang="en-US"/>
        </a:p>
      </dgm:t>
    </dgm:pt>
    <dgm:pt modelId="{0DD84963-C79B-4098-AFEE-444BC5C4AC6A}" type="sibTrans" cxnId="{A13669DB-9EE8-49D9-B893-892472FF9663}">
      <dgm:prSet/>
      <dgm:spPr/>
      <dgm:t>
        <a:bodyPr/>
        <a:lstStyle/>
        <a:p>
          <a:endParaRPr lang="en-US"/>
        </a:p>
      </dgm:t>
    </dgm:pt>
    <dgm:pt modelId="{ED75150A-F5AC-4C79-97AF-11812EDE8776}">
      <dgm:prSet/>
      <dgm:spPr/>
      <dgm:t>
        <a:bodyPr/>
        <a:lstStyle/>
        <a:p>
          <a:r>
            <a:rPr lang="en-US" baseline="0"/>
            <a:t>For the REST API approach, we initiated the process with a GET request. Subsequently, we encoded the response content in JSON format and transformed it into a pandas data frame using the json_normalize() function. Following this, we conducted data cleaning, identifying and addressing missing values to ensure data completeness.</a:t>
          </a:r>
          <a:endParaRPr lang="en-US"/>
        </a:p>
      </dgm:t>
    </dgm:pt>
    <dgm:pt modelId="{166CAB4D-80F0-45A5-94E6-2B2DFBCFDBA1}" type="parTrans" cxnId="{E5027E3A-0B7D-49F6-9853-224E914C57D4}">
      <dgm:prSet/>
      <dgm:spPr/>
      <dgm:t>
        <a:bodyPr/>
        <a:lstStyle/>
        <a:p>
          <a:endParaRPr lang="en-US"/>
        </a:p>
      </dgm:t>
    </dgm:pt>
    <dgm:pt modelId="{A2ACD190-FBCC-411F-8195-C545B697081F}" type="sibTrans" cxnId="{E5027E3A-0B7D-49F6-9853-224E914C57D4}">
      <dgm:prSet/>
      <dgm:spPr/>
      <dgm:t>
        <a:bodyPr/>
        <a:lstStyle/>
        <a:p>
          <a:endParaRPr lang="en-US"/>
        </a:p>
      </dgm:t>
    </dgm:pt>
    <dgm:pt modelId="{CB5DD052-011E-4C51-9470-7BFDC87F4239}">
      <dgm:prSet/>
      <dgm:spPr/>
      <dgm:t>
        <a:bodyPr/>
        <a:lstStyle/>
        <a:p>
          <a:r>
            <a:rPr lang="en-US" baseline="0"/>
            <a:t>In the case of web scraping, BeautifulSoup was employed to extract launch records presented as an HTML table. We then parsed this table and converted it into a pandas dataframe, facilitating further analysis of the data.</a:t>
          </a:r>
          <a:endParaRPr lang="en-US"/>
        </a:p>
      </dgm:t>
    </dgm:pt>
    <dgm:pt modelId="{71686627-3341-4007-8F7C-BC62CC3DD16D}" type="parTrans" cxnId="{863A458F-2DA4-4562-B0D5-589040A07F8B}">
      <dgm:prSet/>
      <dgm:spPr/>
      <dgm:t>
        <a:bodyPr/>
        <a:lstStyle/>
        <a:p>
          <a:endParaRPr lang="en-US"/>
        </a:p>
      </dgm:t>
    </dgm:pt>
    <dgm:pt modelId="{0533F37A-E997-4192-8057-AF3D7318C144}" type="sibTrans" cxnId="{863A458F-2DA4-4562-B0D5-589040A07F8B}">
      <dgm:prSet/>
      <dgm:spPr/>
      <dgm:t>
        <a:bodyPr/>
        <a:lstStyle/>
        <a:p>
          <a:endParaRPr lang="en-US"/>
        </a:p>
      </dgm:t>
    </dgm:pt>
    <dgm:pt modelId="{7378431F-99E8-4168-8DB4-CE4B40C71074}" type="pres">
      <dgm:prSet presAssocID="{EFE01CB6-5D9C-4083-8573-B753FB3EE4AD}" presName="root" presStyleCnt="0">
        <dgm:presLayoutVars>
          <dgm:dir/>
          <dgm:resizeHandles val="exact"/>
        </dgm:presLayoutVars>
      </dgm:prSet>
      <dgm:spPr/>
    </dgm:pt>
    <dgm:pt modelId="{3CA4B1CC-4C31-4995-AD26-382E7555FB05}" type="pres">
      <dgm:prSet presAssocID="{291910EF-1E55-43C4-A5A7-A7810DA8C981}" presName="compNode" presStyleCnt="0"/>
      <dgm:spPr/>
    </dgm:pt>
    <dgm:pt modelId="{AC95F0D5-A188-4B4B-87E6-641BBF68A9AD}" type="pres">
      <dgm:prSet presAssocID="{291910EF-1E55-43C4-A5A7-A7810DA8C98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72B5045-3CF1-4CF9-AD7A-7A24BAFE3387}" type="pres">
      <dgm:prSet presAssocID="{291910EF-1E55-43C4-A5A7-A7810DA8C981}" presName="spaceRect" presStyleCnt="0"/>
      <dgm:spPr/>
    </dgm:pt>
    <dgm:pt modelId="{16508991-E929-4218-B803-F840887FA1DA}" type="pres">
      <dgm:prSet presAssocID="{291910EF-1E55-43C4-A5A7-A7810DA8C981}" presName="textRect" presStyleLbl="revTx" presStyleIdx="0" presStyleCnt="3">
        <dgm:presLayoutVars>
          <dgm:chMax val="1"/>
          <dgm:chPref val="1"/>
        </dgm:presLayoutVars>
      </dgm:prSet>
      <dgm:spPr/>
    </dgm:pt>
    <dgm:pt modelId="{CB45E67A-DB68-41D3-8E1A-6728300BF18F}" type="pres">
      <dgm:prSet presAssocID="{0DD84963-C79B-4098-AFEE-444BC5C4AC6A}" presName="sibTrans" presStyleCnt="0"/>
      <dgm:spPr/>
    </dgm:pt>
    <dgm:pt modelId="{08A91459-BF50-42BA-81CC-FC2BB068812C}" type="pres">
      <dgm:prSet presAssocID="{ED75150A-F5AC-4C79-97AF-11812EDE8776}" presName="compNode" presStyleCnt="0"/>
      <dgm:spPr/>
    </dgm:pt>
    <dgm:pt modelId="{DCB8F986-44EA-4735-BCE8-EF569B33B45C}" type="pres">
      <dgm:prSet presAssocID="{ED75150A-F5AC-4C79-97AF-11812EDE87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4C2AF7F4-D1AB-4C4A-A444-AA1625179DEC}" type="pres">
      <dgm:prSet presAssocID="{ED75150A-F5AC-4C79-97AF-11812EDE8776}" presName="spaceRect" presStyleCnt="0"/>
      <dgm:spPr/>
    </dgm:pt>
    <dgm:pt modelId="{E7E2663F-E47D-4C02-87CF-C4E84209E929}" type="pres">
      <dgm:prSet presAssocID="{ED75150A-F5AC-4C79-97AF-11812EDE8776}" presName="textRect" presStyleLbl="revTx" presStyleIdx="1" presStyleCnt="3">
        <dgm:presLayoutVars>
          <dgm:chMax val="1"/>
          <dgm:chPref val="1"/>
        </dgm:presLayoutVars>
      </dgm:prSet>
      <dgm:spPr/>
    </dgm:pt>
    <dgm:pt modelId="{4D7B757F-77FB-4EBF-B226-C0D36D73B003}" type="pres">
      <dgm:prSet presAssocID="{A2ACD190-FBCC-411F-8195-C545B697081F}" presName="sibTrans" presStyleCnt="0"/>
      <dgm:spPr/>
    </dgm:pt>
    <dgm:pt modelId="{1B3CCEC9-94C8-418B-A51F-C18D347E6969}" type="pres">
      <dgm:prSet presAssocID="{CB5DD052-011E-4C51-9470-7BFDC87F4239}" presName="compNode" presStyleCnt="0"/>
      <dgm:spPr/>
    </dgm:pt>
    <dgm:pt modelId="{9BB43C7A-D178-4400-B6B7-A38B815888C2}" type="pres">
      <dgm:prSet presAssocID="{CB5DD052-011E-4C51-9470-7BFDC87F423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A73E15CD-D17A-4AFD-B1F8-CF4A1600D88F}" type="pres">
      <dgm:prSet presAssocID="{CB5DD052-011E-4C51-9470-7BFDC87F4239}" presName="spaceRect" presStyleCnt="0"/>
      <dgm:spPr/>
    </dgm:pt>
    <dgm:pt modelId="{387659FC-685C-4125-BA56-A831F56B8132}" type="pres">
      <dgm:prSet presAssocID="{CB5DD052-011E-4C51-9470-7BFDC87F4239}" presName="textRect" presStyleLbl="revTx" presStyleIdx="2" presStyleCnt="3">
        <dgm:presLayoutVars>
          <dgm:chMax val="1"/>
          <dgm:chPref val="1"/>
        </dgm:presLayoutVars>
      </dgm:prSet>
      <dgm:spPr/>
    </dgm:pt>
  </dgm:ptLst>
  <dgm:cxnLst>
    <dgm:cxn modelId="{E5027E3A-0B7D-49F6-9853-224E914C57D4}" srcId="{EFE01CB6-5D9C-4083-8573-B753FB3EE4AD}" destId="{ED75150A-F5AC-4C79-97AF-11812EDE8776}" srcOrd="1" destOrd="0" parTransId="{166CAB4D-80F0-45A5-94E6-2B2DFBCFDBA1}" sibTransId="{A2ACD190-FBCC-411F-8195-C545B697081F}"/>
    <dgm:cxn modelId="{863A458F-2DA4-4562-B0D5-589040A07F8B}" srcId="{EFE01CB6-5D9C-4083-8573-B753FB3EE4AD}" destId="{CB5DD052-011E-4C51-9470-7BFDC87F4239}" srcOrd="2" destOrd="0" parTransId="{71686627-3341-4007-8F7C-BC62CC3DD16D}" sibTransId="{0533F37A-E997-4192-8057-AF3D7318C144}"/>
    <dgm:cxn modelId="{B1055194-64A6-4F50-B85E-163690B8544B}" type="presOf" srcId="{291910EF-1E55-43C4-A5A7-A7810DA8C981}" destId="{16508991-E929-4218-B803-F840887FA1DA}" srcOrd="0" destOrd="0" presId="urn:microsoft.com/office/officeart/2018/2/layout/IconLabelList"/>
    <dgm:cxn modelId="{CFADDACC-0DB0-4A4F-B875-4DC9348CC85C}" type="presOf" srcId="{CB5DD052-011E-4C51-9470-7BFDC87F4239}" destId="{387659FC-685C-4125-BA56-A831F56B8132}" srcOrd="0" destOrd="0" presId="urn:microsoft.com/office/officeart/2018/2/layout/IconLabelList"/>
    <dgm:cxn modelId="{A13669DB-9EE8-49D9-B893-892472FF9663}" srcId="{EFE01CB6-5D9C-4083-8573-B753FB3EE4AD}" destId="{291910EF-1E55-43C4-A5A7-A7810DA8C981}" srcOrd="0" destOrd="0" parTransId="{78D0C1B2-FDE4-4F5F-8A45-ABC99534EF76}" sibTransId="{0DD84963-C79B-4098-AFEE-444BC5C4AC6A}"/>
    <dgm:cxn modelId="{4819F9DB-83F1-41AB-B9B3-DEC538D8C9A3}" type="presOf" srcId="{ED75150A-F5AC-4C79-97AF-11812EDE8776}" destId="{E7E2663F-E47D-4C02-87CF-C4E84209E929}" srcOrd="0" destOrd="0" presId="urn:microsoft.com/office/officeart/2018/2/layout/IconLabelList"/>
    <dgm:cxn modelId="{55FB90F0-5C97-4719-BF25-B1ADBF1B690F}" type="presOf" srcId="{EFE01CB6-5D9C-4083-8573-B753FB3EE4AD}" destId="{7378431F-99E8-4168-8DB4-CE4B40C71074}" srcOrd="0" destOrd="0" presId="urn:microsoft.com/office/officeart/2018/2/layout/IconLabelList"/>
    <dgm:cxn modelId="{BDD9DB82-E16D-4F8A-AB31-9F69F571C4BF}" type="presParOf" srcId="{7378431F-99E8-4168-8DB4-CE4B40C71074}" destId="{3CA4B1CC-4C31-4995-AD26-382E7555FB05}" srcOrd="0" destOrd="0" presId="urn:microsoft.com/office/officeart/2018/2/layout/IconLabelList"/>
    <dgm:cxn modelId="{7FE6B64D-D666-4096-B426-8867BA964368}" type="presParOf" srcId="{3CA4B1CC-4C31-4995-AD26-382E7555FB05}" destId="{AC95F0D5-A188-4B4B-87E6-641BBF68A9AD}" srcOrd="0" destOrd="0" presId="urn:microsoft.com/office/officeart/2018/2/layout/IconLabelList"/>
    <dgm:cxn modelId="{3F56EB6C-F2C2-4CE0-83C0-822E6845E84D}" type="presParOf" srcId="{3CA4B1CC-4C31-4995-AD26-382E7555FB05}" destId="{772B5045-3CF1-4CF9-AD7A-7A24BAFE3387}" srcOrd="1" destOrd="0" presId="urn:microsoft.com/office/officeart/2018/2/layout/IconLabelList"/>
    <dgm:cxn modelId="{FB95189C-2A84-4C3A-8339-34012C3E1662}" type="presParOf" srcId="{3CA4B1CC-4C31-4995-AD26-382E7555FB05}" destId="{16508991-E929-4218-B803-F840887FA1DA}" srcOrd="2" destOrd="0" presId="urn:microsoft.com/office/officeart/2018/2/layout/IconLabelList"/>
    <dgm:cxn modelId="{7378AD10-3190-4E86-B9C6-C6414B02E6DC}" type="presParOf" srcId="{7378431F-99E8-4168-8DB4-CE4B40C71074}" destId="{CB45E67A-DB68-41D3-8E1A-6728300BF18F}" srcOrd="1" destOrd="0" presId="urn:microsoft.com/office/officeart/2018/2/layout/IconLabelList"/>
    <dgm:cxn modelId="{E8A8F339-B691-4345-9348-2D3F1ADB5447}" type="presParOf" srcId="{7378431F-99E8-4168-8DB4-CE4B40C71074}" destId="{08A91459-BF50-42BA-81CC-FC2BB068812C}" srcOrd="2" destOrd="0" presId="urn:microsoft.com/office/officeart/2018/2/layout/IconLabelList"/>
    <dgm:cxn modelId="{1440EC9B-B540-409D-AD4E-1585AD2A7A33}" type="presParOf" srcId="{08A91459-BF50-42BA-81CC-FC2BB068812C}" destId="{DCB8F986-44EA-4735-BCE8-EF569B33B45C}" srcOrd="0" destOrd="0" presId="urn:microsoft.com/office/officeart/2018/2/layout/IconLabelList"/>
    <dgm:cxn modelId="{73CC520F-1BE1-4FF6-B2F6-ED73E00DC0D7}" type="presParOf" srcId="{08A91459-BF50-42BA-81CC-FC2BB068812C}" destId="{4C2AF7F4-D1AB-4C4A-A444-AA1625179DEC}" srcOrd="1" destOrd="0" presId="urn:microsoft.com/office/officeart/2018/2/layout/IconLabelList"/>
    <dgm:cxn modelId="{063125FE-FB1A-40A5-9BB5-EB0F490DD4AF}" type="presParOf" srcId="{08A91459-BF50-42BA-81CC-FC2BB068812C}" destId="{E7E2663F-E47D-4C02-87CF-C4E84209E929}" srcOrd="2" destOrd="0" presId="urn:microsoft.com/office/officeart/2018/2/layout/IconLabelList"/>
    <dgm:cxn modelId="{CA03D244-DE4E-4F8C-9CBB-5824891B0DCA}" type="presParOf" srcId="{7378431F-99E8-4168-8DB4-CE4B40C71074}" destId="{4D7B757F-77FB-4EBF-B226-C0D36D73B003}" srcOrd="3" destOrd="0" presId="urn:microsoft.com/office/officeart/2018/2/layout/IconLabelList"/>
    <dgm:cxn modelId="{78F32C2E-1B24-4EB3-9A4A-331055A27364}" type="presParOf" srcId="{7378431F-99E8-4168-8DB4-CE4B40C71074}" destId="{1B3CCEC9-94C8-418B-A51F-C18D347E6969}" srcOrd="4" destOrd="0" presId="urn:microsoft.com/office/officeart/2018/2/layout/IconLabelList"/>
    <dgm:cxn modelId="{F6CD5AF4-45E7-48F2-8236-BB7C4ADDC8CB}" type="presParOf" srcId="{1B3CCEC9-94C8-418B-A51F-C18D347E6969}" destId="{9BB43C7A-D178-4400-B6B7-A38B815888C2}" srcOrd="0" destOrd="0" presId="urn:microsoft.com/office/officeart/2018/2/layout/IconLabelList"/>
    <dgm:cxn modelId="{2FFA020C-BCD6-44CA-856B-C50383DDAE7F}" type="presParOf" srcId="{1B3CCEC9-94C8-418B-A51F-C18D347E6969}" destId="{A73E15CD-D17A-4AFD-B1F8-CF4A1600D88F}" srcOrd="1" destOrd="0" presId="urn:microsoft.com/office/officeart/2018/2/layout/IconLabelList"/>
    <dgm:cxn modelId="{1F1F6132-116B-4247-9F43-EE95574FB09A}" type="presParOf" srcId="{1B3CCEC9-94C8-418B-A51F-C18D347E6969}" destId="{387659FC-685C-4125-BA56-A831F56B813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95F0D5-A188-4B4B-87E6-641BBF68A9AD}">
      <dsp:nvSpPr>
        <dsp:cNvPr id="0" name=""/>
        <dsp:cNvSpPr/>
      </dsp:nvSpPr>
      <dsp:spPr>
        <a:xfrm>
          <a:off x="998912" y="550211"/>
          <a:ext cx="1263273" cy="12632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508991-E929-4218-B803-F840887FA1DA}">
      <dsp:nvSpPr>
        <dsp:cNvPr id="0" name=""/>
        <dsp:cNvSpPr/>
      </dsp:nvSpPr>
      <dsp:spPr>
        <a:xfrm>
          <a:off x="226911" y="2278766"/>
          <a:ext cx="2807273"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baseline="0"/>
            <a:t>Data collection involves the systematic acquisition and measurement of information related to specific variables within an established system. This process enables us to address pertinent questions and assess the outcomes of interest. As mentioned earlier, our dataset was sourced from Wikipedia using a combination of REST API and web scraping techniques.</a:t>
          </a:r>
          <a:endParaRPr lang="en-US" sz="1100" kern="1200"/>
        </a:p>
      </dsp:txBody>
      <dsp:txXfrm>
        <a:off x="226911" y="2278766"/>
        <a:ext cx="2807273" cy="1372500"/>
      </dsp:txXfrm>
    </dsp:sp>
    <dsp:sp modelId="{DCB8F986-44EA-4735-BCE8-EF569B33B45C}">
      <dsp:nvSpPr>
        <dsp:cNvPr id="0" name=""/>
        <dsp:cNvSpPr/>
      </dsp:nvSpPr>
      <dsp:spPr>
        <a:xfrm>
          <a:off x="4297458" y="550211"/>
          <a:ext cx="1263273" cy="12632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E2663F-E47D-4C02-87CF-C4E84209E929}">
      <dsp:nvSpPr>
        <dsp:cNvPr id="0" name=""/>
        <dsp:cNvSpPr/>
      </dsp:nvSpPr>
      <dsp:spPr>
        <a:xfrm>
          <a:off x="3525458" y="2278766"/>
          <a:ext cx="2807273"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baseline="0"/>
            <a:t>For the REST API approach, we initiated the process with a GET request. Subsequently, we encoded the response content in JSON format and transformed it into a pandas data frame using the json_normalize() function. Following this, we conducted data cleaning, identifying and addressing missing values to ensure data completeness.</a:t>
          </a:r>
          <a:endParaRPr lang="en-US" sz="1100" kern="1200"/>
        </a:p>
      </dsp:txBody>
      <dsp:txXfrm>
        <a:off x="3525458" y="2278766"/>
        <a:ext cx="2807273" cy="1372500"/>
      </dsp:txXfrm>
    </dsp:sp>
    <dsp:sp modelId="{9BB43C7A-D178-4400-B6B7-A38B815888C2}">
      <dsp:nvSpPr>
        <dsp:cNvPr id="0" name=""/>
        <dsp:cNvSpPr/>
      </dsp:nvSpPr>
      <dsp:spPr>
        <a:xfrm>
          <a:off x="7596005" y="550211"/>
          <a:ext cx="1263273" cy="12632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7659FC-685C-4125-BA56-A831F56B8132}">
      <dsp:nvSpPr>
        <dsp:cNvPr id="0" name=""/>
        <dsp:cNvSpPr/>
      </dsp:nvSpPr>
      <dsp:spPr>
        <a:xfrm>
          <a:off x="6824005" y="2278766"/>
          <a:ext cx="2807273" cy="137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baseline="0"/>
            <a:t>In the case of web scraping, BeautifulSoup was employed to extract launch records presented as an HTML table. We then parsed this table and converted it into a pandas dataframe, facilitating further analysis of the data.</a:t>
          </a:r>
          <a:endParaRPr lang="en-US" sz="1100" kern="1200"/>
        </a:p>
      </dsp:txBody>
      <dsp:txXfrm>
        <a:off x="6824005" y="2278766"/>
        <a:ext cx="2807273" cy="1372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9/14/2023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15368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291454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27268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71590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15657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8390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9/14/2023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67049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9/14/2023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86828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9/14/2023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53058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4253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55458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9/14/2023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00435504"/>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jpeg"/><Relationship Id="rId5" Type="http://schemas.openxmlformats.org/officeDocument/2006/relationships/image" Target="../media/image54.png"/><Relationship Id="rId4" Type="http://schemas.openxmlformats.org/officeDocument/2006/relationships/image" Target="../media/image5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DE021BD-1116-4F17-9FD8-FEB0B1D25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pic>
        <p:nvPicPr>
          <p:cNvPr id="4" name="Picture 3" descr="ECHOSTAR 105/SES-11 MISSION | Official SpaceX Photos | Flickr">
            <a:extLst>
              <a:ext uri="{FF2B5EF4-FFF2-40B4-BE49-F238E27FC236}">
                <a16:creationId xmlns:a16="http://schemas.microsoft.com/office/drawing/2014/main" id="{A8CFB351-B45F-605A-85C7-1564846870F7}"/>
              </a:ext>
            </a:extLst>
          </p:cNvPr>
          <p:cNvPicPr>
            <a:picLocks noChangeAspect="1"/>
          </p:cNvPicPr>
          <p:nvPr/>
        </p:nvPicPr>
        <p:blipFill rotWithShape="1">
          <a:blip r:embed="rId2"/>
          <a:srcRect t="31870" b="401"/>
          <a:stretch/>
        </p:blipFill>
        <p:spPr>
          <a:xfrm>
            <a:off x="20" y="10"/>
            <a:ext cx="11292820" cy="5105390"/>
          </a:xfrm>
          <a:prstGeom prst="rect">
            <a:avLst/>
          </a:prstGeom>
        </p:spPr>
      </p:pic>
      <p:sp>
        <p:nvSpPr>
          <p:cNvPr id="34" name="Rectangle 33">
            <a:extLst>
              <a:ext uri="{FF2B5EF4-FFF2-40B4-BE49-F238E27FC236}">
                <a16:creationId xmlns:a16="http://schemas.microsoft.com/office/drawing/2014/main" id="{14053421-3C7E-4167-AAC2-1B30B2C01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811"/>
            <a:ext cx="11292842" cy="5108211"/>
          </a:xfrm>
          <a:prstGeom prst="rect">
            <a:avLst/>
          </a:prstGeom>
          <a:solidFill>
            <a:srgbClr val="0000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4C08D8C9-BACC-EBC9-CB33-E0EBEC2940A2}"/>
              </a:ext>
            </a:extLst>
          </p:cNvPr>
          <p:cNvSpPr>
            <a:spLocks noGrp="1"/>
          </p:cNvSpPr>
          <p:nvPr>
            <p:ph type="ctrTitle"/>
          </p:nvPr>
        </p:nvSpPr>
        <p:spPr>
          <a:xfrm>
            <a:off x="1261872" y="368300"/>
            <a:ext cx="8263128" cy="4470399"/>
          </a:xfrm>
          <a:noFill/>
        </p:spPr>
        <p:txBody>
          <a:bodyPr anchor="b">
            <a:normAutofit/>
          </a:bodyPr>
          <a:lstStyle/>
          <a:p>
            <a:r>
              <a:rPr lang="en-US" sz="5400" dirty="0">
                <a:solidFill>
                  <a:srgbClr val="FFFFFF"/>
                </a:solidFill>
                <a:cs typeface="Calibri Light"/>
              </a:rPr>
              <a:t>Leading Space Race with Data Science: A Capstone Project of SpaceX</a:t>
            </a:r>
            <a:endParaRPr lang="en-US" sz="5400" dirty="0">
              <a:solidFill>
                <a:srgbClr val="FFFFFF"/>
              </a:solidFill>
            </a:endParaRPr>
          </a:p>
        </p:txBody>
      </p:sp>
      <p:sp>
        <p:nvSpPr>
          <p:cNvPr id="36" name="Rectangle 35">
            <a:extLst>
              <a:ext uri="{FF2B5EF4-FFF2-40B4-BE49-F238E27FC236}">
                <a16:creationId xmlns:a16="http://schemas.microsoft.com/office/drawing/2014/main" id="{E271DD9B-7A66-493F-BB4A-1CF4294C6E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105400"/>
            <a:ext cx="11292840" cy="17526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472640E-7976-7C9C-BE27-CB4D9808F5DD}"/>
              </a:ext>
            </a:extLst>
          </p:cNvPr>
          <p:cNvSpPr>
            <a:spLocks noGrp="1"/>
          </p:cNvSpPr>
          <p:nvPr>
            <p:ph type="subTitle" idx="1"/>
          </p:nvPr>
        </p:nvSpPr>
        <p:spPr>
          <a:xfrm>
            <a:off x="1261872" y="5340351"/>
            <a:ext cx="9418320" cy="1193800"/>
          </a:xfrm>
        </p:spPr>
        <p:txBody>
          <a:bodyPr vert="horz" lIns="91440" tIns="45720" rIns="91440" bIns="45720" rtlCol="0" anchor="t">
            <a:normAutofit/>
          </a:bodyPr>
          <a:lstStyle/>
          <a:p>
            <a:r>
              <a:rPr lang="en-US" sz="2400">
                <a:solidFill>
                  <a:schemeClr val="tx1"/>
                </a:solidFill>
                <a:cs typeface="Calibri"/>
              </a:rPr>
              <a:t>Devansh Pathak</a:t>
            </a:r>
          </a:p>
          <a:p>
            <a:r>
              <a:rPr lang="en-US" sz="2400">
                <a:solidFill>
                  <a:schemeClr val="tx1"/>
                </a:solidFill>
                <a:cs typeface="Calibri"/>
              </a:rPr>
              <a:t>September 15, 2023</a:t>
            </a:r>
          </a:p>
        </p:txBody>
      </p:sp>
    </p:spTree>
    <p:extLst>
      <p:ext uri="{BB962C8B-B14F-4D97-AF65-F5344CB8AC3E}">
        <p14:creationId xmlns:p14="http://schemas.microsoft.com/office/powerpoint/2010/main" val="394218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Rectangle 92">
            <a:extLst>
              <a:ext uri="{FF2B5EF4-FFF2-40B4-BE49-F238E27FC236}">
                <a16:creationId xmlns:a16="http://schemas.microsoft.com/office/drawing/2014/main" id="{E2C05438-8975-4783-BCC7-9A4F0BD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DF0ACCC9-A5C0-44FC-9472-E3E4BF4B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31AAEB-FB24-2620-64E5-72BAAFA001BC}"/>
              </a:ext>
            </a:extLst>
          </p:cNvPr>
          <p:cNvSpPr>
            <a:spLocks noGrp="1"/>
          </p:cNvSpPr>
          <p:nvPr>
            <p:ph type="title"/>
          </p:nvPr>
        </p:nvSpPr>
        <p:spPr>
          <a:xfrm>
            <a:off x="6941573" y="758952"/>
            <a:ext cx="3907625" cy="4041648"/>
          </a:xfrm>
        </p:spPr>
        <p:txBody>
          <a:bodyPr vert="horz" lIns="91440" tIns="45720" rIns="91440" bIns="45720" rtlCol="0" anchor="b">
            <a:normAutofit/>
          </a:bodyPr>
          <a:lstStyle/>
          <a:p>
            <a:pPr>
              <a:lnSpc>
                <a:spcPct val="85000"/>
              </a:lnSpc>
            </a:pPr>
            <a:r>
              <a:rPr lang="en-US" sz="3600">
                <a:solidFill>
                  <a:srgbClr val="FFFFFF"/>
                </a:solidFill>
              </a:rPr>
              <a:t>Declare global variable lists that will store data returned by helper functions with additional API calls to get relevant data</a:t>
            </a:r>
          </a:p>
        </p:txBody>
      </p:sp>
      <p:sp useBgFill="1">
        <p:nvSpPr>
          <p:cNvPr id="97" name="Rectangle 96">
            <a:extLst>
              <a:ext uri="{FF2B5EF4-FFF2-40B4-BE49-F238E27FC236}">
                <a16:creationId xmlns:a16="http://schemas.microsoft.com/office/drawing/2014/main" id="{E8B8E8AE-1882-46F3-94E7-A2A391494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60873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program&#10;&#10;Description automatically generated">
            <a:extLst>
              <a:ext uri="{FF2B5EF4-FFF2-40B4-BE49-F238E27FC236}">
                <a16:creationId xmlns:a16="http://schemas.microsoft.com/office/drawing/2014/main" id="{E3820C74-8E4A-60D2-2FC8-D69F949BF3B7}"/>
              </a:ext>
            </a:extLst>
          </p:cNvPr>
          <p:cNvPicPr>
            <a:picLocks noChangeAspect="1"/>
          </p:cNvPicPr>
          <p:nvPr/>
        </p:nvPicPr>
        <p:blipFill>
          <a:blip r:embed="rId2"/>
          <a:stretch>
            <a:fillRect/>
          </a:stretch>
        </p:blipFill>
        <p:spPr>
          <a:xfrm>
            <a:off x="1648175" y="484632"/>
            <a:ext cx="3743832" cy="5888736"/>
          </a:xfrm>
          <a:prstGeom prst="rect">
            <a:avLst/>
          </a:prstGeom>
        </p:spPr>
      </p:pic>
      <p:sp>
        <p:nvSpPr>
          <p:cNvPr id="99" name="Rectangle 98">
            <a:extLst>
              <a:ext uri="{FF2B5EF4-FFF2-40B4-BE49-F238E27FC236}">
                <a16:creationId xmlns:a16="http://schemas.microsoft.com/office/drawing/2014/main" id="{F5AE0C4B-4D5E-48B0-929B-038F7E948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1354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E2C05438-8975-4783-BCC7-9A4F0BD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F0ACCC9-A5C0-44FC-9472-E3E4BF4B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EF45591-E4D6-49C4-0DA4-69A65E20BD8E}"/>
              </a:ext>
            </a:extLst>
          </p:cNvPr>
          <p:cNvSpPr>
            <a:spLocks noGrp="1"/>
          </p:cNvSpPr>
          <p:nvPr>
            <p:ph type="title"/>
          </p:nvPr>
        </p:nvSpPr>
        <p:spPr>
          <a:xfrm>
            <a:off x="6941573" y="758952"/>
            <a:ext cx="3907625" cy="4041648"/>
          </a:xfrm>
        </p:spPr>
        <p:txBody>
          <a:bodyPr vert="horz" lIns="91440" tIns="45720" rIns="91440" bIns="45720" rtlCol="0" anchor="b">
            <a:normAutofit/>
          </a:bodyPr>
          <a:lstStyle/>
          <a:p>
            <a:pPr>
              <a:lnSpc>
                <a:spcPct val="85000"/>
              </a:lnSpc>
            </a:pPr>
            <a:r>
              <a:rPr lang="en-US" sz="4600">
                <a:solidFill>
                  <a:srgbClr val="FFFFFF"/>
                </a:solidFill>
              </a:rPr>
              <a:t>Call helper functions to get relevant data where columns have IDs</a:t>
            </a:r>
          </a:p>
        </p:txBody>
      </p:sp>
      <p:sp useBgFill="1">
        <p:nvSpPr>
          <p:cNvPr id="15" name="Rectangle 14">
            <a:extLst>
              <a:ext uri="{FF2B5EF4-FFF2-40B4-BE49-F238E27FC236}">
                <a16:creationId xmlns:a16="http://schemas.microsoft.com/office/drawing/2014/main" id="{E8B8E8AE-1882-46F3-94E7-A2A391494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60873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4F93C3A9-5AC7-801E-B27B-3B6F2FA6FB60}"/>
              </a:ext>
            </a:extLst>
          </p:cNvPr>
          <p:cNvPicPr>
            <a:picLocks noGrp="1" noChangeAspect="1"/>
          </p:cNvPicPr>
          <p:nvPr>
            <p:ph idx="1"/>
          </p:nvPr>
        </p:nvPicPr>
        <p:blipFill>
          <a:blip r:embed="rId2"/>
          <a:stretch>
            <a:fillRect/>
          </a:stretch>
        </p:blipFill>
        <p:spPr>
          <a:xfrm>
            <a:off x="944183" y="1007646"/>
            <a:ext cx="5151817" cy="4842707"/>
          </a:xfrm>
          <a:prstGeom prst="rect">
            <a:avLst/>
          </a:prstGeom>
        </p:spPr>
      </p:pic>
      <p:sp>
        <p:nvSpPr>
          <p:cNvPr id="17" name="Rectangle 16">
            <a:extLst>
              <a:ext uri="{FF2B5EF4-FFF2-40B4-BE49-F238E27FC236}">
                <a16:creationId xmlns:a16="http://schemas.microsoft.com/office/drawing/2014/main" id="{F5AE0C4B-4D5E-48B0-929B-038F7E948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8759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E2C05438-8975-4783-BCC7-9A4F0BD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F0ACCC9-A5C0-44FC-9472-E3E4BF4B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80DAC9-DF16-4065-B764-43BA0FB4330F}"/>
              </a:ext>
            </a:extLst>
          </p:cNvPr>
          <p:cNvSpPr>
            <a:spLocks noGrp="1"/>
          </p:cNvSpPr>
          <p:nvPr>
            <p:ph type="title"/>
          </p:nvPr>
        </p:nvSpPr>
        <p:spPr>
          <a:xfrm>
            <a:off x="6941573" y="758952"/>
            <a:ext cx="3907625" cy="4041648"/>
          </a:xfrm>
        </p:spPr>
        <p:txBody>
          <a:bodyPr vert="horz" lIns="91440" tIns="45720" rIns="91440" bIns="45720" rtlCol="0" anchor="b">
            <a:normAutofit/>
          </a:bodyPr>
          <a:lstStyle/>
          <a:p>
            <a:pPr>
              <a:lnSpc>
                <a:spcPct val="85000"/>
              </a:lnSpc>
            </a:pPr>
            <a:r>
              <a:rPr lang="en-US" sz="4600">
                <a:solidFill>
                  <a:srgbClr val="FFFFFF"/>
                </a:solidFill>
              </a:rPr>
              <a:t>Construct dataset from received data &amp; combine columns into a dictionary</a:t>
            </a:r>
          </a:p>
        </p:txBody>
      </p:sp>
      <p:sp useBgFill="1">
        <p:nvSpPr>
          <p:cNvPr id="15" name="Rectangle 14">
            <a:extLst>
              <a:ext uri="{FF2B5EF4-FFF2-40B4-BE49-F238E27FC236}">
                <a16:creationId xmlns:a16="http://schemas.microsoft.com/office/drawing/2014/main" id="{E8B8E8AE-1882-46F3-94E7-A2A391494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60873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 shot of a computer program&#10;&#10;Description automatically generated">
            <a:extLst>
              <a:ext uri="{FF2B5EF4-FFF2-40B4-BE49-F238E27FC236}">
                <a16:creationId xmlns:a16="http://schemas.microsoft.com/office/drawing/2014/main" id="{DF6F8546-7AA9-4DC3-1081-7570B3D0DBCE}"/>
              </a:ext>
            </a:extLst>
          </p:cNvPr>
          <p:cNvPicPr>
            <a:picLocks noGrp="1" noChangeAspect="1"/>
          </p:cNvPicPr>
          <p:nvPr>
            <p:ph idx="1"/>
          </p:nvPr>
        </p:nvPicPr>
        <p:blipFill>
          <a:blip r:embed="rId2"/>
          <a:stretch>
            <a:fillRect/>
          </a:stretch>
        </p:blipFill>
        <p:spPr>
          <a:xfrm>
            <a:off x="944183" y="1831937"/>
            <a:ext cx="5151817" cy="3194126"/>
          </a:xfrm>
          <a:prstGeom prst="rect">
            <a:avLst/>
          </a:prstGeom>
        </p:spPr>
      </p:pic>
      <p:sp>
        <p:nvSpPr>
          <p:cNvPr id="17" name="Rectangle 16">
            <a:extLst>
              <a:ext uri="{FF2B5EF4-FFF2-40B4-BE49-F238E27FC236}">
                <a16:creationId xmlns:a16="http://schemas.microsoft.com/office/drawing/2014/main" id="{F5AE0C4B-4D5E-48B0-929B-038F7E948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7427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E2C05438-8975-4783-BCC7-9A4F0BD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F0ACCC9-A5C0-44FC-9472-E3E4BF4B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B1EE62-1726-4B3C-5570-F12C122A1CA7}"/>
              </a:ext>
            </a:extLst>
          </p:cNvPr>
          <p:cNvSpPr>
            <a:spLocks noGrp="1"/>
          </p:cNvSpPr>
          <p:nvPr>
            <p:ph type="title"/>
          </p:nvPr>
        </p:nvSpPr>
        <p:spPr>
          <a:xfrm>
            <a:off x="6941573" y="758952"/>
            <a:ext cx="3907625" cy="4041648"/>
          </a:xfrm>
        </p:spPr>
        <p:txBody>
          <a:bodyPr vert="horz" lIns="91440" tIns="45720" rIns="91440" bIns="45720" rtlCol="0" anchor="b">
            <a:normAutofit/>
          </a:bodyPr>
          <a:lstStyle/>
          <a:p>
            <a:pPr>
              <a:lnSpc>
                <a:spcPct val="85000"/>
              </a:lnSpc>
            </a:pPr>
            <a:r>
              <a:rPr lang="en-US" sz="4100">
                <a:solidFill>
                  <a:srgbClr val="FFFFFF"/>
                </a:solidFill>
              </a:rPr>
              <a:t>Create DataFrame from dictionary and filter to keep only the Falcon 9 launches</a:t>
            </a:r>
          </a:p>
        </p:txBody>
      </p:sp>
      <p:sp useBgFill="1">
        <p:nvSpPr>
          <p:cNvPr id="15" name="Rectangle 14">
            <a:extLst>
              <a:ext uri="{FF2B5EF4-FFF2-40B4-BE49-F238E27FC236}">
                <a16:creationId xmlns:a16="http://schemas.microsoft.com/office/drawing/2014/main" id="{E8B8E8AE-1882-46F3-94E7-A2A391494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60873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53920278-7E62-A9FB-1AFD-2C24B09F168C}"/>
              </a:ext>
            </a:extLst>
          </p:cNvPr>
          <p:cNvPicPr>
            <a:picLocks noGrp="1" noChangeAspect="1"/>
          </p:cNvPicPr>
          <p:nvPr>
            <p:ph idx="1"/>
          </p:nvPr>
        </p:nvPicPr>
        <p:blipFill>
          <a:blip r:embed="rId2"/>
          <a:stretch>
            <a:fillRect/>
          </a:stretch>
        </p:blipFill>
        <p:spPr>
          <a:xfrm>
            <a:off x="944183" y="2128166"/>
            <a:ext cx="5151817" cy="2601668"/>
          </a:xfrm>
          <a:prstGeom prst="rect">
            <a:avLst/>
          </a:prstGeom>
        </p:spPr>
      </p:pic>
      <p:sp>
        <p:nvSpPr>
          <p:cNvPr id="17" name="Rectangle 16">
            <a:extLst>
              <a:ext uri="{FF2B5EF4-FFF2-40B4-BE49-F238E27FC236}">
                <a16:creationId xmlns:a16="http://schemas.microsoft.com/office/drawing/2014/main" id="{F5AE0C4B-4D5E-48B0-929B-038F7E948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245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3FA7F-8872-F7F5-1B99-5610812912B6}"/>
              </a:ext>
            </a:extLst>
          </p:cNvPr>
          <p:cNvSpPr>
            <a:spLocks noGrp="1"/>
          </p:cNvSpPr>
          <p:nvPr>
            <p:ph type="title"/>
          </p:nvPr>
        </p:nvSpPr>
        <p:spPr>
          <a:xfrm>
            <a:off x="965198" y="643466"/>
            <a:ext cx="3092718" cy="5528734"/>
          </a:xfrm>
          <a:noFill/>
        </p:spPr>
        <p:txBody>
          <a:bodyPr anchor="t">
            <a:normAutofit/>
          </a:bodyPr>
          <a:lstStyle/>
          <a:p>
            <a:r>
              <a:rPr lang="en-US" sz="2800">
                <a:solidFill>
                  <a:srgbClr val="FFFFFF"/>
                </a:solidFill>
              </a:rPr>
              <a:t>Data Collection – Web Scraping</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43B829-24A9-0044-1A6B-495699C1D586}"/>
              </a:ext>
            </a:extLst>
          </p:cNvPr>
          <p:cNvSpPr>
            <a:spLocks noGrp="1"/>
          </p:cNvSpPr>
          <p:nvPr>
            <p:ph idx="1"/>
          </p:nvPr>
        </p:nvSpPr>
        <p:spPr>
          <a:xfrm>
            <a:off x="4821898" y="643466"/>
            <a:ext cx="5827472" cy="5571067"/>
          </a:xfrm>
        </p:spPr>
        <p:txBody>
          <a:bodyPr vert="horz" lIns="91440" tIns="45720" rIns="91440" bIns="45720" rtlCol="0">
            <a:normAutofit/>
          </a:bodyPr>
          <a:lstStyle/>
          <a:p>
            <a:r>
              <a:rPr lang="en-US" sz="1900">
                <a:ea typeface="+mn-lt"/>
                <a:cs typeface="+mn-lt"/>
              </a:rPr>
              <a:t>In this phase, we conducted web scraping to gather historical launch records for Falcon 9 rockets. Our data source was a Wikipedia page titled "List of Falcon 9 and Falcon Heavy launches."</a:t>
            </a:r>
            <a:endParaRPr lang="en-US" sz="1900"/>
          </a:p>
          <a:p>
            <a:r>
              <a:rPr lang="en-US" sz="1900">
                <a:ea typeface="+mn-lt"/>
                <a:cs typeface="+mn-lt"/>
              </a:rPr>
              <a:t>Here's a breakdown of the process:</a:t>
            </a:r>
            <a:endParaRPr lang="en-US" sz="1900"/>
          </a:p>
          <a:p>
            <a:pPr lvl="1">
              <a:buFont typeface="Arial" pitchFamily="18" charset="2"/>
              <a:buChar char="•"/>
            </a:pPr>
            <a:r>
              <a:rPr lang="en-US" sz="1900">
                <a:ea typeface="+mn-lt"/>
                <a:cs typeface="+mn-lt"/>
              </a:rPr>
              <a:t>We initiated a request to access the Wikipedia page specifically dedicated to Falcon 9 launches by using its URL.</a:t>
            </a:r>
            <a:endParaRPr lang="en-US" sz="1900"/>
          </a:p>
          <a:p>
            <a:pPr lvl="1">
              <a:buFont typeface="Arial" pitchFamily="34" charset="0"/>
              <a:buChar char="•"/>
            </a:pPr>
            <a:r>
              <a:rPr lang="en-US" sz="1900" spc="10">
                <a:ea typeface="+mn-lt"/>
                <a:cs typeface="+mn-lt"/>
              </a:rPr>
              <a:t>We utilized BeautifulSoup, a powerful web scraping library, to extract the Falcon 9 launch records directly from the Wikipedia page. This involved parsing the table containing the launch information.</a:t>
            </a:r>
            <a:endParaRPr lang="en-US" sz="1900" spc="10"/>
          </a:p>
          <a:p>
            <a:pPr lvl="1">
              <a:buFont typeface="Arial" pitchFamily="18" charset="2"/>
              <a:buChar char="•"/>
            </a:pPr>
            <a:r>
              <a:rPr lang="en-US" sz="1900" spc="10">
                <a:ea typeface="+mn-lt"/>
                <a:cs typeface="+mn-lt"/>
              </a:rPr>
              <a:t>The extracted launch records were then converted into a pandas data frame. This transformation facilitated further analysis and manipulation of the data for our project.</a:t>
            </a:r>
            <a:endParaRPr lang="en-US" sz="1900" spc="10"/>
          </a:p>
        </p:txBody>
      </p:sp>
    </p:spTree>
    <p:extLst>
      <p:ext uri="{BB962C8B-B14F-4D97-AF65-F5344CB8AC3E}">
        <p14:creationId xmlns:p14="http://schemas.microsoft.com/office/powerpoint/2010/main" val="3356897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E2C05438-8975-4783-BCC7-9A4F0BD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F0ACCC9-A5C0-44FC-9472-E3E4BF4B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B1EE62-1726-4B3C-5570-F12C122A1CA7}"/>
              </a:ext>
            </a:extLst>
          </p:cNvPr>
          <p:cNvSpPr>
            <a:spLocks noGrp="1"/>
          </p:cNvSpPr>
          <p:nvPr>
            <p:ph type="title"/>
          </p:nvPr>
        </p:nvSpPr>
        <p:spPr>
          <a:xfrm>
            <a:off x="6941573" y="758952"/>
            <a:ext cx="3907625" cy="4041648"/>
          </a:xfrm>
        </p:spPr>
        <p:txBody>
          <a:bodyPr vert="horz" lIns="91440" tIns="45720" rIns="91440" bIns="45720" rtlCol="0" anchor="b">
            <a:normAutofit/>
          </a:bodyPr>
          <a:lstStyle/>
          <a:p>
            <a:pPr>
              <a:lnSpc>
                <a:spcPct val="85000"/>
              </a:lnSpc>
            </a:pPr>
            <a:r>
              <a:rPr lang="en-US" sz="4100" dirty="0">
                <a:solidFill>
                  <a:srgbClr val="FFFFFF"/>
                </a:solidFill>
              </a:rPr>
              <a:t>Create API GET method to request Falcon 9 launch HTML page</a:t>
            </a:r>
            <a:endParaRPr lang="en-US" dirty="0"/>
          </a:p>
        </p:txBody>
      </p:sp>
      <p:sp useBgFill="1">
        <p:nvSpPr>
          <p:cNvPr id="15" name="Rectangle 14">
            <a:extLst>
              <a:ext uri="{FF2B5EF4-FFF2-40B4-BE49-F238E27FC236}">
                <a16:creationId xmlns:a16="http://schemas.microsoft.com/office/drawing/2014/main" id="{E8B8E8AE-1882-46F3-94E7-A2A391494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60873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5AE0C4B-4D5E-48B0-929B-038F7E948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10;&#10;Description automatically generated">
            <a:extLst>
              <a:ext uri="{FF2B5EF4-FFF2-40B4-BE49-F238E27FC236}">
                <a16:creationId xmlns:a16="http://schemas.microsoft.com/office/drawing/2014/main" id="{39BB9022-F1F7-8073-CD91-51E5B4D7009A}"/>
              </a:ext>
            </a:extLst>
          </p:cNvPr>
          <p:cNvPicPr>
            <a:picLocks noGrp="1" noChangeAspect="1"/>
          </p:cNvPicPr>
          <p:nvPr>
            <p:ph idx="1"/>
          </p:nvPr>
        </p:nvPicPr>
        <p:blipFill>
          <a:blip r:embed="rId2"/>
          <a:stretch>
            <a:fillRect/>
          </a:stretch>
        </p:blipFill>
        <p:spPr>
          <a:xfrm>
            <a:off x="650391" y="2674880"/>
            <a:ext cx="5726101" cy="1106953"/>
          </a:xfrm>
        </p:spPr>
      </p:pic>
    </p:spTree>
    <p:extLst>
      <p:ext uri="{BB962C8B-B14F-4D97-AF65-F5344CB8AC3E}">
        <p14:creationId xmlns:p14="http://schemas.microsoft.com/office/powerpoint/2010/main" val="4071303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E2C05438-8975-4783-BCC7-9A4F0BD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F0ACCC9-A5C0-44FC-9472-E3E4BF4B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B1EE62-1726-4B3C-5570-F12C122A1CA7}"/>
              </a:ext>
            </a:extLst>
          </p:cNvPr>
          <p:cNvSpPr>
            <a:spLocks noGrp="1"/>
          </p:cNvSpPr>
          <p:nvPr>
            <p:ph type="title"/>
          </p:nvPr>
        </p:nvSpPr>
        <p:spPr>
          <a:xfrm>
            <a:off x="6903943" y="1972507"/>
            <a:ext cx="3907625" cy="2188389"/>
          </a:xfrm>
        </p:spPr>
        <p:txBody>
          <a:bodyPr vert="horz" lIns="91440" tIns="45720" rIns="91440" bIns="45720" rtlCol="0" anchor="b">
            <a:normAutofit/>
          </a:bodyPr>
          <a:lstStyle/>
          <a:p>
            <a:pPr>
              <a:lnSpc>
                <a:spcPct val="85000"/>
              </a:lnSpc>
            </a:pPr>
            <a:r>
              <a:rPr lang="en-US" sz="4100" dirty="0">
                <a:solidFill>
                  <a:srgbClr val="FFFFFF"/>
                </a:solidFill>
              </a:rPr>
              <a:t>Create </a:t>
            </a:r>
            <a:r>
              <a:rPr lang="en-US" sz="4100" dirty="0" err="1">
                <a:solidFill>
                  <a:srgbClr val="FFFFFF"/>
                </a:solidFill>
              </a:rPr>
              <a:t>BeautifulSoup</a:t>
            </a:r>
            <a:r>
              <a:rPr lang="en-US" sz="4100" dirty="0">
                <a:solidFill>
                  <a:srgbClr val="FFFFFF"/>
                </a:solidFill>
              </a:rPr>
              <a:t> Object</a:t>
            </a:r>
            <a:endParaRPr lang="en-US" dirty="0"/>
          </a:p>
        </p:txBody>
      </p:sp>
      <p:sp useBgFill="1">
        <p:nvSpPr>
          <p:cNvPr id="15" name="Rectangle 14">
            <a:extLst>
              <a:ext uri="{FF2B5EF4-FFF2-40B4-BE49-F238E27FC236}">
                <a16:creationId xmlns:a16="http://schemas.microsoft.com/office/drawing/2014/main" id="{E8B8E8AE-1882-46F3-94E7-A2A391494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60873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5AE0C4B-4D5E-48B0-929B-038F7E948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descr="A close-up of a white card&#10;&#10;Description automatically generated">
            <a:extLst>
              <a:ext uri="{FF2B5EF4-FFF2-40B4-BE49-F238E27FC236}">
                <a16:creationId xmlns:a16="http://schemas.microsoft.com/office/drawing/2014/main" id="{FE9A261D-0365-0C9E-20F3-EF6EEB3D76AD}"/>
              </a:ext>
            </a:extLst>
          </p:cNvPr>
          <p:cNvPicPr>
            <a:picLocks noChangeAspect="1"/>
          </p:cNvPicPr>
          <p:nvPr/>
        </p:nvPicPr>
        <p:blipFill>
          <a:blip r:embed="rId2"/>
          <a:stretch>
            <a:fillRect/>
          </a:stretch>
        </p:blipFill>
        <p:spPr>
          <a:xfrm>
            <a:off x="613431" y="2922794"/>
            <a:ext cx="5762390" cy="733425"/>
          </a:xfrm>
          <a:prstGeom prst="rect">
            <a:avLst/>
          </a:prstGeom>
        </p:spPr>
      </p:pic>
    </p:spTree>
    <p:extLst>
      <p:ext uri="{BB962C8B-B14F-4D97-AF65-F5344CB8AC3E}">
        <p14:creationId xmlns:p14="http://schemas.microsoft.com/office/powerpoint/2010/main" val="3600037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E2C05438-8975-4783-BCC7-9A4F0BD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F0ACCC9-A5C0-44FC-9472-E3E4BF4B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64EB30B-494C-056B-3415-4F3CC9CC0FC1}"/>
              </a:ext>
            </a:extLst>
          </p:cNvPr>
          <p:cNvSpPr>
            <a:spLocks noGrp="1"/>
          </p:cNvSpPr>
          <p:nvPr>
            <p:ph type="title"/>
          </p:nvPr>
        </p:nvSpPr>
        <p:spPr>
          <a:xfrm>
            <a:off x="6941573" y="758952"/>
            <a:ext cx="3907625" cy="4041648"/>
          </a:xfrm>
        </p:spPr>
        <p:txBody>
          <a:bodyPr vert="horz" lIns="91440" tIns="45720" rIns="91440" bIns="45720" rtlCol="0" anchor="b">
            <a:normAutofit/>
          </a:bodyPr>
          <a:lstStyle/>
          <a:p>
            <a:pPr>
              <a:lnSpc>
                <a:spcPct val="85000"/>
              </a:lnSpc>
            </a:pPr>
            <a:r>
              <a:rPr lang="en-US" sz="3600">
                <a:solidFill>
                  <a:srgbClr val="FFFFFF"/>
                </a:solidFill>
              </a:rPr>
              <a:t>Find all the tables on the Wiki page and extract relevant column names from HTML table header</a:t>
            </a:r>
          </a:p>
        </p:txBody>
      </p:sp>
      <p:sp useBgFill="1">
        <p:nvSpPr>
          <p:cNvPr id="15" name="Rectangle 14">
            <a:extLst>
              <a:ext uri="{FF2B5EF4-FFF2-40B4-BE49-F238E27FC236}">
                <a16:creationId xmlns:a16="http://schemas.microsoft.com/office/drawing/2014/main" id="{E8B8E8AE-1882-46F3-94E7-A2A391494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60873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code&#10;&#10;Description automatically generated">
            <a:extLst>
              <a:ext uri="{FF2B5EF4-FFF2-40B4-BE49-F238E27FC236}">
                <a16:creationId xmlns:a16="http://schemas.microsoft.com/office/drawing/2014/main" id="{A705F0A4-03B6-FCD5-839D-BBA678CB8EC7}"/>
              </a:ext>
            </a:extLst>
          </p:cNvPr>
          <p:cNvPicPr>
            <a:picLocks noGrp="1" noChangeAspect="1"/>
          </p:cNvPicPr>
          <p:nvPr>
            <p:ph idx="1"/>
          </p:nvPr>
        </p:nvPicPr>
        <p:blipFill>
          <a:blip r:embed="rId2"/>
          <a:stretch>
            <a:fillRect/>
          </a:stretch>
        </p:blipFill>
        <p:spPr>
          <a:xfrm>
            <a:off x="944183" y="2675547"/>
            <a:ext cx="5151817" cy="1506906"/>
          </a:xfrm>
          <a:prstGeom prst="rect">
            <a:avLst/>
          </a:prstGeom>
        </p:spPr>
      </p:pic>
      <p:sp>
        <p:nvSpPr>
          <p:cNvPr id="17" name="Rectangle 16">
            <a:extLst>
              <a:ext uri="{FF2B5EF4-FFF2-40B4-BE49-F238E27FC236}">
                <a16:creationId xmlns:a16="http://schemas.microsoft.com/office/drawing/2014/main" id="{F5AE0C4B-4D5E-48B0-929B-038F7E948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1264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E2C05438-8975-4783-BCC7-9A4F0BD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F0ACCC9-A5C0-44FC-9472-E3E4BF4B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EBDCAFC6-65FD-BCBD-6AB5-1ED3BB1DDE6C}"/>
              </a:ext>
            </a:extLst>
          </p:cNvPr>
          <p:cNvSpPr>
            <a:spLocks noGrp="1"/>
          </p:cNvSpPr>
          <p:nvPr>
            <p:ph type="title"/>
          </p:nvPr>
        </p:nvSpPr>
        <p:spPr>
          <a:xfrm>
            <a:off x="6941573" y="758952"/>
            <a:ext cx="3907625" cy="4041648"/>
          </a:xfrm>
        </p:spPr>
        <p:txBody>
          <a:bodyPr vert="horz" lIns="91440" tIns="45720" rIns="91440" bIns="45720" rtlCol="0" anchor="b">
            <a:normAutofit/>
          </a:bodyPr>
          <a:lstStyle/>
          <a:p>
            <a:pPr>
              <a:lnSpc>
                <a:spcPct val="85000"/>
              </a:lnSpc>
            </a:pPr>
            <a:r>
              <a:rPr lang="en-US" sz="4100">
                <a:solidFill>
                  <a:srgbClr val="FFFFFF"/>
                </a:solidFill>
              </a:rPr>
              <a:t>Create an empty Dictionary with keys from extracted column names</a:t>
            </a:r>
          </a:p>
        </p:txBody>
      </p:sp>
      <p:sp useBgFill="1">
        <p:nvSpPr>
          <p:cNvPr id="15" name="Rectangle 14">
            <a:extLst>
              <a:ext uri="{FF2B5EF4-FFF2-40B4-BE49-F238E27FC236}">
                <a16:creationId xmlns:a16="http://schemas.microsoft.com/office/drawing/2014/main" id="{E8B8E8AE-1882-46F3-94E7-A2A391494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60873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CABADDEA-A7BC-0DD8-AA54-EED63DAFD2D8}"/>
              </a:ext>
            </a:extLst>
          </p:cNvPr>
          <p:cNvPicPr>
            <a:picLocks noGrp="1" noChangeAspect="1"/>
          </p:cNvPicPr>
          <p:nvPr>
            <p:ph idx="1"/>
          </p:nvPr>
        </p:nvPicPr>
        <p:blipFill>
          <a:blip r:embed="rId2"/>
          <a:stretch>
            <a:fillRect/>
          </a:stretch>
        </p:blipFill>
        <p:spPr>
          <a:xfrm>
            <a:off x="944183" y="1928533"/>
            <a:ext cx="5151817" cy="3000933"/>
          </a:xfrm>
          <a:prstGeom prst="rect">
            <a:avLst/>
          </a:prstGeom>
        </p:spPr>
      </p:pic>
      <p:sp>
        <p:nvSpPr>
          <p:cNvPr id="17" name="Rectangle 16">
            <a:extLst>
              <a:ext uri="{FF2B5EF4-FFF2-40B4-BE49-F238E27FC236}">
                <a16:creationId xmlns:a16="http://schemas.microsoft.com/office/drawing/2014/main" id="{F5AE0C4B-4D5E-48B0-929B-038F7E948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3217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E2C05438-8975-4783-BCC7-9A4F0BD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F0ACCC9-A5C0-44FC-9472-E3E4BF4B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E222F5-C15E-5B74-64BF-1ED2E7327886}"/>
              </a:ext>
            </a:extLst>
          </p:cNvPr>
          <p:cNvSpPr>
            <a:spLocks noGrp="1"/>
          </p:cNvSpPr>
          <p:nvPr>
            <p:ph type="title"/>
          </p:nvPr>
        </p:nvSpPr>
        <p:spPr>
          <a:xfrm>
            <a:off x="6941573" y="758952"/>
            <a:ext cx="3907625" cy="4041648"/>
          </a:xfrm>
        </p:spPr>
        <p:txBody>
          <a:bodyPr vert="horz" lIns="91440" tIns="45720" rIns="91440" bIns="45720" rtlCol="0" anchor="b">
            <a:normAutofit/>
          </a:bodyPr>
          <a:lstStyle/>
          <a:p>
            <a:pPr>
              <a:lnSpc>
                <a:spcPct val="85000"/>
              </a:lnSpc>
            </a:pPr>
            <a:r>
              <a:rPr lang="en-US" sz="3600">
                <a:solidFill>
                  <a:srgbClr val="FFFFFF"/>
                </a:solidFill>
              </a:rPr>
              <a:t>Fill up the launch_dict with launch records extracted from table rows by utilizing helper functions to help parse HTML data</a:t>
            </a:r>
          </a:p>
        </p:txBody>
      </p:sp>
      <p:sp useBgFill="1">
        <p:nvSpPr>
          <p:cNvPr id="15" name="Rectangle 14">
            <a:extLst>
              <a:ext uri="{FF2B5EF4-FFF2-40B4-BE49-F238E27FC236}">
                <a16:creationId xmlns:a16="http://schemas.microsoft.com/office/drawing/2014/main" id="{E8B8E8AE-1882-46F3-94E7-A2A391494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60873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code&#10;&#10;Description automatically generated">
            <a:extLst>
              <a:ext uri="{FF2B5EF4-FFF2-40B4-BE49-F238E27FC236}">
                <a16:creationId xmlns:a16="http://schemas.microsoft.com/office/drawing/2014/main" id="{BD3248FE-1D04-9F93-07BD-4B6B57AEE5B8}"/>
              </a:ext>
            </a:extLst>
          </p:cNvPr>
          <p:cNvPicPr>
            <a:picLocks noGrp="1" noChangeAspect="1"/>
          </p:cNvPicPr>
          <p:nvPr>
            <p:ph idx="1"/>
          </p:nvPr>
        </p:nvPicPr>
        <p:blipFill>
          <a:blip r:embed="rId2"/>
          <a:stretch>
            <a:fillRect/>
          </a:stretch>
        </p:blipFill>
        <p:spPr>
          <a:xfrm>
            <a:off x="944183" y="1928533"/>
            <a:ext cx="5151817" cy="3000933"/>
          </a:xfrm>
          <a:prstGeom prst="rect">
            <a:avLst/>
          </a:prstGeom>
        </p:spPr>
      </p:pic>
      <p:sp>
        <p:nvSpPr>
          <p:cNvPr id="17" name="Rectangle 16">
            <a:extLst>
              <a:ext uri="{FF2B5EF4-FFF2-40B4-BE49-F238E27FC236}">
                <a16:creationId xmlns:a16="http://schemas.microsoft.com/office/drawing/2014/main" id="{F5AE0C4B-4D5E-48B0-929B-038F7E948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872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A682D6-51BC-DFFA-6EE5-2EF79C41D14B}"/>
              </a:ext>
            </a:extLst>
          </p:cNvPr>
          <p:cNvSpPr>
            <a:spLocks noGrp="1"/>
          </p:cNvSpPr>
          <p:nvPr>
            <p:ph type="title"/>
          </p:nvPr>
        </p:nvSpPr>
        <p:spPr>
          <a:xfrm>
            <a:off x="965198" y="643466"/>
            <a:ext cx="3092718" cy="5528734"/>
          </a:xfrm>
          <a:noFill/>
        </p:spPr>
        <p:txBody>
          <a:bodyPr anchor="t">
            <a:normAutofit/>
          </a:bodyPr>
          <a:lstStyle/>
          <a:p>
            <a:pPr defTabSz="978408"/>
            <a:r>
              <a:rPr lang="en-US" sz="2800" kern="1200" spc="-54" baseline="0">
                <a:solidFill>
                  <a:srgbClr val="FFFFFF"/>
                </a:solidFill>
                <a:latin typeface="+mj-lt"/>
                <a:ea typeface="+mj-ea"/>
                <a:cs typeface="+mj-cs"/>
              </a:rPr>
              <a:t>Outline</a:t>
            </a:r>
            <a:endParaRPr lang="en-US" sz="2800">
              <a:solidFill>
                <a:srgbClr val="FFFFFF"/>
              </a:solidFill>
            </a:endParaRPr>
          </a:p>
        </p:txBody>
      </p:sp>
      <p:sp useBgFill="1">
        <p:nvSpPr>
          <p:cNvPr id="59" name="Rectangle 58">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8">
            <a:extLst>
              <a:ext uri="{FF2B5EF4-FFF2-40B4-BE49-F238E27FC236}">
                <a16:creationId xmlns:a16="http://schemas.microsoft.com/office/drawing/2014/main" id="{4AD5C8FE-89CD-187C-4DB5-A449C0C5FD59}"/>
              </a:ext>
            </a:extLst>
          </p:cNvPr>
          <p:cNvSpPr>
            <a:spLocks noGrp="1"/>
          </p:cNvSpPr>
          <p:nvPr>
            <p:ph idx="1"/>
          </p:nvPr>
        </p:nvSpPr>
        <p:spPr>
          <a:xfrm>
            <a:off x="4821898" y="643466"/>
            <a:ext cx="5827472" cy="5571067"/>
          </a:xfrm>
        </p:spPr>
        <p:txBody>
          <a:bodyPr vert="horz" lIns="91440" tIns="45720" rIns="91440" bIns="45720" rtlCol="0">
            <a:normAutofit/>
          </a:bodyPr>
          <a:lstStyle/>
          <a:p>
            <a:pPr marL="195580" indent="-195580" defTabSz="978408">
              <a:spcBef>
                <a:spcPts val="1498"/>
              </a:spcBef>
              <a:spcAft>
                <a:spcPts val="214"/>
              </a:spcAft>
            </a:pPr>
            <a:r>
              <a:rPr lang="en-US" sz="2400" kern="1200" spc="11" baseline="0">
                <a:latin typeface="+mn-lt"/>
                <a:ea typeface="+mn-ea"/>
                <a:cs typeface="+mn-cs"/>
              </a:rPr>
              <a:t>Executive Summary</a:t>
            </a:r>
          </a:p>
          <a:p>
            <a:pPr marL="195580" indent="-195580" defTabSz="978408">
              <a:spcBef>
                <a:spcPts val="1498"/>
              </a:spcBef>
              <a:spcAft>
                <a:spcPts val="214"/>
              </a:spcAft>
            </a:pPr>
            <a:r>
              <a:rPr lang="en-US" sz="2400" spc="11"/>
              <a:t>Introduction</a:t>
            </a:r>
          </a:p>
          <a:p>
            <a:pPr marL="195580" indent="-195580" defTabSz="978408">
              <a:spcBef>
                <a:spcPts val="1498"/>
              </a:spcBef>
              <a:spcAft>
                <a:spcPts val="214"/>
              </a:spcAft>
            </a:pPr>
            <a:r>
              <a:rPr lang="en-US" sz="2400" spc="11"/>
              <a:t>Methodology</a:t>
            </a:r>
          </a:p>
          <a:p>
            <a:pPr marL="195580" indent="-195580" defTabSz="978408">
              <a:spcBef>
                <a:spcPts val="1498"/>
              </a:spcBef>
              <a:spcAft>
                <a:spcPts val="214"/>
              </a:spcAft>
            </a:pPr>
            <a:r>
              <a:rPr lang="en-US" sz="2400" spc="11"/>
              <a:t>Results</a:t>
            </a:r>
          </a:p>
          <a:p>
            <a:pPr marL="195580" indent="-195580" defTabSz="978408">
              <a:spcBef>
                <a:spcPts val="1498"/>
              </a:spcBef>
              <a:spcAft>
                <a:spcPts val="214"/>
              </a:spcAft>
            </a:pPr>
            <a:r>
              <a:rPr lang="en-US" sz="2400" spc="11"/>
              <a:t>Discussion</a:t>
            </a:r>
          </a:p>
          <a:p>
            <a:pPr marL="195580" indent="-195580" defTabSz="978408">
              <a:spcBef>
                <a:spcPts val="1498"/>
              </a:spcBef>
              <a:spcAft>
                <a:spcPts val="214"/>
              </a:spcAft>
            </a:pPr>
            <a:r>
              <a:rPr lang="en-US" sz="2400" spc="11"/>
              <a:t>Conclusions</a:t>
            </a:r>
          </a:p>
        </p:txBody>
      </p:sp>
    </p:spTree>
    <p:extLst>
      <p:ext uri="{BB962C8B-B14F-4D97-AF65-F5344CB8AC3E}">
        <p14:creationId xmlns:p14="http://schemas.microsoft.com/office/powerpoint/2010/main" val="590903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E2C05438-8975-4783-BCC7-9A4F0BD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F0ACCC9-A5C0-44FC-9472-E3E4BF4B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E222F5-C15E-5B74-64BF-1ED2E7327886}"/>
              </a:ext>
            </a:extLst>
          </p:cNvPr>
          <p:cNvSpPr>
            <a:spLocks noGrp="1"/>
          </p:cNvSpPr>
          <p:nvPr>
            <p:ph type="title"/>
          </p:nvPr>
        </p:nvSpPr>
        <p:spPr>
          <a:xfrm>
            <a:off x="7007424" y="2602802"/>
            <a:ext cx="3907625" cy="1652168"/>
          </a:xfrm>
        </p:spPr>
        <p:txBody>
          <a:bodyPr vert="horz" lIns="91440" tIns="45720" rIns="91440" bIns="45720" rtlCol="0" anchor="b">
            <a:normAutofit/>
          </a:bodyPr>
          <a:lstStyle/>
          <a:p>
            <a:pPr>
              <a:lnSpc>
                <a:spcPct val="85000"/>
              </a:lnSpc>
            </a:pPr>
            <a:r>
              <a:rPr lang="en-US" sz="3600" dirty="0">
                <a:solidFill>
                  <a:srgbClr val="FFFFFF"/>
                </a:solidFill>
              </a:rPr>
              <a:t>Convert </a:t>
            </a:r>
            <a:r>
              <a:rPr lang="en-US" sz="3600" dirty="0" err="1">
                <a:solidFill>
                  <a:srgbClr val="FFFFFF"/>
                </a:solidFill>
              </a:rPr>
              <a:t>launch_dict</a:t>
            </a:r>
            <a:r>
              <a:rPr lang="en-US" sz="3600" dirty="0">
                <a:solidFill>
                  <a:srgbClr val="FFFFFF"/>
                </a:solidFill>
              </a:rPr>
              <a:t> to </a:t>
            </a:r>
            <a:r>
              <a:rPr lang="en-US" sz="3600" dirty="0" err="1">
                <a:solidFill>
                  <a:srgbClr val="FFFFFF"/>
                </a:solidFill>
              </a:rPr>
              <a:t>DataFrame</a:t>
            </a:r>
            <a:endParaRPr lang="en-US" dirty="0" err="1"/>
          </a:p>
        </p:txBody>
      </p:sp>
      <p:sp useBgFill="1">
        <p:nvSpPr>
          <p:cNvPr id="15" name="Rectangle 14">
            <a:extLst>
              <a:ext uri="{FF2B5EF4-FFF2-40B4-BE49-F238E27FC236}">
                <a16:creationId xmlns:a16="http://schemas.microsoft.com/office/drawing/2014/main" id="{E8B8E8AE-1882-46F3-94E7-A2A391494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60873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5AE0C4B-4D5E-48B0-929B-038F7E948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3">
            <a:extLst>
              <a:ext uri="{FF2B5EF4-FFF2-40B4-BE49-F238E27FC236}">
                <a16:creationId xmlns:a16="http://schemas.microsoft.com/office/drawing/2014/main" id="{62207294-6F3B-B09B-3E78-143EE529B809}"/>
              </a:ext>
            </a:extLst>
          </p:cNvPr>
          <p:cNvPicPr>
            <a:picLocks noChangeAspect="1"/>
          </p:cNvPicPr>
          <p:nvPr/>
        </p:nvPicPr>
        <p:blipFill>
          <a:blip r:embed="rId2"/>
          <a:stretch>
            <a:fillRect/>
          </a:stretch>
        </p:blipFill>
        <p:spPr>
          <a:xfrm>
            <a:off x="808458" y="3343363"/>
            <a:ext cx="5466410" cy="419100"/>
          </a:xfrm>
          <a:prstGeom prst="rect">
            <a:avLst/>
          </a:prstGeom>
        </p:spPr>
      </p:pic>
    </p:spTree>
    <p:extLst>
      <p:ext uri="{BB962C8B-B14F-4D97-AF65-F5344CB8AC3E}">
        <p14:creationId xmlns:p14="http://schemas.microsoft.com/office/powerpoint/2010/main" val="2217582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CA14A1-F5EF-0286-CA47-1087964EB694}"/>
              </a:ext>
            </a:extLst>
          </p:cNvPr>
          <p:cNvSpPr>
            <a:spLocks noGrp="1"/>
          </p:cNvSpPr>
          <p:nvPr>
            <p:ph type="title"/>
          </p:nvPr>
        </p:nvSpPr>
        <p:spPr>
          <a:xfrm>
            <a:off x="965198" y="643466"/>
            <a:ext cx="3092718" cy="5528734"/>
          </a:xfrm>
          <a:noFill/>
        </p:spPr>
        <p:txBody>
          <a:bodyPr anchor="t">
            <a:normAutofit/>
          </a:bodyPr>
          <a:lstStyle/>
          <a:p>
            <a:r>
              <a:rPr lang="en-US" sz="2800">
                <a:solidFill>
                  <a:srgbClr val="FFFFFF"/>
                </a:solidFill>
              </a:rPr>
              <a:t>Data Wrangling</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27BCC0-0EF5-98F8-1D14-9025E04AA799}"/>
              </a:ext>
            </a:extLst>
          </p:cNvPr>
          <p:cNvSpPr>
            <a:spLocks noGrp="1"/>
          </p:cNvSpPr>
          <p:nvPr>
            <p:ph idx="1"/>
          </p:nvPr>
        </p:nvSpPr>
        <p:spPr>
          <a:xfrm>
            <a:off x="4821898" y="643466"/>
            <a:ext cx="5827472" cy="5571067"/>
          </a:xfrm>
        </p:spPr>
        <p:txBody>
          <a:bodyPr vert="horz" lIns="91440" tIns="45720" rIns="91440" bIns="45720" rtlCol="0">
            <a:normAutofit/>
          </a:bodyPr>
          <a:lstStyle/>
          <a:p>
            <a:r>
              <a:rPr lang="en-US" sz="2400">
                <a:ea typeface="+mn-lt"/>
                <a:cs typeface="+mn-lt"/>
              </a:rPr>
              <a:t>In the data wrangling phase, we conducted Exploratory Data Analysis (EDA) to uncover patterns within the dataset and establish labels for training supervised models. The dataset encompassed various mission outcomes, which were transformed into training labels with the following definitions:</a:t>
            </a:r>
            <a:endParaRPr lang="en-US" sz="2400"/>
          </a:p>
          <a:p>
            <a:r>
              <a:rPr lang="en-US" sz="2400" b="1">
                <a:ea typeface="+mn-lt"/>
                <a:cs typeface="+mn-lt"/>
              </a:rPr>
              <a:t>1</a:t>
            </a:r>
            <a:r>
              <a:rPr lang="en-US" sz="2400">
                <a:ea typeface="+mn-lt"/>
                <a:cs typeface="+mn-lt"/>
              </a:rPr>
              <a:t>: Indicates that the booster successfully landed.</a:t>
            </a:r>
            <a:endParaRPr lang="en-US" sz="2400"/>
          </a:p>
          <a:p>
            <a:r>
              <a:rPr lang="en-US" sz="2400" b="1">
                <a:ea typeface="+mn-lt"/>
                <a:cs typeface="+mn-lt"/>
              </a:rPr>
              <a:t>0</a:t>
            </a:r>
            <a:r>
              <a:rPr lang="en-US" sz="2400">
                <a:ea typeface="+mn-lt"/>
                <a:cs typeface="+mn-lt"/>
              </a:rPr>
              <a:t>: Denotes that the booster was unsuccessful in its landing attempt.</a:t>
            </a:r>
            <a:endParaRPr lang="en-US" sz="2400"/>
          </a:p>
        </p:txBody>
      </p:sp>
    </p:spTree>
    <p:extLst>
      <p:ext uri="{BB962C8B-B14F-4D97-AF65-F5344CB8AC3E}">
        <p14:creationId xmlns:p14="http://schemas.microsoft.com/office/powerpoint/2010/main" val="1995372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EB48D-1D8B-61F5-7748-72ACBB36DD42}"/>
              </a:ext>
            </a:extLst>
          </p:cNvPr>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Data Wrangling – Label Definition</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74FC5C-8DF3-FDB9-0DA9-4908842E2BEA}"/>
              </a:ext>
            </a:extLst>
          </p:cNvPr>
          <p:cNvSpPr>
            <a:spLocks noGrp="1"/>
          </p:cNvSpPr>
          <p:nvPr>
            <p:ph idx="1"/>
          </p:nvPr>
        </p:nvSpPr>
        <p:spPr>
          <a:xfrm>
            <a:off x="4821898" y="643466"/>
            <a:ext cx="5827472" cy="5571067"/>
          </a:xfrm>
        </p:spPr>
        <p:txBody>
          <a:bodyPr vert="horz" lIns="91440" tIns="45720" rIns="91440" bIns="45720" rtlCol="0">
            <a:normAutofit/>
          </a:bodyPr>
          <a:lstStyle/>
          <a:p>
            <a:r>
              <a:rPr lang="en-US" sz="1500">
                <a:ea typeface="+mn-lt"/>
                <a:cs typeface="+mn-lt"/>
              </a:rPr>
              <a:t>To create these labels, we considered several landing scenarios:</a:t>
            </a:r>
            <a:endParaRPr lang="en-US" sz="1500"/>
          </a:p>
          <a:p>
            <a:pPr lvl="1">
              <a:buFont typeface="Arial" pitchFamily="18" charset="2"/>
              <a:buChar char="•"/>
            </a:pPr>
            <a:r>
              <a:rPr lang="en-US" sz="1500" b="1">
                <a:ea typeface="+mn-lt"/>
                <a:cs typeface="+mn-lt"/>
              </a:rPr>
              <a:t>True Ocean</a:t>
            </a:r>
            <a:r>
              <a:rPr lang="en-US" sz="1500">
                <a:ea typeface="+mn-lt"/>
                <a:cs typeface="+mn-lt"/>
              </a:rPr>
              <a:t>: This label represents a mission outcome where the booster successfully landed in a specific region of the ocean.</a:t>
            </a:r>
            <a:endParaRPr lang="en-US" sz="1500"/>
          </a:p>
          <a:p>
            <a:pPr lvl="1">
              <a:buFont typeface="Arial" pitchFamily="34" charset="0"/>
              <a:buChar char="•"/>
            </a:pPr>
            <a:r>
              <a:rPr lang="en-US" sz="1500" b="1" spc="10">
                <a:ea typeface="+mn-lt"/>
                <a:cs typeface="+mn-lt"/>
              </a:rPr>
              <a:t>False Ocean</a:t>
            </a:r>
            <a:r>
              <a:rPr lang="en-US" sz="1500" spc="10">
                <a:ea typeface="+mn-lt"/>
                <a:cs typeface="+mn-lt"/>
              </a:rPr>
              <a:t>: Signifies a mission outcome where the booster was unsuccessful in landing within a designated ocean region.</a:t>
            </a:r>
            <a:endParaRPr lang="en-US" sz="1500" spc="10"/>
          </a:p>
          <a:p>
            <a:pPr lvl="1">
              <a:buFont typeface="Arial" pitchFamily="18" charset="2"/>
              <a:buChar char="•"/>
            </a:pPr>
            <a:r>
              <a:rPr lang="en-US" sz="1500" b="1" spc="10">
                <a:ea typeface="+mn-lt"/>
                <a:cs typeface="+mn-lt"/>
              </a:rPr>
              <a:t>RTLS (Return to Launch Site)</a:t>
            </a:r>
            <a:r>
              <a:rPr lang="en-US" sz="1500" spc="10">
                <a:ea typeface="+mn-lt"/>
                <a:cs typeface="+mn-lt"/>
              </a:rPr>
              <a:t>: This label corresponds to a mission outcome where the booster successfully landed on a ground pad.</a:t>
            </a:r>
            <a:endParaRPr lang="en-US" sz="1500" spc="10"/>
          </a:p>
          <a:p>
            <a:pPr lvl="1">
              <a:buFont typeface="Arial" pitchFamily="18" charset="2"/>
              <a:buChar char="•"/>
            </a:pPr>
            <a:r>
              <a:rPr lang="en-US" sz="1500" b="1">
                <a:ea typeface="+mn-lt"/>
                <a:cs typeface="+mn-lt"/>
              </a:rPr>
              <a:t>False RTLS</a:t>
            </a:r>
            <a:r>
              <a:rPr lang="en-US" sz="1500">
                <a:ea typeface="+mn-lt"/>
                <a:cs typeface="+mn-lt"/>
              </a:rPr>
              <a:t>: Indicates a mission outcome where the booster was unsuccessful in landing on a ground pad.</a:t>
            </a:r>
            <a:endParaRPr lang="en-US" sz="1500"/>
          </a:p>
          <a:p>
            <a:pPr lvl="1">
              <a:buFont typeface="Arial" pitchFamily="18" charset="2"/>
              <a:buChar char="•"/>
            </a:pPr>
            <a:r>
              <a:rPr lang="en-US" sz="1500" b="1">
                <a:ea typeface="+mn-lt"/>
                <a:cs typeface="+mn-lt"/>
              </a:rPr>
              <a:t>True ASDS (Autonomous Spaceport Drone Ship)</a:t>
            </a:r>
            <a:r>
              <a:rPr lang="en-US" sz="1500">
                <a:ea typeface="+mn-lt"/>
                <a:cs typeface="+mn-lt"/>
              </a:rPr>
              <a:t>: This label is assigned to a mission outcome where the booster successfully landed on a drone ship.</a:t>
            </a:r>
            <a:endParaRPr lang="en-US" sz="1500"/>
          </a:p>
          <a:p>
            <a:pPr lvl="1">
              <a:buFont typeface="Arial" pitchFamily="18" charset="2"/>
              <a:buChar char="•"/>
            </a:pPr>
            <a:r>
              <a:rPr lang="en-US" sz="1500" b="1">
                <a:ea typeface="+mn-lt"/>
                <a:cs typeface="+mn-lt"/>
              </a:rPr>
              <a:t>False ASDS</a:t>
            </a:r>
            <a:r>
              <a:rPr lang="en-US" sz="1500">
                <a:ea typeface="+mn-lt"/>
                <a:cs typeface="+mn-lt"/>
              </a:rPr>
              <a:t>: Represents a mission outcome where the booster was unsuccessful in landing on a drone ship.</a:t>
            </a:r>
            <a:endParaRPr lang="en-US" sz="1500"/>
          </a:p>
          <a:p>
            <a:r>
              <a:rPr lang="en-US" sz="1500">
                <a:ea typeface="+mn-lt"/>
                <a:cs typeface="+mn-lt"/>
              </a:rPr>
              <a:t>By defining these labels, we established a clear framework for training supervised machine learning models to predict the success or failure of Falcon 9 booster landings.</a:t>
            </a:r>
            <a:endParaRPr lang="en-US" sz="1500"/>
          </a:p>
        </p:txBody>
      </p:sp>
    </p:spTree>
    <p:extLst>
      <p:ext uri="{BB962C8B-B14F-4D97-AF65-F5344CB8AC3E}">
        <p14:creationId xmlns:p14="http://schemas.microsoft.com/office/powerpoint/2010/main" val="4237002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046932F-C10D-5E29-CF81-EB5CC96DD415}"/>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solidFill>
                  <a:srgbClr val="FFFFFF"/>
                </a:solidFill>
              </a:rPr>
              <a:t>Load dataset into a </a:t>
            </a:r>
            <a:r>
              <a:rPr lang="en-US" sz="5400" dirty="0" err="1">
                <a:solidFill>
                  <a:srgbClr val="FFFFFF"/>
                </a:solidFill>
              </a:rPr>
              <a:t>DataFrame</a:t>
            </a:r>
          </a:p>
        </p:txBody>
      </p:sp>
      <p:sp>
        <p:nvSpPr>
          <p:cNvPr id="15" name="Rectangle 14">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Description automatically generated">
            <a:extLst>
              <a:ext uri="{FF2B5EF4-FFF2-40B4-BE49-F238E27FC236}">
                <a16:creationId xmlns:a16="http://schemas.microsoft.com/office/drawing/2014/main" id="{8E21F736-957B-B6A5-DD02-F54FC8F23983}"/>
              </a:ext>
            </a:extLst>
          </p:cNvPr>
          <p:cNvPicPr>
            <a:picLocks noGrp="1" noChangeAspect="1"/>
          </p:cNvPicPr>
          <p:nvPr>
            <p:ph idx="1"/>
          </p:nvPr>
        </p:nvPicPr>
        <p:blipFill>
          <a:blip r:embed="rId2"/>
          <a:stretch>
            <a:fillRect/>
          </a:stretch>
        </p:blipFill>
        <p:spPr>
          <a:xfrm>
            <a:off x="1097280" y="1701170"/>
            <a:ext cx="9594723" cy="1703062"/>
          </a:xfrm>
          <a:prstGeom prst="rect">
            <a:avLst/>
          </a:prstGeom>
        </p:spPr>
      </p:pic>
      <p:sp>
        <p:nvSpPr>
          <p:cNvPr id="17" name="Rectangle 16">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9575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046932F-C10D-5E29-CF81-EB5CC96DD415}"/>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solidFill>
                  <a:srgbClr val="FFFFFF"/>
                </a:solidFill>
              </a:rPr>
              <a:t>Finding Patterns</a:t>
            </a:r>
            <a:endParaRPr lang="en-US" dirty="0"/>
          </a:p>
        </p:txBody>
      </p:sp>
      <p:sp>
        <p:nvSpPr>
          <p:cNvPr id="15" name="Rectangle 14">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 code&#10;&#10;Description automatically generated">
            <a:extLst>
              <a:ext uri="{FF2B5EF4-FFF2-40B4-BE49-F238E27FC236}">
                <a16:creationId xmlns:a16="http://schemas.microsoft.com/office/drawing/2014/main" id="{C7C74B00-F531-6FC0-6C83-751B43D73A6D}"/>
              </a:ext>
            </a:extLst>
          </p:cNvPr>
          <p:cNvPicPr>
            <a:picLocks noChangeAspect="1"/>
          </p:cNvPicPr>
          <p:nvPr/>
        </p:nvPicPr>
        <p:blipFill>
          <a:blip r:embed="rId2"/>
          <a:stretch>
            <a:fillRect/>
          </a:stretch>
        </p:blipFill>
        <p:spPr>
          <a:xfrm>
            <a:off x="585140" y="2038814"/>
            <a:ext cx="2743200" cy="103059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3A7A3A8B-A5CE-65A0-B575-942867CB876F}"/>
              </a:ext>
            </a:extLst>
          </p:cNvPr>
          <p:cNvPicPr>
            <a:picLocks noChangeAspect="1"/>
          </p:cNvPicPr>
          <p:nvPr/>
        </p:nvPicPr>
        <p:blipFill>
          <a:blip r:embed="rId3"/>
          <a:stretch>
            <a:fillRect/>
          </a:stretch>
        </p:blipFill>
        <p:spPr>
          <a:xfrm>
            <a:off x="4724400" y="1319230"/>
            <a:ext cx="2743200" cy="2469762"/>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6DDE2D7A-266E-B0EC-DED9-4DC5D37BAF24}"/>
              </a:ext>
            </a:extLst>
          </p:cNvPr>
          <p:cNvPicPr>
            <a:picLocks noChangeAspect="1"/>
          </p:cNvPicPr>
          <p:nvPr/>
        </p:nvPicPr>
        <p:blipFill>
          <a:blip r:embed="rId4"/>
          <a:stretch>
            <a:fillRect/>
          </a:stretch>
        </p:blipFill>
        <p:spPr>
          <a:xfrm>
            <a:off x="8214549" y="1693289"/>
            <a:ext cx="2743200" cy="1721644"/>
          </a:xfrm>
          <a:prstGeom prst="rect">
            <a:avLst/>
          </a:prstGeom>
        </p:spPr>
      </p:pic>
      <p:sp>
        <p:nvSpPr>
          <p:cNvPr id="10" name="Arrow: Right 9">
            <a:extLst>
              <a:ext uri="{FF2B5EF4-FFF2-40B4-BE49-F238E27FC236}">
                <a16:creationId xmlns:a16="http://schemas.microsoft.com/office/drawing/2014/main" id="{A15A08F0-43B4-D7A1-50B0-B97FC0DF8A3F}"/>
              </a:ext>
            </a:extLst>
          </p:cNvPr>
          <p:cNvSpPr/>
          <p:nvPr/>
        </p:nvSpPr>
        <p:spPr>
          <a:xfrm>
            <a:off x="3461925" y="2577629"/>
            <a:ext cx="1063037" cy="2916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B8DB5A9C-8B3B-2C6B-F05F-85AB4D458E0F}"/>
              </a:ext>
            </a:extLst>
          </p:cNvPr>
          <p:cNvSpPr/>
          <p:nvPr/>
        </p:nvSpPr>
        <p:spPr>
          <a:xfrm>
            <a:off x="7027332" y="2492962"/>
            <a:ext cx="1063037" cy="2916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0802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046932F-C10D-5E29-CF81-EB5CC96DD415}"/>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solidFill>
                  <a:srgbClr val="FFFFFF"/>
                </a:solidFill>
              </a:rPr>
              <a:t>Create landing outcome label</a:t>
            </a:r>
            <a:endParaRPr lang="en-US" dirty="0"/>
          </a:p>
        </p:txBody>
      </p:sp>
      <p:sp>
        <p:nvSpPr>
          <p:cNvPr id="15" name="Rectangle 14">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C6468462-F146-71A1-3600-7D91E5AD5CDF}"/>
              </a:ext>
            </a:extLst>
          </p:cNvPr>
          <p:cNvPicPr>
            <a:picLocks noChangeAspect="1"/>
          </p:cNvPicPr>
          <p:nvPr/>
        </p:nvPicPr>
        <p:blipFill>
          <a:blip r:embed="rId2"/>
          <a:stretch>
            <a:fillRect/>
          </a:stretch>
        </p:blipFill>
        <p:spPr>
          <a:xfrm>
            <a:off x="961437" y="214685"/>
            <a:ext cx="5132681" cy="4490703"/>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E4DB5D16-5119-0F55-23A8-A213569DB4AA}"/>
              </a:ext>
            </a:extLst>
          </p:cNvPr>
          <p:cNvPicPr>
            <a:picLocks noChangeAspect="1"/>
          </p:cNvPicPr>
          <p:nvPr/>
        </p:nvPicPr>
        <p:blipFill>
          <a:blip r:embed="rId3"/>
          <a:stretch>
            <a:fillRect/>
          </a:stretch>
        </p:blipFill>
        <p:spPr>
          <a:xfrm>
            <a:off x="8773348" y="949149"/>
            <a:ext cx="2133600" cy="3209925"/>
          </a:xfrm>
          <a:prstGeom prst="rect">
            <a:avLst/>
          </a:prstGeom>
        </p:spPr>
      </p:pic>
    </p:spTree>
    <p:extLst>
      <p:ext uri="{BB962C8B-B14F-4D97-AF65-F5344CB8AC3E}">
        <p14:creationId xmlns:p14="http://schemas.microsoft.com/office/powerpoint/2010/main" val="1729486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84F0C9-76CD-A472-FC6A-E2E3BD39A3C9}"/>
              </a:ext>
            </a:extLst>
          </p:cNvPr>
          <p:cNvSpPr>
            <a:spLocks noGrp="1"/>
          </p:cNvSpPr>
          <p:nvPr>
            <p:ph type="title"/>
          </p:nvPr>
        </p:nvSpPr>
        <p:spPr>
          <a:xfrm>
            <a:off x="965198" y="643466"/>
            <a:ext cx="3092718" cy="5528734"/>
          </a:xfrm>
          <a:noFill/>
        </p:spPr>
        <p:txBody>
          <a:bodyPr anchor="t">
            <a:normAutofit/>
          </a:bodyPr>
          <a:lstStyle/>
          <a:p>
            <a:r>
              <a:rPr lang="en-US" sz="2800">
                <a:solidFill>
                  <a:srgbClr val="FFFFFF"/>
                </a:solidFill>
              </a:rPr>
              <a:t>EDA with Data Visualization</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2C134E-A38B-1732-5B61-6A3D420D93FF}"/>
              </a:ext>
            </a:extLst>
          </p:cNvPr>
          <p:cNvSpPr>
            <a:spLocks noGrp="1"/>
          </p:cNvSpPr>
          <p:nvPr>
            <p:ph idx="1"/>
          </p:nvPr>
        </p:nvSpPr>
        <p:spPr>
          <a:xfrm>
            <a:off x="4821898" y="643466"/>
            <a:ext cx="5827472" cy="5571067"/>
          </a:xfrm>
        </p:spPr>
        <p:txBody>
          <a:bodyPr vert="horz" lIns="91440" tIns="45720" rIns="91440" bIns="45720" rtlCol="0">
            <a:normAutofit/>
          </a:bodyPr>
          <a:lstStyle/>
          <a:p>
            <a:r>
              <a:rPr lang="en-US" sz="1300">
                <a:ea typeface="+mn-lt"/>
                <a:cs typeface="+mn-lt"/>
              </a:rPr>
              <a:t>During the Exploratory Data Analysis (EDA) phase, we employed various charts to gain deeper insights into the dataset:</a:t>
            </a:r>
          </a:p>
          <a:p>
            <a:pPr lvl="1">
              <a:buFont typeface="Arial" pitchFamily="18" charset="2"/>
              <a:buChar char="•"/>
            </a:pPr>
            <a:r>
              <a:rPr lang="en-US" sz="1300" b="1" dirty="0">
                <a:ea typeface="+mn-lt"/>
                <a:cs typeface="+mn-lt"/>
              </a:rPr>
              <a:t>Scatter Plots</a:t>
            </a:r>
            <a:r>
              <a:rPr lang="en-US" sz="1300" dirty="0">
                <a:ea typeface="+mn-lt"/>
                <a:cs typeface="+mn-lt"/>
              </a:rPr>
              <a:t>: Scatter plots are effective for visualizing the relationship or correlation between two variables, making patterns easily observable. We generated the following scatter plots:</a:t>
            </a:r>
            <a:endParaRPr lang="en-US" sz="1300" spc="0" dirty="0"/>
          </a:p>
          <a:p>
            <a:pPr lvl="2">
              <a:buFont typeface="Arial" pitchFamily="34" charset="0"/>
              <a:buChar char="•"/>
            </a:pPr>
            <a:r>
              <a:rPr lang="en-US" sz="1300" spc="10" dirty="0">
                <a:ea typeface="+mn-lt"/>
                <a:cs typeface="+mn-lt"/>
              </a:rPr>
              <a:t>Relationship between Flight Number and Launch Site</a:t>
            </a:r>
            <a:endParaRPr lang="en-US" sz="1300" dirty="0"/>
          </a:p>
          <a:p>
            <a:pPr lvl="2">
              <a:buFont typeface="Arial" pitchFamily="34" charset="0"/>
              <a:buChar char="•"/>
            </a:pPr>
            <a:r>
              <a:rPr lang="en-US" sz="1300" spc="10">
                <a:ea typeface="+mn-lt"/>
                <a:cs typeface="+mn-lt"/>
              </a:rPr>
              <a:t>Relationship between Payload and Launch Site</a:t>
            </a:r>
            <a:endParaRPr lang="en-US" sz="1300"/>
          </a:p>
          <a:p>
            <a:pPr lvl="2">
              <a:buFont typeface="Arial" pitchFamily="34" charset="0"/>
              <a:buChar char="•"/>
            </a:pPr>
            <a:r>
              <a:rPr lang="en-US" sz="1300" spc="10">
                <a:ea typeface="+mn-lt"/>
                <a:cs typeface="+mn-lt"/>
              </a:rPr>
              <a:t>Relationship between Flight Number and Orbit Type</a:t>
            </a:r>
            <a:endParaRPr lang="en-US" sz="1300"/>
          </a:p>
          <a:p>
            <a:pPr lvl="2">
              <a:buFont typeface="Arial" pitchFamily="34" charset="0"/>
              <a:buChar char="•"/>
            </a:pPr>
            <a:r>
              <a:rPr lang="en-US" sz="1300" spc="10" dirty="0">
                <a:ea typeface="+mn-lt"/>
                <a:cs typeface="+mn-lt"/>
              </a:rPr>
              <a:t>Relationship between Payload and Orbit Type</a:t>
            </a:r>
            <a:endParaRPr lang="en-US" sz="1300" dirty="0"/>
          </a:p>
          <a:p>
            <a:pPr lvl="1">
              <a:buFont typeface="Arial" pitchFamily="18" charset="2"/>
              <a:buChar char="•"/>
            </a:pPr>
            <a:r>
              <a:rPr lang="en-US" sz="1300" b="1">
                <a:ea typeface="+mn-lt"/>
                <a:cs typeface="+mn-lt"/>
              </a:rPr>
              <a:t>Bar Chart</a:t>
            </a:r>
            <a:r>
              <a:rPr lang="en-US" sz="1300">
                <a:ea typeface="+mn-lt"/>
                <a:cs typeface="+mn-lt"/>
              </a:rPr>
              <a:t>: Bar charts are a common choice for comparing the values of a variable at a specific point in time. They provide a clear visual representation of which groups are the most common and how other groups compare. Each bar's length is proportional to the value it represents. We used a bar chart to visualize the relationship between the success rate of each orbit type.</a:t>
            </a:r>
            <a:endParaRPr lang="en-US" sz="1300"/>
          </a:p>
          <a:p>
            <a:pPr lvl="1">
              <a:buFont typeface="Arial" pitchFamily="18" charset="2"/>
              <a:buChar char="•"/>
            </a:pPr>
            <a:r>
              <a:rPr lang="en-US" sz="1300" b="1">
                <a:ea typeface="+mn-lt"/>
                <a:cs typeface="+mn-lt"/>
              </a:rPr>
              <a:t>Line Chart</a:t>
            </a:r>
            <a:r>
              <a:rPr lang="en-US" sz="1300">
                <a:ea typeface="+mn-lt"/>
                <a:cs typeface="+mn-lt"/>
              </a:rPr>
              <a:t>: Line charts are useful for tracking changes over a period of time, allowing us to observe trends over time. We created a line chart to analyze the yearly trend in the average launch success rate.</a:t>
            </a:r>
            <a:endParaRPr lang="en-US" sz="1300"/>
          </a:p>
          <a:p>
            <a:pPr>
              <a:buFont typeface="Arial" pitchFamily="18" charset="2"/>
              <a:buChar char="•"/>
            </a:pPr>
            <a:r>
              <a:rPr lang="en-US" sz="1300" spc="0" dirty="0">
                <a:ea typeface="+mn-lt"/>
                <a:cs typeface="+mn-lt"/>
              </a:rPr>
              <a:t>These visualizations helped us uncover patterns, relationships, and trends within the dataset, facilitating a deeper understanding of the factors influencing Falcon 9 launch outcomes.</a:t>
            </a:r>
            <a:endParaRPr lang="en-US" sz="1300" spc="0" dirty="0"/>
          </a:p>
          <a:p>
            <a:pPr lvl="1">
              <a:buFont typeface="Arial" pitchFamily="34" charset="0"/>
              <a:buChar char="•"/>
            </a:pPr>
            <a:endParaRPr lang="en-US" sz="1300" spc="10"/>
          </a:p>
        </p:txBody>
      </p:sp>
    </p:spTree>
    <p:extLst>
      <p:ext uri="{BB962C8B-B14F-4D97-AF65-F5344CB8AC3E}">
        <p14:creationId xmlns:p14="http://schemas.microsoft.com/office/powerpoint/2010/main" val="2153107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5EF0E8-AD4A-13A8-5B43-C928423316FB}"/>
              </a:ext>
            </a:extLst>
          </p:cNvPr>
          <p:cNvSpPr>
            <a:spLocks noGrp="1"/>
          </p:cNvSpPr>
          <p:nvPr>
            <p:ph type="title"/>
          </p:nvPr>
        </p:nvSpPr>
        <p:spPr>
          <a:xfrm>
            <a:off x="965198" y="643466"/>
            <a:ext cx="3092718" cy="5528734"/>
          </a:xfrm>
          <a:noFill/>
        </p:spPr>
        <p:txBody>
          <a:bodyPr anchor="t">
            <a:normAutofit/>
          </a:bodyPr>
          <a:lstStyle/>
          <a:p>
            <a:r>
              <a:rPr lang="en-US" sz="2800">
                <a:solidFill>
                  <a:srgbClr val="FFFFFF"/>
                </a:solidFill>
              </a:rPr>
              <a:t>EDA with SQL</a:t>
            </a:r>
          </a:p>
        </p:txBody>
      </p:sp>
      <p:sp useBgFill="1">
        <p:nvSpPr>
          <p:cNvPr id="25" name="Rectangle 24">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AD21F2-DFC3-EAFE-85D7-699592DDE4C6}"/>
              </a:ext>
            </a:extLst>
          </p:cNvPr>
          <p:cNvSpPr>
            <a:spLocks noGrp="1"/>
          </p:cNvSpPr>
          <p:nvPr>
            <p:ph idx="1"/>
          </p:nvPr>
        </p:nvSpPr>
        <p:spPr>
          <a:xfrm>
            <a:off x="4821898" y="643466"/>
            <a:ext cx="5827472" cy="5571067"/>
          </a:xfrm>
        </p:spPr>
        <p:txBody>
          <a:bodyPr vert="horz" lIns="91440" tIns="45720" rIns="91440" bIns="45720" rtlCol="0">
            <a:normAutofit/>
          </a:bodyPr>
          <a:lstStyle/>
          <a:p>
            <a:r>
              <a:rPr lang="en-US" sz="1000" dirty="0">
                <a:ea typeface="+mn-lt"/>
                <a:cs typeface="+mn-lt"/>
              </a:rPr>
              <a:t>In the Exploratory Data Analysis (EDA) using SQL on an IBM DB2 cloud instance, the following queries and operations were conducted to gain insights into the SpaceX dataset:</a:t>
            </a:r>
            <a:endParaRPr lang="en-US" sz="1000"/>
          </a:p>
          <a:p>
            <a:pPr lvl="1">
              <a:buFont typeface="Arial" pitchFamily="18" charset="2"/>
              <a:buChar char="•"/>
            </a:pPr>
            <a:r>
              <a:rPr lang="en-US" sz="1000" b="1" dirty="0">
                <a:ea typeface="+mn-lt"/>
                <a:cs typeface="+mn-lt"/>
              </a:rPr>
              <a:t>Unique Launch Sites</a:t>
            </a:r>
            <a:r>
              <a:rPr lang="en-US" sz="1000" dirty="0">
                <a:ea typeface="+mn-lt"/>
                <a:cs typeface="+mn-lt"/>
              </a:rPr>
              <a:t>: Displayed the names of the unique launch sites in the space mission.</a:t>
            </a:r>
            <a:endParaRPr lang="en-US" sz="1000"/>
          </a:p>
          <a:p>
            <a:pPr lvl="1">
              <a:buFont typeface="Arial" pitchFamily="18" charset="2"/>
              <a:buChar char="•"/>
            </a:pPr>
            <a:r>
              <a:rPr lang="en-US" sz="1000" b="1" dirty="0">
                <a:ea typeface="+mn-lt"/>
                <a:cs typeface="+mn-lt"/>
              </a:rPr>
              <a:t>Launch Sites Starting with 'CCA'</a:t>
            </a:r>
            <a:r>
              <a:rPr lang="en-US" sz="1000" dirty="0">
                <a:ea typeface="+mn-lt"/>
                <a:cs typeface="+mn-lt"/>
              </a:rPr>
              <a:t>: Displayed 5 records where launch sites begin with the string 'CCA'.</a:t>
            </a:r>
            <a:endParaRPr lang="en-US" sz="1000" dirty="0"/>
          </a:p>
          <a:p>
            <a:pPr lvl="1">
              <a:buFont typeface="Arial" pitchFamily="34" charset="0"/>
              <a:buChar char="•"/>
            </a:pPr>
            <a:r>
              <a:rPr lang="en-US" sz="1000" b="1" spc="10">
                <a:ea typeface="+mn-lt"/>
                <a:cs typeface="+mn-lt"/>
              </a:rPr>
              <a:t>Total Payload Mass by NASA (CRS)</a:t>
            </a:r>
            <a:r>
              <a:rPr lang="en-US" sz="1000" spc="10">
                <a:ea typeface="+mn-lt"/>
                <a:cs typeface="+mn-lt"/>
              </a:rPr>
              <a:t>: Calculated and displayed the total payload mass carried by boosters launched by NASA under the Commercial Resupply Services (CRS) program.</a:t>
            </a:r>
            <a:endParaRPr lang="en-US" sz="1000" spc="10"/>
          </a:p>
          <a:p>
            <a:pPr lvl="1">
              <a:buFont typeface="Arial" pitchFamily="18" charset="2"/>
              <a:buChar char="•"/>
            </a:pPr>
            <a:r>
              <a:rPr lang="en-US" sz="1000" b="1" spc="10">
                <a:ea typeface="+mn-lt"/>
                <a:cs typeface="+mn-lt"/>
              </a:rPr>
              <a:t>Average Payload Mass for F9 v1.1</a:t>
            </a:r>
            <a:r>
              <a:rPr lang="en-US" sz="1000" spc="10">
                <a:ea typeface="+mn-lt"/>
                <a:cs typeface="+mn-lt"/>
              </a:rPr>
              <a:t>: Displayed the average payload mass carried by booster version F9 v1.1.</a:t>
            </a:r>
            <a:endParaRPr lang="en-US" sz="1000" spc="10"/>
          </a:p>
          <a:p>
            <a:pPr lvl="1">
              <a:buFont typeface="Arial" pitchFamily="18" charset="2"/>
              <a:buChar char="•"/>
            </a:pPr>
            <a:r>
              <a:rPr lang="en-US" sz="1000" b="1">
                <a:ea typeface="+mn-lt"/>
                <a:cs typeface="+mn-lt"/>
              </a:rPr>
              <a:t>First Successful Ground Pad Landing</a:t>
            </a:r>
            <a:r>
              <a:rPr lang="en-US" sz="1000">
                <a:ea typeface="+mn-lt"/>
                <a:cs typeface="+mn-lt"/>
              </a:rPr>
              <a:t>: Listed the date when the first successful landing outcome on a ground pad was achieved.</a:t>
            </a:r>
          </a:p>
          <a:p>
            <a:pPr lvl="1">
              <a:buFont typeface="Arial" pitchFamily="18" charset="2"/>
              <a:buChar char="•"/>
            </a:pPr>
            <a:r>
              <a:rPr lang="en-US" sz="1000" b="1" spc="0" dirty="0">
                <a:ea typeface="+mn-lt"/>
                <a:cs typeface="+mn-lt"/>
              </a:rPr>
              <a:t>Boosters with Drone Ship Success and Payload Mass</a:t>
            </a:r>
            <a:r>
              <a:rPr lang="en-US" sz="1000" spc="0" dirty="0">
                <a:ea typeface="+mn-lt"/>
                <a:cs typeface="+mn-lt"/>
              </a:rPr>
              <a:t>: Listed the names of the boosters that achieved success on a drone ship and had a payload mass greater than 4000 but less than 6000.</a:t>
            </a:r>
            <a:endParaRPr lang="en-US" sz="1000" spc="0" dirty="0"/>
          </a:p>
          <a:p>
            <a:pPr lvl="1">
              <a:buSzPct val="80000"/>
              <a:buFont typeface="Arial" pitchFamily="18" charset="2"/>
              <a:buChar char="•"/>
            </a:pPr>
            <a:r>
              <a:rPr lang="en-US" sz="1000" b="1" dirty="0">
                <a:ea typeface="+mn-lt"/>
                <a:cs typeface="+mn-lt"/>
              </a:rPr>
              <a:t>Total Successful and Failed Mission Outcomes</a:t>
            </a:r>
            <a:r>
              <a:rPr lang="en-US" sz="1000" dirty="0">
                <a:ea typeface="+mn-lt"/>
                <a:cs typeface="+mn-lt"/>
              </a:rPr>
              <a:t>: Displayed the total number of successful and failure mission outcomes.</a:t>
            </a:r>
            <a:endParaRPr lang="en-US" sz="1000" dirty="0"/>
          </a:p>
          <a:p>
            <a:pPr lvl="1">
              <a:buSzPct val="80000"/>
              <a:buFont typeface="Arial" pitchFamily="18" charset="2"/>
              <a:buChar char="•"/>
            </a:pPr>
            <a:r>
              <a:rPr lang="en-US" sz="1000" b="1" dirty="0">
                <a:ea typeface="+mn-lt"/>
                <a:cs typeface="+mn-lt"/>
              </a:rPr>
              <a:t>Booster Versions with Maximum Payload Mass (Subquery)</a:t>
            </a:r>
            <a:r>
              <a:rPr lang="en-US" sz="1000" dirty="0">
                <a:ea typeface="+mn-lt"/>
                <a:cs typeface="+mn-lt"/>
              </a:rPr>
              <a:t>: Listed the names of the booster versions that carried the maximum payload mass using a subquery.</a:t>
            </a:r>
            <a:endParaRPr lang="en-US" sz="1000" dirty="0"/>
          </a:p>
          <a:p>
            <a:pPr lvl="1">
              <a:buSzPct val="80000"/>
              <a:buFont typeface="Arial" pitchFamily="18" charset="2"/>
              <a:buChar char="•"/>
            </a:pPr>
            <a:r>
              <a:rPr lang="en-US" sz="1000" b="1" dirty="0">
                <a:ea typeface="+mn-lt"/>
                <a:cs typeface="+mn-lt"/>
              </a:rPr>
              <a:t>Failed Drone Ship Landings in 2015</a:t>
            </a:r>
            <a:r>
              <a:rPr lang="en-US" sz="1000" dirty="0">
                <a:ea typeface="+mn-lt"/>
                <a:cs typeface="+mn-lt"/>
              </a:rPr>
              <a:t>: Listed the failed landing outcomes in a drone ship, along with their booster versions and launch site names for the year 2015.</a:t>
            </a:r>
            <a:endParaRPr lang="en-US" sz="1000" dirty="0"/>
          </a:p>
          <a:p>
            <a:pPr lvl="1">
              <a:buSzPct val="80000"/>
              <a:buFont typeface="Arial" pitchFamily="18" charset="2"/>
              <a:buChar char="•"/>
            </a:pPr>
            <a:r>
              <a:rPr lang="en-US" sz="1000" b="1" dirty="0">
                <a:ea typeface="+mn-lt"/>
                <a:cs typeface="+mn-lt"/>
              </a:rPr>
              <a:t>Ranking Landing Outcomes</a:t>
            </a:r>
            <a:r>
              <a:rPr lang="en-US" sz="1000" dirty="0">
                <a:ea typeface="+mn-lt"/>
                <a:cs typeface="+mn-lt"/>
              </a:rPr>
              <a:t>: Ranked the count of landing outcomes (such as Failure on a drone ship or Success on a ground pad) between the dates 2010-06-04 and 2017-03-20 in descending order.</a:t>
            </a:r>
            <a:endParaRPr lang="en-US" sz="1000" dirty="0"/>
          </a:p>
          <a:p>
            <a:pPr>
              <a:buFont typeface="Arial" pitchFamily="18" charset="2"/>
              <a:buChar char="•"/>
            </a:pPr>
            <a:r>
              <a:rPr lang="en-US" sz="1000" spc="0">
                <a:ea typeface="+mn-lt"/>
                <a:cs typeface="+mn-lt"/>
              </a:rPr>
              <a:t>These SQL queries and operations provided valuable insights and summaries of the SpaceX dataset, enabling a comprehensive exploration of the data.</a:t>
            </a:r>
            <a:endParaRPr lang="en-US" sz="1000" spc="0"/>
          </a:p>
        </p:txBody>
      </p:sp>
    </p:spTree>
    <p:extLst>
      <p:ext uri="{BB962C8B-B14F-4D97-AF65-F5344CB8AC3E}">
        <p14:creationId xmlns:p14="http://schemas.microsoft.com/office/powerpoint/2010/main" val="1939339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E682F4-BD60-9BBB-C655-7B3165222F02}"/>
              </a:ext>
            </a:extLst>
          </p:cNvPr>
          <p:cNvSpPr>
            <a:spLocks noGrp="1"/>
          </p:cNvSpPr>
          <p:nvPr>
            <p:ph type="title"/>
          </p:nvPr>
        </p:nvSpPr>
        <p:spPr>
          <a:xfrm>
            <a:off x="965198" y="643466"/>
            <a:ext cx="3092718" cy="5528734"/>
          </a:xfrm>
          <a:noFill/>
        </p:spPr>
        <p:txBody>
          <a:bodyPr anchor="t">
            <a:normAutofit/>
          </a:bodyPr>
          <a:lstStyle/>
          <a:p>
            <a:r>
              <a:rPr lang="en-US" sz="2800">
                <a:solidFill>
                  <a:srgbClr val="FFFFFF"/>
                </a:solidFill>
              </a:rPr>
              <a:t>Creating an Interactive Map with Folium</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72514A-E0B5-67F8-3CCC-7E23F5378A93}"/>
              </a:ext>
            </a:extLst>
          </p:cNvPr>
          <p:cNvSpPr>
            <a:spLocks noGrp="1"/>
          </p:cNvSpPr>
          <p:nvPr>
            <p:ph idx="1"/>
          </p:nvPr>
        </p:nvSpPr>
        <p:spPr>
          <a:xfrm>
            <a:off x="4821898" y="643466"/>
            <a:ext cx="5827472" cy="5571067"/>
          </a:xfrm>
        </p:spPr>
        <p:txBody>
          <a:bodyPr vert="horz" lIns="91440" tIns="45720" rIns="91440" bIns="45720" rtlCol="0" anchor="t">
            <a:normAutofit/>
          </a:bodyPr>
          <a:lstStyle/>
          <a:p>
            <a:r>
              <a:rPr lang="en-US" sz="1100" dirty="0">
                <a:ea typeface="+mn-lt"/>
                <a:cs typeface="+mn-lt"/>
              </a:rPr>
              <a:t>Utilizing Folium's interactive mapping capabilities allowed for the exploration of geospatial data, enabling a more interactive visual analysis and a deeper understanding of factors such as location and proximity that influence launch success rates.</a:t>
            </a:r>
            <a:endParaRPr lang="en-US" sz="1100" dirty="0"/>
          </a:p>
          <a:p>
            <a:r>
              <a:rPr lang="en-US" sz="1100" dirty="0">
                <a:ea typeface="+mn-lt"/>
                <a:cs typeface="+mn-lt"/>
              </a:rPr>
              <a:t>Key steps involved in building the interactive map with Folium included:</a:t>
            </a:r>
            <a:endParaRPr lang="en-US" sz="1100" dirty="0"/>
          </a:p>
          <a:p>
            <a:pPr lvl="1">
              <a:buFont typeface="Arial" pitchFamily="18" charset="2"/>
              <a:buChar char="•"/>
            </a:pPr>
            <a:r>
              <a:rPr lang="en-US" sz="900" b="1">
                <a:ea typeface="+mn-lt"/>
                <a:cs typeface="+mn-lt"/>
              </a:rPr>
              <a:t>Marking Launch Sites</a:t>
            </a:r>
            <a:r>
              <a:rPr lang="en-US" sz="900">
                <a:ea typeface="+mn-lt"/>
                <a:cs typeface="+mn-lt"/>
              </a:rPr>
              <a:t>: All launch sites were marked on the map, providing a visual representation of their locations.</a:t>
            </a:r>
            <a:endParaRPr lang="en-US" sz="900"/>
          </a:p>
          <a:p>
            <a:pPr lvl="1">
              <a:buFont typeface="Arial" pitchFamily="34" charset="0"/>
              <a:buChar char="•"/>
            </a:pPr>
            <a:r>
              <a:rPr lang="en-US" sz="900" b="1" spc="10" dirty="0">
                <a:solidFill>
                  <a:srgbClr val="000000"/>
                </a:solidFill>
                <a:ea typeface="+mn-lt"/>
                <a:cs typeface="+mn-lt"/>
              </a:rPr>
              <a:t>Highlighting Areas</a:t>
            </a:r>
            <a:r>
              <a:rPr lang="en-US" sz="900" spc="10" dirty="0">
                <a:solidFill>
                  <a:srgbClr val="000000"/>
                </a:solidFill>
                <a:ea typeface="+mn-lt"/>
                <a:cs typeface="+mn-lt"/>
              </a:rPr>
              <a:t>: Folium's '</a:t>
            </a:r>
            <a:r>
              <a:rPr lang="en-US" sz="900" spc="10" err="1">
                <a:solidFill>
                  <a:srgbClr val="000000"/>
                </a:solidFill>
                <a:ea typeface="+mn-lt"/>
                <a:cs typeface="+mn-lt"/>
              </a:rPr>
              <a:t>folium.circle</a:t>
            </a:r>
            <a:r>
              <a:rPr lang="en-US" sz="900" spc="10" dirty="0">
                <a:solidFill>
                  <a:srgbClr val="000000"/>
                </a:solidFill>
                <a:ea typeface="+mn-lt"/>
                <a:cs typeface="+mn-lt"/>
              </a:rPr>
              <a:t>' and '</a:t>
            </a:r>
            <a:r>
              <a:rPr lang="en-US" sz="900" spc="10" err="1">
                <a:solidFill>
                  <a:srgbClr val="000000"/>
                </a:solidFill>
                <a:ea typeface="+mn-lt"/>
                <a:cs typeface="+mn-lt"/>
              </a:rPr>
              <a:t>folium.marker</a:t>
            </a:r>
            <a:r>
              <a:rPr lang="en-US" sz="900" spc="10" dirty="0">
                <a:solidFill>
                  <a:srgbClr val="000000"/>
                </a:solidFill>
                <a:ea typeface="+mn-lt"/>
                <a:cs typeface="+mn-lt"/>
              </a:rPr>
              <a:t>' functionalities were employed to highlight circular areas around each launch site, with text labels indicating their significance.</a:t>
            </a:r>
            <a:endParaRPr lang="en-US" sz="900" spc="10">
              <a:solidFill>
                <a:srgbClr val="000000"/>
              </a:solidFill>
            </a:endParaRPr>
          </a:p>
          <a:p>
            <a:pPr lvl="1">
              <a:buFont typeface="Arial" pitchFamily="18" charset="2"/>
              <a:buChar char="•"/>
            </a:pPr>
            <a:r>
              <a:rPr lang="en-US" sz="900" b="1" dirty="0">
                <a:ea typeface="+mn-lt"/>
                <a:cs typeface="+mn-lt"/>
              </a:rPr>
              <a:t>Clustered Markers</a:t>
            </a:r>
            <a:r>
              <a:rPr lang="en-US" sz="900" dirty="0">
                <a:ea typeface="+mn-lt"/>
                <a:cs typeface="+mn-lt"/>
              </a:rPr>
              <a:t>: A '</a:t>
            </a:r>
            <a:r>
              <a:rPr lang="en-US" sz="900" err="1">
                <a:ea typeface="+mn-lt"/>
                <a:cs typeface="+mn-lt"/>
              </a:rPr>
              <a:t>MarkerCluster</a:t>
            </a:r>
            <a:r>
              <a:rPr lang="en-US" sz="900" dirty="0">
                <a:ea typeface="+mn-lt"/>
                <a:cs typeface="+mn-lt"/>
              </a:rPr>
              <a:t>()' was added to group launch success (green) and failure (red) markers for each launch site, aiding in visualizing success rates.</a:t>
            </a:r>
            <a:endParaRPr lang="en-US" sz="900" dirty="0"/>
          </a:p>
          <a:p>
            <a:pPr lvl="1">
              <a:buFont typeface="Arial" pitchFamily="18" charset="2"/>
              <a:buChar char="•"/>
            </a:pPr>
            <a:r>
              <a:rPr lang="en-US" sz="900" b="1" dirty="0">
                <a:ea typeface="+mn-lt"/>
                <a:cs typeface="+mn-lt"/>
              </a:rPr>
              <a:t>Distance Calculation</a:t>
            </a:r>
            <a:r>
              <a:rPr lang="en-US" sz="900" dirty="0">
                <a:ea typeface="+mn-lt"/>
                <a:cs typeface="+mn-lt"/>
              </a:rPr>
              <a:t>: Distances between launch sites and their proximity to various features like coastlines, railroads, highways, and cities were calculated.</a:t>
            </a:r>
            <a:endParaRPr lang="en-US" sz="900" dirty="0"/>
          </a:p>
          <a:p>
            <a:pPr lvl="1">
              <a:buFont typeface="Arial" pitchFamily="18" charset="2"/>
              <a:buChar char="•"/>
            </a:pPr>
            <a:r>
              <a:rPr lang="en-US" sz="900" b="1" dirty="0">
                <a:ea typeface="+mn-lt"/>
                <a:cs typeface="+mn-lt"/>
              </a:rPr>
              <a:t>Mouse Position</a:t>
            </a:r>
            <a:r>
              <a:rPr lang="en-US" sz="900" dirty="0">
                <a:ea typeface="+mn-lt"/>
                <a:cs typeface="+mn-lt"/>
              </a:rPr>
              <a:t>: A '</a:t>
            </a:r>
            <a:r>
              <a:rPr lang="en-US" sz="900" err="1">
                <a:ea typeface="+mn-lt"/>
                <a:cs typeface="+mn-lt"/>
              </a:rPr>
              <a:t>MousePosition</a:t>
            </a:r>
            <a:r>
              <a:rPr lang="en-US" sz="900" dirty="0">
                <a:ea typeface="+mn-lt"/>
                <a:cs typeface="+mn-lt"/>
              </a:rPr>
              <a:t>()' feature was added to provide coordinate information when hovering the mouse over a point on the map.</a:t>
            </a:r>
            <a:endParaRPr lang="en-US" sz="900" dirty="0"/>
          </a:p>
          <a:p>
            <a:pPr lvl="1">
              <a:buFont typeface="Arial" pitchFamily="18" charset="2"/>
              <a:buChar char="•"/>
            </a:pPr>
            <a:r>
              <a:rPr lang="en-US" sz="900" b="1" dirty="0">
                <a:ea typeface="+mn-lt"/>
                <a:cs typeface="+mn-lt"/>
              </a:rPr>
              <a:t>Distance Display</a:t>
            </a:r>
            <a:r>
              <a:rPr lang="en-US" sz="900" dirty="0">
                <a:ea typeface="+mn-lt"/>
                <a:cs typeface="+mn-lt"/>
              </a:rPr>
              <a:t>: '</a:t>
            </a:r>
            <a:r>
              <a:rPr lang="en-US" sz="900" err="1">
                <a:ea typeface="+mn-lt"/>
                <a:cs typeface="+mn-lt"/>
              </a:rPr>
              <a:t>folium.Marker</a:t>
            </a:r>
            <a:r>
              <a:rPr lang="en-US" sz="900" dirty="0">
                <a:ea typeface="+mn-lt"/>
                <a:cs typeface="+mn-lt"/>
              </a:rPr>
              <a:t>()' was used to display distances in kilometers on the map for reference points such as coastlines, railroads, highways, and cities.</a:t>
            </a:r>
            <a:endParaRPr lang="en-US" sz="900" dirty="0"/>
          </a:p>
          <a:p>
            <a:pPr lvl="1">
              <a:buFont typeface="Arial" pitchFamily="18" charset="2"/>
              <a:buChar char="•"/>
            </a:pPr>
            <a:r>
              <a:rPr lang="en-US" sz="900" b="1" dirty="0">
                <a:ea typeface="+mn-lt"/>
                <a:cs typeface="+mn-lt"/>
              </a:rPr>
              <a:t>Drawing Lines</a:t>
            </a:r>
            <a:r>
              <a:rPr lang="en-US" sz="900" dirty="0">
                <a:ea typeface="+mn-lt"/>
                <a:cs typeface="+mn-lt"/>
              </a:rPr>
              <a:t>: '</a:t>
            </a:r>
            <a:r>
              <a:rPr lang="en-US" sz="900" err="1">
                <a:ea typeface="+mn-lt"/>
                <a:cs typeface="+mn-lt"/>
              </a:rPr>
              <a:t>folium.Polyline</a:t>
            </a:r>
            <a:r>
              <a:rPr lang="en-US" sz="900" dirty="0">
                <a:ea typeface="+mn-lt"/>
                <a:cs typeface="+mn-lt"/>
              </a:rPr>
              <a:t>()' was employed to draw lines connecting launch sites to proximity features (e.g., coastline, railroad, highway, city).</a:t>
            </a:r>
            <a:endParaRPr lang="en-US" sz="900" dirty="0"/>
          </a:p>
          <a:p>
            <a:pPr>
              <a:buFont typeface="Arial" pitchFamily="18" charset="2"/>
              <a:buChar char="•"/>
            </a:pPr>
            <a:r>
              <a:rPr lang="en-US" sz="1100" spc="0">
                <a:solidFill>
                  <a:srgbClr val="262626"/>
                </a:solidFill>
                <a:ea typeface="+mn-lt"/>
                <a:cs typeface="+mn-lt"/>
              </a:rPr>
              <a:t>By executing these steps, the interactive map built with Folium provided answers to important questions:</a:t>
            </a:r>
            <a:endParaRPr lang="en-US" sz="1100" spc="0" dirty="0">
              <a:solidFill>
                <a:srgbClr val="262626"/>
              </a:solidFill>
            </a:endParaRPr>
          </a:p>
          <a:p>
            <a:pPr lvl="1">
              <a:buFont typeface="Arial" pitchFamily="18" charset="2"/>
              <a:buChar char="•"/>
            </a:pPr>
            <a:r>
              <a:rPr lang="en-US" sz="900" spc="0" dirty="0">
                <a:solidFill>
                  <a:srgbClr val="262626"/>
                </a:solidFill>
                <a:ea typeface="+mn-lt"/>
                <a:cs typeface="+mn-lt"/>
              </a:rPr>
              <a:t>Are launch sites </a:t>
            </a:r>
            <a:r>
              <a:rPr lang="en-US" sz="900" spc="0">
                <a:solidFill>
                  <a:srgbClr val="262626"/>
                </a:solidFill>
                <a:ea typeface="+mn-lt"/>
                <a:cs typeface="+mn-lt"/>
              </a:rPr>
              <a:t>in close proximity to railways? (YES)</a:t>
            </a:r>
            <a:endParaRPr lang="en-US" spc="10">
              <a:solidFill>
                <a:srgbClr val="000000"/>
              </a:solidFill>
            </a:endParaRPr>
          </a:p>
          <a:p>
            <a:pPr lvl="1">
              <a:buFont typeface="Arial" pitchFamily="18" charset="2"/>
              <a:buChar char="•"/>
            </a:pPr>
            <a:r>
              <a:rPr lang="en-US" sz="900" spc="0" dirty="0">
                <a:solidFill>
                  <a:srgbClr val="262626"/>
                </a:solidFill>
                <a:ea typeface="+mn-lt"/>
                <a:cs typeface="+mn-lt"/>
              </a:rPr>
              <a:t>Are launch sites </a:t>
            </a:r>
            <a:r>
              <a:rPr lang="en-US" sz="900" spc="0">
                <a:solidFill>
                  <a:srgbClr val="262626"/>
                </a:solidFill>
                <a:ea typeface="+mn-lt"/>
                <a:cs typeface="+mn-lt"/>
              </a:rPr>
              <a:t>in close proximity to highways? (YES)</a:t>
            </a:r>
            <a:endParaRPr lang="en-US" sz="900"/>
          </a:p>
          <a:p>
            <a:pPr lvl="1">
              <a:buFont typeface="Arial" pitchFamily="18" charset="2"/>
              <a:buChar char="•"/>
            </a:pPr>
            <a:r>
              <a:rPr lang="en-US" sz="900" spc="0" dirty="0">
                <a:solidFill>
                  <a:srgbClr val="262626"/>
                </a:solidFill>
                <a:ea typeface="+mn-lt"/>
                <a:cs typeface="+mn-lt"/>
              </a:rPr>
              <a:t>Are launch sites </a:t>
            </a:r>
            <a:r>
              <a:rPr lang="en-US" sz="900" spc="0">
                <a:solidFill>
                  <a:srgbClr val="262626"/>
                </a:solidFill>
                <a:ea typeface="+mn-lt"/>
                <a:cs typeface="+mn-lt"/>
              </a:rPr>
              <a:t>in close proximity to coastlines? (YES)</a:t>
            </a:r>
            <a:endParaRPr lang="en-US" sz="900"/>
          </a:p>
          <a:p>
            <a:pPr lvl="1">
              <a:buFont typeface="Arial" pitchFamily="18" charset="2"/>
              <a:buChar char="•"/>
            </a:pPr>
            <a:r>
              <a:rPr lang="en-US" sz="900" spc="0" dirty="0">
                <a:solidFill>
                  <a:srgbClr val="262626"/>
                </a:solidFill>
                <a:ea typeface="+mn-lt"/>
                <a:cs typeface="+mn-lt"/>
              </a:rPr>
              <a:t>Do launch sites maintain a certain distance from cities? (YES)</a:t>
            </a:r>
            <a:endParaRPr lang="en-US" sz="900" dirty="0"/>
          </a:p>
          <a:p>
            <a:pPr>
              <a:buFont typeface="Arial" pitchFamily="18" charset="2"/>
              <a:buChar char="•"/>
            </a:pPr>
            <a:r>
              <a:rPr lang="en-US" sz="1100" spc="0" dirty="0">
                <a:solidFill>
                  <a:srgbClr val="262626"/>
                </a:solidFill>
                <a:ea typeface="+mn-lt"/>
                <a:cs typeface="+mn-lt"/>
              </a:rPr>
              <a:t>This interactive map served as a valuable tool for analyzing and visualizing geospatial data, aiding in the assessment of factors influencing launch success rates.</a:t>
            </a:r>
            <a:endParaRPr lang="en-US" dirty="0"/>
          </a:p>
          <a:p>
            <a:pPr>
              <a:buFont typeface="Arial" pitchFamily="18" charset="2"/>
              <a:buChar char="•"/>
            </a:pPr>
            <a:endParaRPr lang="en-US" sz="1100" spc="0" dirty="0">
              <a:solidFill>
                <a:srgbClr val="262626"/>
              </a:solidFill>
            </a:endParaRPr>
          </a:p>
          <a:p>
            <a:endParaRPr lang="en-US" sz="1100"/>
          </a:p>
        </p:txBody>
      </p:sp>
    </p:spTree>
    <p:extLst>
      <p:ext uri="{BB962C8B-B14F-4D97-AF65-F5344CB8AC3E}">
        <p14:creationId xmlns:p14="http://schemas.microsoft.com/office/powerpoint/2010/main" val="692004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7AE35-4E50-B4BD-6387-F4CB3F4ADA41}"/>
              </a:ext>
            </a:extLst>
          </p:cNvPr>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Development of a </a:t>
            </a:r>
            <a:r>
              <a:rPr lang="en-US" sz="2800" dirty="0" err="1">
                <a:solidFill>
                  <a:srgbClr val="FFFFFF"/>
                </a:solidFill>
              </a:rPr>
              <a:t>Plotly</a:t>
            </a:r>
            <a:r>
              <a:rPr lang="en-US" sz="2800" dirty="0">
                <a:solidFill>
                  <a:srgbClr val="FFFFFF"/>
                </a:solidFill>
              </a:rPr>
              <a:t> Dash Web Application for SpaceX Launch Data</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CAEEF8-C958-7259-26CB-F614EBAA1E7D}"/>
              </a:ext>
            </a:extLst>
          </p:cNvPr>
          <p:cNvSpPr>
            <a:spLocks noGrp="1"/>
          </p:cNvSpPr>
          <p:nvPr>
            <p:ph idx="1"/>
          </p:nvPr>
        </p:nvSpPr>
        <p:spPr>
          <a:xfrm>
            <a:off x="4821898" y="643466"/>
            <a:ext cx="5827472" cy="5571067"/>
          </a:xfrm>
        </p:spPr>
        <p:txBody>
          <a:bodyPr vert="horz" lIns="91440" tIns="45720" rIns="91440" bIns="45720" rtlCol="0" anchor="t">
            <a:normAutofit/>
          </a:bodyPr>
          <a:lstStyle/>
          <a:p>
            <a:r>
              <a:rPr lang="en-US" sz="1500" dirty="0">
                <a:ea typeface="+mn-lt"/>
                <a:cs typeface="+mn-lt"/>
              </a:rPr>
              <a:t>A </a:t>
            </a:r>
            <a:r>
              <a:rPr lang="en-US" sz="1500" dirty="0" err="1">
                <a:ea typeface="+mn-lt"/>
                <a:cs typeface="+mn-lt"/>
              </a:rPr>
              <a:t>Plotly</a:t>
            </a:r>
            <a:r>
              <a:rPr lang="en-US" sz="1500" dirty="0">
                <a:ea typeface="+mn-lt"/>
                <a:cs typeface="+mn-lt"/>
              </a:rPr>
              <a:t> Dash web application was created to facilitate interactive visual analytics of SpaceX launch data in real-time. Several components were added to the dashboard to enhance its functionality:</a:t>
            </a:r>
            <a:endParaRPr lang="en-US" sz="1500" dirty="0"/>
          </a:p>
          <a:p>
            <a:pPr lvl="1">
              <a:buFont typeface="Arial" pitchFamily="18" charset="2"/>
              <a:buChar char="•"/>
            </a:pPr>
            <a:r>
              <a:rPr lang="en-US" sz="1300" b="1" dirty="0">
                <a:ea typeface="+mn-lt"/>
                <a:cs typeface="+mn-lt"/>
              </a:rPr>
              <a:t>Launch Site Drop-down</a:t>
            </a:r>
            <a:r>
              <a:rPr lang="en-US" sz="1300" dirty="0">
                <a:ea typeface="+mn-lt"/>
                <a:cs typeface="+mn-lt"/>
              </a:rPr>
              <a:t>: An input component was incorporated into the dashboard, allowing users to filter visualizations by all launch sites or a specific launch site of interest.</a:t>
            </a:r>
            <a:endParaRPr lang="en-US" sz="1300" dirty="0"/>
          </a:p>
          <a:p>
            <a:pPr lvl="1">
              <a:buFont typeface="Arial" pitchFamily="18" charset="2"/>
              <a:buChar char="•"/>
            </a:pPr>
            <a:r>
              <a:rPr lang="en-US" sz="1300" b="1" dirty="0">
                <a:ea typeface="+mn-lt"/>
                <a:cs typeface="+mn-lt"/>
              </a:rPr>
              <a:t>Pie Chart</a:t>
            </a:r>
            <a:r>
              <a:rPr lang="en-US" sz="1300" dirty="0">
                <a:ea typeface="+mn-lt"/>
                <a:cs typeface="+mn-lt"/>
              </a:rPr>
              <a:t>: A pie chart was integrated into the dashboard. When 'All Sites' is selected, it displays the total count of successful launches; when a particular site is chosen, it displays both success and failure counts for that site.</a:t>
            </a:r>
            <a:endParaRPr lang="en-US" sz="1300" dirty="0"/>
          </a:p>
          <a:p>
            <a:pPr lvl="1">
              <a:buFont typeface="Arial" pitchFamily="34" charset="0"/>
              <a:buChar char="•"/>
            </a:pPr>
            <a:r>
              <a:rPr lang="en-US" sz="1300" b="1" spc="10" dirty="0">
                <a:solidFill>
                  <a:srgbClr val="000000"/>
                </a:solidFill>
                <a:ea typeface="+mn-lt"/>
                <a:cs typeface="+mn-lt"/>
              </a:rPr>
              <a:t>Payload Range Slider</a:t>
            </a:r>
            <a:r>
              <a:rPr lang="en-US" sz="1300" spc="10" dirty="0">
                <a:solidFill>
                  <a:srgbClr val="000000"/>
                </a:solidFill>
                <a:ea typeface="+mn-lt"/>
                <a:cs typeface="+mn-lt"/>
              </a:rPr>
              <a:t>: A slider for payload range selection was added, enabling users to easily choose different payload ranges and identify visual patterns.</a:t>
            </a:r>
            <a:endParaRPr lang="en-US" sz="1300" spc="10">
              <a:solidFill>
                <a:srgbClr val="000000"/>
              </a:solidFill>
            </a:endParaRPr>
          </a:p>
          <a:p>
            <a:pPr lvl="1">
              <a:buFont typeface="Arial" pitchFamily="18" charset="2"/>
              <a:buChar char="•"/>
            </a:pPr>
            <a:r>
              <a:rPr lang="en-US" sz="1300" b="1" spc="10" dirty="0">
                <a:solidFill>
                  <a:srgbClr val="000000"/>
                </a:solidFill>
                <a:ea typeface="+mn-lt"/>
                <a:cs typeface="+mn-lt"/>
              </a:rPr>
              <a:t>Scatter Chart</a:t>
            </a:r>
            <a:r>
              <a:rPr lang="en-US" sz="1300" spc="10" dirty="0">
                <a:solidFill>
                  <a:srgbClr val="000000"/>
                </a:solidFill>
                <a:ea typeface="+mn-lt"/>
                <a:cs typeface="+mn-lt"/>
              </a:rPr>
              <a:t>: A scatter chart was included to explore potential correlations between payload and mission outcomes for selected site(s). Additionally, each scatter point is color-labeled with the booster version, providing insights into mission outcomes with different boosters.</a:t>
            </a:r>
            <a:endParaRPr lang="en-US" sz="1300" spc="10">
              <a:solidFill>
                <a:srgbClr val="000000"/>
              </a:solidFill>
            </a:endParaRPr>
          </a:p>
        </p:txBody>
      </p:sp>
    </p:spTree>
    <p:extLst>
      <p:ext uri="{BB962C8B-B14F-4D97-AF65-F5344CB8AC3E}">
        <p14:creationId xmlns:p14="http://schemas.microsoft.com/office/powerpoint/2010/main" val="3220359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A682D6-51BC-DFFA-6EE5-2EF79C41D14B}"/>
              </a:ext>
            </a:extLst>
          </p:cNvPr>
          <p:cNvSpPr>
            <a:spLocks noGrp="1"/>
          </p:cNvSpPr>
          <p:nvPr>
            <p:ph type="title"/>
          </p:nvPr>
        </p:nvSpPr>
        <p:spPr>
          <a:xfrm>
            <a:off x="965198" y="643466"/>
            <a:ext cx="3092718" cy="5528734"/>
          </a:xfrm>
          <a:noFill/>
        </p:spPr>
        <p:txBody>
          <a:bodyPr anchor="t">
            <a:normAutofit/>
          </a:bodyPr>
          <a:lstStyle/>
          <a:p>
            <a:pPr defTabSz="978408"/>
            <a:r>
              <a:rPr lang="en-US" sz="2800" spc="-54">
                <a:solidFill>
                  <a:srgbClr val="FFFFFF"/>
                </a:solidFill>
              </a:rPr>
              <a:t>Executive Summary</a:t>
            </a:r>
            <a:endParaRPr lang="en-US" sz="2800">
              <a:solidFill>
                <a:srgbClr val="FFFFFF"/>
              </a:solidFill>
            </a:endParaRPr>
          </a:p>
        </p:txBody>
      </p:sp>
      <p:sp useBgFill="1">
        <p:nvSpPr>
          <p:cNvPr id="59" name="Rectangle 58">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8">
            <a:extLst>
              <a:ext uri="{FF2B5EF4-FFF2-40B4-BE49-F238E27FC236}">
                <a16:creationId xmlns:a16="http://schemas.microsoft.com/office/drawing/2014/main" id="{4AD5C8FE-89CD-187C-4DB5-A449C0C5FD59}"/>
              </a:ext>
            </a:extLst>
          </p:cNvPr>
          <p:cNvSpPr>
            <a:spLocks noGrp="1"/>
          </p:cNvSpPr>
          <p:nvPr>
            <p:ph idx="1"/>
          </p:nvPr>
        </p:nvSpPr>
        <p:spPr>
          <a:xfrm>
            <a:off x="4821898" y="643466"/>
            <a:ext cx="5827472" cy="5571067"/>
          </a:xfrm>
        </p:spPr>
        <p:txBody>
          <a:bodyPr vert="horz" lIns="91440" tIns="45720" rIns="91440" bIns="45720" rtlCol="0">
            <a:normAutofit/>
          </a:bodyPr>
          <a:lstStyle/>
          <a:p>
            <a:pPr marL="285750" indent="-285750" defTabSz="978408"/>
            <a:r>
              <a:rPr lang="en-US" sz="1500" spc="11"/>
              <a:t>This undertaking aims to employ machine learning classification algorithms to forecast the successful landing of Falcon 9 first stage.</a:t>
            </a:r>
            <a:endParaRPr lang="en-US" sz="1500"/>
          </a:p>
          <a:p>
            <a:pPr marL="285750" indent="-285750" defTabSz="978408"/>
            <a:r>
              <a:rPr lang="en-US" sz="1500" spc="11"/>
              <a:t>The project encompasses several key phases:</a:t>
            </a:r>
            <a:endParaRPr lang="en-US" sz="1500" kern="1200" spc="11" baseline="0">
              <a:latin typeface="+mn-lt"/>
            </a:endParaRPr>
          </a:p>
          <a:p>
            <a:pPr lvl="1" defTabSz="978408">
              <a:buFont typeface="Arial" pitchFamily="18" charset="2"/>
              <a:buChar char="•"/>
            </a:pPr>
            <a:r>
              <a:rPr lang="en-US" sz="1500" spc="11"/>
              <a:t>Data Gathering: The initial step involves collecting the necessary data.</a:t>
            </a:r>
          </a:p>
          <a:p>
            <a:pPr lvl="1" defTabSz="978408">
              <a:buFont typeface="Arial" pitchFamily="18" charset="2"/>
              <a:buChar char="•"/>
            </a:pPr>
            <a:r>
              <a:rPr lang="en-US" sz="1500" spc="11"/>
              <a:t>Exploratory Data Analysis (EDA): Thoroughly examining the collected data to understand its characteristics and gain insights</a:t>
            </a:r>
          </a:p>
          <a:p>
            <a:pPr lvl="1" defTabSz="978408">
              <a:buFont typeface="Arial" pitchFamily="18" charset="2"/>
              <a:buChar char="•"/>
            </a:pPr>
            <a:r>
              <a:rPr lang="en-US" sz="1500" spc="11"/>
              <a:t>Data Visualization: Utilizing visualization techniques to depict the aspects of rocket launches associated with their outcomes, whether they are successful or not.</a:t>
            </a:r>
          </a:p>
          <a:p>
            <a:pPr lvl="1" defTabSz="978408">
              <a:buFont typeface="Arial" pitchFamily="18" charset="2"/>
              <a:buChar char="•"/>
            </a:pPr>
            <a:r>
              <a:rPr lang="en-US" sz="1500" spc="11"/>
              <a:t>Machine Learning Prediction: Employ machine learning models for predictive analysis.</a:t>
            </a:r>
          </a:p>
          <a:p>
            <a:pPr marL="285750" indent="-285750" defTabSz="978408"/>
            <a:r>
              <a:rPr lang="en-US" sz="1500" spc="11"/>
              <a:t>Through the use of data visualization, this project illuminates the factors influencing the success or failure of rocket launches. The conclusive findings indicate that the decision tree algorithm stands out as the most effective machine learning method for forecasting the successful landing of the Falcon 9 first stage.</a:t>
            </a:r>
            <a:endParaRPr lang="en-US" sz="1500"/>
          </a:p>
        </p:txBody>
      </p:sp>
    </p:spTree>
    <p:extLst>
      <p:ext uri="{BB962C8B-B14F-4D97-AF65-F5344CB8AC3E}">
        <p14:creationId xmlns:p14="http://schemas.microsoft.com/office/powerpoint/2010/main" val="58255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7AE35-4E50-B4BD-6387-F4CB3F4ADA41}"/>
              </a:ext>
            </a:extLst>
          </p:cNvPr>
          <p:cNvSpPr>
            <a:spLocks noGrp="1"/>
          </p:cNvSpPr>
          <p:nvPr>
            <p:ph type="title"/>
          </p:nvPr>
        </p:nvSpPr>
        <p:spPr>
          <a:xfrm>
            <a:off x="965198" y="643466"/>
            <a:ext cx="3092718" cy="5528734"/>
          </a:xfrm>
          <a:noFill/>
        </p:spPr>
        <p:txBody>
          <a:bodyPr anchor="t">
            <a:normAutofit/>
          </a:bodyPr>
          <a:lstStyle/>
          <a:p>
            <a:r>
              <a:rPr lang="en-US" sz="2800" dirty="0">
                <a:solidFill>
                  <a:srgbClr val="FFFFFF"/>
                </a:solidFill>
              </a:rPr>
              <a:t>Development of a </a:t>
            </a:r>
            <a:r>
              <a:rPr lang="en-US" sz="2800" dirty="0" err="1">
                <a:solidFill>
                  <a:srgbClr val="FFFFFF"/>
                </a:solidFill>
              </a:rPr>
              <a:t>Plotly</a:t>
            </a:r>
            <a:r>
              <a:rPr lang="en-US" sz="2800" dirty="0">
                <a:solidFill>
                  <a:srgbClr val="FFFFFF"/>
                </a:solidFill>
              </a:rPr>
              <a:t> Dash Web Application for SpaceX Launch Data</a:t>
            </a:r>
          </a:p>
        </p:txBody>
      </p:sp>
      <p:sp useBgFill="1">
        <p:nvSpPr>
          <p:cNvPr id="12" name="Rectangle 11">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CAEEF8-C958-7259-26CB-F614EBAA1E7D}"/>
              </a:ext>
            </a:extLst>
          </p:cNvPr>
          <p:cNvSpPr>
            <a:spLocks noGrp="1"/>
          </p:cNvSpPr>
          <p:nvPr>
            <p:ph idx="1"/>
          </p:nvPr>
        </p:nvSpPr>
        <p:spPr>
          <a:xfrm>
            <a:off x="4821898" y="643466"/>
            <a:ext cx="5827472" cy="5571067"/>
          </a:xfrm>
        </p:spPr>
        <p:txBody>
          <a:bodyPr vert="horz" lIns="91440" tIns="45720" rIns="91440" bIns="45720" rtlCol="0" anchor="t">
            <a:normAutofit/>
          </a:bodyPr>
          <a:lstStyle/>
          <a:p>
            <a:r>
              <a:rPr lang="en-US" sz="1500" dirty="0">
                <a:ea typeface="+mn-lt"/>
                <a:cs typeface="+mn-lt"/>
              </a:rPr>
              <a:t>The dashboard facilitated the exploration of SpaceX launch data and addressed key questions:</a:t>
            </a:r>
          </a:p>
          <a:p>
            <a:pPr lvl="1">
              <a:buFont typeface="Arial" pitchFamily="18" charset="2"/>
              <a:buChar char="•"/>
            </a:pPr>
            <a:r>
              <a:rPr lang="en-US" sz="1300" b="1" dirty="0">
                <a:ea typeface="+mn-lt"/>
                <a:cs typeface="+mn-lt"/>
              </a:rPr>
              <a:t>Largest Successful Launch Site</a:t>
            </a:r>
            <a:r>
              <a:rPr lang="en-US" sz="1300" dirty="0">
                <a:ea typeface="+mn-lt"/>
                <a:cs typeface="+mn-lt"/>
              </a:rPr>
              <a:t>: KSCLC-39A had the largest number of successful launches with a count of 10.</a:t>
            </a:r>
          </a:p>
          <a:p>
            <a:pPr lvl="1">
              <a:buFont typeface="Arial" pitchFamily="18" charset="2"/>
              <a:buChar char="•"/>
            </a:pPr>
            <a:r>
              <a:rPr lang="en-US" sz="1300" b="1" dirty="0">
                <a:ea typeface="+mn-lt"/>
                <a:cs typeface="+mn-lt"/>
              </a:rPr>
              <a:t>Highest Launch Success Rate</a:t>
            </a:r>
            <a:r>
              <a:rPr lang="en-US" sz="1300" dirty="0">
                <a:ea typeface="+mn-lt"/>
                <a:cs typeface="+mn-lt"/>
              </a:rPr>
              <a:t>: KSC LC-39A boasted the highest launch success rate at 76.9%.</a:t>
            </a:r>
            <a:endParaRPr lang="en-US" sz="1300" dirty="0"/>
          </a:p>
          <a:p>
            <a:pPr lvl="1">
              <a:buFont typeface="Arial" pitchFamily="18" charset="2"/>
              <a:buChar char="•"/>
            </a:pPr>
            <a:r>
              <a:rPr lang="en-US" sz="1300" b="1" spc="10" dirty="0">
                <a:solidFill>
                  <a:schemeClr val="tx1"/>
                </a:solidFill>
                <a:ea typeface="+mn-lt"/>
                <a:cs typeface="+mn-lt"/>
              </a:rPr>
              <a:t>Payload Range </a:t>
            </a:r>
            <a:r>
              <a:rPr lang="en-US" sz="1300" b="1" dirty="0">
                <a:solidFill>
                  <a:schemeClr val="tx1"/>
                </a:solidFill>
                <a:ea typeface="+mn-lt"/>
                <a:cs typeface="+mn-lt"/>
              </a:rPr>
              <a:t>with Highest Success Rate</a:t>
            </a:r>
            <a:r>
              <a:rPr lang="en-US" sz="1300" spc="10" dirty="0">
                <a:solidFill>
                  <a:schemeClr val="tx1"/>
                </a:solidFill>
                <a:ea typeface="+mn-lt"/>
                <a:cs typeface="+mn-lt"/>
              </a:rPr>
              <a:t>: </a:t>
            </a:r>
            <a:r>
              <a:rPr lang="en-US" sz="1300" dirty="0">
                <a:solidFill>
                  <a:schemeClr val="tx1"/>
                </a:solidFill>
                <a:ea typeface="+mn-lt"/>
                <a:cs typeface="+mn-lt"/>
              </a:rPr>
              <a:t>The </a:t>
            </a:r>
            <a:r>
              <a:rPr lang="en-US" sz="1300" spc="10" dirty="0">
                <a:solidFill>
                  <a:schemeClr val="tx1"/>
                </a:solidFill>
                <a:ea typeface="+mn-lt"/>
                <a:cs typeface="+mn-lt"/>
              </a:rPr>
              <a:t>payload range </a:t>
            </a:r>
            <a:r>
              <a:rPr lang="en-US" sz="1300" dirty="0">
                <a:solidFill>
                  <a:schemeClr val="tx1"/>
                </a:solidFill>
                <a:ea typeface="+mn-lt"/>
                <a:cs typeface="+mn-lt"/>
              </a:rPr>
              <a:t>between 2000 kg </a:t>
            </a:r>
            <a:r>
              <a:rPr lang="en-US" sz="1300" spc="10" dirty="0">
                <a:solidFill>
                  <a:schemeClr val="tx1"/>
                </a:solidFill>
                <a:ea typeface="+mn-lt"/>
                <a:cs typeface="+mn-lt"/>
              </a:rPr>
              <a:t>and </a:t>
            </a:r>
            <a:r>
              <a:rPr lang="en-US" sz="1300" dirty="0">
                <a:solidFill>
                  <a:schemeClr val="tx1"/>
                </a:solidFill>
                <a:ea typeface="+mn-lt"/>
                <a:cs typeface="+mn-lt"/>
              </a:rPr>
              <a:t>5000 kg exhibited the highest launch success rate</a:t>
            </a:r>
            <a:r>
              <a:rPr lang="en-US" sz="1300" spc="10" dirty="0">
                <a:solidFill>
                  <a:schemeClr val="tx1"/>
                </a:solidFill>
                <a:ea typeface="+mn-lt"/>
                <a:cs typeface="+mn-lt"/>
              </a:rPr>
              <a:t>.</a:t>
            </a:r>
            <a:endParaRPr lang="en-US" sz="1300" dirty="0">
              <a:solidFill>
                <a:schemeClr val="tx1"/>
              </a:solidFill>
              <a:ea typeface="+mn-lt"/>
              <a:cs typeface="+mn-lt"/>
            </a:endParaRPr>
          </a:p>
          <a:p>
            <a:pPr lvl="1">
              <a:buFont typeface="Arial" pitchFamily="18" charset="2"/>
              <a:buChar char="•"/>
            </a:pPr>
            <a:r>
              <a:rPr lang="en-US" sz="1300" b="1" dirty="0">
                <a:solidFill>
                  <a:schemeClr val="tx1"/>
                </a:solidFill>
                <a:ea typeface="+mn-lt"/>
                <a:cs typeface="+mn-lt"/>
              </a:rPr>
              <a:t>Payload Range with Lowest Success Rate</a:t>
            </a:r>
            <a:r>
              <a:rPr lang="en-US" sz="1300" spc="10" dirty="0">
                <a:solidFill>
                  <a:schemeClr val="tx1"/>
                </a:solidFill>
                <a:ea typeface="+mn-lt"/>
                <a:cs typeface="+mn-lt"/>
              </a:rPr>
              <a:t>: </a:t>
            </a:r>
            <a:r>
              <a:rPr lang="en-US" sz="1300" dirty="0">
                <a:solidFill>
                  <a:schemeClr val="tx1"/>
                </a:solidFill>
                <a:ea typeface="+mn-lt"/>
                <a:cs typeface="+mn-lt"/>
              </a:rPr>
              <a:t>Payload ranges of 0-2000 kg </a:t>
            </a:r>
            <a:r>
              <a:rPr lang="en-US" sz="1300" spc="10" dirty="0">
                <a:solidFill>
                  <a:schemeClr val="tx1"/>
                </a:solidFill>
                <a:ea typeface="+mn-lt"/>
                <a:cs typeface="+mn-lt"/>
              </a:rPr>
              <a:t>and </a:t>
            </a:r>
            <a:r>
              <a:rPr lang="en-US" sz="1300" dirty="0">
                <a:solidFill>
                  <a:schemeClr val="tx1"/>
                </a:solidFill>
                <a:ea typeface="+mn-lt"/>
                <a:cs typeface="+mn-lt"/>
              </a:rPr>
              <a:t>5500-7000 kg had </a:t>
            </a:r>
            <a:r>
              <a:rPr lang="en-US" sz="1300" spc="10" dirty="0">
                <a:solidFill>
                  <a:schemeClr val="tx1"/>
                </a:solidFill>
                <a:ea typeface="+mn-lt"/>
                <a:cs typeface="+mn-lt"/>
              </a:rPr>
              <a:t>the </a:t>
            </a:r>
            <a:r>
              <a:rPr lang="en-US" sz="1300" dirty="0">
                <a:solidFill>
                  <a:schemeClr val="tx1"/>
                </a:solidFill>
                <a:ea typeface="+mn-lt"/>
                <a:cs typeface="+mn-lt"/>
              </a:rPr>
              <a:t>lowest launch success rates.</a:t>
            </a:r>
            <a:endParaRPr lang="en-US" sz="1300" dirty="0">
              <a:solidFill>
                <a:schemeClr val="tx1"/>
              </a:solidFill>
            </a:endParaRPr>
          </a:p>
          <a:p>
            <a:pPr lvl="1">
              <a:buFont typeface="Arial" pitchFamily="18" charset="2"/>
              <a:buChar char="•"/>
            </a:pPr>
            <a:r>
              <a:rPr lang="en-US" sz="1300" b="1" dirty="0">
                <a:solidFill>
                  <a:schemeClr val="tx1"/>
                </a:solidFill>
                <a:ea typeface="+mn-lt"/>
                <a:cs typeface="+mn-lt"/>
              </a:rPr>
              <a:t>F9 Booster Version with Highest Success Rate</a:t>
            </a:r>
            <a:r>
              <a:rPr lang="en-US" sz="1300" dirty="0">
                <a:solidFill>
                  <a:schemeClr val="tx1"/>
                </a:solidFill>
                <a:ea typeface="+mn-lt"/>
                <a:cs typeface="+mn-lt"/>
              </a:rPr>
              <a:t>: The </a:t>
            </a:r>
            <a:r>
              <a:rPr lang="en-US" sz="1300" spc="10" dirty="0">
                <a:solidFill>
                  <a:schemeClr val="tx1"/>
                </a:solidFill>
                <a:ea typeface="+mn-lt"/>
                <a:cs typeface="+mn-lt"/>
              </a:rPr>
              <a:t>booster version</a:t>
            </a:r>
            <a:r>
              <a:rPr lang="en-US" sz="1300" dirty="0">
                <a:solidFill>
                  <a:schemeClr val="tx1"/>
                </a:solidFill>
                <a:ea typeface="+mn-lt"/>
                <a:cs typeface="+mn-lt"/>
              </a:rPr>
              <a:t> FT had the highest launch success rate.</a:t>
            </a:r>
            <a:endParaRPr lang="en-US" sz="1300" dirty="0">
              <a:solidFill>
                <a:schemeClr val="tx1"/>
              </a:solidFill>
            </a:endParaRPr>
          </a:p>
          <a:p>
            <a:pPr>
              <a:buFont typeface="Arial" pitchFamily="34" charset="0"/>
              <a:buChar char="•"/>
            </a:pPr>
            <a:r>
              <a:rPr lang="en-US" sz="1500" dirty="0">
                <a:ea typeface="+mn-lt"/>
                <a:cs typeface="+mn-lt"/>
              </a:rPr>
              <a:t>This </a:t>
            </a:r>
            <a:r>
              <a:rPr lang="en-US" sz="1500" dirty="0" err="1">
                <a:ea typeface="+mn-lt"/>
                <a:cs typeface="+mn-lt"/>
              </a:rPr>
              <a:t>Plotly</a:t>
            </a:r>
            <a:r>
              <a:rPr lang="en-US" sz="1500" dirty="0">
                <a:ea typeface="+mn-lt"/>
                <a:cs typeface="+mn-lt"/>
              </a:rPr>
              <a:t> Dash web application proved to be a valuable tool for real-time exploration and visualization of SpaceX launch data</a:t>
            </a:r>
            <a:r>
              <a:rPr lang="en-US" sz="1500" spc="10" dirty="0">
                <a:ea typeface="+mn-lt"/>
                <a:cs typeface="+mn-lt"/>
              </a:rPr>
              <a:t>, providing insights into </a:t>
            </a:r>
            <a:r>
              <a:rPr lang="en-US" sz="1500" dirty="0">
                <a:ea typeface="+mn-lt"/>
                <a:cs typeface="+mn-lt"/>
              </a:rPr>
              <a:t>various aspects of launch success and payload </a:t>
            </a:r>
            <a:r>
              <a:rPr lang="en-US" sz="1500" spc="10" dirty="0">
                <a:ea typeface="+mn-lt"/>
                <a:cs typeface="+mn-lt"/>
              </a:rPr>
              <a:t>outcomes.</a:t>
            </a:r>
            <a:endParaRPr lang="en-US" sz="1500" dirty="0">
              <a:ea typeface="+mn-lt"/>
              <a:cs typeface="+mn-lt"/>
            </a:endParaRPr>
          </a:p>
          <a:p>
            <a:pPr>
              <a:buFont typeface="Arial" pitchFamily="34" charset="0"/>
              <a:buChar char="•"/>
            </a:pPr>
            <a:endParaRPr lang="en-US" sz="1500" spc="10" dirty="0">
              <a:solidFill>
                <a:srgbClr val="000000"/>
              </a:solidFill>
            </a:endParaRPr>
          </a:p>
        </p:txBody>
      </p:sp>
    </p:spTree>
    <p:extLst>
      <p:ext uri="{BB962C8B-B14F-4D97-AF65-F5344CB8AC3E}">
        <p14:creationId xmlns:p14="http://schemas.microsoft.com/office/powerpoint/2010/main" val="1261664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9" name="Rectangle 28">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6262BD-0C1C-3B3A-A49D-B44B5EA00277}"/>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3800">
                <a:solidFill>
                  <a:srgbClr val="FFFFFF"/>
                </a:solidFill>
              </a:rPr>
              <a:t>Predictive Analysis - Read dataset into DataFrame</a:t>
            </a:r>
          </a:p>
        </p:txBody>
      </p:sp>
      <p:sp>
        <p:nvSpPr>
          <p:cNvPr id="33" name="Rectangle 32">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71948925-D5DC-5B7C-F7C6-36971022965C}"/>
              </a:ext>
            </a:extLst>
          </p:cNvPr>
          <p:cNvPicPr>
            <a:picLocks noGrp="1" noChangeAspect="1"/>
          </p:cNvPicPr>
          <p:nvPr>
            <p:ph idx="1"/>
          </p:nvPr>
        </p:nvPicPr>
        <p:blipFill>
          <a:blip r:embed="rId2"/>
          <a:stretch>
            <a:fillRect/>
          </a:stretch>
        </p:blipFill>
        <p:spPr>
          <a:xfrm>
            <a:off x="1097280" y="1473294"/>
            <a:ext cx="9594723" cy="2158813"/>
          </a:xfrm>
          <a:prstGeom prst="rect">
            <a:avLst/>
          </a:prstGeom>
        </p:spPr>
      </p:pic>
      <p:sp>
        <p:nvSpPr>
          <p:cNvPr id="35" name="Rectangle 34">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7C376AA-ED73-304B-EE00-62BE63862493}"/>
              </a:ext>
            </a:extLst>
          </p:cNvPr>
          <p:cNvPicPr>
            <a:picLocks noChangeAspect="1"/>
          </p:cNvPicPr>
          <p:nvPr/>
        </p:nvPicPr>
        <p:blipFill>
          <a:blip r:embed="rId3"/>
          <a:stretch>
            <a:fillRect/>
          </a:stretch>
        </p:blipFill>
        <p:spPr>
          <a:xfrm>
            <a:off x="1095845" y="4202701"/>
            <a:ext cx="2305050" cy="390525"/>
          </a:xfrm>
          <a:prstGeom prst="rect">
            <a:avLst/>
          </a:prstGeom>
        </p:spPr>
      </p:pic>
    </p:spTree>
    <p:extLst>
      <p:ext uri="{BB962C8B-B14F-4D97-AF65-F5344CB8AC3E}">
        <p14:creationId xmlns:p14="http://schemas.microsoft.com/office/powerpoint/2010/main" val="1207270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9" name="Rectangle 28">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6262BD-0C1C-3B3A-A49D-B44B5EA00277}"/>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3800" dirty="0">
                <a:solidFill>
                  <a:srgbClr val="FFFFFF"/>
                </a:solidFill>
              </a:rPr>
              <a:t>Predictive Analysis – Standardize the data</a:t>
            </a:r>
          </a:p>
        </p:txBody>
      </p:sp>
      <p:sp>
        <p:nvSpPr>
          <p:cNvPr id="33" name="Rectangle 32">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 shot of a computer code&#10;&#10;Description automatically generated">
            <a:extLst>
              <a:ext uri="{FF2B5EF4-FFF2-40B4-BE49-F238E27FC236}">
                <a16:creationId xmlns:a16="http://schemas.microsoft.com/office/drawing/2014/main" id="{C94E8D6B-C8ED-9B90-9CD3-A72500F79373}"/>
              </a:ext>
            </a:extLst>
          </p:cNvPr>
          <p:cNvPicPr>
            <a:picLocks noGrp="1" noChangeAspect="1"/>
          </p:cNvPicPr>
          <p:nvPr>
            <p:ph idx="1"/>
          </p:nvPr>
        </p:nvPicPr>
        <p:blipFill>
          <a:blip r:embed="rId2"/>
          <a:stretch>
            <a:fillRect/>
          </a:stretch>
        </p:blipFill>
        <p:spPr>
          <a:xfrm>
            <a:off x="2269488" y="1254624"/>
            <a:ext cx="7191610" cy="2602206"/>
          </a:xfrm>
        </p:spPr>
      </p:pic>
    </p:spTree>
    <p:extLst>
      <p:ext uri="{BB962C8B-B14F-4D97-AF65-F5344CB8AC3E}">
        <p14:creationId xmlns:p14="http://schemas.microsoft.com/office/powerpoint/2010/main" val="748567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9" name="Rectangle 28">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6262BD-0C1C-3B3A-A49D-B44B5EA00277}"/>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3800" dirty="0">
                <a:solidFill>
                  <a:srgbClr val="FFFFFF"/>
                </a:solidFill>
              </a:rPr>
              <a:t>Predictive Analysis – Train/Test/Split data</a:t>
            </a:r>
          </a:p>
        </p:txBody>
      </p:sp>
      <p:sp>
        <p:nvSpPr>
          <p:cNvPr id="33" name="Rectangle 32">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CF40C93-D08A-A986-669E-F64F17519578}"/>
              </a:ext>
            </a:extLst>
          </p:cNvPr>
          <p:cNvPicPr>
            <a:picLocks noGrp="1" noChangeAspect="1"/>
          </p:cNvPicPr>
          <p:nvPr>
            <p:ph idx="1"/>
          </p:nvPr>
        </p:nvPicPr>
        <p:blipFill>
          <a:blip r:embed="rId2"/>
          <a:stretch>
            <a:fillRect/>
          </a:stretch>
        </p:blipFill>
        <p:spPr>
          <a:xfrm>
            <a:off x="992844" y="2242697"/>
            <a:ext cx="9763712" cy="616655"/>
          </a:xfrm>
        </p:spPr>
      </p:pic>
    </p:spTree>
    <p:extLst>
      <p:ext uri="{BB962C8B-B14F-4D97-AF65-F5344CB8AC3E}">
        <p14:creationId xmlns:p14="http://schemas.microsoft.com/office/powerpoint/2010/main" val="1565396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9" name="Rectangle 28">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6262BD-0C1C-3B3A-A49D-B44B5EA00277}"/>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3800" dirty="0">
                <a:solidFill>
                  <a:srgbClr val="FFFFFF"/>
                </a:solidFill>
              </a:rPr>
              <a:t>Predictive Analysis – Create &amp; Refine Models</a:t>
            </a:r>
          </a:p>
        </p:txBody>
      </p:sp>
      <p:sp>
        <p:nvSpPr>
          <p:cNvPr id="33" name="Rectangle 32">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 code&#10;&#10;Description automatically generated">
            <a:extLst>
              <a:ext uri="{FF2B5EF4-FFF2-40B4-BE49-F238E27FC236}">
                <a16:creationId xmlns:a16="http://schemas.microsoft.com/office/drawing/2014/main" id="{3A6FD61A-DBA6-3BC6-6415-14349319105B}"/>
              </a:ext>
            </a:extLst>
          </p:cNvPr>
          <p:cNvPicPr>
            <a:picLocks noGrp="1" noChangeAspect="1"/>
          </p:cNvPicPr>
          <p:nvPr>
            <p:ph idx="1"/>
          </p:nvPr>
        </p:nvPicPr>
        <p:blipFill>
          <a:blip r:embed="rId2"/>
          <a:stretch>
            <a:fillRect/>
          </a:stretch>
        </p:blipFill>
        <p:spPr>
          <a:xfrm>
            <a:off x="2667597" y="1746103"/>
            <a:ext cx="6724650" cy="1619250"/>
          </a:xfrm>
        </p:spPr>
      </p:pic>
    </p:spTree>
    <p:extLst>
      <p:ext uri="{BB962C8B-B14F-4D97-AF65-F5344CB8AC3E}">
        <p14:creationId xmlns:p14="http://schemas.microsoft.com/office/powerpoint/2010/main" val="3203714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EFFE664-A3F2-4977-A6E3-C38CF57A1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5618" y="0"/>
            <a:ext cx="728722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DA7C0-4408-C5D4-BFDB-4AAC62A5C42E}"/>
              </a:ext>
            </a:extLst>
          </p:cNvPr>
          <p:cNvSpPr>
            <a:spLocks noGrp="1"/>
          </p:cNvSpPr>
          <p:nvPr>
            <p:ph type="title"/>
          </p:nvPr>
        </p:nvSpPr>
        <p:spPr>
          <a:xfrm>
            <a:off x="4654296" y="931862"/>
            <a:ext cx="6293104" cy="5087938"/>
          </a:xfrm>
        </p:spPr>
        <p:txBody>
          <a:bodyPr vert="horz" lIns="91440" tIns="45720" rIns="91440" bIns="45720" rtlCol="0" anchor="ctr">
            <a:normAutofit/>
          </a:bodyPr>
          <a:lstStyle/>
          <a:p>
            <a:pPr>
              <a:lnSpc>
                <a:spcPct val="85000"/>
              </a:lnSpc>
            </a:pPr>
            <a:r>
              <a:rPr lang="en-US" sz="3600" dirty="0">
                <a:solidFill>
                  <a:schemeClr val="bg1">
                    <a:lumMod val="85000"/>
                    <a:lumOff val="15000"/>
                  </a:schemeClr>
                </a:solidFill>
              </a:rPr>
              <a:t>Insights drawn from EDA</a:t>
            </a:r>
          </a:p>
        </p:txBody>
      </p:sp>
      <p:sp>
        <p:nvSpPr>
          <p:cNvPr id="12" name="Rectangle 11">
            <a:extLst>
              <a:ext uri="{FF2B5EF4-FFF2-40B4-BE49-F238E27FC236}">
                <a16:creationId xmlns:a16="http://schemas.microsoft.com/office/drawing/2014/main" id="{C85C471A-7EB8-45A1-901F-B4BBC499F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2"/>
            <a:ext cx="4059079" cy="6860812"/>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236386-E4F5-129C-BEAA-C6B3F844856E}"/>
              </a:ext>
            </a:extLst>
          </p:cNvPr>
          <p:cNvSpPr>
            <a:spLocks noGrp="1"/>
          </p:cNvSpPr>
          <p:nvPr>
            <p:ph idx="1"/>
          </p:nvPr>
        </p:nvSpPr>
        <p:spPr>
          <a:xfrm>
            <a:off x="477672" y="931862"/>
            <a:ext cx="3029803" cy="5087938"/>
          </a:xfrm>
          <a:noFill/>
        </p:spPr>
        <p:txBody>
          <a:bodyPr vert="horz" lIns="91440" tIns="45720" rIns="91440" bIns="45720" rtlCol="0" anchor="ctr">
            <a:normAutofit/>
          </a:bodyPr>
          <a:lstStyle/>
          <a:p>
            <a:pPr marL="0" indent="0" algn="r">
              <a:buNone/>
            </a:pPr>
            <a:r>
              <a:rPr lang="en-US" sz="3600" dirty="0">
                <a:solidFill>
                  <a:srgbClr val="FFFFFF"/>
                </a:solidFill>
              </a:rPr>
              <a:t>Section 2</a:t>
            </a:r>
          </a:p>
        </p:txBody>
      </p:sp>
    </p:spTree>
    <p:extLst>
      <p:ext uri="{BB962C8B-B14F-4D97-AF65-F5344CB8AC3E}">
        <p14:creationId xmlns:p14="http://schemas.microsoft.com/office/powerpoint/2010/main" val="150303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8C55-F67B-B011-C9F3-D7879B822A6D}"/>
              </a:ext>
            </a:extLst>
          </p:cNvPr>
          <p:cNvSpPr>
            <a:spLocks noGrp="1"/>
          </p:cNvSpPr>
          <p:nvPr>
            <p:ph type="title"/>
          </p:nvPr>
        </p:nvSpPr>
        <p:spPr>
          <a:xfrm>
            <a:off x="7878675" y="640079"/>
            <a:ext cx="3075836" cy="1366141"/>
          </a:xfrm>
        </p:spPr>
        <p:txBody>
          <a:bodyPr>
            <a:normAutofit/>
          </a:bodyPr>
          <a:lstStyle/>
          <a:p>
            <a:r>
              <a:rPr lang="en-US" sz="3200"/>
              <a:t>Flight Number vs. Launch Site</a:t>
            </a:r>
          </a:p>
        </p:txBody>
      </p:sp>
      <p:pic>
        <p:nvPicPr>
          <p:cNvPr id="5" name="Picture 4" descr="A graph of flight number&#10;&#10;Description automatically generated">
            <a:extLst>
              <a:ext uri="{FF2B5EF4-FFF2-40B4-BE49-F238E27FC236}">
                <a16:creationId xmlns:a16="http://schemas.microsoft.com/office/drawing/2014/main" id="{083DF10C-507D-39A9-F6A1-DE3E83D7C9A5}"/>
              </a:ext>
            </a:extLst>
          </p:cNvPr>
          <p:cNvPicPr>
            <a:picLocks noChangeAspect="1"/>
          </p:cNvPicPr>
          <p:nvPr/>
        </p:nvPicPr>
        <p:blipFill>
          <a:blip r:embed="rId2"/>
          <a:stretch>
            <a:fillRect/>
          </a:stretch>
        </p:blipFill>
        <p:spPr>
          <a:xfrm>
            <a:off x="633998" y="1797625"/>
            <a:ext cx="6927007" cy="3273010"/>
          </a:xfrm>
          <a:prstGeom prst="rect">
            <a:avLst/>
          </a:prstGeom>
        </p:spPr>
      </p:pic>
      <p:sp>
        <p:nvSpPr>
          <p:cNvPr id="3" name="Content Placeholder 2">
            <a:extLst>
              <a:ext uri="{FF2B5EF4-FFF2-40B4-BE49-F238E27FC236}">
                <a16:creationId xmlns:a16="http://schemas.microsoft.com/office/drawing/2014/main" id="{D52810F6-8E78-0C83-D578-FBE83CB960B0}"/>
              </a:ext>
            </a:extLst>
          </p:cNvPr>
          <p:cNvSpPr>
            <a:spLocks noGrp="1"/>
          </p:cNvSpPr>
          <p:nvPr>
            <p:ph idx="1"/>
          </p:nvPr>
        </p:nvSpPr>
        <p:spPr>
          <a:xfrm>
            <a:off x="7878675" y="2325157"/>
            <a:ext cx="3075836" cy="3854979"/>
          </a:xfrm>
        </p:spPr>
        <p:txBody>
          <a:bodyPr vert="horz" lIns="91440" tIns="45720" rIns="91440" bIns="45720" rtlCol="0">
            <a:normAutofit/>
          </a:bodyPr>
          <a:lstStyle/>
          <a:p>
            <a:r>
              <a:rPr lang="en-US" sz="1600"/>
              <a:t>Success rates (Class = 1) increases as the number of flights increase</a:t>
            </a:r>
          </a:p>
          <a:p>
            <a:r>
              <a:rPr lang="en-US" sz="1600"/>
              <a:t>For launch site KSC LC 39A, it takes at least around 25 launches before a first successful launch</a:t>
            </a:r>
          </a:p>
        </p:txBody>
      </p:sp>
    </p:spTree>
    <p:extLst>
      <p:ext uri="{BB962C8B-B14F-4D97-AF65-F5344CB8AC3E}">
        <p14:creationId xmlns:p14="http://schemas.microsoft.com/office/powerpoint/2010/main" val="110701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8C55-F67B-B011-C9F3-D7879B822A6D}"/>
              </a:ext>
            </a:extLst>
          </p:cNvPr>
          <p:cNvSpPr>
            <a:spLocks noGrp="1"/>
          </p:cNvSpPr>
          <p:nvPr>
            <p:ph type="title"/>
          </p:nvPr>
        </p:nvSpPr>
        <p:spPr>
          <a:xfrm>
            <a:off x="7878675" y="640079"/>
            <a:ext cx="3075836" cy="1366141"/>
          </a:xfrm>
        </p:spPr>
        <p:txBody>
          <a:bodyPr>
            <a:normAutofit/>
          </a:bodyPr>
          <a:lstStyle/>
          <a:p>
            <a:r>
              <a:rPr lang="en-US" sz="3200" dirty="0"/>
              <a:t>Payload vs. Launch Site</a:t>
            </a:r>
          </a:p>
        </p:txBody>
      </p:sp>
      <p:pic>
        <p:nvPicPr>
          <p:cNvPr id="4" name="Picture 3" descr="A white background with orange and blue dots&#10;&#10;Description automatically generated">
            <a:extLst>
              <a:ext uri="{FF2B5EF4-FFF2-40B4-BE49-F238E27FC236}">
                <a16:creationId xmlns:a16="http://schemas.microsoft.com/office/drawing/2014/main" id="{FC954F2A-F927-05FC-9A0B-CBC768693C81}"/>
              </a:ext>
            </a:extLst>
          </p:cNvPr>
          <p:cNvPicPr>
            <a:picLocks noChangeAspect="1"/>
          </p:cNvPicPr>
          <p:nvPr/>
        </p:nvPicPr>
        <p:blipFill>
          <a:blip r:embed="rId2"/>
          <a:stretch>
            <a:fillRect/>
          </a:stretch>
        </p:blipFill>
        <p:spPr>
          <a:xfrm>
            <a:off x="633998" y="1762990"/>
            <a:ext cx="6927007" cy="3342281"/>
          </a:xfrm>
          <a:prstGeom prst="rect">
            <a:avLst/>
          </a:prstGeom>
        </p:spPr>
      </p:pic>
      <p:sp>
        <p:nvSpPr>
          <p:cNvPr id="3" name="Content Placeholder 2">
            <a:extLst>
              <a:ext uri="{FF2B5EF4-FFF2-40B4-BE49-F238E27FC236}">
                <a16:creationId xmlns:a16="http://schemas.microsoft.com/office/drawing/2014/main" id="{D52810F6-8E78-0C83-D578-FBE83CB960B0}"/>
              </a:ext>
            </a:extLst>
          </p:cNvPr>
          <p:cNvSpPr>
            <a:spLocks noGrp="1"/>
          </p:cNvSpPr>
          <p:nvPr>
            <p:ph idx="1"/>
          </p:nvPr>
        </p:nvSpPr>
        <p:spPr>
          <a:xfrm>
            <a:off x="7878675" y="2325157"/>
            <a:ext cx="3075836" cy="3854979"/>
          </a:xfrm>
        </p:spPr>
        <p:txBody>
          <a:bodyPr vert="horz" lIns="91440" tIns="45720" rIns="91440" bIns="45720" rtlCol="0">
            <a:normAutofit/>
          </a:bodyPr>
          <a:lstStyle/>
          <a:p>
            <a:r>
              <a:rPr lang="en-US" sz="1600" dirty="0"/>
              <a:t>For </a:t>
            </a:r>
            <a:r>
              <a:rPr lang="en-US" sz="1600"/>
              <a:t>lauch</a:t>
            </a:r>
            <a:r>
              <a:rPr lang="en-US" sz="1600" dirty="0"/>
              <a:t> site VAFB SLC 4E, there are no rockets launched for payload greater than 10,000 kg</a:t>
            </a:r>
          </a:p>
          <a:p>
            <a:r>
              <a:rPr lang="en-US" sz="1600" dirty="0"/>
              <a:t>Percentage of successful launch (Class = 1) increases for launch site VAFB SLC 4E as the payload mass increases</a:t>
            </a:r>
          </a:p>
          <a:p>
            <a:r>
              <a:rPr lang="en-US" sz="1600" dirty="0"/>
              <a:t>There is no clear correlation or pattern between launch site and payload</a:t>
            </a:r>
          </a:p>
        </p:txBody>
      </p:sp>
    </p:spTree>
    <p:extLst>
      <p:ext uri="{BB962C8B-B14F-4D97-AF65-F5344CB8AC3E}">
        <p14:creationId xmlns:p14="http://schemas.microsoft.com/office/powerpoint/2010/main" val="3951333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8C55-F67B-B011-C9F3-D7879B822A6D}"/>
              </a:ext>
            </a:extLst>
          </p:cNvPr>
          <p:cNvSpPr>
            <a:spLocks noGrp="1"/>
          </p:cNvSpPr>
          <p:nvPr>
            <p:ph type="title"/>
          </p:nvPr>
        </p:nvSpPr>
        <p:spPr>
          <a:xfrm>
            <a:off x="7878675" y="640079"/>
            <a:ext cx="3075836" cy="1366141"/>
          </a:xfrm>
        </p:spPr>
        <p:txBody>
          <a:bodyPr>
            <a:normAutofit/>
          </a:bodyPr>
          <a:lstStyle/>
          <a:p>
            <a:r>
              <a:rPr lang="en-US" sz="3200" dirty="0"/>
              <a:t>Success Rate vs. Orbit Type</a:t>
            </a:r>
            <a:endParaRPr lang="en-US" sz="3200"/>
          </a:p>
        </p:txBody>
      </p:sp>
      <p:pic>
        <p:nvPicPr>
          <p:cNvPr id="5" name="Picture 4" descr="A graph of different colored bars&#10;&#10;Description automatically generated">
            <a:extLst>
              <a:ext uri="{FF2B5EF4-FFF2-40B4-BE49-F238E27FC236}">
                <a16:creationId xmlns:a16="http://schemas.microsoft.com/office/drawing/2014/main" id="{D7CEF18C-977D-DAB2-5C41-621A898BB403}"/>
              </a:ext>
            </a:extLst>
          </p:cNvPr>
          <p:cNvPicPr>
            <a:picLocks noChangeAspect="1"/>
          </p:cNvPicPr>
          <p:nvPr/>
        </p:nvPicPr>
        <p:blipFill>
          <a:blip r:embed="rId2"/>
          <a:stretch>
            <a:fillRect/>
          </a:stretch>
        </p:blipFill>
        <p:spPr>
          <a:xfrm>
            <a:off x="633998" y="758574"/>
            <a:ext cx="6927007" cy="5351112"/>
          </a:xfrm>
          <a:prstGeom prst="rect">
            <a:avLst/>
          </a:prstGeom>
        </p:spPr>
      </p:pic>
      <p:sp>
        <p:nvSpPr>
          <p:cNvPr id="3" name="Content Placeholder 2">
            <a:extLst>
              <a:ext uri="{FF2B5EF4-FFF2-40B4-BE49-F238E27FC236}">
                <a16:creationId xmlns:a16="http://schemas.microsoft.com/office/drawing/2014/main" id="{D52810F6-8E78-0C83-D578-FBE83CB960B0}"/>
              </a:ext>
            </a:extLst>
          </p:cNvPr>
          <p:cNvSpPr>
            <a:spLocks noGrp="1"/>
          </p:cNvSpPr>
          <p:nvPr>
            <p:ph idx="1"/>
          </p:nvPr>
        </p:nvSpPr>
        <p:spPr>
          <a:xfrm>
            <a:off x="7878675" y="2325157"/>
            <a:ext cx="3075836" cy="3854979"/>
          </a:xfrm>
        </p:spPr>
        <p:txBody>
          <a:bodyPr vert="horz" lIns="91440" tIns="45720" rIns="91440" bIns="45720" rtlCol="0" anchor="t">
            <a:normAutofit/>
          </a:bodyPr>
          <a:lstStyle/>
          <a:p>
            <a:r>
              <a:rPr lang="en-US" sz="1600" dirty="0"/>
              <a:t>Orbits ES-L1, GEO, HEO, and SSO have the highest success rates</a:t>
            </a:r>
            <a:endParaRPr lang="en-US" sz="1600"/>
          </a:p>
          <a:p>
            <a:r>
              <a:rPr lang="en-US" sz="1600" dirty="0"/>
              <a:t>GTO orbit has the lowest success rates</a:t>
            </a:r>
          </a:p>
        </p:txBody>
      </p:sp>
    </p:spTree>
    <p:extLst>
      <p:ext uri="{BB962C8B-B14F-4D97-AF65-F5344CB8AC3E}">
        <p14:creationId xmlns:p14="http://schemas.microsoft.com/office/powerpoint/2010/main" val="30241765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8C55-F67B-B011-C9F3-D7879B822A6D}"/>
              </a:ext>
            </a:extLst>
          </p:cNvPr>
          <p:cNvSpPr>
            <a:spLocks noGrp="1"/>
          </p:cNvSpPr>
          <p:nvPr>
            <p:ph type="title"/>
          </p:nvPr>
        </p:nvSpPr>
        <p:spPr>
          <a:xfrm>
            <a:off x="7878675" y="640079"/>
            <a:ext cx="3075836" cy="1366141"/>
          </a:xfrm>
        </p:spPr>
        <p:txBody>
          <a:bodyPr>
            <a:normAutofit/>
          </a:bodyPr>
          <a:lstStyle/>
          <a:p>
            <a:r>
              <a:rPr lang="en-US" sz="3200" dirty="0"/>
              <a:t>Flight Number vs. Orbit Type</a:t>
            </a:r>
          </a:p>
        </p:txBody>
      </p:sp>
      <p:pic>
        <p:nvPicPr>
          <p:cNvPr id="4" name="Picture 3" descr="A graph of flight number&#10;&#10;Description automatically generated">
            <a:extLst>
              <a:ext uri="{FF2B5EF4-FFF2-40B4-BE49-F238E27FC236}">
                <a16:creationId xmlns:a16="http://schemas.microsoft.com/office/drawing/2014/main" id="{0E04BDEB-F962-F28A-4D92-9DB7409F73D6}"/>
              </a:ext>
            </a:extLst>
          </p:cNvPr>
          <p:cNvPicPr>
            <a:picLocks noChangeAspect="1"/>
          </p:cNvPicPr>
          <p:nvPr/>
        </p:nvPicPr>
        <p:blipFill>
          <a:blip r:embed="rId2"/>
          <a:stretch>
            <a:fillRect/>
          </a:stretch>
        </p:blipFill>
        <p:spPr>
          <a:xfrm>
            <a:off x="633998" y="1061631"/>
            <a:ext cx="6927007" cy="4744999"/>
          </a:xfrm>
          <a:prstGeom prst="rect">
            <a:avLst/>
          </a:prstGeom>
        </p:spPr>
      </p:pic>
      <p:sp>
        <p:nvSpPr>
          <p:cNvPr id="3" name="Content Placeholder 2">
            <a:extLst>
              <a:ext uri="{FF2B5EF4-FFF2-40B4-BE49-F238E27FC236}">
                <a16:creationId xmlns:a16="http://schemas.microsoft.com/office/drawing/2014/main" id="{D52810F6-8E78-0C83-D578-FBE83CB960B0}"/>
              </a:ext>
            </a:extLst>
          </p:cNvPr>
          <p:cNvSpPr>
            <a:spLocks noGrp="1"/>
          </p:cNvSpPr>
          <p:nvPr>
            <p:ph idx="1"/>
          </p:nvPr>
        </p:nvSpPr>
        <p:spPr>
          <a:xfrm>
            <a:off x="7878675" y="2325157"/>
            <a:ext cx="3075836" cy="3854979"/>
          </a:xfrm>
        </p:spPr>
        <p:txBody>
          <a:bodyPr vert="horz" lIns="91440" tIns="45720" rIns="91440" bIns="45720" rtlCol="0">
            <a:normAutofit/>
          </a:bodyPr>
          <a:lstStyle/>
          <a:p>
            <a:r>
              <a:rPr lang="en-US" sz="1600" dirty="0"/>
              <a:t>For orbit VLEO, first successful landing (Class = 1) does not occur until 60+ number of flights</a:t>
            </a:r>
          </a:p>
          <a:p>
            <a:r>
              <a:rPr lang="en-US" sz="1600" dirty="0"/>
              <a:t>For most orbits (LEO, ISS, PO, SSO, MEO, VLEO) successful landing rates appear to increase with flight numbers</a:t>
            </a:r>
          </a:p>
          <a:p>
            <a:r>
              <a:rPr lang="en-US" sz="1600" dirty="0"/>
              <a:t>There is no relationship between flight number and orbit for GTO</a:t>
            </a:r>
          </a:p>
        </p:txBody>
      </p:sp>
    </p:spTree>
    <p:extLst>
      <p:ext uri="{BB962C8B-B14F-4D97-AF65-F5344CB8AC3E}">
        <p14:creationId xmlns:p14="http://schemas.microsoft.com/office/powerpoint/2010/main" val="1328952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A682D6-51BC-DFFA-6EE5-2EF79C41D14B}"/>
              </a:ext>
            </a:extLst>
          </p:cNvPr>
          <p:cNvSpPr>
            <a:spLocks noGrp="1"/>
          </p:cNvSpPr>
          <p:nvPr>
            <p:ph type="title"/>
          </p:nvPr>
        </p:nvSpPr>
        <p:spPr>
          <a:xfrm>
            <a:off x="965198" y="643466"/>
            <a:ext cx="3092718" cy="5528734"/>
          </a:xfrm>
          <a:noFill/>
        </p:spPr>
        <p:txBody>
          <a:bodyPr anchor="t">
            <a:normAutofit/>
          </a:bodyPr>
          <a:lstStyle/>
          <a:p>
            <a:pPr defTabSz="978408"/>
            <a:r>
              <a:rPr lang="en-US" sz="2800" spc="-54">
                <a:solidFill>
                  <a:srgbClr val="FFFFFF"/>
                </a:solidFill>
              </a:rPr>
              <a:t>Introduction</a:t>
            </a:r>
            <a:endParaRPr lang="en-US" sz="2800">
              <a:solidFill>
                <a:srgbClr val="FFFFFF"/>
              </a:solidFill>
            </a:endParaRPr>
          </a:p>
        </p:txBody>
      </p:sp>
      <p:sp useBgFill="1">
        <p:nvSpPr>
          <p:cNvPr id="59" name="Rectangle 58">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8">
            <a:extLst>
              <a:ext uri="{FF2B5EF4-FFF2-40B4-BE49-F238E27FC236}">
                <a16:creationId xmlns:a16="http://schemas.microsoft.com/office/drawing/2014/main" id="{4AD5C8FE-89CD-187C-4DB5-A449C0C5FD59}"/>
              </a:ext>
            </a:extLst>
          </p:cNvPr>
          <p:cNvSpPr>
            <a:spLocks noGrp="1"/>
          </p:cNvSpPr>
          <p:nvPr>
            <p:ph idx="1"/>
          </p:nvPr>
        </p:nvSpPr>
        <p:spPr>
          <a:xfrm>
            <a:off x="4821898" y="643466"/>
            <a:ext cx="5827472" cy="5571067"/>
          </a:xfrm>
        </p:spPr>
        <p:txBody>
          <a:bodyPr vert="horz" lIns="91440" tIns="45720" rIns="91440" bIns="45720" rtlCol="0">
            <a:normAutofit/>
          </a:bodyPr>
          <a:lstStyle/>
          <a:p>
            <a:pPr defTabSz="978408"/>
            <a:r>
              <a:rPr lang="en-US" sz="1500" spc="11">
                <a:ea typeface="+mn-lt"/>
                <a:cs typeface="+mn-lt"/>
              </a:rPr>
              <a:t>This project is designed to forecast the successful landing of the Falcon 9 first stage. SpaceX promotes Falcon 9 rocket launches on its website at a price of 62 million dollars, while other companies charge as much as 165 million dollars for their launches. Much of SpaceX's cost advantage is attributed to their ability to reuse the first stage. Consequently, the ability to predict the first stage's landing outcome allows for a more accurate estimation of launch costs. This information can prove invaluable should another company seek to compete with SpaceX in the rocket launch industry.</a:t>
            </a:r>
            <a:endParaRPr lang="en-US" sz="1500">
              <a:ea typeface="+mn-lt"/>
              <a:cs typeface="+mn-lt"/>
            </a:endParaRPr>
          </a:p>
          <a:p>
            <a:pPr defTabSz="978408">
              <a:buFont typeface="Arial" pitchFamily="34" charset="0"/>
              <a:buChar char="•"/>
            </a:pPr>
            <a:r>
              <a:rPr lang="en-US" sz="1500" spc="11">
                <a:ea typeface="+mn-lt"/>
                <a:cs typeface="+mn-lt"/>
              </a:rPr>
              <a:t>It's noteworthy that a significant proportion of failed landings are deliberate, as SpaceX occasionally opts for controlled landings in water.</a:t>
            </a:r>
            <a:endParaRPr lang="en-US" sz="1500">
              <a:ea typeface="+mn-lt"/>
              <a:cs typeface="+mn-lt"/>
            </a:endParaRPr>
          </a:p>
          <a:p>
            <a:pPr defTabSz="978408"/>
            <a:r>
              <a:rPr lang="en-US" sz="1500" spc="11">
                <a:ea typeface="+mn-lt"/>
                <a:cs typeface="+mn-lt"/>
              </a:rPr>
              <a:t>The central question we aim to address in this project revolves around determining whether, given a specific set of Falcon 9 rocket launch parameters such as cargo tonnage, orbit type, launch site, and more, the first stage of the rocket will successfully achieve a landing.</a:t>
            </a:r>
            <a:endParaRPr lang="en-US" sz="1500">
              <a:ea typeface="+mn-lt"/>
              <a:cs typeface="+mn-lt"/>
            </a:endParaRPr>
          </a:p>
        </p:txBody>
      </p:sp>
    </p:spTree>
    <p:extLst>
      <p:ext uri="{BB962C8B-B14F-4D97-AF65-F5344CB8AC3E}">
        <p14:creationId xmlns:p14="http://schemas.microsoft.com/office/powerpoint/2010/main" val="1387060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8C55-F67B-B011-C9F3-D7879B822A6D}"/>
              </a:ext>
            </a:extLst>
          </p:cNvPr>
          <p:cNvSpPr>
            <a:spLocks noGrp="1"/>
          </p:cNvSpPr>
          <p:nvPr>
            <p:ph type="title"/>
          </p:nvPr>
        </p:nvSpPr>
        <p:spPr>
          <a:xfrm>
            <a:off x="7878675" y="640079"/>
            <a:ext cx="3075836" cy="1366141"/>
          </a:xfrm>
        </p:spPr>
        <p:txBody>
          <a:bodyPr>
            <a:normAutofit/>
          </a:bodyPr>
          <a:lstStyle/>
          <a:p>
            <a:r>
              <a:rPr lang="en-US" sz="3200" dirty="0"/>
              <a:t>Payload vs. Orbit Type</a:t>
            </a:r>
          </a:p>
        </p:txBody>
      </p:sp>
      <p:pic>
        <p:nvPicPr>
          <p:cNvPr id="6" name="Picture 5" descr="A graph with numbers and dots&#10;&#10;Description automatically generated">
            <a:extLst>
              <a:ext uri="{FF2B5EF4-FFF2-40B4-BE49-F238E27FC236}">
                <a16:creationId xmlns:a16="http://schemas.microsoft.com/office/drawing/2014/main" id="{52171D9C-6395-2710-54EF-25AEF58821D7}"/>
              </a:ext>
            </a:extLst>
          </p:cNvPr>
          <p:cNvPicPr>
            <a:picLocks noChangeAspect="1"/>
          </p:cNvPicPr>
          <p:nvPr/>
        </p:nvPicPr>
        <p:blipFill>
          <a:blip r:embed="rId2"/>
          <a:stretch>
            <a:fillRect/>
          </a:stretch>
        </p:blipFill>
        <p:spPr>
          <a:xfrm>
            <a:off x="633998" y="1104924"/>
            <a:ext cx="6927007" cy="4658412"/>
          </a:xfrm>
          <a:prstGeom prst="rect">
            <a:avLst/>
          </a:prstGeom>
        </p:spPr>
      </p:pic>
      <p:sp>
        <p:nvSpPr>
          <p:cNvPr id="3" name="Content Placeholder 2">
            <a:extLst>
              <a:ext uri="{FF2B5EF4-FFF2-40B4-BE49-F238E27FC236}">
                <a16:creationId xmlns:a16="http://schemas.microsoft.com/office/drawing/2014/main" id="{D52810F6-8E78-0C83-D578-FBE83CB960B0}"/>
              </a:ext>
            </a:extLst>
          </p:cNvPr>
          <p:cNvSpPr>
            <a:spLocks noGrp="1"/>
          </p:cNvSpPr>
          <p:nvPr>
            <p:ph idx="1"/>
          </p:nvPr>
        </p:nvSpPr>
        <p:spPr>
          <a:xfrm>
            <a:off x="7878675" y="2325157"/>
            <a:ext cx="3075836" cy="3854979"/>
          </a:xfrm>
        </p:spPr>
        <p:txBody>
          <a:bodyPr vert="horz" lIns="91440" tIns="45720" rIns="91440" bIns="45720" rtlCol="0">
            <a:normAutofit/>
          </a:bodyPr>
          <a:lstStyle/>
          <a:p>
            <a:r>
              <a:rPr lang="en-US" sz="1600" dirty="0"/>
              <a:t>Successful landing rates (Class = 1) appear to increase with payload for orbits LEO, ISS, PO, and SSO</a:t>
            </a:r>
          </a:p>
          <a:p>
            <a:r>
              <a:rPr lang="en-US" sz="1600" dirty="0"/>
              <a:t>For GEO orbit, there is no clear pattern between payload and orbit for successful or unsuccessful landing</a:t>
            </a:r>
          </a:p>
        </p:txBody>
      </p:sp>
    </p:spTree>
    <p:extLst>
      <p:ext uri="{BB962C8B-B14F-4D97-AF65-F5344CB8AC3E}">
        <p14:creationId xmlns:p14="http://schemas.microsoft.com/office/powerpoint/2010/main" val="3777574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8C55-F67B-B011-C9F3-D7879B822A6D}"/>
              </a:ext>
            </a:extLst>
          </p:cNvPr>
          <p:cNvSpPr>
            <a:spLocks noGrp="1"/>
          </p:cNvSpPr>
          <p:nvPr>
            <p:ph type="title"/>
          </p:nvPr>
        </p:nvSpPr>
        <p:spPr>
          <a:xfrm>
            <a:off x="7878675" y="640079"/>
            <a:ext cx="3075836" cy="1366141"/>
          </a:xfrm>
        </p:spPr>
        <p:txBody>
          <a:bodyPr>
            <a:normAutofit/>
          </a:bodyPr>
          <a:lstStyle/>
          <a:p>
            <a:r>
              <a:rPr lang="en-US" sz="3200" dirty="0"/>
              <a:t>Success Rate Over Years</a:t>
            </a:r>
          </a:p>
        </p:txBody>
      </p:sp>
      <p:pic>
        <p:nvPicPr>
          <p:cNvPr id="4" name="Picture 3" descr="A graph with a line going up&#10;&#10;Description automatically generated">
            <a:extLst>
              <a:ext uri="{FF2B5EF4-FFF2-40B4-BE49-F238E27FC236}">
                <a16:creationId xmlns:a16="http://schemas.microsoft.com/office/drawing/2014/main" id="{2FCF988C-7E33-0FEA-1B14-8403DBA79794}"/>
              </a:ext>
            </a:extLst>
          </p:cNvPr>
          <p:cNvPicPr>
            <a:picLocks noChangeAspect="1"/>
          </p:cNvPicPr>
          <p:nvPr/>
        </p:nvPicPr>
        <p:blipFill>
          <a:blip r:embed="rId2"/>
          <a:stretch>
            <a:fillRect/>
          </a:stretch>
        </p:blipFill>
        <p:spPr>
          <a:xfrm>
            <a:off x="633998" y="1278100"/>
            <a:ext cx="6927007" cy="4312061"/>
          </a:xfrm>
          <a:prstGeom prst="rect">
            <a:avLst/>
          </a:prstGeom>
        </p:spPr>
      </p:pic>
      <p:sp>
        <p:nvSpPr>
          <p:cNvPr id="3" name="Content Placeholder 2">
            <a:extLst>
              <a:ext uri="{FF2B5EF4-FFF2-40B4-BE49-F238E27FC236}">
                <a16:creationId xmlns:a16="http://schemas.microsoft.com/office/drawing/2014/main" id="{D52810F6-8E78-0C83-D578-FBE83CB960B0}"/>
              </a:ext>
            </a:extLst>
          </p:cNvPr>
          <p:cNvSpPr>
            <a:spLocks noGrp="1"/>
          </p:cNvSpPr>
          <p:nvPr>
            <p:ph idx="1"/>
          </p:nvPr>
        </p:nvSpPr>
        <p:spPr>
          <a:xfrm>
            <a:off x="7878675" y="2325157"/>
            <a:ext cx="3075836" cy="3854979"/>
          </a:xfrm>
        </p:spPr>
        <p:txBody>
          <a:bodyPr vert="horz" lIns="91440" tIns="45720" rIns="91440" bIns="45720" rtlCol="0">
            <a:normAutofit/>
          </a:bodyPr>
          <a:lstStyle/>
          <a:p>
            <a:r>
              <a:rPr lang="en-US" sz="1600" dirty="0"/>
              <a:t>Success rate (Class = 1) increased by about 80% between 2013 to 2020</a:t>
            </a:r>
          </a:p>
          <a:p>
            <a:r>
              <a:rPr lang="en-US" sz="1600" dirty="0"/>
              <a:t>Success rates remained the same between 2010 and 2013; and between 2014 and 2015</a:t>
            </a:r>
          </a:p>
          <a:p>
            <a:r>
              <a:rPr lang="en-US" sz="1600" dirty="0"/>
              <a:t>Success rates decreased between 2017 and 2018; and between 2019 and 2020</a:t>
            </a:r>
          </a:p>
        </p:txBody>
      </p:sp>
    </p:spTree>
    <p:extLst>
      <p:ext uri="{BB962C8B-B14F-4D97-AF65-F5344CB8AC3E}">
        <p14:creationId xmlns:p14="http://schemas.microsoft.com/office/powerpoint/2010/main" val="3160832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8C55-F67B-B011-C9F3-D7879B822A6D}"/>
              </a:ext>
            </a:extLst>
          </p:cNvPr>
          <p:cNvSpPr>
            <a:spLocks noGrp="1"/>
          </p:cNvSpPr>
          <p:nvPr>
            <p:ph type="title"/>
          </p:nvPr>
        </p:nvSpPr>
        <p:spPr>
          <a:xfrm>
            <a:off x="7878675" y="640079"/>
            <a:ext cx="3075836" cy="1366141"/>
          </a:xfrm>
        </p:spPr>
        <p:txBody>
          <a:bodyPr>
            <a:normAutofit/>
          </a:bodyPr>
          <a:lstStyle/>
          <a:p>
            <a:r>
              <a:rPr lang="en-US" sz="3200" dirty="0"/>
              <a:t>All Launch Site Names</a:t>
            </a:r>
          </a:p>
        </p:txBody>
      </p:sp>
      <p:pic>
        <p:nvPicPr>
          <p:cNvPr id="5" name="Picture 4" descr="A screenshot of a computer&#10;&#10;Description automatically generated">
            <a:extLst>
              <a:ext uri="{FF2B5EF4-FFF2-40B4-BE49-F238E27FC236}">
                <a16:creationId xmlns:a16="http://schemas.microsoft.com/office/drawing/2014/main" id="{B1021F2F-E981-89F1-4F63-8B309F467E5D}"/>
              </a:ext>
            </a:extLst>
          </p:cNvPr>
          <p:cNvPicPr>
            <a:picLocks noChangeAspect="1"/>
          </p:cNvPicPr>
          <p:nvPr/>
        </p:nvPicPr>
        <p:blipFill>
          <a:blip r:embed="rId2"/>
          <a:stretch>
            <a:fillRect/>
          </a:stretch>
        </p:blipFill>
        <p:spPr>
          <a:xfrm>
            <a:off x="633998" y="1158592"/>
            <a:ext cx="6927007" cy="4551077"/>
          </a:xfrm>
          <a:prstGeom prst="rect">
            <a:avLst/>
          </a:prstGeom>
        </p:spPr>
      </p:pic>
      <p:sp>
        <p:nvSpPr>
          <p:cNvPr id="3" name="Content Placeholder 2">
            <a:extLst>
              <a:ext uri="{FF2B5EF4-FFF2-40B4-BE49-F238E27FC236}">
                <a16:creationId xmlns:a16="http://schemas.microsoft.com/office/drawing/2014/main" id="{D52810F6-8E78-0C83-D578-FBE83CB960B0}"/>
              </a:ext>
            </a:extLst>
          </p:cNvPr>
          <p:cNvSpPr>
            <a:spLocks noGrp="1"/>
          </p:cNvSpPr>
          <p:nvPr>
            <p:ph idx="1"/>
          </p:nvPr>
        </p:nvSpPr>
        <p:spPr>
          <a:xfrm>
            <a:off x="7878675" y="2325157"/>
            <a:ext cx="3075836" cy="3854979"/>
          </a:xfrm>
        </p:spPr>
        <p:txBody>
          <a:bodyPr vert="horz" lIns="91440" tIns="45720" rIns="91440" bIns="45720" rtlCol="0" anchor="t">
            <a:normAutofit/>
          </a:bodyPr>
          <a:lstStyle/>
          <a:p>
            <a:pPr marL="285750" indent="-285750">
              <a:buFont typeface="Arial" pitchFamily="18" charset="2"/>
              <a:buChar char="•"/>
            </a:pPr>
            <a:r>
              <a:rPr lang="en-US" dirty="0"/>
              <a:t>'SELECT DISTINCT' returns only unique values from the queries column (</a:t>
            </a:r>
            <a:r>
              <a:rPr lang="en-US" dirty="0" err="1"/>
              <a:t>launch_site</a:t>
            </a:r>
            <a:r>
              <a:rPr lang="en-US" dirty="0"/>
              <a:t>)</a:t>
            </a:r>
          </a:p>
          <a:p>
            <a:pPr marL="285750" indent="-285750">
              <a:buFont typeface="Arial" pitchFamily="18" charset="2"/>
              <a:buChar char="•"/>
            </a:pPr>
            <a:r>
              <a:rPr lang="en-US" spc="0" dirty="0">
                <a:solidFill>
                  <a:srgbClr val="262626"/>
                </a:solidFill>
              </a:rPr>
              <a:t>There are 4 unique launch sites</a:t>
            </a:r>
          </a:p>
        </p:txBody>
      </p:sp>
    </p:spTree>
    <p:extLst>
      <p:ext uri="{BB962C8B-B14F-4D97-AF65-F5344CB8AC3E}">
        <p14:creationId xmlns:p14="http://schemas.microsoft.com/office/powerpoint/2010/main" val="37406793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8C55-F67B-B011-C9F3-D7879B822A6D}"/>
              </a:ext>
            </a:extLst>
          </p:cNvPr>
          <p:cNvSpPr>
            <a:spLocks noGrp="1"/>
          </p:cNvSpPr>
          <p:nvPr>
            <p:ph type="title"/>
          </p:nvPr>
        </p:nvSpPr>
        <p:spPr>
          <a:xfrm>
            <a:off x="7878675" y="640079"/>
            <a:ext cx="3075836" cy="1366141"/>
          </a:xfrm>
        </p:spPr>
        <p:txBody>
          <a:bodyPr>
            <a:normAutofit/>
          </a:bodyPr>
          <a:lstStyle/>
          <a:p>
            <a:r>
              <a:rPr lang="en-US" sz="3000"/>
              <a:t>Launch Site Names Begin with CCA</a:t>
            </a:r>
          </a:p>
        </p:txBody>
      </p:sp>
      <p:pic>
        <p:nvPicPr>
          <p:cNvPr id="4" name="Picture 3" descr="A screenshot of a computer&#10;&#10;Description automatically generated">
            <a:extLst>
              <a:ext uri="{FF2B5EF4-FFF2-40B4-BE49-F238E27FC236}">
                <a16:creationId xmlns:a16="http://schemas.microsoft.com/office/drawing/2014/main" id="{BFAC14A2-BF53-DE7F-AAA7-8BF7796B2B18}"/>
              </a:ext>
            </a:extLst>
          </p:cNvPr>
          <p:cNvPicPr>
            <a:picLocks noChangeAspect="1"/>
          </p:cNvPicPr>
          <p:nvPr/>
        </p:nvPicPr>
        <p:blipFill>
          <a:blip r:embed="rId2"/>
          <a:stretch>
            <a:fillRect/>
          </a:stretch>
        </p:blipFill>
        <p:spPr>
          <a:xfrm>
            <a:off x="633998" y="2429715"/>
            <a:ext cx="6927007" cy="2008831"/>
          </a:xfrm>
          <a:prstGeom prst="rect">
            <a:avLst/>
          </a:prstGeom>
        </p:spPr>
      </p:pic>
      <p:sp>
        <p:nvSpPr>
          <p:cNvPr id="3" name="Content Placeholder 2">
            <a:extLst>
              <a:ext uri="{FF2B5EF4-FFF2-40B4-BE49-F238E27FC236}">
                <a16:creationId xmlns:a16="http://schemas.microsoft.com/office/drawing/2014/main" id="{D52810F6-8E78-0C83-D578-FBE83CB960B0}"/>
              </a:ext>
            </a:extLst>
          </p:cNvPr>
          <p:cNvSpPr>
            <a:spLocks noGrp="1"/>
          </p:cNvSpPr>
          <p:nvPr>
            <p:ph idx="1"/>
          </p:nvPr>
        </p:nvSpPr>
        <p:spPr>
          <a:xfrm>
            <a:off x="7878675" y="2325157"/>
            <a:ext cx="3075836" cy="3854979"/>
          </a:xfrm>
        </p:spPr>
        <p:txBody>
          <a:bodyPr vert="horz" lIns="91440" tIns="45720" rIns="91440" bIns="45720" rtlCol="0">
            <a:normAutofit/>
          </a:bodyPr>
          <a:lstStyle/>
          <a:p>
            <a:pPr marL="285750" indent="-285750">
              <a:buFont typeface="Arial" pitchFamily="18" charset="2"/>
              <a:buChar char="•"/>
            </a:pPr>
            <a:r>
              <a:rPr lang="en-US" sz="1600"/>
              <a:t>Using keywords 'LIKE' and format 'CCA%' returns records where 'launch_site' column starts with 'CCA'</a:t>
            </a:r>
          </a:p>
          <a:p>
            <a:pPr marL="285750" indent="-285750">
              <a:buFont typeface="Arial" pitchFamily="18" charset="2"/>
              <a:buChar char="•"/>
            </a:pPr>
            <a:r>
              <a:rPr lang="en-US" sz="1600"/>
              <a:t>'LIMIT 5' limits the number of returned records to 5</a:t>
            </a:r>
          </a:p>
        </p:txBody>
      </p:sp>
    </p:spTree>
    <p:extLst>
      <p:ext uri="{BB962C8B-B14F-4D97-AF65-F5344CB8AC3E}">
        <p14:creationId xmlns:p14="http://schemas.microsoft.com/office/powerpoint/2010/main" val="18497004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8C55-F67B-B011-C9F3-D7879B822A6D}"/>
              </a:ext>
            </a:extLst>
          </p:cNvPr>
          <p:cNvSpPr>
            <a:spLocks noGrp="1"/>
          </p:cNvSpPr>
          <p:nvPr>
            <p:ph type="title"/>
          </p:nvPr>
        </p:nvSpPr>
        <p:spPr>
          <a:xfrm>
            <a:off x="7878675" y="640079"/>
            <a:ext cx="3075836" cy="1366141"/>
          </a:xfrm>
        </p:spPr>
        <p:txBody>
          <a:bodyPr>
            <a:normAutofit/>
          </a:bodyPr>
          <a:lstStyle/>
          <a:p>
            <a:r>
              <a:rPr lang="en-US" sz="3000" dirty="0"/>
              <a:t>Total Payload Mass</a:t>
            </a:r>
            <a:endParaRPr lang="en-US" dirty="0"/>
          </a:p>
        </p:txBody>
      </p:sp>
      <p:sp>
        <p:nvSpPr>
          <p:cNvPr id="3" name="Content Placeholder 2">
            <a:extLst>
              <a:ext uri="{FF2B5EF4-FFF2-40B4-BE49-F238E27FC236}">
                <a16:creationId xmlns:a16="http://schemas.microsoft.com/office/drawing/2014/main" id="{D52810F6-8E78-0C83-D578-FBE83CB960B0}"/>
              </a:ext>
            </a:extLst>
          </p:cNvPr>
          <p:cNvSpPr>
            <a:spLocks noGrp="1"/>
          </p:cNvSpPr>
          <p:nvPr>
            <p:ph idx="1"/>
          </p:nvPr>
        </p:nvSpPr>
        <p:spPr>
          <a:xfrm>
            <a:off x="7878675" y="2325157"/>
            <a:ext cx="3075836" cy="3854979"/>
          </a:xfrm>
        </p:spPr>
        <p:txBody>
          <a:bodyPr vert="horz" lIns="91440" tIns="45720" rIns="91440" bIns="45720" rtlCol="0" anchor="t">
            <a:normAutofit/>
          </a:bodyPr>
          <a:lstStyle/>
          <a:p>
            <a:pPr marL="285750" indent="-285750">
              <a:buFont typeface="Arial" pitchFamily="18" charset="2"/>
              <a:buChar char="•"/>
            </a:pPr>
            <a:r>
              <a:rPr lang="en-US" sz="1600" dirty="0"/>
              <a:t>'SUM' adds column 'PAYLOAD_MASS_KG' and returns total payload mass for customers names 'NASA (CRS)'</a:t>
            </a:r>
            <a:endParaRPr lang="en-US" dirty="0"/>
          </a:p>
        </p:txBody>
      </p:sp>
      <p:pic>
        <p:nvPicPr>
          <p:cNvPr id="5" name="Picture 4" descr="A screenshot of a computer&#10;&#10;Description automatically generated">
            <a:extLst>
              <a:ext uri="{FF2B5EF4-FFF2-40B4-BE49-F238E27FC236}">
                <a16:creationId xmlns:a16="http://schemas.microsoft.com/office/drawing/2014/main" id="{006A74AD-A6E0-14D0-4F6B-5078462A16B0}"/>
              </a:ext>
            </a:extLst>
          </p:cNvPr>
          <p:cNvPicPr>
            <a:picLocks noChangeAspect="1"/>
          </p:cNvPicPr>
          <p:nvPr/>
        </p:nvPicPr>
        <p:blipFill>
          <a:blip r:embed="rId2"/>
          <a:stretch>
            <a:fillRect/>
          </a:stretch>
        </p:blipFill>
        <p:spPr>
          <a:xfrm>
            <a:off x="735659" y="2353920"/>
            <a:ext cx="6299200" cy="1312901"/>
          </a:xfrm>
          <a:prstGeom prst="rect">
            <a:avLst/>
          </a:prstGeom>
        </p:spPr>
      </p:pic>
    </p:spTree>
    <p:extLst>
      <p:ext uri="{BB962C8B-B14F-4D97-AF65-F5344CB8AC3E}">
        <p14:creationId xmlns:p14="http://schemas.microsoft.com/office/powerpoint/2010/main" val="10754093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8C55-F67B-B011-C9F3-D7879B822A6D}"/>
              </a:ext>
            </a:extLst>
          </p:cNvPr>
          <p:cNvSpPr>
            <a:spLocks noGrp="1"/>
          </p:cNvSpPr>
          <p:nvPr>
            <p:ph type="title"/>
          </p:nvPr>
        </p:nvSpPr>
        <p:spPr>
          <a:xfrm>
            <a:off x="7878675" y="640079"/>
            <a:ext cx="3075836" cy="1366141"/>
          </a:xfrm>
        </p:spPr>
        <p:txBody>
          <a:bodyPr>
            <a:normAutofit/>
          </a:bodyPr>
          <a:lstStyle/>
          <a:p>
            <a:r>
              <a:rPr lang="en-US" sz="3000" dirty="0"/>
              <a:t>Average Payload Mass by F9 v1.1</a:t>
            </a:r>
            <a:endParaRPr lang="en-US" sz="3000"/>
          </a:p>
        </p:txBody>
      </p:sp>
      <p:pic>
        <p:nvPicPr>
          <p:cNvPr id="4" name="Picture 3" descr="A screenshot of a computer&#10;&#10;Description automatically generated">
            <a:extLst>
              <a:ext uri="{FF2B5EF4-FFF2-40B4-BE49-F238E27FC236}">
                <a16:creationId xmlns:a16="http://schemas.microsoft.com/office/drawing/2014/main" id="{F6C3C315-9ED9-B807-36C0-9F243EFDB1CD}"/>
              </a:ext>
            </a:extLst>
          </p:cNvPr>
          <p:cNvPicPr>
            <a:picLocks noChangeAspect="1"/>
          </p:cNvPicPr>
          <p:nvPr/>
        </p:nvPicPr>
        <p:blipFill>
          <a:blip r:embed="rId2"/>
          <a:stretch>
            <a:fillRect/>
          </a:stretch>
        </p:blipFill>
        <p:spPr>
          <a:xfrm>
            <a:off x="633998" y="1788966"/>
            <a:ext cx="6927007" cy="3290328"/>
          </a:xfrm>
          <a:prstGeom prst="rect">
            <a:avLst/>
          </a:prstGeom>
        </p:spPr>
      </p:pic>
      <p:sp>
        <p:nvSpPr>
          <p:cNvPr id="3" name="Content Placeholder 2">
            <a:extLst>
              <a:ext uri="{FF2B5EF4-FFF2-40B4-BE49-F238E27FC236}">
                <a16:creationId xmlns:a16="http://schemas.microsoft.com/office/drawing/2014/main" id="{D52810F6-8E78-0C83-D578-FBE83CB960B0}"/>
              </a:ext>
            </a:extLst>
          </p:cNvPr>
          <p:cNvSpPr>
            <a:spLocks noGrp="1"/>
          </p:cNvSpPr>
          <p:nvPr>
            <p:ph idx="1"/>
          </p:nvPr>
        </p:nvSpPr>
        <p:spPr>
          <a:xfrm>
            <a:off x="7878675" y="2325157"/>
            <a:ext cx="3075836" cy="3854979"/>
          </a:xfrm>
        </p:spPr>
        <p:txBody>
          <a:bodyPr vert="horz" lIns="91440" tIns="45720" rIns="91440" bIns="45720" rtlCol="0">
            <a:normAutofit/>
          </a:bodyPr>
          <a:lstStyle/>
          <a:p>
            <a:pPr marL="285750" indent="-285750">
              <a:buFont typeface="Arial" pitchFamily="18" charset="2"/>
              <a:buChar char="•"/>
            </a:pPr>
            <a:r>
              <a:rPr lang="en-US" sz="1600" dirty="0"/>
              <a:t>'AVG' keyword returns the average of payload mass in 'PAYLOAD_MASS_KG' column where booster version is 'F9 v1.1'</a:t>
            </a:r>
            <a:endParaRPr lang="en-US" sz="1600"/>
          </a:p>
        </p:txBody>
      </p:sp>
    </p:spTree>
    <p:extLst>
      <p:ext uri="{BB962C8B-B14F-4D97-AF65-F5344CB8AC3E}">
        <p14:creationId xmlns:p14="http://schemas.microsoft.com/office/powerpoint/2010/main" val="13758243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FA2D9-0D05-0197-4257-B25A937BB2EA}"/>
              </a:ext>
            </a:extLst>
          </p:cNvPr>
          <p:cNvSpPr>
            <a:spLocks noGrp="1"/>
          </p:cNvSpPr>
          <p:nvPr>
            <p:ph type="title"/>
          </p:nvPr>
        </p:nvSpPr>
        <p:spPr>
          <a:xfrm>
            <a:off x="7878675" y="640079"/>
            <a:ext cx="3075836" cy="1366141"/>
          </a:xfrm>
        </p:spPr>
        <p:txBody>
          <a:bodyPr>
            <a:normAutofit/>
          </a:bodyPr>
          <a:lstStyle/>
          <a:p>
            <a:r>
              <a:rPr lang="en-US" sz="3000"/>
              <a:t>First Successful Ground Landing Date</a:t>
            </a:r>
          </a:p>
        </p:txBody>
      </p:sp>
      <p:pic>
        <p:nvPicPr>
          <p:cNvPr id="5" name="Picture 4">
            <a:extLst>
              <a:ext uri="{FF2B5EF4-FFF2-40B4-BE49-F238E27FC236}">
                <a16:creationId xmlns:a16="http://schemas.microsoft.com/office/drawing/2014/main" id="{8BADA8BB-8F8A-59C4-B78F-A36D6E0A00C4}"/>
              </a:ext>
            </a:extLst>
          </p:cNvPr>
          <p:cNvPicPr>
            <a:picLocks noChangeAspect="1"/>
          </p:cNvPicPr>
          <p:nvPr/>
        </p:nvPicPr>
        <p:blipFill>
          <a:blip r:embed="rId2"/>
          <a:stretch>
            <a:fillRect/>
          </a:stretch>
        </p:blipFill>
        <p:spPr>
          <a:xfrm>
            <a:off x="633998" y="2022753"/>
            <a:ext cx="6927007" cy="2822755"/>
          </a:xfrm>
          <a:prstGeom prst="rect">
            <a:avLst/>
          </a:prstGeom>
        </p:spPr>
      </p:pic>
      <p:sp>
        <p:nvSpPr>
          <p:cNvPr id="3" name="Content Placeholder 2">
            <a:extLst>
              <a:ext uri="{FF2B5EF4-FFF2-40B4-BE49-F238E27FC236}">
                <a16:creationId xmlns:a16="http://schemas.microsoft.com/office/drawing/2014/main" id="{CED25F2B-1F6A-F5D7-2FDC-B493B5BC6EED}"/>
              </a:ext>
            </a:extLst>
          </p:cNvPr>
          <p:cNvSpPr>
            <a:spLocks noGrp="1"/>
          </p:cNvSpPr>
          <p:nvPr>
            <p:ph idx="1"/>
          </p:nvPr>
        </p:nvSpPr>
        <p:spPr>
          <a:xfrm>
            <a:off x="7878675" y="2325157"/>
            <a:ext cx="3075836" cy="3854979"/>
          </a:xfrm>
        </p:spPr>
        <p:txBody>
          <a:bodyPr vert="horz" lIns="91440" tIns="45720" rIns="91440" bIns="45720" rtlCol="0">
            <a:normAutofit/>
          </a:bodyPr>
          <a:lstStyle/>
          <a:p>
            <a:r>
              <a:rPr lang="en-US" sz="1600"/>
              <a:t>'MIN(DATE)' selects the first or the oldest date from the 'Date' column where first successful landing on group pad was achieved</a:t>
            </a:r>
          </a:p>
          <a:p>
            <a:r>
              <a:rPr lang="en-US" sz="1600"/>
              <a:t>'WHERE' defines the criteria to return date for scenarios where 'Landing_Outcome' value is equal to 'Success (ground pad)'</a:t>
            </a:r>
          </a:p>
        </p:txBody>
      </p:sp>
    </p:spTree>
    <p:extLst>
      <p:ext uri="{BB962C8B-B14F-4D97-AF65-F5344CB8AC3E}">
        <p14:creationId xmlns:p14="http://schemas.microsoft.com/office/powerpoint/2010/main" val="2867198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EF3A-9F4C-8B58-1C9B-1D449AA39B06}"/>
              </a:ext>
            </a:extLst>
          </p:cNvPr>
          <p:cNvSpPr>
            <a:spLocks noGrp="1"/>
          </p:cNvSpPr>
          <p:nvPr>
            <p:ph type="title"/>
          </p:nvPr>
        </p:nvSpPr>
        <p:spPr>
          <a:xfrm>
            <a:off x="7878675" y="640079"/>
            <a:ext cx="3075836" cy="1366141"/>
          </a:xfrm>
        </p:spPr>
        <p:txBody>
          <a:bodyPr>
            <a:normAutofit/>
          </a:bodyPr>
          <a:lstStyle/>
          <a:p>
            <a:r>
              <a:rPr lang="en-US" sz="2200"/>
              <a:t>Successful Done Ship Landing with Payload between 4000 and 6000</a:t>
            </a:r>
          </a:p>
        </p:txBody>
      </p:sp>
      <p:pic>
        <p:nvPicPr>
          <p:cNvPr id="4" name="Picture 3" descr="A screenshot of a computer&#10;&#10;Description automatically generated">
            <a:extLst>
              <a:ext uri="{FF2B5EF4-FFF2-40B4-BE49-F238E27FC236}">
                <a16:creationId xmlns:a16="http://schemas.microsoft.com/office/drawing/2014/main" id="{9B9B9974-B0FA-CE6D-4F51-DE4FA56B945E}"/>
              </a:ext>
            </a:extLst>
          </p:cNvPr>
          <p:cNvPicPr>
            <a:picLocks noChangeAspect="1"/>
          </p:cNvPicPr>
          <p:nvPr/>
        </p:nvPicPr>
        <p:blipFill>
          <a:blip r:embed="rId2"/>
          <a:stretch>
            <a:fillRect/>
          </a:stretch>
        </p:blipFill>
        <p:spPr>
          <a:xfrm>
            <a:off x="904301" y="640080"/>
            <a:ext cx="6386401" cy="5588101"/>
          </a:xfrm>
          <a:prstGeom prst="rect">
            <a:avLst/>
          </a:prstGeom>
        </p:spPr>
      </p:pic>
      <p:sp>
        <p:nvSpPr>
          <p:cNvPr id="3" name="Content Placeholder 2">
            <a:extLst>
              <a:ext uri="{FF2B5EF4-FFF2-40B4-BE49-F238E27FC236}">
                <a16:creationId xmlns:a16="http://schemas.microsoft.com/office/drawing/2014/main" id="{365F8610-C698-F3DF-90F4-D2F0E1D0B0C0}"/>
              </a:ext>
            </a:extLst>
          </p:cNvPr>
          <p:cNvSpPr>
            <a:spLocks noGrp="1"/>
          </p:cNvSpPr>
          <p:nvPr>
            <p:ph idx="1"/>
          </p:nvPr>
        </p:nvSpPr>
        <p:spPr>
          <a:xfrm>
            <a:off x="7878675" y="2325157"/>
            <a:ext cx="3075836" cy="3854979"/>
          </a:xfrm>
        </p:spPr>
        <p:txBody>
          <a:bodyPr vert="horz" lIns="91440" tIns="45720" rIns="91440" bIns="45720" rtlCol="0">
            <a:normAutofit/>
          </a:bodyPr>
          <a:lstStyle/>
          <a:p>
            <a:r>
              <a:rPr lang="en-US" sz="1600"/>
              <a:t>The query finds the booster version where payload mass is greater than 4000 but less than 6000; 'Landing_Outcome' is success in drone ship</a:t>
            </a:r>
          </a:p>
          <a:p>
            <a:r>
              <a:rPr lang="en-US" sz="1600"/>
              <a:t>The 'AND' operator in the 'WHERE' clause returns booster versions where both conditions is true</a:t>
            </a:r>
          </a:p>
        </p:txBody>
      </p:sp>
    </p:spTree>
    <p:extLst>
      <p:ext uri="{BB962C8B-B14F-4D97-AF65-F5344CB8AC3E}">
        <p14:creationId xmlns:p14="http://schemas.microsoft.com/office/powerpoint/2010/main" val="23049498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BE49E-6DCC-45CC-71B6-D008365D7159}"/>
              </a:ext>
            </a:extLst>
          </p:cNvPr>
          <p:cNvSpPr>
            <a:spLocks noGrp="1"/>
          </p:cNvSpPr>
          <p:nvPr>
            <p:ph type="title"/>
          </p:nvPr>
        </p:nvSpPr>
        <p:spPr>
          <a:xfrm>
            <a:off x="7878675" y="640080"/>
            <a:ext cx="3075836" cy="1325562"/>
          </a:xfrm>
        </p:spPr>
        <p:txBody>
          <a:bodyPr>
            <a:normAutofit/>
          </a:bodyPr>
          <a:lstStyle/>
          <a:p>
            <a:r>
              <a:rPr lang="en-US" sz="2200"/>
              <a:t>Total Number of Successful and Failure Mission Outcomes</a:t>
            </a:r>
          </a:p>
        </p:txBody>
      </p:sp>
      <p:pic>
        <p:nvPicPr>
          <p:cNvPr id="4" name="Picture 3" descr="A screenshot of a computer&#10;&#10;Description automatically generated">
            <a:extLst>
              <a:ext uri="{FF2B5EF4-FFF2-40B4-BE49-F238E27FC236}">
                <a16:creationId xmlns:a16="http://schemas.microsoft.com/office/drawing/2014/main" id="{5B5BE85A-418A-6058-FC16-F75CBF2F418D}"/>
              </a:ext>
            </a:extLst>
          </p:cNvPr>
          <p:cNvPicPr>
            <a:picLocks noChangeAspect="1"/>
          </p:cNvPicPr>
          <p:nvPr/>
        </p:nvPicPr>
        <p:blipFill rotWithShape="1">
          <a:blip r:embed="rId2"/>
          <a:srcRect t="3496"/>
          <a:stretch/>
        </p:blipFill>
        <p:spPr>
          <a:xfrm>
            <a:off x="633998" y="640080"/>
            <a:ext cx="6927007" cy="5588101"/>
          </a:xfrm>
          <a:prstGeom prst="rect">
            <a:avLst/>
          </a:prstGeom>
        </p:spPr>
      </p:pic>
      <p:sp>
        <p:nvSpPr>
          <p:cNvPr id="3" name="Content Placeholder 2">
            <a:extLst>
              <a:ext uri="{FF2B5EF4-FFF2-40B4-BE49-F238E27FC236}">
                <a16:creationId xmlns:a16="http://schemas.microsoft.com/office/drawing/2014/main" id="{C7B3068D-EADA-25C7-7A2C-F6F853AA547F}"/>
              </a:ext>
            </a:extLst>
          </p:cNvPr>
          <p:cNvSpPr>
            <a:spLocks noGrp="1"/>
          </p:cNvSpPr>
          <p:nvPr>
            <p:ph idx="1"/>
          </p:nvPr>
        </p:nvSpPr>
        <p:spPr>
          <a:xfrm>
            <a:off x="7878675" y="2287375"/>
            <a:ext cx="3075836" cy="3892762"/>
          </a:xfrm>
        </p:spPr>
        <p:txBody>
          <a:bodyPr vert="horz" lIns="91440" tIns="45720" rIns="91440" bIns="45720" rtlCol="0">
            <a:normAutofit/>
          </a:bodyPr>
          <a:lstStyle/>
          <a:p>
            <a:r>
              <a:rPr lang="en-US" sz="1600"/>
              <a:t>The 'GROUP BY' arranges identical data in a column into groups</a:t>
            </a:r>
          </a:p>
          <a:p>
            <a:r>
              <a:rPr lang="en-US" sz="1600"/>
              <a:t>In this case, number of mission outcomes by types of outcomes are grouped in column 'counts'</a:t>
            </a:r>
          </a:p>
        </p:txBody>
      </p:sp>
    </p:spTree>
    <p:extLst>
      <p:ext uri="{BB962C8B-B14F-4D97-AF65-F5344CB8AC3E}">
        <p14:creationId xmlns:p14="http://schemas.microsoft.com/office/powerpoint/2010/main" val="1159268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9A7F-E897-1CAF-E299-2FFF4038DE7F}"/>
              </a:ext>
            </a:extLst>
          </p:cNvPr>
          <p:cNvSpPr>
            <a:spLocks noGrp="1"/>
          </p:cNvSpPr>
          <p:nvPr>
            <p:ph type="title"/>
          </p:nvPr>
        </p:nvSpPr>
        <p:spPr>
          <a:xfrm>
            <a:off x="7878675" y="640079"/>
            <a:ext cx="3075836" cy="1366141"/>
          </a:xfrm>
        </p:spPr>
        <p:txBody>
          <a:bodyPr>
            <a:normAutofit/>
          </a:bodyPr>
          <a:lstStyle/>
          <a:p>
            <a:r>
              <a:rPr lang="en-US" sz="3000"/>
              <a:t>Boosters Carried Maximum Payload</a:t>
            </a:r>
          </a:p>
        </p:txBody>
      </p:sp>
      <p:pic>
        <p:nvPicPr>
          <p:cNvPr id="4" name="Picture 3" descr="A screenshot of a computer&#10;&#10;Description automatically generated">
            <a:extLst>
              <a:ext uri="{FF2B5EF4-FFF2-40B4-BE49-F238E27FC236}">
                <a16:creationId xmlns:a16="http://schemas.microsoft.com/office/drawing/2014/main" id="{5330B008-FD08-B098-E316-3B59D3C11C1E}"/>
              </a:ext>
            </a:extLst>
          </p:cNvPr>
          <p:cNvPicPr>
            <a:picLocks noChangeAspect="1"/>
          </p:cNvPicPr>
          <p:nvPr/>
        </p:nvPicPr>
        <p:blipFill>
          <a:blip r:embed="rId2"/>
          <a:stretch>
            <a:fillRect/>
          </a:stretch>
        </p:blipFill>
        <p:spPr>
          <a:xfrm>
            <a:off x="848605" y="640080"/>
            <a:ext cx="6497792" cy="5588101"/>
          </a:xfrm>
          <a:prstGeom prst="rect">
            <a:avLst/>
          </a:prstGeom>
        </p:spPr>
      </p:pic>
      <p:sp>
        <p:nvSpPr>
          <p:cNvPr id="3" name="Content Placeholder 2">
            <a:extLst>
              <a:ext uri="{FF2B5EF4-FFF2-40B4-BE49-F238E27FC236}">
                <a16:creationId xmlns:a16="http://schemas.microsoft.com/office/drawing/2014/main" id="{5C52F2FE-144D-EF4C-10EC-74A22FFA0277}"/>
              </a:ext>
            </a:extLst>
          </p:cNvPr>
          <p:cNvSpPr>
            <a:spLocks noGrp="1"/>
          </p:cNvSpPr>
          <p:nvPr>
            <p:ph idx="1"/>
          </p:nvPr>
        </p:nvSpPr>
        <p:spPr>
          <a:xfrm>
            <a:off x="7878675" y="2325157"/>
            <a:ext cx="3075836" cy="3854979"/>
          </a:xfrm>
        </p:spPr>
        <p:txBody>
          <a:bodyPr vert="horz" lIns="91440" tIns="45720" rIns="91440" bIns="45720" rtlCol="0">
            <a:normAutofit/>
          </a:bodyPr>
          <a:lstStyle/>
          <a:p>
            <a:r>
              <a:rPr lang="en-US" sz="1600"/>
              <a:t>The sub-query returns the maximum payload mass by using keywords 'MAX' on the payload mass column</a:t>
            </a:r>
          </a:p>
          <a:p>
            <a:r>
              <a:rPr lang="en-US" sz="1600"/>
              <a:t>The main query returns booster versions and respective payload mass where payload mass is maximum value of 15600</a:t>
            </a:r>
          </a:p>
        </p:txBody>
      </p:sp>
    </p:spTree>
    <p:extLst>
      <p:ext uri="{BB962C8B-B14F-4D97-AF65-F5344CB8AC3E}">
        <p14:creationId xmlns:p14="http://schemas.microsoft.com/office/powerpoint/2010/main" val="3987287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EFFE664-A3F2-4977-A6E3-C38CF57A1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5618" y="0"/>
            <a:ext cx="728722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BB30D9-000E-E98A-3D65-2E92BE85440D}"/>
              </a:ext>
            </a:extLst>
          </p:cNvPr>
          <p:cNvSpPr>
            <a:spLocks noGrp="1"/>
          </p:cNvSpPr>
          <p:nvPr>
            <p:ph type="title"/>
          </p:nvPr>
        </p:nvSpPr>
        <p:spPr>
          <a:xfrm>
            <a:off x="4654296" y="931862"/>
            <a:ext cx="6293104" cy="5087938"/>
          </a:xfrm>
        </p:spPr>
        <p:txBody>
          <a:bodyPr vert="horz" lIns="91440" tIns="45720" rIns="91440" bIns="45720" rtlCol="0" anchor="ctr">
            <a:normAutofit/>
          </a:bodyPr>
          <a:lstStyle/>
          <a:p>
            <a:pPr>
              <a:lnSpc>
                <a:spcPct val="85000"/>
              </a:lnSpc>
            </a:pPr>
            <a:r>
              <a:rPr lang="en-US" sz="3600">
                <a:solidFill>
                  <a:schemeClr val="bg1">
                    <a:lumMod val="85000"/>
                    <a:lumOff val="15000"/>
                  </a:schemeClr>
                </a:solidFill>
              </a:rPr>
              <a:t>Methodology</a:t>
            </a:r>
          </a:p>
        </p:txBody>
      </p:sp>
      <p:sp>
        <p:nvSpPr>
          <p:cNvPr id="12" name="Rectangle 11">
            <a:extLst>
              <a:ext uri="{FF2B5EF4-FFF2-40B4-BE49-F238E27FC236}">
                <a16:creationId xmlns:a16="http://schemas.microsoft.com/office/drawing/2014/main" id="{C85C471A-7EB8-45A1-901F-B4BBC499F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2"/>
            <a:ext cx="4059079" cy="6860812"/>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082299-FF36-0DFF-625A-6604A7B6B8C1}"/>
              </a:ext>
            </a:extLst>
          </p:cNvPr>
          <p:cNvSpPr>
            <a:spLocks noGrp="1"/>
          </p:cNvSpPr>
          <p:nvPr>
            <p:ph idx="1"/>
          </p:nvPr>
        </p:nvSpPr>
        <p:spPr>
          <a:xfrm>
            <a:off x="477672" y="931862"/>
            <a:ext cx="3029803" cy="5087938"/>
          </a:xfrm>
          <a:noFill/>
        </p:spPr>
        <p:txBody>
          <a:bodyPr vert="horz" lIns="91440" tIns="45720" rIns="91440" bIns="45720" rtlCol="0" anchor="ctr">
            <a:normAutofit/>
          </a:bodyPr>
          <a:lstStyle/>
          <a:p>
            <a:pPr marL="0" indent="0" algn="r">
              <a:buNone/>
            </a:pPr>
            <a:r>
              <a:rPr lang="en-US" sz="3600">
                <a:solidFill>
                  <a:srgbClr val="FFFFFF"/>
                </a:solidFill>
              </a:rPr>
              <a:t>Section 1</a:t>
            </a:r>
          </a:p>
        </p:txBody>
      </p:sp>
    </p:spTree>
    <p:extLst>
      <p:ext uri="{BB962C8B-B14F-4D97-AF65-F5344CB8AC3E}">
        <p14:creationId xmlns:p14="http://schemas.microsoft.com/office/powerpoint/2010/main" val="288536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E6FC-759F-40F2-2075-8814027C8327}"/>
              </a:ext>
            </a:extLst>
          </p:cNvPr>
          <p:cNvSpPr>
            <a:spLocks noGrp="1"/>
          </p:cNvSpPr>
          <p:nvPr>
            <p:ph type="title"/>
          </p:nvPr>
        </p:nvSpPr>
        <p:spPr>
          <a:xfrm>
            <a:off x="7878675" y="640079"/>
            <a:ext cx="3075836" cy="1366141"/>
          </a:xfrm>
        </p:spPr>
        <p:txBody>
          <a:bodyPr>
            <a:normAutofit/>
          </a:bodyPr>
          <a:lstStyle/>
          <a:p>
            <a:r>
              <a:rPr lang="en-US" sz="3200"/>
              <a:t>2015 Launch Records</a:t>
            </a:r>
          </a:p>
        </p:txBody>
      </p:sp>
      <p:pic>
        <p:nvPicPr>
          <p:cNvPr id="4" name="Picture 3" descr="A screenshot of a computer&#10;&#10;Description automatically generated">
            <a:extLst>
              <a:ext uri="{FF2B5EF4-FFF2-40B4-BE49-F238E27FC236}">
                <a16:creationId xmlns:a16="http://schemas.microsoft.com/office/drawing/2014/main" id="{A899904B-B29C-46B0-0CBB-03F46B9285A7}"/>
              </a:ext>
            </a:extLst>
          </p:cNvPr>
          <p:cNvPicPr>
            <a:picLocks noChangeAspect="1"/>
          </p:cNvPicPr>
          <p:nvPr/>
        </p:nvPicPr>
        <p:blipFill>
          <a:blip r:embed="rId2"/>
          <a:stretch>
            <a:fillRect/>
          </a:stretch>
        </p:blipFill>
        <p:spPr>
          <a:xfrm>
            <a:off x="1722559" y="640080"/>
            <a:ext cx="4749885" cy="5588101"/>
          </a:xfrm>
          <a:prstGeom prst="rect">
            <a:avLst/>
          </a:prstGeom>
        </p:spPr>
      </p:pic>
      <p:sp>
        <p:nvSpPr>
          <p:cNvPr id="3" name="Content Placeholder 2">
            <a:extLst>
              <a:ext uri="{FF2B5EF4-FFF2-40B4-BE49-F238E27FC236}">
                <a16:creationId xmlns:a16="http://schemas.microsoft.com/office/drawing/2014/main" id="{D9719F66-C416-896A-B0FC-9C18D3B7B2AE}"/>
              </a:ext>
            </a:extLst>
          </p:cNvPr>
          <p:cNvSpPr>
            <a:spLocks noGrp="1"/>
          </p:cNvSpPr>
          <p:nvPr>
            <p:ph idx="1"/>
          </p:nvPr>
        </p:nvSpPr>
        <p:spPr>
          <a:xfrm>
            <a:off x="7878675" y="2325157"/>
            <a:ext cx="3075836" cy="3854979"/>
          </a:xfrm>
        </p:spPr>
        <p:txBody>
          <a:bodyPr vert="horz" lIns="91440" tIns="45720" rIns="91440" bIns="45720" rtlCol="0">
            <a:normAutofit/>
          </a:bodyPr>
          <a:lstStyle/>
          <a:p>
            <a:r>
              <a:rPr lang="en-US" sz="1600" dirty="0"/>
              <a:t>The query lists landing outcomes, booster version, and the launch site where landing outcome is failed in drone ship in the year 2015</a:t>
            </a:r>
          </a:p>
          <a:p>
            <a:r>
              <a:rPr lang="en-US" sz="1600"/>
              <a:t>The 'AND' operator in the 'WHERE' clause returns booster versions where both conditions are met</a:t>
            </a:r>
          </a:p>
          <a:p>
            <a:r>
              <a:rPr lang="en-US" sz="1600"/>
              <a:t>The '%Y' keyword extracts the year from the column 'Date'</a:t>
            </a:r>
          </a:p>
        </p:txBody>
      </p:sp>
    </p:spTree>
    <p:extLst>
      <p:ext uri="{BB962C8B-B14F-4D97-AF65-F5344CB8AC3E}">
        <p14:creationId xmlns:p14="http://schemas.microsoft.com/office/powerpoint/2010/main" val="21729816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C0A8-0E9A-0C08-2FA4-52E0884F5250}"/>
              </a:ext>
            </a:extLst>
          </p:cNvPr>
          <p:cNvSpPr>
            <a:spLocks noGrp="1"/>
          </p:cNvSpPr>
          <p:nvPr>
            <p:ph type="title"/>
          </p:nvPr>
        </p:nvSpPr>
        <p:spPr>
          <a:xfrm>
            <a:off x="7878675" y="640079"/>
            <a:ext cx="3075836" cy="1366141"/>
          </a:xfrm>
        </p:spPr>
        <p:txBody>
          <a:bodyPr>
            <a:normAutofit/>
          </a:bodyPr>
          <a:lstStyle/>
          <a:p>
            <a:r>
              <a:rPr lang="en-US" sz="2200"/>
              <a:t>Rank Landing Outcomes Between 2010-06-04 and 2017-03-20</a:t>
            </a:r>
          </a:p>
        </p:txBody>
      </p:sp>
      <p:pic>
        <p:nvPicPr>
          <p:cNvPr id="4" name="Picture 3" descr="A screenshot of a computer&#10;&#10;Description automatically generated">
            <a:extLst>
              <a:ext uri="{FF2B5EF4-FFF2-40B4-BE49-F238E27FC236}">
                <a16:creationId xmlns:a16="http://schemas.microsoft.com/office/drawing/2014/main" id="{2CAE9675-B76F-D122-27FE-D35FB1F1F77A}"/>
              </a:ext>
            </a:extLst>
          </p:cNvPr>
          <p:cNvPicPr>
            <a:picLocks noChangeAspect="1"/>
          </p:cNvPicPr>
          <p:nvPr/>
        </p:nvPicPr>
        <p:blipFill>
          <a:blip r:embed="rId2"/>
          <a:stretch>
            <a:fillRect/>
          </a:stretch>
        </p:blipFill>
        <p:spPr>
          <a:xfrm>
            <a:off x="1610797" y="640080"/>
            <a:ext cx="4973409" cy="5588101"/>
          </a:xfrm>
          <a:prstGeom prst="rect">
            <a:avLst/>
          </a:prstGeom>
        </p:spPr>
      </p:pic>
      <p:sp>
        <p:nvSpPr>
          <p:cNvPr id="3" name="Content Placeholder 2">
            <a:extLst>
              <a:ext uri="{FF2B5EF4-FFF2-40B4-BE49-F238E27FC236}">
                <a16:creationId xmlns:a16="http://schemas.microsoft.com/office/drawing/2014/main" id="{4A718ADE-2B44-1DE5-7BE8-9422C40B0EDE}"/>
              </a:ext>
            </a:extLst>
          </p:cNvPr>
          <p:cNvSpPr>
            <a:spLocks noGrp="1"/>
          </p:cNvSpPr>
          <p:nvPr>
            <p:ph idx="1"/>
          </p:nvPr>
        </p:nvSpPr>
        <p:spPr>
          <a:xfrm>
            <a:off x="7878675" y="2325157"/>
            <a:ext cx="3075836" cy="3854979"/>
          </a:xfrm>
        </p:spPr>
        <p:txBody>
          <a:bodyPr vert="horz" lIns="91440" tIns="45720" rIns="91440" bIns="45720" rtlCol="0">
            <a:normAutofit/>
          </a:bodyPr>
          <a:lstStyle/>
          <a:p>
            <a:r>
              <a:rPr lang="en-US" sz="1500"/>
              <a:t>The 'GROUP BY' keyword arranges data in column landing outcome into groups</a:t>
            </a:r>
          </a:p>
          <a:p>
            <a:r>
              <a:rPr lang="en-US" sz="1500"/>
              <a:t>The 'BETWEEN' and 'AND' keywords returns the date between 2010-06-04 and 2017-03-20</a:t>
            </a:r>
          </a:p>
          <a:p>
            <a:r>
              <a:rPr lang="en-US" sz="1500"/>
              <a:t>The 'ORDER BY' keyword arranges the counts column in descending order</a:t>
            </a:r>
          </a:p>
          <a:p>
            <a:r>
              <a:rPr lang="en-US" sz="1500"/>
              <a:t>The result of the query is ranked list of landing outcome counts per the specified date range</a:t>
            </a:r>
          </a:p>
        </p:txBody>
      </p:sp>
    </p:spTree>
    <p:extLst>
      <p:ext uri="{BB962C8B-B14F-4D97-AF65-F5344CB8AC3E}">
        <p14:creationId xmlns:p14="http://schemas.microsoft.com/office/powerpoint/2010/main" val="1489946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EFFE664-A3F2-4977-A6E3-C38CF57A1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5618" y="0"/>
            <a:ext cx="728722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DA7C0-4408-C5D4-BFDB-4AAC62A5C42E}"/>
              </a:ext>
            </a:extLst>
          </p:cNvPr>
          <p:cNvSpPr>
            <a:spLocks noGrp="1"/>
          </p:cNvSpPr>
          <p:nvPr>
            <p:ph type="title"/>
          </p:nvPr>
        </p:nvSpPr>
        <p:spPr>
          <a:xfrm>
            <a:off x="4654296" y="931862"/>
            <a:ext cx="6293104" cy="5087938"/>
          </a:xfrm>
        </p:spPr>
        <p:txBody>
          <a:bodyPr vert="horz" lIns="91440" tIns="45720" rIns="91440" bIns="45720" rtlCol="0" anchor="ctr">
            <a:normAutofit/>
          </a:bodyPr>
          <a:lstStyle/>
          <a:p>
            <a:pPr>
              <a:lnSpc>
                <a:spcPct val="85000"/>
              </a:lnSpc>
            </a:pPr>
            <a:r>
              <a:rPr lang="en-US" sz="3600" dirty="0">
                <a:solidFill>
                  <a:schemeClr val="bg1">
                    <a:lumMod val="85000"/>
                    <a:lumOff val="15000"/>
                  </a:schemeClr>
                </a:solidFill>
              </a:rPr>
              <a:t>Launch Site Proximities Analysis</a:t>
            </a:r>
            <a:endParaRPr lang="en-US" dirty="0"/>
          </a:p>
        </p:txBody>
      </p:sp>
      <p:sp>
        <p:nvSpPr>
          <p:cNvPr id="12" name="Rectangle 11">
            <a:extLst>
              <a:ext uri="{FF2B5EF4-FFF2-40B4-BE49-F238E27FC236}">
                <a16:creationId xmlns:a16="http://schemas.microsoft.com/office/drawing/2014/main" id="{C85C471A-7EB8-45A1-901F-B4BBC499F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2"/>
            <a:ext cx="4059079" cy="6860812"/>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236386-E4F5-129C-BEAA-C6B3F844856E}"/>
              </a:ext>
            </a:extLst>
          </p:cNvPr>
          <p:cNvSpPr>
            <a:spLocks noGrp="1"/>
          </p:cNvSpPr>
          <p:nvPr>
            <p:ph idx="1"/>
          </p:nvPr>
        </p:nvSpPr>
        <p:spPr>
          <a:xfrm>
            <a:off x="477672" y="931862"/>
            <a:ext cx="3029803" cy="5087938"/>
          </a:xfrm>
          <a:noFill/>
        </p:spPr>
        <p:txBody>
          <a:bodyPr vert="horz" lIns="91440" tIns="45720" rIns="91440" bIns="45720" rtlCol="0" anchor="ctr">
            <a:normAutofit/>
          </a:bodyPr>
          <a:lstStyle/>
          <a:p>
            <a:pPr marL="0" indent="0" algn="r">
              <a:buNone/>
            </a:pPr>
            <a:r>
              <a:rPr lang="en-US" sz="3600" dirty="0">
                <a:solidFill>
                  <a:srgbClr val="FFFFFF"/>
                </a:solidFill>
              </a:rPr>
              <a:t>Section 3</a:t>
            </a:r>
          </a:p>
        </p:txBody>
      </p:sp>
    </p:spTree>
    <p:extLst>
      <p:ext uri="{BB962C8B-B14F-4D97-AF65-F5344CB8AC3E}">
        <p14:creationId xmlns:p14="http://schemas.microsoft.com/office/powerpoint/2010/main" val="217157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39CB3-8DA1-865E-3339-7B35EEC1EB64}"/>
              </a:ext>
            </a:extLst>
          </p:cNvPr>
          <p:cNvSpPr>
            <a:spLocks noGrp="1"/>
          </p:cNvSpPr>
          <p:nvPr>
            <p:ph type="title"/>
          </p:nvPr>
        </p:nvSpPr>
        <p:spPr>
          <a:xfrm>
            <a:off x="6578079" y="365759"/>
            <a:ext cx="4440488" cy="2072640"/>
          </a:xfrm>
        </p:spPr>
        <p:txBody>
          <a:bodyPr>
            <a:normAutofit/>
          </a:bodyPr>
          <a:lstStyle/>
          <a:p>
            <a:r>
              <a:rPr lang="en-US" sz="4000"/>
              <a:t>SpaceX Falcon 9 – Launch Sites Map</a:t>
            </a:r>
          </a:p>
        </p:txBody>
      </p:sp>
      <p:sp>
        <p:nvSpPr>
          <p:cNvPr id="13" name="Rectangle 12">
            <a:extLst>
              <a:ext uri="{FF2B5EF4-FFF2-40B4-BE49-F238E27FC236}">
                <a16:creationId xmlns:a16="http://schemas.microsoft.com/office/drawing/2014/main" id="{7F5E9321-8E84-45AC-AD89-51E914F68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4481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1A700DC-DD5C-4DE0-AC7B-CCBF3E174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3264" y="239052"/>
            <a:ext cx="5862737" cy="37506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map of the united states&#10;&#10;Description automatically generated">
            <a:extLst>
              <a:ext uri="{FF2B5EF4-FFF2-40B4-BE49-F238E27FC236}">
                <a16:creationId xmlns:a16="http://schemas.microsoft.com/office/drawing/2014/main" id="{92A5A84B-94B4-8891-C36C-CD51C5339899}"/>
              </a:ext>
            </a:extLst>
          </p:cNvPr>
          <p:cNvPicPr>
            <a:picLocks noChangeAspect="1"/>
          </p:cNvPicPr>
          <p:nvPr/>
        </p:nvPicPr>
        <p:blipFill>
          <a:blip r:embed="rId2"/>
          <a:stretch>
            <a:fillRect/>
          </a:stretch>
        </p:blipFill>
        <p:spPr>
          <a:xfrm>
            <a:off x="573558" y="404042"/>
            <a:ext cx="5181600" cy="3419856"/>
          </a:xfrm>
          <a:prstGeom prst="rect">
            <a:avLst/>
          </a:prstGeom>
        </p:spPr>
      </p:pic>
      <p:sp>
        <p:nvSpPr>
          <p:cNvPr id="17" name="Rectangle 16">
            <a:extLst>
              <a:ext uri="{FF2B5EF4-FFF2-40B4-BE49-F238E27FC236}">
                <a16:creationId xmlns:a16="http://schemas.microsoft.com/office/drawing/2014/main" id="{9F861D4E-31C2-4893-913B-12F1EB82E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7208" y="4154693"/>
            <a:ext cx="2849414" cy="24700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ap of a coastal area&#10;&#10;Description automatically generated">
            <a:extLst>
              <a:ext uri="{FF2B5EF4-FFF2-40B4-BE49-F238E27FC236}">
                <a16:creationId xmlns:a16="http://schemas.microsoft.com/office/drawing/2014/main" id="{35473350-BA04-7D4C-EF83-43F0D7C23235}"/>
              </a:ext>
            </a:extLst>
          </p:cNvPr>
          <p:cNvPicPr>
            <a:picLocks noChangeAspect="1"/>
          </p:cNvPicPr>
          <p:nvPr/>
        </p:nvPicPr>
        <p:blipFill>
          <a:blip r:embed="rId3"/>
          <a:stretch>
            <a:fillRect/>
          </a:stretch>
        </p:blipFill>
        <p:spPr>
          <a:xfrm>
            <a:off x="559952" y="4315560"/>
            <a:ext cx="2221952" cy="2144184"/>
          </a:xfrm>
          <a:prstGeom prst="rect">
            <a:avLst/>
          </a:prstGeom>
        </p:spPr>
      </p:pic>
      <p:sp>
        <p:nvSpPr>
          <p:cNvPr id="19" name="Rectangle 18">
            <a:extLst>
              <a:ext uri="{FF2B5EF4-FFF2-40B4-BE49-F238E27FC236}">
                <a16:creationId xmlns:a16="http://schemas.microsoft.com/office/drawing/2014/main" id="{DB554A7E-41A3-4DC5-9E04-47E7C156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47489" y="4154694"/>
            <a:ext cx="2848512" cy="24700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map of a city&#10;&#10;Description automatically generated">
            <a:extLst>
              <a:ext uri="{FF2B5EF4-FFF2-40B4-BE49-F238E27FC236}">
                <a16:creationId xmlns:a16="http://schemas.microsoft.com/office/drawing/2014/main" id="{B8DEEB49-2524-9F9A-FE56-DEEEBA5EB325}"/>
              </a:ext>
            </a:extLst>
          </p:cNvPr>
          <p:cNvPicPr>
            <a:picLocks noChangeAspect="1"/>
          </p:cNvPicPr>
          <p:nvPr/>
        </p:nvPicPr>
        <p:blipFill>
          <a:blip r:embed="rId4"/>
          <a:stretch>
            <a:fillRect/>
          </a:stretch>
        </p:blipFill>
        <p:spPr>
          <a:xfrm>
            <a:off x="3400318" y="4359254"/>
            <a:ext cx="2531442" cy="2056796"/>
          </a:xfrm>
          <a:prstGeom prst="rect">
            <a:avLst/>
          </a:prstGeom>
        </p:spPr>
      </p:pic>
      <p:sp>
        <p:nvSpPr>
          <p:cNvPr id="10" name="Content Placeholder 9">
            <a:extLst>
              <a:ext uri="{FF2B5EF4-FFF2-40B4-BE49-F238E27FC236}">
                <a16:creationId xmlns:a16="http://schemas.microsoft.com/office/drawing/2014/main" id="{9E90053D-9EFA-098A-B29D-0DD1FD73B261}"/>
              </a:ext>
            </a:extLst>
          </p:cNvPr>
          <p:cNvSpPr>
            <a:spLocks noGrp="1"/>
          </p:cNvSpPr>
          <p:nvPr>
            <p:ph idx="1"/>
          </p:nvPr>
        </p:nvSpPr>
        <p:spPr>
          <a:xfrm>
            <a:off x="6578080" y="2750024"/>
            <a:ext cx="4377422" cy="3788427"/>
          </a:xfrm>
        </p:spPr>
        <p:txBody>
          <a:bodyPr vert="horz" lIns="91440" tIns="45720" rIns="91440" bIns="45720" rtlCol="0" anchor="t">
            <a:normAutofit/>
          </a:bodyPr>
          <a:lstStyle/>
          <a:p>
            <a:r>
              <a:rPr lang="en-US"/>
              <a:t>Figure 1.1 - Global Map with Falcon 9 launch sites located in United States (California &amp; Florida)</a:t>
            </a:r>
          </a:p>
          <a:p>
            <a:r>
              <a:rPr lang="en-US" dirty="0"/>
              <a:t>Figure 1.2 &amp; 1.3 - Zoomed </a:t>
            </a:r>
            <a:r>
              <a:rPr lang="en-US"/>
              <a:t>launch</a:t>
            </a:r>
            <a:r>
              <a:rPr lang="en-US" dirty="0"/>
              <a:t> sites to display 4 launch sites:</a:t>
            </a:r>
          </a:p>
          <a:p>
            <a:pPr marL="560070" lvl="1" indent="-285750">
              <a:buFont typeface="Arial" pitchFamily="18" charset="2"/>
              <a:buChar char="•"/>
            </a:pPr>
            <a:r>
              <a:rPr lang="en-US"/>
              <a:t>VAFB SLC-4E (CA)</a:t>
            </a:r>
          </a:p>
          <a:p>
            <a:pPr marL="560070" lvl="1" indent="-285750">
              <a:buFont typeface="Arial" pitchFamily="18" charset="2"/>
              <a:buChar char="•"/>
            </a:pPr>
            <a:r>
              <a:rPr lang="en-US"/>
              <a:t>CCAFS LC-40 (FL)</a:t>
            </a:r>
          </a:p>
          <a:p>
            <a:pPr marL="560070" lvl="1" indent="-285750">
              <a:buFont typeface="Arial" pitchFamily="18" charset="2"/>
              <a:buChar char="•"/>
            </a:pPr>
            <a:r>
              <a:rPr lang="en-US"/>
              <a:t>KSC LC-39A (FL)</a:t>
            </a:r>
          </a:p>
          <a:p>
            <a:pPr marL="560070" lvl="1" indent="-285750">
              <a:buFont typeface="Arial" pitchFamily="18" charset="2"/>
              <a:buChar char="•"/>
            </a:pPr>
            <a:r>
              <a:rPr lang="en-US"/>
              <a:t>CCAFS SLC-40 (FL)</a:t>
            </a:r>
            <a:endParaRPr lang="en-US" dirty="0"/>
          </a:p>
        </p:txBody>
      </p:sp>
      <p:sp>
        <p:nvSpPr>
          <p:cNvPr id="9" name="Arrow: Down 8">
            <a:extLst>
              <a:ext uri="{FF2B5EF4-FFF2-40B4-BE49-F238E27FC236}">
                <a16:creationId xmlns:a16="http://schemas.microsoft.com/office/drawing/2014/main" id="{98277BB7-9886-B281-4298-CE64CD0D24B7}"/>
              </a:ext>
            </a:extLst>
          </p:cNvPr>
          <p:cNvSpPr/>
          <p:nvPr/>
        </p:nvSpPr>
        <p:spPr>
          <a:xfrm>
            <a:off x="1458148" y="2492963"/>
            <a:ext cx="112888" cy="16651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37AEC336-7FA5-C908-4DA8-D1FC5F33F487}"/>
              </a:ext>
            </a:extLst>
          </p:cNvPr>
          <p:cNvSpPr/>
          <p:nvPr/>
        </p:nvSpPr>
        <p:spPr>
          <a:xfrm>
            <a:off x="4421481" y="3113852"/>
            <a:ext cx="112888" cy="104422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39E6260-06ED-7D7E-536E-175B8DA9CFFD}"/>
              </a:ext>
            </a:extLst>
          </p:cNvPr>
          <p:cNvSpPr txBox="1"/>
          <p:nvPr/>
        </p:nvSpPr>
        <p:spPr>
          <a:xfrm>
            <a:off x="2370666" y="3819407"/>
            <a:ext cx="1589851"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t>Figure 1.1 - Global Map</a:t>
            </a:r>
          </a:p>
        </p:txBody>
      </p:sp>
      <p:sp>
        <p:nvSpPr>
          <p:cNvPr id="16" name="TextBox 15">
            <a:extLst>
              <a:ext uri="{FF2B5EF4-FFF2-40B4-BE49-F238E27FC236}">
                <a16:creationId xmlns:a16="http://schemas.microsoft.com/office/drawing/2014/main" id="{6B66C2BA-6BA3-2BD5-1633-27754B19ACA6}"/>
              </a:ext>
            </a:extLst>
          </p:cNvPr>
          <p:cNvSpPr txBox="1"/>
          <p:nvPr/>
        </p:nvSpPr>
        <p:spPr>
          <a:xfrm>
            <a:off x="865481" y="6425259"/>
            <a:ext cx="1589851"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t>Figure 1.2 - Zoom 1</a:t>
            </a:r>
          </a:p>
        </p:txBody>
      </p:sp>
      <p:sp>
        <p:nvSpPr>
          <p:cNvPr id="18" name="TextBox 17">
            <a:extLst>
              <a:ext uri="{FF2B5EF4-FFF2-40B4-BE49-F238E27FC236}">
                <a16:creationId xmlns:a16="http://schemas.microsoft.com/office/drawing/2014/main" id="{51916906-A569-6449-1753-F3659E50E516}"/>
              </a:ext>
            </a:extLst>
          </p:cNvPr>
          <p:cNvSpPr txBox="1"/>
          <p:nvPr/>
        </p:nvSpPr>
        <p:spPr>
          <a:xfrm>
            <a:off x="3847629" y="6415852"/>
            <a:ext cx="1589851"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t>Figure 1.3 - Zoom 2</a:t>
            </a:r>
          </a:p>
        </p:txBody>
      </p:sp>
    </p:spTree>
    <p:extLst>
      <p:ext uri="{BB962C8B-B14F-4D97-AF65-F5344CB8AC3E}">
        <p14:creationId xmlns:p14="http://schemas.microsoft.com/office/powerpoint/2010/main" val="4622302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F19E647-F6F0-4ABE-B7B9-F27F45A45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8E9647-404D-3529-0BC6-2DE7C554A538}"/>
              </a:ext>
            </a:extLst>
          </p:cNvPr>
          <p:cNvSpPr>
            <a:spLocks noGrp="1"/>
          </p:cNvSpPr>
          <p:nvPr>
            <p:ph type="title"/>
          </p:nvPr>
        </p:nvSpPr>
        <p:spPr>
          <a:xfrm>
            <a:off x="37926" y="845298"/>
            <a:ext cx="5011481" cy="1804217"/>
          </a:xfrm>
        </p:spPr>
        <p:txBody>
          <a:bodyPr anchor="ctr">
            <a:normAutofit/>
          </a:bodyPr>
          <a:lstStyle/>
          <a:p>
            <a:pPr algn="ctr"/>
            <a:r>
              <a:rPr lang="en-US" sz="4100" dirty="0"/>
              <a:t>SpaceX Falcon 9 Success/Failed Map</a:t>
            </a:r>
            <a:endParaRPr lang="en-US"/>
          </a:p>
        </p:txBody>
      </p:sp>
      <p:cxnSp>
        <p:nvCxnSpPr>
          <p:cNvPr id="16" name="Straight Connector 15">
            <a:extLst>
              <a:ext uri="{FF2B5EF4-FFF2-40B4-BE49-F238E27FC236}">
                <a16:creationId xmlns:a16="http://schemas.microsoft.com/office/drawing/2014/main" id="{92BFA6EF-C8B5-4562-9718-3167CB1C9C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3153" y="1112031"/>
            <a:ext cx="0" cy="128016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A2289DB-F4F2-44AA-8ED3-0141E331B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019" y="3692014"/>
            <a:ext cx="2369900" cy="2566218"/>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map of the united states&#10;&#10;Description automatically generated">
            <a:extLst>
              <a:ext uri="{FF2B5EF4-FFF2-40B4-BE49-F238E27FC236}">
                <a16:creationId xmlns:a16="http://schemas.microsoft.com/office/drawing/2014/main" id="{87D52D87-D51E-6862-B355-84C2CA5AD0B1}"/>
              </a:ext>
            </a:extLst>
          </p:cNvPr>
          <p:cNvPicPr>
            <a:picLocks noChangeAspect="1"/>
          </p:cNvPicPr>
          <p:nvPr/>
        </p:nvPicPr>
        <p:blipFill>
          <a:blip r:embed="rId2"/>
          <a:stretch>
            <a:fillRect/>
          </a:stretch>
        </p:blipFill>
        <p:spPr>
          <a:xfrm>
            <a:off x="5948430" y="327779"/>
            <a:ext cx="4130559" cy="2850613"/>
          </a:xfrm>
          <a:prstGeom prst="rect">
            <a:avLst/>
          </a:prstGeom>
        </p:spPr>
      </p:pic>
      <p:sp>
        <p:nvSpPr>
          <p:cNvPr id="20" name="Rectangle 19">
            <a:extLst>
              <a:ext uri="{FF2B5EF4-FFF2-40B4-BE49-F238E27FC236}">
                <a16:creationId xmlns:a16="http://schemas.microsoft.com/office/drawing/2014/main" id="{4EDDC244-73DC-4218-B31A-3F268A2B23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69061" y="3692014"/>
            <a:ext cx="2369900" cy="2566218"/>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map with a circle around it&#10;&#10;Description automatically generated">
            <a:extLst>
              <a:ext uri="{FF2B5EF4-FFF2-40B4-BE49-F238E27FC236}">
                <a16:creationId xmlns:a16="http://schemas.microsoft.com/office/drawing/2014/main" id="{539BC5D3-CDA1-67E6-04C4-E3D274C22A7F}"/>
              </a:ext>
            </a:extLst>
          </p:cNvPr>
          <p:cNvPicPr>
            <a:picLocks noChangeAspect="1"/>
          </p:cNvPicPr>
          <p:nvPr/>
        </p:nvPicPr>
        <p:blipFill>
          <a:blip r:embed="rId3"/>
          <a:stretch>
            <a:fillRect/>
          </a:stretch>
        </p:blipFill>
        <p:spPr>
          <a:xfrm>
            <a:off x="897710" y="4010705"/>
            <a:ext cx="1938528" cy="1928835"/>
          </a:xfrm>
          <a:prstGeom prst="rect">
            <a:avLst/>
          </a:prstGeom>
        </p:spPr>
      </p:pic>
      <p:sp>
        <p:nvSpPr>
          <p:cNvPr id="22" name="Rectangle 21">
            <a:extLst>
              <a:ext uri="{FF2B5EF4-FFF2-40B4-BE49-F238E27FC236}">
                <a16:creationId xmlns:a16="http://schemas.microsoft.com/office/drawing/2014/main" id="{7C46FBBA-1F49-4B79-8EA1-97A53C5E1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103" y="3692014"/>
            <a:ext cx="2369900" cy="2566218"/>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map with a group of pin points&#10;&#10;Description automatically generated">
            <a:extLst>
              <a:ext uri="{FF2B5EF4-FFF2-40B4-BE49-F238E27FC236}">
                <a16:creationId xmlns:a16="http://schemas.microsoft.com/office/drawing/2014/main" id="{97376B7B-75F7-280A-3194-DEF0F75A5D79}"/>
              </a:ext>
            </a:extLst>
          </p:cNvPr>
          <p:cNvPicPr>
            <a:picLocks noChangeAspect="1"/>
          </p:cNvPicPr>
          <p:nvPr/>
        </p:nvPicPr>
        <p:blipFill>
          <a:blip r:embed="rId4"/>
          <a:stretch>
            <a:fillRect/>
          </a:stretch>
        </p:blipFill>
        <p:spPr>
          <a:xfrm>
            <a:off x="3485752" y="4108860"/>
            <a:ext cx="1938528" cy="1732526"/>
          </a:xfrm>
          <a:prstGeom prst="rect">
            <a:avLst/>
          </a:prstGeom>
        </p:spPr>
      </p:pic>
      <p:sp>
        <p:nvSpPr>
          <p:cNvPr id="24" name="Rectangle 23">
            <a:extLst>
              <a:ext uri="{FF2B5EF4-FFF2-40B4-BE49-F238E27FC236}">
                <a16:creationId xmlns:a16="http://schemas.microsoft.com/office/drawing/2014/main" id="{8AB118B8-8271-4F7C-A68B-22AE4BFE5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45146" y="3692014"/>
            <a:ext cx="2369900" cy="2566218"/>
          </a:xfrm>
          <a:prstGeom prst="rect">
            <a:avLst/>
          </a:prstGeom>
          <a:solidFill>
            <a:srgbClr val="FFFFFF"/>
          </a:solidFill>
          <a:ln w="1270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ap with a point in the center&#10;&#10;Description automatically generated">
            <a:extLst>
              <a:ext uri="{FF2B5EF4-FFF2-40B4-BE49-F238E27FC236}">
                <a16:creationId xmlns:a16="http://schemas.microsoft.com/office/drawing/2014/main" id="{550462A2-A83E-A20B-AEB8-5DAFE976DD94}"/>
              </a:ext>
            </a:extLst>
          </p:cNvPr>
          <p:cNvPicPr>
            <a:picLocks noChangeAspect="1"/>
          </p:cNvPicPr>
          <p:nvPr/>
        </p:nvPicPr>
        <p:blipFill>
          <a:blip r:embed="rId5"/>
          <a:stretch>
            <a:fillRect/>
          </a:stretch>
        </p:blipFill>
        <p:spPr>
          <a:xfrm>
            <a:off x="6073795" y="4122171"/>
            <a:ext cx="1938528" cy="1705904"/>
          </a:xfrm>
          <a:prstGeom prst="rect">
            <a:avLst/>
          </a:prstGeom>
        </p:spPr>
      </p:pic>
      <p:pic>
        <p:nvPicPr>
          <p:cNvPr id="9" name="Content Placeholder 8" descr="A screenshot of a map&#10;&#10;Description automatically generated">
            <a:extLst>
              <a:ext uri="{FF2B5EF4-FFF2-40B4-BE49-F238E27FC236}">
                <a16:creationId xmlns:a16="http://schemas.microsoft.com/office/drawing/2014/main" id="{8FAD0EFD-75CF-269A-386D-8B17475CFAE6}"/>
              </a:ext>
            </a:extLst>
          </p:cNvPr>
          <p:cNvPicPr>
            <a:picLocks noGrp="1" noChangeAspect="1"/>
          </p:cNvPicPr>
          <p:nvPr>
            <p:ph idx="1"/>
          </p:nvPr>
        </p:nvPicPr>
        <p:blipFill>
          <a:blip r:embed="rId6"/>
          <a:stretch>
            <a:fillRect/>
          </a:stretch>
        </p:blipFill>
        <p:spPr>
          <a:xfrm>
            <a:off x="8783735" y="4072039"/>
            <a:ext cx="1699280" cy="1813625"/>
          </a:xfrm>
        </p:spPr>
      </p:pic>
    </p:spTree>
    <p:extLst>
      <p:ext uri="{BB962C8B-B14F-4D97-AF65-F5344CB8AC3E}">
        <p14:creationId xmlns:p14="http://schemas.microsoft.com/office/powerpoint/2010/main" val="701135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EFFE664-A3F2-4977-A6E3-C38CF57A1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5618" y="0"/>
            <a:ext cx="728722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DA7C0-4408-C5D4-BFDB-4AAC62A5C42E}"/>
              </a:ext>
            </a:extLst>
          </p:cNvPr>
          <p:cNvSpPr>
            <a:spLocks noGrp="1"/>
          </p:cNvSpPr>
          <p:nvPr>
            <p:ph type="title"/>
          </p:nvPr>
        </p:nvSpPr>
        <p:spPr>
          <a:xfrm>
            <a:off x="4654296" y="931862"/>
            <a:ext cx="6293104" cy="5087938"/>
          </a:xfrm>
        </p:spPr>
        <p:txBody>
          <a:bodyPr vert="horz" lIns="91440" tIns="45720" rIns="91440" bIns="45720" rtlCol="0" anchor="ctr">
            <a:normAutofit/>
          </a:bodyPr>
          <a:lstStyle/>
          <a:p>
            <a:pPr>
              <a:lnSpc>
                <a:spcPct val="85000"/>
              </a:lnSpc>
            </a:pPr>
            <a:r>
              <a:rPr lang="en-US" sz="3600" dirty="0">
                <a:solidFill>
                  <a:schemeClr val="bg1">
                    <a:lumMod val="85000"/>
                    <a:lumOff val="15000"/>
                  </a:schemeClr>
                </a:solidFill>
              </a:rPr>
              <a:t>Build a Dashboard with </a:t>
            </a:r>
            <a:r>
              <a:rPr lang="en-US" sz="3600" dirty="0" err="1">
                <a:solidFill>
                  <a:schemeClr val="bg1">
                    <a:lumMod val="85000"/>
                    <a:lumOff val="15000"/>
                  </a:schemeClr>
                </a:solidFill>
              </a:rPr>
              <a:t>Plotly</a:t>
            </a:r>
            <a:r>
              <a:rPr lang="en-US" sz="3600" dirty="0">
                <a:solidFill>
                  <a:schemeClr val="bg1">
                    <a:lumMod val="85000"/>
                    <a:lumOff val="15000"/>
                  </a:schemeClr>
                </a:solidFill>
              </a:rPr>
              <a:t> Dash</a:t>
            </a:r>
          </a:p>
        </p:txBody>
      </p:sp>
      <p:sp>
        <p:nvSpPr>
          <p:cNvPr id="12" name="Rectangle 11">
            <a:extLst>
              <a:ext uri="{FF2B5EF4-FFF2-40B4-BE49-F238E27FC236}">
                <a16:creationId xmlns:a16="http://schemas.microsoft.com/office/drawing/2014/main" id="{C85C471A-7EB8-45A1-901F-B4BBC499F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2"/>
            <a:ext cx="4059079" cy="6860812"/>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236386-E4F5-129C-BEAA-C6B3F844856E}"/>
              </a:ext>
            </a:extLst>
          </p:cNvPr>
          <p:cNvSpPr>
            <a:spLocks noGrp="1"/>
          </p:cNvSpPr>
          <p:nvPr>
            <p:ph idx="1"/>
          </p:nvPr>
        </p:nvSpPr>
        <p:spPr>
          <a:xfrm>
            <a:off x="477672" y="931862"/>
            <a:ext cx="3029803" cy="5087938"/>
          </a:xfrm>
          <a:noFill/>
        </p:spPr>
        <p:txBody>
          <a:bodyPr vert="horz" lIns="91440" tIns="45720" rIns="91440" bIns="45720" rtlCol="0" anchor="ctr">
            <a:normAutofit/>
          </a:bodyPr>
          <a:lstStyle/>
          <a:p>
            <a:pPr marL="0" indent="0" algn="r">
              <a:buNone/>
            </a:pPr>
            <a:r>
              <a:rPr lang="en-US" sz="3600" dirty="0">
                <a:solidFill>
                  <a:srgbClr val="FFFFFF"/>
                </a:solidFill>
              </a:rPr>
              <a:t>Section 4</a:t>
            </a:r>
          </a:p>
        </p:txBody>
      </p:sp>
    </p:spTree>
    <p:extLst>
      <p:ext uri="{BB962C8B-B14F-4D97-AF65-F5344CB8AC3E}">
        <p14:creationId xmlns:p14="http://schemas.microsoft.com/office/powerpoint/2010/main" val="255997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2786-0089-8F99-6C83-6ABFC2AD8095}"/>
              </a:ext>
            </a:extLst>
          </p:cNvPr>
          <p:cNvSpPr>
            <a:spLocks noGrp="1"/>
          </p:cNvSpPr>
          <p:nvPr>
            <p:ph type="title"/>
          </p:nvPr>
        </p:nvSpPr>
        <p:spPr>
          <a:xfrm>
            <a:off x="7878675" y="640080"/>
            <a:ext cx="3075836" cy="1325562"/>
          </a:xfrm>
        </p:spPr>
        <p:txBody>
          <a:bodyPr>
            <a:normAutofit/>
          </a:bodyPr>
          <a:lstStyle/>
          <a:p>
            <a:r>
              <a:rPr lang="en-US" sz="2700"/>
              <a:t>Launch Success Counts For All Sites</a:t>
            </a:r>
          </a:p>
        </p:txBody>
      </p:sp>
      <p:pic>
        <p:nvPicPr>
          <p:cNvPr id="4" name="Picture 3">
            <a:extLst>
              <a:ext uri="{FF2B5EF4-FFF2-40B4-BE49-F238E27FC236}">
                <a16:creationId xmlns:a16="http://schemas.microsoft.com/office/drawing/2014/main" id="{AE5088B9-7237-49ED-CCBD-6A32D79C0B2C}"/>
              </a:ext>
            </a:extLst>
          </p:cNvPr>
          <p:cNvPicPr>
            <a:picLocks noChangeAspect="1"/>
          </p:cNvPicPr>
          <p:nvPr/>
        </p:nvPicPr>
        <p:blipFill rotWithShape="1">
          <a:blip r:embed="rId2"/>
          <a:srcRect r="19427" b="1"/>
          <a:stretch/>
        </p:blipFill>
        <p:spPr>
          <a:xfrm>
            <a:off x="633998" y="640080"/>
            <a:ext cx="6927007" cy="5588101"/>
          </a:xfrm>
          <a:prstGeom prst="rect">
            <a:avLst/>
          </a:prstGeom>
        </p:spPr>
      </p:pic>
      <p:sp>
        <p:nvSpPr>
          <p:cNvPr id="3" name="Content Placeholder 2">
            <a:extLst>
              <a:ext uri="{FF2B5EF4-FFF2-40B4-BE49-F238E27FC236}">
                <a16:creationId xmlns:a16="http://schemas.microsoft.com/office/drawing/2014/main" id="{1E8148A3-01C8-562A-5764-E9E2E7FCA3ED}"/>
              </a:ext>
            </a:extLst>
          </p:cNvPr>
          <p:cNvSpPr>
            <a:spLocks noGrp="1"/>
          </p:cNvSpPr>
          <p:nvPr>
            <p:ph idx="1"/>
          </p:nvPr>
        </p:nvSpPr>
        <p:spPr>
          <a:xfrm>
            <a:off x="7878675" y="2287375"/>
            <a:ext cx="3075836" cy="3892762"/>
          </a:xfrm>
        </p:spPr>
        <p:txBody>
          <a:bodyPr vert="horz" lIns="91440" tIns="45720" rIns="91440" bIns="45720" rtlCol="0">
            <a:normAutofit/>
          </a:bodyPr>
          <a:lstStyle/>
          <a:p>
            <a:r>
              <a:rPr lang="en-US" sz="1600"/>
              <a:t>Launch Site KSC LC-39A has the highest launch success rate</a:t>
            </a:r>
          </a:p>
          <a:p>
            <a:r>
              <a:rPr lang="en-US" sz="1600"/>
              <a:t>Launch Site CCAFL SLC-40 has the lowest launch success rate</a:t>
            </a:r>
          </a:p>
        </p:txBody>
      </p:sp>
    </p:spTree>
    <p:extLst>
      <p:ext uri="{BB962C8B-B14F-4D97-AF65-F5344CB8AC3E}">
        <p14:creationId xmlns:p14="http://schemas.microsoft.com/office/powerpoint/2010/main" val="41152352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01C0D-7F6D-CB4C-B8BA-A77CDC51E3F8}"/>
              </a:ext>
            </a:extLst>
          </p:cNvPr>
          <p:cNvSpPr>
            <a:spLocks noGrp="1"/>
          </p:cNvSpPr>
          <p:nvPr>
            <p:ph type="title"/>
          </p:nvPr>
        </p:nvSpPr>
        <p:spPr>
          <a:xfrm>
            <a:off x="7878675" y="640080"/>
            <a:ext cx="3075836" cy="1325562"/>
          </a:xfrm>
        </p:spPr>
        <p:txBody>
          <a:bodyPr>
            <a:normAutofit/>
          </a:bodyPr>
          <a:lstStyle/>
          <a:p>
            <a:r>
              <a:rPr lang="en-US" sz="2700"/>
              <a:t>Launch Site with Highest Success Ratio</a:t>
            </a:r>
          </a:p>
        </p:txBody>
      </p:sp>
      <p:pic>
        <p:nvPicPr>
          <p:cNvPr id="4" name="Picture 3" descr="A screenshot of a graph&#10;&#10;Description automatically generated">
            <a:extLst>
              <a:ext uri="{FF2B5EF4-FFF2-40B4-BE49-F238E27FC236}">
                <a16:creationId xmlns:a16="http://schemas.microsoft.com/office/drawing/2014/main" id="{67477544-D37C-0F88-37C2-D475B630FCBF}"/>
              </a:ext>
            </a:extLst>
          </p:cNvPr>
          <p:cNvPicPr>
            <a:picLocks noChangeAspect="1"/>
          </p:cNvPicPr>
          <p:nvPr/>
        </p:nvPicPr>
        <p:blipFill rotWithShape="1">
          <a:blip r:embed="rId2"/>
          <a:srcRect r="19115" b="-2"/>
          <a:stretch/>
        </p:blipFill>
        <p:spPr>
          <a:xfrm>
            <a:off x="633998" y="640080"/>
            <a:ext cx="6927007" cy="5588101"/>
          </a:xfrm>
          <a:prstGeom prst="rect">
            <a:avLst/>
          </a:prstGeom>
        </p:spPr>
      </p:pic>
      <p:sp>
        <p:nvSpPr>
          <p:cNvPr id="3" name="Content Placeholder 2">
            <a:extLst>
              <a:ext uri="{FF2B5EF4-FFF2-40B4-BE49-F238E27FC236}">
                <a16:creationId xmlns:a16="http://schemas.microsoft.com/office/drawing/2014/main" id="{28B12E43-6773-41EA-68D4-B63A990E8652}"/>
              </a:ext>
            </a:extLst>
          </p:cNvPr>
          <p:cNvSpPr>
            <a:spLocks noGrp="1"/>
          </p:cNvSpPr>
          <p:nvPr>
            <p:ph idx="1"/>
          </p:nvPr>
        </p:nvSpPr>
        <p:spPr>
          <a:xfrm>
            <a:off x="7878675" y="2287375"/>
            <a:ext cx="3075836" cy="3892762"/>
          </a:xfrm>
        </p:spPr>
        <p:txBody>
          <a:bodyPr vert="horz" lIns="91440" tIns="45720" rIns="91440" bIns="45720" rtlCol="0">
            <a:normAutofit/>
          </a:bodyPr>
          <a:lstStyle/>
          <a:p>
            <a:r>
              <a:rPr lang="en-US" sz="1600"/>
              <a:t>KSC LC-39A launch site has the highest launch success rate</a:t>
            </a:r>
          </a:p>
          <a:p>
            <a:r>
              <a:rPr lang="en-US" sz="1600"/>
              <a:t>Launch success rate is 76.9%</a:t>
            </a:r>
          </a:p>
          <a:p>
            <a:r>
              <a:rPr lang="en-US" sz="1600"/>
              <a:t>Launch success failure is 23.1%</a:t>
            </a:r>
          </a:p>
        </p:txBody>
      </p:sp>
    </p:spTree>
    <p:extLst>
      <p:ext uri="{BB962C8B-B14F-4D97-AF65-F5344CB8AC3E}">
        <p14:creationId xmlns:p14="http://schemas.microsoft.com/office/powerpoint/2010/main" val="35599892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53F4E5A-C9EE-4859-B46B-F018F7D73A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AC2A19-A13E-F155-8E52-FEEE0645EADE}"/>
              </a:ext>
            </a:extLst>
          </p:cNvPr>
          <p:cNvSpPr>
            <a:spLocks noGrp="1"/>
          </p:cNvSpPr>
          <p:nvPr>
            <p:ph type="title"/>
          </p:nvPr>
        </p:nvSpPr>
        <p:spPr>
          <a:xfrm>
            <a:off x="643468" y="4564674"/>
            <a:ext cx="4010820" cy="1615461"/>
          </a:xfrm>
        </p:spPr>
        <p:txBody>
          <a:bodyPr anchor="ctr">
            <a:normAutofit/>
          </a:bodyPr>
          <a:lstStyle/>
          <a:p>
            <a:r>
              <a:rPr lang="en-US" sz="3200"/>
              <a:t>Payload vs. Launch Outcomes</a:t>
            </a:r>
          </a:p>
        </p:txBody>
      </p:sp>
      <p:pic>
        <p:nvPicPr>
          <p:cNvPr id="5" name="Picture 4" descr="A graph with colored dots&#10;&#10;Description automatically generated">
            <a:extLst>
              <a:ext uri="{FF2B5EF4-FFF2-40B4-BE49-F238E27FC236}">
                <a16:creationId xmlns:a16="http://schemas.microsoft.com/office/drawing/2014/main" id="{900F28E3-B923-D038-961C-050C7BD453EB}"/>
              </a:ext>
            </a:extLst>
          </p:cNvPr>
          <p:cNvPicPr>
            <a:picLocks noChangeAspect="1"/>
          </p:cNvPicPr>
          <p:nvPr/>
        </p:nvPicPr>
        <p:blipFill>
          <a:blip r:embed="rId2"/>
          <a:stretch>
            <a:fillRect/>
          </a:stretch>
        </p:blipFill>
        <p:spPr>
          <a:xfrm>
            <a:off x="116653" y="941177"/>
            <a:ext cx="5327857" cy="2851343"/>
          </a:xfrm>
          <a:prstGeom prst="rect">
            <a:avLst/>
          </a:prstGeom>
        </p:spPr>
      </p:pic>
      <p:pic>
        <p:nvPicPr>
          <p:cNvPr id="4" name="Picture 3" descr="A graph with many colored dots&#10;&#10;Description automatically generated">
            <a:extLst>
              <a:ext uri="{FF2B5EF4-FFF2-40B4-BE49-F238E27FC236}">
                <a16:creationId xmlns:a16="http://schemas.microsoft.com/office/drawing/2014/main" id="{4211FBCC-D650-F040-8B25-99FFCD7663FB}"/>
              </a:ext>
            </a:extLst>
          </p:cNvPr>
          <p:cNvPicPr>
            <a:picLocks noChangeAspect="1"/>
          </p:cNvPicPr>
          <p:nvPr/>
        </p:nvPicPr>
        <p:blipFill>
          <a:blip r:embed="rId3"/>
          <a:stretch>
            <a:fillRect/>
          </a:stretch>
        </p:blipFill>
        <p:spPr>
          <a:xfrm>
            <a:off x="5505010" y="1019224"/>
            <a:ext cx="5351619" cy="2836358"/>
          </a:xfrm>
          <a:prstGeom prst="rect">
            <a:avLst/>
          </a:prstGeom>
        </p:spPr>
      </p:pic>
      <p:cxnSp>
        <p:nvCxnSpPr>
          <p:cNvPr id="8" name="Straight Connector 7">
            <a:extLst>
              <a:ext uri="{FF2B5EF4-FFF2-40B4-BE49-F238E27FC236}">
                <a16:creationId xmlns:a16="http://schemas.microsoft.com/office/drawing/2014/main" id="{041A955B-D579-48FD-A51C-51B0C0B69F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3000" y="4813604"/>
            <a:ext cx="0" cy="11176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F443A53-4CDE-CA3A-BF41-6EA8B3E3FC07}"/>
              </a:ext>
            </a:extLst>
          </p:cNvPr>
          <p:cNvSpPr>
            <a:spLocks noGrp="1"/>
          </p:cNvSpPr>
          <p:nvPr>
            <p:ph idx="1"/>
          </p:nvPr>
        </p:nvSpPr>
        <p:spPr>
          <a:xfrm>
            <a:off x="5288641" y="4564673"/>
            <a:ext cx="5356176" cy="1615463"/>
          </a:xfrm>
        </p:spPr>
        <p:txBody>
          <a:bodyPr vert="horz" lIns="91440" tIns="45720" rIns="91440" bIns="45720" rtlCol="0" anchor="ctr">
            <a:normAutofit/>
          </a:bodyPr>
          <a:lstStyle/>
          <a:p>
            <a:r>
              <a:rPr lang="en-US" sz="1200"/>
              <a:t>Most successful launches are in the payload range from 2000 to 5500</a:t>
            </a:r>
          </a:p>
          <a:p>
            <a:r>
              <a:rPr lang="en-US" sz="1200"/>
              <a:t>Booster version category 'FT' has the most successful launches</a:t>
            </a:r>
          </a:p>
          <a:p>
            <a:r>
              <a:rPr lang="en-US" sz="1200"/>
              <a:t>Only booster with a success launch when payload is greater than 6000 is B4</a:t>
            </a:r>
          </a:p>
        </p:txBody>
      </p:sp>
    </p:spTree>
    <p:extLst>
      <p:ext uri="{BB962C8B-B14F-4D97-AF65-F5344CB8AC3E}">
        <p14:creationId xmlns:p14="http://schemas.microsoft.com/office/powerpoint/2010/main" val="18713026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EFFE664-A3F2-4977-A6E3-C38CF57A1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5618" y="0"/>
            <a:ext cx="728722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6DA7C0-4408-C5D4-BFDB-4AAC62A5C42E}"/>
              </a:ext>
            </a:extLst>
          </p:cNvPr>
          <p:cNvSpPr>
            <a:spLocks noGrp="1"/>
          </p:cNvSpPr>
          <p:nvPr>
            <p:ph type="title"/>
          </p:nvPr>
        </p:nvSpPr>
        <p:spPr>
          <a:xfrm>
            <a:off x="4654296" y="931862"/>
            <a:ext cx="6293104" cy="5087938"/>
          </a:xfrm>
        </p:spPr>
        <p:txBody>
          <a:bodyPr vert="horz" lIns="91440" tIns="45720" rIns="91440" bIns="45720" rtlCol="0" anchor="ctr">
            <a:normAutofit/>
          </a:bodyPr>
          <a:lstStyle/>
          <a:p>
            <a:pPr>
              <a:lnSpc>
                <a:spcPct val="85000"/>
              </a:lnSpc>
            </a:pPr>
            <a:r>
              <a:rPr lang="en-US" sz="3600" dirty="0">
                <a:solidFill>
                  <a:schemeClr val="bg1">
                    <a:lumMod val="85000"/>
                    <a:lumOff val="15000"/>
                  </a:schemeClr>
                </a:solidFill>
              </a:rPr>
              <a:t>Predictive Analysis</a:t>
            </a:r>
            <a:endParaRPr lang="en-US" dirty="0"/>
          </a:p>
        </p:txBody>
      </p:sp>
      <p:sp>
        <p:nvSpPr>
          <p:cNvPr id="12" name="Rectangle 11">
            <a:extLst>
              <a:ext uri="{FF2B5EF4-FFF2-40B4-BE49-F238E27FC236}">
                <a16:creationId xmlns:a16="http://schemas.microsoft.com/office/drawing/2014/main" id="{C85C471A-7EB8-45A1-901F-B4BBC499F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2"/>
            <a:ext cx="4059079" cy="6860812"/>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236386-E4F5-129C-BEAA-C6B3F844856E}"/>
              </a:ext>
            </a:extLst>
          </p:cNvPr>
          <p:cNvSpPr>
            <a:spLocks noGrp="1"/>
          </p:cNvSpPr>
          <p:nvPr>
            <p:ph idx="1"/>
          </p:nvPr>
        </p:nvSpPr>
        <p:spPr>
          <a:xfrm>
            <a:off x="477672" y="931862"/>
            <a:ext cx="3029803" cy="5087938"/>
          </a:xfrm>
          <a:noFill/>
        </p:spPr>
        <p:txBody>
          <a:bodyPr vert="horz" lIns="91440" tIns="45720" rIns="91440" bIns="45720" rtlCol="0" anchor="ctr">
            <a:normAutofit/>
          </a:bodyPr>
          <a:lstStyle/>
          <a:p>
            <a:pPr marL="0" indent="0" algn="r">
              <a:buNone/>
            </a:pPr>
            <a:r>
              <a:rPr lang="en-US" sz="3600" dirty="0">
                <a:solidFill>
                  <a:srgbClr val="FFFFFF"/>
                </a:solidFill>
              </a:rPr>
              <a:t>Section 5</a:t>
            </a:r>
          </a:p>
        </p:txBody>
      </p:sp>
    </p:spTree>
    <p:extLst>
      <p:ext uri="{BB962C8B-B14F-4D97-AF65-F5344CB8AC3E}">
        <p14:creationId xmlns:p14="http://schemas.microsoft.com/office/powerpoint/2010/main" val="297572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33801627-6861-4EA9-BE98-E0CE33A894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3466" cy="6858000"/>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3C1483F-490E-4C8A-8765-1F8AF0C67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0"/>
            <a:ext cx="3736189" cy="6858000"/>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A682D6-51BC-DFFA-6EE5-2EF79C41D14B}"/>
              </a:ext>
            </a:extLst>
          </p:cNvPr>
          <p:cNvSpPr>
            <a:spLocks noGrp="1"/>
          </p:cNvSpPr>
          <p:nvPr>
            <p:ph type="title"/>
          </p:nvPr>
        </p:nvSpPr>
        <p:spPr>
          <a:xfrm>
            <a:off x="965198" y="643466"/>
            <a:ext cx="3092718" cy="5528734"/>
          </a:xfrm>
          <a:noFill/>
        </p:spPr>
        <p:txBody>
          <a:bodyPr anchor="t">
            <a:normAutofit/>
          </a:bodyPr>
          <a:lstStyle/>
          <a:p>
            <a:pPr defTabSz="978408"/>
            <a:r>
              <a:rPr lang="en-US" sz="2800" spc="-54">
                <a:solidFill>
                  <a:srgbClr val="FFFFFF"/>
                </a:solidFill>
              </a:rPr>
              <a:t>Methodology</a:t>
            </a:r>
            <a:endParaRPr lang="en-US" sz="2800">
              <a:solidFill>
                <a:srgbClr val="FFFFFF"/>
              </a:solidFill>
            </a:endParaRPr>
          </a:p>
        </p:txBody>
      </p:sp>
      <p:sp useBgFill="1">
        <p:nvSpPr>
          <p:cNvPr id="59" name="Rectangle 58">
            <a:extLst>
              <a:ext uri="{FF2B5EF4-FFF2-40B4-BE49-F238E27FC236}">
                <a16:creationId xmlns:a16="http://schemas.microsoft.com/office/drawing/2014/main" id="{0249BF42-D05C-4553-9417-7B8695759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9654" y="0"/>
            <a:ext cx="691318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8">
            <a:extLst>
              <a:ext uri="{FF2B5EF4-FFF2-40B4-BE49-F238E27FC236}">
                <a16:creationId xmlns:a16="http://schemas.microsoft.com/office/drawing/2014/main" id="{4AD5C8FE-89CD-187C-4DB5-A449C0C5FD59}"/>
              </a:ext>
            </a:extLst>
          </p:cNvPr>
          <p:cNvSpPr>
            <a:spLocks noGrp="1"/>
          </p:cNvSpPr>
          <p:nvPr>
            <p:ph idx="1"/>
          </p:nvPr>
        </p:nvSpPr>
        <p:spPr>
          <a:xfrm>
            <a:off x="4821898" y="643466"/>
            <a:ext cx="5827472" cy="5571067"/>
          </a:xfrm>
        </p:spPr>
        <p:txBody>
          <a:bodyPr vert="horz" lIns="91440" tIns="45720" rIns="91440" bIns="45720" rtlCol="0">
            <a:normAutofit/>
          </a:bodyPr>
          <a:lstStyle/>
          <a:p>
            <a:pPr defTabSz="978408"/>
            <a:r>
              <a:rPr lang="en-US" sz="1900" spc="11"/>
              <a:t>Data Collection and Data Wrangling</a:t>
            </a:r>
          </a:p>
          <a:p>
            <a:pPr lvl="1" defTabSz="978408">
              <a:buFont typeface="Arial" pitchFamily="34" charset="0"/>
              <a:buChar char="•"/>
            </a:pPr>
            <a:r>
              <a:rPr lang="en-US" sz="1900" spc="11"/>
              <a:t>SpaceX API</a:t>
            </a:r>
          </a:p>
          <a:p>
            <a:pPr lvl="1" defTabSz="978408">
              <a:buFont typeface="Arial" pitchFamily="34" charset="0"/>
              <a:buChar char="•"/>
            </a:pPr>
            <a:r>
              <a:rPr lang="en-US" sz="1900" spc="11"/>
              <a:t>Web Scrapping</a:t>
            </a:r>
          </a:p>
          <a:p>
            <a:pPr defTabSz="978408"/>
            <a:r>
              <a:rPr lang="en-US" sz="1900" spc="11"/>
              <a:t>Exploratory Data Analysis (EDA)</a:t>
            </a:r>
          </a:p>
          <a:p>
            <a:pPr lvl="1" defTabSz="978408">
              <a:buFont typeface="Arial" pitchFamily="18" charset="2"/>
              <a:buChar char="•"/>
            </a:pPr>
            <a:r>
              <a:rPr lang="en-US" sz="1900" spc="11"/>
              <a:t>Pandas and Numpy</a:t>
            </a:r>
          </a:p>
          <a:p>
            <a:pPr lvl="1" defTabSz="978408">
              <a:buFont typeface="Arial" pitchFamily="18" charset="2"/>
              <a:buChar char="•"/>
            </a:pPr>
            <a:r>
              <a:rPr lang="en-US" sz="1900" spc="11"/>
              <a:t>SQL</a:t>
            </a:r>
          </a:p>
          <a:p>
            <a:pPr defTabSz="978408">
              <a:buFont typeface="Arial" pitchFamily="18" charset="2"/>
              <a:buChar char="•"/>
            </a:pPr>
            <a:r>
              <a:rPr lang="en-US" sz="1900" spc="11"/>
              <a:t>Data Visualization</a:t>
            </a:r>
          </a:p>
          <a:p>
            <a:pPr lvl="1" defTabSz="978408">
              <a:buFont typeface="Arial" pitchFamily="18" charset="2"/>
              <a:buChar char="•"/>
            </a:pPr>
            <a:r>
              <a:rPr lang="en-US" sz="1900" spc="11"/>
              <a:t>Matplotlib and Seaborn</a:t>
            </a:r>
          </a:p>
          <a:p>
            <a:pPr lvl="1" defTabSz="978408">
              <a:buFont typeface="Arial" pitchFamily="18" charset="2"/>
              <a:buChar char="•"/>
            </a:pPr>
            <a:r>
              <a:rPr lang="en-US" sz="1900" spc="11"/>
              <a:t>Folium</a:t>
            </a:r>
          </a:p>
          <a:p>
            <a:pPr lvl="1" defTabSz="978408">
              <a:buFont typeface="Arial" pitchFamily="18" charset="2"/>
              <a:buChar char="•"/>
            </a:pPr>
            <a:r>
              <a:rPr lang="en-US" sz="1900" spc="11"/>
              <a:t>Dash</a:t>
            </a:r>
          </a:p>
          <a:p>
            <a:pPr defTabSz="978408">
              <a:buFont typeface="Arial" pitchFamily="18" charset="2"/>
              <a:buChar char="•"/>
            </a:pPr>
            <a:r>
              <a:rPr lang="en-US" sz="1900" spc="11"/>
              <a:t>Machine Learning Prediction</a:t>
            </a:r>
          </a:p>
          <a:p>
            <a:pPr lvl="1" defTabSz="978408">
              <a:buFont typeface="Arial" pitchFamily="18" charset="2"/>
              <a:buChar char="•"/>
            </a:pPr>
            <a:r>
              <a:rPr lang="en-US" sz="1900" spc="11"/>
              <a:t>Logistic Regression</a:t>
            </a:r>
          </a:p>
          <a:p>
            <a:pPr lvl="1" defTabSz="978408">
              <a:buFont typeface="Arial" pitchFamily="18" charset="2"/>
              <a:buChar char="•"/>
            </a:pPr>
            <a:r>
              <a:rPr lang="en-US" sz="1900" spc="11"/>
              <a:t>SVM</a:t>
            </a:r>
          </a:p>
          <a:p>
            <a:pPr lvl="1" defTabSz="978408">
              <a:buFont typeface="Arial" pitchFamily="18" charset="2"/>
              <a:buChar char="•"/>
            </a:pPr>
            <a:r>
              <a:rPr lang="en-US" sz="1900" spc="11"/>
              <a:t>Decision Tree</a:t>
            </a:r>
          </a:p>
          <a:p>
            <a:pPr lvl="1" defTabSz="978408">
              <a:buFont typeface="Arial" pitchFamily="18" charset="2"/>
              <a:buChar char="•"/>
            </a:pPr>
            <a:r>
              <a:rPr lang="en-US" sz="1900" spc="11"/>
              <a:t>K-Nearest Neighbors (KVM)</a:t>
            </a:r>
          </a:p>
          <a:p>
            <a:pPr defTabSz="978408"/>
            <a:endParaRPr lang="en-US" sz="1900" spc="11"/>
          </a:p>
        </p:txBody>
      </p:sp>
    </p:spTree>
    <p:extLst>
      <p:ext uri="{BB962C8B-B14F-4D97-AF65-F5344CB8AC3E}">
        <p14:creationId xmlns:p14="http://schemas.microsoft.com/office/powerpoint/2010/main" val="31996008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CF098-0D49-C6C6-0E37-48A0B9975032}"/>
              </a:ext>
            </a:extLst>
          </p:cNvPr>
          <p:cNvSpPr>
            <a:spLocks noGrp="1"/>
          </p:cNvSpPr>
          <p:nvPr>
            <p:ph type="title"/>
          </p:nvPr>
        </p:nvSpPr>
        <p:spPr>
          <a:xfrm>
            <a:off x="7878675" y="640080"/>
            <a:ext cx="3075836" cy="1325562"/>
          </a:xfrm>
        </p:spPr>
        <p:txBody>
          <a:bodyPr>
            <a:normAutofit/>
          </a:bodyPr>
          <a:lstStyle/>
          <a:p>
            <a:r>
              <a:rPr lang="en-US" sz="3200"/>
              <a:t>Confusion Matrix</a:t>
            </a:r>
          </a:p>
        </p:txBody>
      </p:sp>
      <p:pic>
        <p:nvPicPr>
          <p:cNvPr id="7" name="Picture 6">
            <a:extLst>
              <a:ext uri="{FF2B5EF4-FFF2-40B4-BE49-F238E27FC236}">
                <a16:creationId xmlns:a16="http://schemas.microsoft.com/office/drawing/2014/main" id="{14F5B152-5082-06AE-89A7-182FFBE0ACB5}"/>
              </a:ext>
            </a:extLst>
          </p:cNvPr>
          <p:cNvPicPr>
            <a:picLocks noChangeAspect="1"/>
          </p:cNvPicPr>
          <p:nvPr/>
        </p:nvPicPr>
        <p:blipFill rotWithShape="1">
          <a:blip r:embed="rId2"/>
          <a:srcRect r="3" b="1623"/>
          <a:stretch/>
        </p:blipFill>
        <p:spPr>
          <a:xfrm>
            <a:off x="633998" y="640080"/>
            <a:ext cx="6927007" cy="5588101"/>
          </a:xfrm>
          <a:prstGeom prst="rect">
            <a:avLst/>
          </a:prstGeom>
        </p:spPr>
      </p:pic>
      <p:sp>
        <p:nvSpPr>
          <p:cNvPr id="6" name="Content Placeholder 5">
            <a:extLst>
              <a:ext uri="{FF2B5EF4-FFF2-40B4-BE49-F238E27FC236}">
                <a16:creationId xmlns:a16="http://schemas.microsoft.com/office/drawing/2014/main" id="{3002FCC1-BA42-B7EF-0011-9B7A8EFD0725}"/>
              </a:ext>
            </a:extLst>
          </p:cNvPr>
          <p:cNvSpPr>
            <a:spLocks noGrp="1"/>
          </p:cNvSpPr>
          <p:nvPr>
            <p:ph idx="1"/>
          </p:nvPr>
        </p:nvSpPr>
        <p:spPr>
          <a:xfrm>
            <a:off x="7878675" y="2287375"/>
            <a:ext cx="3075836" cy="3892762"/>
          </a:xfrm>
        </p:spPr>
        <p:txBody>
          <a:bodyPr vert="horz" lIns="91440" tIns="45720" rIns="91440" bIns="45720" rtlCol="0">
            <a:normAutofit/>
          </a:bodyPr>
          <a:lstStyle/>
          <a:p>
            <a:r>
              <a:rPr lang="en-US" sz="1100">
                <a:ea typeface="+mn-lt"/>
                <a:cs typeface="+mn-lt"/>
              </a:rPr>
              <a:t>The confusion matrix is the same for all models (LR, SVM, Decision Tree, KNN). </a:t>
            </a:r>
          </a:p>
          <a:p>
            <a:r>
              <a:rPr lang="en-US" sz="1100">
                <a:ea typeface="+mn-lt"/>
                <a:cs typeface="+mn-lt"/>
              </a:rPr>
              <a:t>According to the confusion matrix, there were 18 predictions made. </a:t>
            </a:r>
          </a:p>
          <a:p>
            <a:r>
              <a:rPr lang="en-US" sz="1100">
                <a:ea typeface="+mn-lt"/>
                <a:cs typeface="+mn-lt"/>
              </a:rPr>
              <a:t>12 scenarios were predicted as "Yes" for landing, and they successfully landed (True positive). </a:t>
            </a:r>
          </a:p>
          <a:p>
            <a:r>
              <a:rPr lang="en-US" sz="1100">
                <a:ea typeface="+mn-lt"/>
                <a:cs typeface="+mn-lt"/>
              </a:rPr>
              <a:t>3 scenarios (top left) were predicted as "No" for landing, and they did not land (True negative). </a:t>
            </a:r>
          </a:p>
          <a:p>
            <a:r>
              <a:rPr lang="en-US" sz="1100" dirty="0">
                <a:ea typeface="+mn-lt"/>
                <a:cs typeface="+mn-lt"/>
              </a:rPr>
              <a:t>3 scenarios (top right) were predicted as "Yes" for landing, but they did not land successfully (False positive). </a:t>
            </a:r>
          </a:p>
          <a:p>
            <a:r>
              <a:rPr lang="en-US" sz="1100" dirty="0">
                <a:ea typeface="+mn-lt"/>
                <a:cs typeface="+mn-lt"/>
              </a:rPr>
              <a:t>Overall, the classifier is correct about 83% of the time ((TP + TN) / Total) with a misclassification or error rate ((FP + FN) / Total) of about 16.5%.</a:t>
            </a:r>
            <a:endParaRPr lang="en-US" sz="1100" dirty="0"/>
          </a:p>
        </p:txBody>
      </p:sp>
    </p:spTree>
    <p:extLst>
      <p:ext uri="{BB962C8B-B14F-4D97-AF65-F5344CB8AC3E}">
        <p14:creationId xmlns:p14="http://schemas.microsoft.com/office/powerpoint/2010/main" val="31658482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06378C3-EA41-4A0B-8144-97AF179E9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BC575D-863A-449B-AA18-A22D2A84C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752" y="0"/>
            <a:ext cx="5165308"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6AEA75-5EBB-0630-D092-963B6E7AFB0C}"/>
              </a:ext>
            </a:extLst>
          </p:cNvPr>
          <p:cNvSpPr>
            <a:spLocks noGrp="1"/>
          </p:cNvSpPr>
          <p:nvPr>
            <p:ph type="title"/>
          </p:nvPr>
        </p:nvSpPr>
        <p:spPr>
          <a:xfrm>
            <a:off x="6485993" y="643465"/>
            <a:ext cx="4419074" cy="5560272"/>
          </a:xfrm>
        </p:spPr>
        <p:txBody>
          <a:bodyPr anchor="ctr">
            <a:normAutofit/>
          </a:bodyPr>
          <a:lstStyle/>
          <a:p>
            <a:r>
              <a:rPr lang="en-US" dirty="0"/>
              <a:t>Discussion</a:t>
            </a:r>
          </a:p>
        </p:txBody>
      </p:sp>
      <p:sp>
        <p:nvSpPr>
          <p:cNvPr id="3" name="Content Placeholder 2">
            <a:extLst>
              <a:ext uri="{FF2B5EF4-FFF2-40B4-BE49-F238E27FC236}">
                <a16:creationId xmlns:a16="http://schemas.microsoft.com/office/drawing/2014/main" id="{B6F748FC-B719-27FF-A704-ED2583A0D48C}"/>
              </a:ext>
            </a:extLst>
          </p:cNvPr>
          <p:cNvSpPr>
            <a:spLocks noGrp="1"/>
          </p:cNvSpPr>
          <p:nvPr>
            <p:ph idx="1"/>
          </p:nvPr>
        </p:nvSpPr>
        <p:spPr>
          <a:xfrm>
            <a:off x="1732248" y="643465"/>
            <a:ext cx="4009730" cy="5528735"/>
          </a:xfrm>
        </p:spPr>
        <p:txBody>
          <a:bodyPr vert="horz" lIns="91440" tIns="45720" rIns="91440" bIns="45720" rtlCol="0" anchor="ctr">
            <a:normAutofit/>
          </a:bodyPr>
          <a:lstStyle/>
          <a:p>
            <a:r>
              <a:rPr lang="en-US" sz="1100" dirty="0">
                <a:ea typeface="+mn-lt"/>
                <a:cs typeface="+mn-lt"/>
              </a:rPr>
              <a:t>With an increase in the number of flights, the likelihood of a successful landing in the first stage also rises. </a:t>
            </a:r>
            <a:endParaRPr lang="en-US" sz="1100">
              <a:ea typeface="+mn-lt"/>
              <a:cs typeface="+mn-lt"/>
            </a:endParaRPr>
          </a:p>
          <a:p>
            <a:r>
              <a:rPr lang="en-US" sz="1100" dirty="0">
                <a:ea typeface="+mn-lt"/>
                <a:cs typeface="+mn-lt"/>
              </a:rPr>
              <a:t>While success rates tend to rise alongside increased payload, there is no evident correlation between payload mass and success rates. </a:t>
            </a:r>
          </a:p>
          <a:p>
            <a:r>
              <a:rPr lang="en-US" sz="1100" dirty="0">
                <a:ea typeface="+mn-lt"/>
                <a:cs typeface="+mn-lt"/>
              </a:rPr>
              <a:t>From 2013 to 2020, there was an approximately 80% increase in the launch success rate. </a:t>
            </a:r>
          </a:p>
          <a:p>
            <a:r>
              <a:rPr lang="en-US" sz="1100" dirty="0">
                <a:ea typeface="+mn-lt"/>
                <a:cs typeface="+mn-lt"/>
              </a:rPr>
              <a:t>Among launch sites, 'KSC LC-39A' boasts the highest launch success rate, while 'CCAFS SLC-40' exhibits the lowest. </a:t>
            </a:r>
          </a:p>
          <a:p>
            <a:r>
              <a:rPr lang="en-US" sz="1100" dirty="0">
                <a:ea typeface="+mn-lt"/>
                <a:cs typeface="+mn-lt"/>
              </a:rPr>
              <a:t>The orbits ES-L1, GEO, HEO, and SSO demonstrate the highest launch success rates, whereas GTO exhibits the lowest. </a:t>
            </a:r>
          </a:p>
          <a:p>
            <a:r>
              <a:rPr lang="en-US" sz="1100" dirty="0">
                <a:ea typeface="+mn-lt"/>
                <a:cs typeface="+mn-lt"/>
              </a:rPr>
              <a:t>Launch sites have been strategically positioned away from urban areas, closer to coastlines, railways, and highways. </a:t>
            </a:r>
          </a:p>
          <a:p>
            <a:r>
              <a:rPr lang="en-US" sz="1100" dirty="0">
                <a:ea typeface="+mn-lt"/>
                <a:cs typeface="+mn-lt"/>
              </a:rPr>
              <a:t>The Decision Tree model outperforms all others in machine learning classification, achieving an accuracy of approximately 87.5%. When evaluated on test data, all models achieve an accuracy score of around 83%. Further data may be necessary for fine-tuning the models and potentially finding a better fit.</a:t>
            </a:r>
            <a:endParaRPr lang="en-US" sz="1100" dirty="0"/>
          </a:p>
        </p:txBody>
      </p:sp>
      <p:sp>
        <p:nvSpPr>
          <p:cNvPr id="16" name="Rectangle 15">
            <a:extLst>
              <a:ext uri="{FF2B5EF4-FFF2-40B4-BE49-F238E27FC236}">
                <a16:creationId xmlns:a16="http://schemas.microsoft.com/office/drawing/2014/main" id="{732A87A1-E008-492C-8D91-EA0B5488D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1414891"/>
      </p:ext>
    </p:extLst>
  </p:cSld>
  <p:clrMapOvr>
    <a:overrideClrMapping bg1="dk1" tx1="lt1" bg2="dk2" tx2="lt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06378C3-EA41-4A0B-8144-97AF179E9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8693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ABC575D-863A-449B-AA18-A22D2A84C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752" y="0"/>
            <a:ext cx="5165308"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6AEA75-5EBB-0630-D092-963B6E7AFB0C}"/>
              </a:ext>
            </a:extLst>
          </p:cNvPr>
          <p:cNvSpPr>
            <a:spLocks noGrp="1"/>
          </p:cNvSpPr>
          <p:nvPr>
            <p:ph type="title"/>
          </p:nvPr>
        </p:nvSpPr>
        <p:spPr>
          <a:xfrm>
            <a:off x="1575326" y="643465"/>
            <a:ext cx="4259149" cy="5560272"/>
          </a:xfrm>
        </p:spPr>
        <p:txBody>
          <a:bodyPr anchor="ctr">
            <a:normAutofit/>
          </a:bodyPr>
          <a:lstStyle/>
          <a:p>
            <a:r>
              <a:rPr lang="en-US" dirty="0"/>
              <a:t>Conclusion</a:t>
            </a:r>
          </a:p>
        </p:txBody>
      </p:sp>
      <p:sp>
        <p:nvSpPr>
          <p:cNvPr id="3" name="Content Placeholder 2">
            <a:extLst>
              <a:ext uri="{FF2B5EF4-FFF2-40B4-BE49-F238E27FC236}">
                <a16:creationId xmlns:a16="http://schemas.microsoft.com/office/drawing/2014/main" id="{B6F748FC-B719-27FF-A704-ED2583A0D48C}"/>
              </a:ext>
            </a:extLst>
          </p:cNvPr>
          <p:cNvSpPr>
            <a:spLocks noGrp="1"/>
          </p:cNvSpPr>
          <p:nvPr>
            <p:ph idx="1"/>
          </p:nvPr>
        </p:nvSpPr>
        <p:spPr>
          <a:xfrm>
            <a:off x="6708766" y="662280"/>
            <a:ext cx="4009730" cy="5528735"/>
          </a:xfrm>
        </p:spPr>
        <p:txBody>
          <a:bodyPr vert="horz" lIns="91440" tIns="45720" rIns="91440" bIns="45720" rtlCol="0" anchor="ctr">
            <a:normAutofit/>
          </a:bodyPr>
          <a:lstStyle/>
          <a:p>
            <a:r>
              <a:rPr lang="en-US" sz="1300" dirty="0">
                <a:ea typeface="+mn-lt"/>
                <a:cs typeface="+mn-lt"/>
              </a:rPr>
              <a:t>Project objective: Create a machine learning model for SpaceX landing.</a:t>
            </a:r>
          </a:p>
          <a:p>
            <a:r>
              <a:rPr lang="en-US" sz="1300" dirty="0">
                <a:ea typeface="+mn-lt"/>
                <a:cs typeface="+mn-lt"/>
              </a:rPr>
              <a:t>Data sources: Utilized data from a public SpaceX API and conducted web scraping of the SpaceX Wikipedia page.</a:t>
            </a:r>
          </a:p>
          <a:p>
            <a:r>
              <a:rPr lang="en-US" sz="1300" dirty="0">
                <a:ea typeface="+mn-lt"/>
                <a:cs typeface="+mn-lt"/>
              </a:rPr>
              <a:t>Data processing: Generated data labels and stored the collected data in a DB2SQL database.</a:t>
            </a:r>
            <a:endParaRPr lang="en-US" sz="1300" dirty="0"/>
          </a:p>
          <a:p>
            <a:r>
              <a:rPr lang="en-US" sz="1300" dirty="0">
                <a:ea typeface="+mn-lt"/>
                <a:cs typeface="+mn-lt"/>
              </a:rPr>
              <a:t>Visualization: Developed a dashboard for data visualization.</a:t>
            </a:r>
          </a:p>
          <a:p>
            <a:r>
              <a:rPr lang="en-US" sz="1300" dirty="0">
                <a:ea typeface="+mn-lt"/>
                <a:cs typeface="+mn-lt"/>
              </a:rPr>
              <a:t>Utilization: SpaceX can employ this model to make informed launch decisions by predicting Stage 1 landing success prior to liftoff.</a:t>
            </a:r>
          </a:p>
          <a:p>
            <a:r>
              <a:rPr lang="en-US" sz="1300" dirty="0">
                <a:ea typeface="+mn-lt"/>
                <a:cs typeface="+mn-lt"/>
              </a:rPr>
              <a:t>Data enhancement: To improve the model's accuracy and select the optimal machine learning approach, it is advisable to gather additional data.</a:t>
            </a:r>
          </a:p>
        </p:txBody>
      </p:sp>
      <p:sp>
        <p:nvSpPr>
          <p:cNvPr id="25" name="Rectangle 24">
            <a:extLst>
              <a:ext uri="{FF2B5EF4-FFF2-40B4-BE49-F238E27FC236}">
                <a16:creationId xmlns:a16="http://schemas.microsoft.com/office/drawing/2014/main" id="{732A87A1-E008-492C-8D91-EA0B5488D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18946666"/>
      </p:ext>
    </p:extLst>
  </p:cSld>
  <p:clrMapOvr>
    <a:overrideClrMapping bg1="dk1" tx1="lt1" bg2="dk2" tx2="lt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hade val="98000"/>
                <a:satMod val="130000"/>
                <a:lumMod val="102000"/>
              </a:schemeClr>
            </a:gs>
            <a:gs pos="100000">
              <a:schemeClr val="bg1">
                <a:tint val="98000"/>
                <a:shade val="78000"/>
                <a:satMod val="140000"/>
              </a:schemeClr>
            </a:gs>
          </a:gsLst>
          <a:path path="circle">
            <a:fillToRect l="100000" t="10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79C8665A-B6C6-46BB-9012-A9223856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3A4853-B590-2EEB-2587-A315B092700A}"/>
              </a:ext>
            </a:extLst>
          </p:cNvPr>
          <p:cNvSpPr>
            <a:spLocks noGrp="1"/>
          </p:cNvSpPr>
          <p:nvPr>
            <p:ph type="title"/>
          </p:nvPr>
        </p:nvSpPr>
        <p:spPr>
          <a:xfrm>
            <a:off x="1261872" y="758952"/>
            <a:ext cx="9418320" cy="4041648"/>
          </a:xfrm>
        </p:spPr>
        <p:txBody>
          <a:bodyPr vert="horz" lIns="91440" tIns="45720" rIns="91440" bIns="45720" rtlCol="0" anchor="b">
            <a:normAutofit/>
          </a:bodyPr>
          <a:lstStyle/>
          <a:p>
            <a:pPr>
              <a:lnSpc>
                <a:spcPct val="85000"/>
              </a:lnSpc>
            </a:pPr>
            <a:r>
              <a:rPr lang="en-US" sz="7200"/>
              <a:t>Thank you!</a:t>
            </a:r>
          </a:p>
        </p:txBody>
      </p:sp>
      <p:sp>
        <p:nvSpPr>
          <p:cNvPr id="12" name="Rectangle 11">
            <a:extLst>
              <a:ext uri="{FF2B5EF4-FFF2-40B4-BE49-F238E27FC236}">
                <a16:creationId xmlns:a16="http://schemas.microsoft.com/office/drawing/2014/main" id="{2D8964DE-AB9E-402E-8B81-8AA9BB479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0361BE5E-E17F-47E3-AF50-969EA826B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6220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87DC02-6328-448C-60A7-DF1A351A99C7}"/>
              </a:ext>
            </a:extLst>
          </p:cNvPr>
          <p:cNvSpPr>
            <a:spLocks noGrp="1"/>
          </p:cNvSpPr>
          <p:nvPr>
            <p:ph type="title"/>
          </p:nvPr>
        </p:nvSpPr>
        <p:spPr>
          <a:xfrm>
            <a:off x="1261871" y="365760"/>
            <a:ext cx="9858383" cy="1325562"/>
          </a:xfrm>
        </p:spPr>
        <p:txBody>
          <a:bodyPr>
            <a:normAutofit/>
          </a:bodyPr>
          <a:lstStyle/>
          <a:p>
            <a:r>
              <a:rPr lang="en-US"/>
              <a:t>Data Collection</a:t>
            </a:r>
          </a:p>
        </p:txBody>
      </p:sp>
      <p:sp>
        <p:nvSpPr>
          <p:cNvPr id="20" name="Rectangle 19">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4" name="Content Placeholder 2">
            <a:extLst>
              <a:ext uri="{FF2B5EF4-FFF2-40B4-BE49-F238E27FC236}">
                <a16:creationId xmlns:a16="http://schemas.microsoft.com/office/drawing/2014/main" id="{A59676DC-FCCC-950D-A8FD-23CF470CCC1F}"/>
              </a:ext>
            </a:extLst>
          </p:cNvPr>
          <p:cNvGraphicFramePr>
            <a:graphicFrameLocks noGrp="1"/>
          </p:cNvGraphicFramePr>
          <p:nvPr>
            <p:ph idx="1"/>
            <p:extLst>
              <p:ext uri="{D42A27DB-BD31-4B8C-83A1-F6EECF244321}">
                <p14:modId xmlns:p14="http://schemas.microsoft.com/office/powerpoint/2010/main" val="420829947"/>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4835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D0A8-830F-723A-E038-AC839CF02058}"/>
              </a:ext>
            </a:extLst>
          </p:cNvPr>
          <p:cNvSpPr>
            <a:spLocks noGrp="1"/>
          </p:cNvSpPr>
          <p:nvPr>
            <p:ph type="title"/>
          </p:nvPr>
        </p:nvSpPr>
        <p:spPr>
          <a:xfrm>
            <a:off x="668740" y="641063"/>
            <a:ext cx="3525938" cy="5572924"/>
          </a:xfrm>
        </p:spPr>
        <p:txBody>
          <a:bodyPr anchor="t">
            <a:normAutofit/>
          </a:bodyPr>
          <a:lstStyle/>
          <a:p>
            <a:r>
              <a:rPr lang="en-US" dirty="0"/>
              <a:t>Data Collection – SpaceX API</a:t>
            </a:r>
          </a:p>
        </p:txBody>
      </p:sp>
      <p:sp>
        <p:nvSpPr>
          <p:cNvPr id="10" name="Content Placeholder 2">
            <a:extLst>
              <a:ext uri="{FF2B5EF4-FFF2-40B4-BE49-F238E27FC236}">
                <a16:creationId xmlns:a16="http://schemas.microsoft.com/office/drawing/2014/main" id="{B4DF4CCB-093D-077B-2419-4919A698409C}"/>
              </a:ext>
            </a:extLst>
          </p:cNvPr>
          <p:cNvSpPr>
            <a:spLocks noGrp="1"/>
          </p:cNvSpPr>
          <p:nvPr>
            <p:ph idx="1"/>
          </p:nvPr>
        </p:nvSpPr>
        <p:spPr>
          <a:xfrm>
            <a:off x="4705894" y="641064"/>
            <a:ext cx="6286571" cy="3458988"/>
          </a:xfrm>
        </p:spPr>
        <p:txBody>
          <a:bodyPr vert="horz" lIns="91440" tIns="45720" rIns="91440" bIns="45720" rtlCol="0">
            <a:normAutofit/>
          </a:bodyPr>
          <a:lstStyle/>
          <a:p>
            <a:r>
              <a:rPr lang="en-US" sz="1500">
                <a:ea typeface="+mn-lt"/>
                <a:cs typeface="+mn-lt"/>
              </a:rPr>
              <a:t>In this phase, we initiated an API request to obtain SpaceX launch data using the provided API. To refine the dataset, we applied filters to include only Falcon 9 launches, as the API encompasses information regarding a range of rocket launches conducted by SpaceX.</a:t>
            </a:r>
            <a:endParaRPr lang="en-US" sz="1500"/>
          </a:p>
          <a:p>
            <a:r>
              <a:rPr lang="en-US" sz="1500">
                <a:ea typeface="+mn-lt"/>
                <a:cs typeface="+mn-lt"/>
              </a:rPr>
              <a:t>To ensure data completeness, any missing values within the dataset were replaced with the mean of the respective column to which they belong.</a:t>
            </a:r>
            <a:endParaRPr lang="en-US" sz="1500"/>
          </a:p>
          <a:p>
            <a:r>
              <a:rPr lang="en-US" sz="1500">
                <a:ea typeface="+mn-lt"/>
                <a:cs typeface="+mn-lt"/>
              </a:rPr>
              <a:t>This image provides a glimpse of the data, highlighting a selection of rows and columns from the dataset.</a:t>
            </a:r>
          </a:p>
          <a:p>
            <a:r>
              <a:rPr lang="en-US" sz="1500"/>
              <a:t>Below is a snapshot of the dataset, illustrating a subset of rows and columns:</a:t>
            </a:r>
          </a:p>
        </p:txBody>
      </p:sp>
      <p:pic>
        <p:nvPicPr>
          <p:cNvPr id="4" name="Picture 3" descr="A screenshot of a computer&#10;&#10;Description automatically generated">
            <a:extLst>
              <a:ext uri="{FF2B5EF4-FFF2-40B4-BE49-F238E27FC236}">
                <a16:creationId xmlns:a16="http://schemas.microsoft.com/office/drawing/2014/main" id="{72A61C63-8179-5244-616D-1DBB57F0563F}"/>
              </a:ext>
            </a:extLst>
          </p:cNvPr>
          <p:cNvPicPr>
            <a:picLocks noChangeAspect="1"/>
          </p:cNvPicPr>
          <p:nvPr/>
        </p:nvPicPr>
        <p:blipFill>
          <a:blip r:embed="rId2"/>
          <a:stretch>
            <a:fillRect/>
          </a:stretch>
        </p:blipFill>
        <p:spPr>
          <a:xfrm>
            <a:off x="4705894" y="4393455"/>
            <a:ext cx="6286571" cy="1775955"/>
          </a:xfrm>
          <a:prstGeom prst="rect">
            <a:avLst/>
          </a:prstGeom>
        </p:spPr>
      </p:pic>
    </p:spTree>
    <p:extLst>
      <p:ext uri="{BB962C8B-B14F-4D97-AF65-F5344CB8AC3E}">
        <p14:creationId xmlns:p14="http://schemas.microsoft.com/office/powerpoint/2010/main" val="1296225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Rectangle 60">
            <a:extLst>
              <a:ext uri="{FF2B5EF4-FFF2-40B4-BE49-F238E27FC236}">
                <a16:creationId xmlns:a16="http://schemas.microsoft.com/office/drawing/2014/main" id="{E2C05438-8975-4783-BCC7-9A4F0BD17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F0ACCC9-A5C0-44FC-9472-E3E4BF4B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31AAEB-FB24-2620-64E5-72BAAFA001BC}"/>
              </a:ext>
            </a:extLst>
          </p:cNvPr>
          <p:cNvSpPr>
            <a:spLocks noGrp="1"/>
          </p:cNvSpPr>
          <p:nvPr>
            <p:ph type="title"/>
          </p:nvPr>
        </p:nvSpPr>
        <p:spPr>
          <a:xfrm>
            <a:off x="6941573" y="758952"/>
            <a:ext cx="3907625" cy="4041648"/>
          </a:xfrm>
        </p:spPr>
        <p:txBody>
          <a:bodyPr vert="horz" lIns="91440" tIns="45720" rIns="91440" bIns="45720" rtlCol="0" anchor="b">
            <a:normAutofit/>
          </a:bodyPr>
          <a:lstStyle/>
          <a:p>
            <a:pPr>
              <a:lnSpc>
                <a:spcPct val="85000"/>
              </a:lnSpc>
            </a:pPr>
            <a:r>
              <a:rPr lang="en-US" sz="4600">
                <a:solidFill>
                  <a:srgbClr val="FFFFFF"/>
                </a:solidFill>
              </a:rPr>
              <a:t>Create API GET request, normalize data and read into a DataFrame</a:t>
            </a:r>
          </a:p>
        </p:txBody>
      </p:sp>
      <p:sp useBgFill="1">
        <p:nvSpPr>
          <p:cNvPr id="65" name="Rectangle 64">
            <a:extLst>
              <a:ext uri="{FF2B5EF4-FFF2-40B4-BE49-F238E27FC236}">
                <a16:creationId xmlns:a16="http://schemas.microsoft.com/office/drawing/2014/main" id="{E8B8E8AE-1882-46F3-94E7-A2A391494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60873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DEBF0E3C-4A2A-11AB-61D9-A29737804051}"/>
              </a:ext>
            </a:extLst>
          </p:cNvPr>
          <p:cNvPicPr>
            <a:picLocks noGrp="1" noChangeAspect="1"/>
          </p:cNvPicPr>
          <p:nvPr>
            <p:ph idx="1"/>
          </p:nvPr>
        </p:nvPicPr>
        <p:blipFill>
          <a:blip r:embed="rId2"/>
          <a:stretch>
            <a:fillRect/>
          </a:stretch>
        </p:blipFill>
        <p:spPr>
          <a:xfrm>
            <a:off x="944183" y="2520993"/>
            <a:ext cx="5151817" cy="1816014"/>
          </a:xfrm>
          <a:prstGeom prst="rect">
            <a:avLst/>
          </a:prstGeom>
        </p:spPr>
      </p:pic>
      <p:sp>
        <p:nvSpPr>
          <p:cNvPr id="67" name="Rectangle 66">
            <a:extLst>
              <a:ext uri="{FF2B5EF4-FFF2-40B4-BE49-F238E27FC236}">
                <a16:creationId xmlns:a16="http://schemas.microsoft.com/office/drawing/2014/main" id="{F5AE0C4B-4D5E-48B0-929B-038F7E948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795881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View</vt:lpstr>
      <vt:lpstr>Leading Space Race with Data Science: A Capstone Project of SpaceX</vt:lpstr>
      <vt:lpstr>Outline</vt:lpstr>
      <vt:lpstr>Executive Summary</vt:lpstr>
      <vt:lpstr>Introduction</vt:lpstr>
      <vt:lpstr>Methodology</vt:lpstr>
      <vt:lpstr>Methodology</vt:lpstr>
      <vt:lpstr>Data Collection</vt:lpstr>
      <vt:lpstr>Data Collection – SpaceX API</vt:lpstr>
      <vt:lpstr>Create API GET request, normalize data and read into a DataFrame</vt:lpstr>
      <vt:lpstr>Declare global variable lists that will store data returned by helper functions with additional API calls to get relevant data</vt:lpstr>
      <vt:lpstr>Call helper functions to get relevant data where columns have IDs</vt:lpstr>
      <vt:lpstr>Construct dataset from received data &amp; combine columns into a dictionary</vt:lpstr>
      <vt:lpstr>Create DataFrame from dictionary and filter to keep only the Falcon 9 launches</vt:lpstr>
      <vt:lpstr>Data Collection – Web Scraping</vt:lpstr>
      <vt:lpstr>Create API GET method to request Falcon 9 launch HTML page</vt:lpstr>
      <vt:lpstr>Create BeautifulSoup Object</vt:lpstr>
      <vt:lpstr>Find all the tables on the Wiki page and extract relevant column names from HTML table header</vt:lpstr>
      <vt:lpstr>Create an empty Dictionary with keys from extracted column names</vt:lpstr>
      <vt:lpstr>Fill up the launch_dict with launch records extracted from table rows by utilizing helper functions to help parse HTML data</vt:lpstr>
      <vt:lpstr>Convert launch_dict to DataFrame</vt:lpstr>
      <vt:lpstr>Data Wrangling</vt:lpstr>
      <vt:lpstr>Data Wrangling – Label Definition</vt:lpstr>
      <vt:lpstr>Load dataset into a DataFrame</vt:lpstr>
      <vt:lpstr>Finding Patterns</vt:lpstr>
      <vt:lpstr>Create landing outcome label</vt:lpstr>
      <vt:lpstr>EDA with Data Visualization</vt:lpstr>
      <vt:lpstr>EDA with SQL</vt:lpstr>
      <vt:lpstr>Creating an Interactive Map with Folium</vt:lpstr>
      <vt:lpstr>Development of a Plotly Dash Web Application for SpaceX Launch Data</vt:lpstr>
      <vt:lpstr>Development of a Plotly Dash Web Application for SpaceX Launch Data</vt:lpstr>
      <vt:lpstr>Predictive Analysis - Read dataset into DataFrame</vt:lpstr>
      <vt:lpstr>Predictive Analysis – Standardize the data</vt:lpstr>
      <vt:lpstr>Predictive Analysis – Train/Test/Split data</vt:lpstr>
      <vt:lpstr>Predictive Analysis – Create &amp; Refine Models</vt:lpstr>
      <vt:lpstr>Insights drawn from EDA</vt:lpstr>
      <vt:lpstr>Flight Number vs. Launch Site</vt:lpstr>
      <vt:lpstr>Payload vs. Launch Site</vt:lpstr>
      <vt:lpstr>Success Rate vs. Orbit Type</vt:lpstr>
      <vt:lpstr>Flight Number vs. Orbit Type</vt:lpstr>
      <vt:lpstr>Payload vs. Orbit Type</vt:lpstr>
      <vt:lpstr>Success Rate Over Years</vt:lpstr>
      <vt:lpstr>All Launch Site Names</vt:lpstr>
      <vt:lpstr>Launch Site Names Begin with CCA</vt:lpstr>
      <vt:lpstr>Total Payload Mass</vt:lpstr>
      <vt:lpstr>Average Payload Mass by F9 v1.1</vt:lpstr>
      <vt:lpstr>First Successful Ground Landing Date</vt:lpstr>
      <vt:lpstr>Successful Done Ship Landing with Payload between 4000 and 6000</vt:lpstr>
      <vt:lpstr>Total Number of Successful and Failure Mission Outcomes</vt:lpstr>
      <vt:lpstr>Boosters Carried Maximum Payload</vt:lpstr>
      <vt:lpstr>2015 Launch Records</vt:lpstr>
      <vt:lpstr>Rank Landing Outcomes Between 2010-06-04 and 2017-03-20</vt:lpstr>
      <vt:lpstr>Launch Site Proximities Analysis</vt:lpstr>
      <vt:lpstr>SpaceX Falcon 9 – Launch Sites Map</vt:lpstr>
      <vt:lpstr>SpaceX Falcon 9 Success/Failed Map</vt:lpstr>
      <vt:lpstr>Build a Dashboard with Plotly Dash</vt:lpstr>
      <vt:lpstr>Launch Success Counts For All Sites</vt:lpstr>
      <vt:lpstr>Launch Site with Highest Success Ratio</vt:lpstr>
      <vt:lpstr>Payload vs. Launch Outcomes</vt:lpstr>
      <vt:lpstr>Predictive Analysis</vt:lpstr>
      <vt:lpstr>Confusion Matrix</vt:lpstr>
      <vt:lpstr>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1009</cp:revision>
  <dcterms:created xsi:type="dcterms:W3CDTF">2023-09-14T16:59:38Z</dcterms:created>
  <dcterms:modified xsi:type="dcterms:W3CDTF">2023-09-14T23:01:45Z</dcterms:modified>
</cp:coreProperties>
</file>