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0"/>
  </p:notesMasterIdLst>
  <p:sldIdLst>
    <p:sldId id="256" r:id="rId2"/>
    <p:sldId id="257" r:id="rId3"/>
    <p:sldId id="285" r:id="rId4"/>
    <p:sldId id="258" r:id="rId5"/>
    <p:sldId id="259" r:id="rId6"/>
    <p:sldId id="260" r:id="rId7"/>
    <p:sldId id="261" r:id="rId8"/>
    <p:sldId id="262" r:id="rId9"/>
    <p:sldId id="263" r:id="rId10"/>
    <p:sldId id="264" r:id="rId11"/>
    <p:sldId id="286" r:id="rId12"/>
    <p:sldId id="287" r:id="rId13"/>
    <p:sldId id="288" r:id="rId14"/>
    <p:sldId id="289" r:id="rId15"/>
    <p:sldId id="265" r:id="rId16"/>
    <p:sldId id="266" r:id="rId17"/>
    <p:sldId id="267" r:id="rId18"/>
    <p:sldId id="268" r:id="rId19"/>
    <p:sldId id="290" r:id="rId20"/>
    <p:sldId id="291" r:id="rId21"/>
    <p:sldId id="269" r:id="rId22"/>
    <p:sldId id="270" r:id="rId23"/>
    <p:sldId id="271" r:id="rId24"/>
    <p:sldId id="272" r:id="rId25"/>
    <p:sldId id="275" r:id="rId26"/>
    <p:sldId id="276" r:id="rId27"/>
    <p:sldId id="279" r:id="rId28"/>
    <p:sldId id="278"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Poppins" pitchFamily="2" charset="77"/>
      <p:regular r:id="rId35"/>
      <p:bold r:id="rId36"/>
      <p:italic r:id="rId37"/>
      <p:boldItalic r:id="rId38"/>
    </p:embeddedFont>
    <p:embeddedFont>
      <p:font typeface="Poppins Light"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2BB95B-EFE8-4A1C-8F86-21096A5653E6}">
  <a:tblStyle styleId="{D12BB95B-EFE8-4A1C-8F86-21096A565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94674"/>
  </p:normalViewPr>
  <p:slideViewPr>
    <p:cSldViewPr snapToGrid="0" snapToObjects="1">
      <p:cViewPr varScale="1">
        <p:scale>
          <a:sx n="165" d="100"/>
          <a:sy n="165" d="100"/>
        </p:scale>
        <p:origin x="280" y="18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68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460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150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491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5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00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79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‹Nº›</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290419" y="1411950"/>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PROYECTO MASTER BIG DATA APLICADO Y ANALISIS DE DATOS</a:t>
            </a:r>
            <a:endParaRPr sz="4000" dirty="0"/>
          </a:p>
        </p:txBody>
      </p:sp>
      <p:grpSp>
        <p:nvGrpSpPr>
          <p:cNvPr id="10" name="Google Shape;864;p39">
            <a:extLst>
              <a:ext uri="{FF2B5EF4-FFF2-40B4-BE49-F238E27FC236}">
                <a16:creationId xmlns:a16="http://schemas.microsoft.com/office/drawing/2014/main" id="{E4B8331A-C5CC-FA42-80C8-83717E64676C}"/>
              </a:ext>
            </a:extLst>
          </p:cNvPr>
          <p:cNvGrpSpPr/>
          <p:nvPr/>
        </p:nvGrpSpPr>
        <p:grpSpPr>
          <a:xfrm>
            <a:off x="1032753" y="832049"/>
            <a:ext cx="1387718" cy="1394783"/>
            <a:chOff x="5233525" y="4954450"/>
            <a:chExt cx="538275" cy="516350"/>
          </a:xfrm>
        </p:grpSpPr>
        <p:sp>
          <p:nvSpPr>
            <p:cNvPr id="11" name="Google Shape;865;p39">
              <a:extLst>
                <a:ext uri="{FF2B5EF4-FFF2-40B4-BE49-F238E27FC236}">
                  <a16:creationId xmlns:a16="http://schemas.microsoft.com/office/drawing/2014/main" id="{CE45710E-A3A6-6C44-B04B-1C2DF49444A2}"/>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66;p39">
              <a:extLst>
                <a:ext uri="{FF2B5EF4-FFF2-40B4-BE49-F238E27FC236}">
                  <a16:creationId xmlns:a16="http://schemas.microsoft.com/office/drawing/2014/main" id="{07447016-CAD6-0D4B-9B7F-CA00E7A42E2C}"/>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7;p39">
              <a:extLst>
                <a:ext uri="{FF2B5EF4-FFF2-40B4-BE49-F238E27FC236}">
                  <a16:creationId xmlns:a16="http://schemas.microsoft.com/office/drawing/2014/main" id="{0A924D2A-97C7-9040-94AC-3C8F51DB8D11}"/>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8;p39">
              <a:extLst>
                <a:ext uri="{FF2B5EF4-FFF2-40B4-BE49-F238E27FC236}">
                  <a16:creationId xmlns:a16="http://schemas.microsoft.com/office/drawing/2014/main" id="{79067AF8-B399-8C4F-B856-74D1718CA08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9;p39">
              <a:extLst>
                <a:ext uri="{FF2B5EF4-FFF2-40B4-BE49-F238E27FC236}">
                  <a16:creationId xmlns:a16="http://schemas.microsoft.com/office/drawing/2014/main" id="{1CC32ED5-0DAD-4F41-BD38-61E4ABFD59A6}"/>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0;p39">
              <a:extLst>
                <a:ext uri="{FF2B5EF4-FFF2-40B4-BE49-F238E27FC236}">
                  <a16:creationId xmlns:a16="http://schemas.microsoft.com/office/drawing/2014/main" id="{A413FE0E-54EB-F947-850E-E7F234D3A50B}"/>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1;p39">
              <a:extLst>
                <a:ext uri="{FF2B5EF4-FFF2-40B4-BE49-F238E27FC236}">
                  <a16:creationId xmlns:a16="http://schemas.microsoft.com/office/drawing/2014/main" id="{9AB88B80-198F-BD4D-9354-38F256A50A94}"/>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2;p39">
              <a:extLst>
                <a:ext uri="{FF2B5EF4-FFF2-40B4-BE49-F238E27FC236}">
                  <a16:creationId xmlns:a16="http://schemas.microsoft.com/office/drawing/2014/main" id="{D67262F8-8BC8-944F-AEF2-583785D332E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3;p39">
              <a:extLst>
                <a:ext uri="{FF2B5EF4-FFF2-40B4-BE49-F238E27FC236}">
                  <a16:creationId xmlns:a16="http://schemas.microsoft.com/office/drawing/2014/main" id="{390417F1-81EC-1347-B8D5-A87F1E1C4C8B}"/>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74;p39">
              <a:extLst>
                <a:ext uri="{FF2B5EF4-FFF2-40B4-BE49-F238E27FC236}">
                  <a16:creationId xmlns:a16="http://schemas.microsoft.com/office/drawing/2014/main" id="{60832E11-3E3E-0D4F-81E2-02E9C02D566E}"/>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75;p39">
              <a:extLst>
                <a:ext uri="{FF2B5EF4-FFF2-40B4-BE49-F238E27FC236}">
                  <a16:creationId xmlns:a16="http://schemas.microsoft.com/office/drawing/2014/main" id="{5B2D30E1-A794-6E4A-B508-B8B978441C81}"/>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err="1"/>
              <a:t>Observaremos</a:t>
            </a:r>
            <a:r>
              <a:rPr lang="en" sz="2000" dirty="0"/>
              <a:t> </a:t>
            </a:r>
            <a:r>
              <a:rPr lang="en" sz="2000" dirty="0" err="1"/>
              <a:t>diferentes</a:t>
            </a:r>
            <a:r>
              <a:rPr lang="en" sz="2000" dirty="0"/>
              <a:t> </a:t>
            </a:r>
            <a:r>
              <a:rPr lang="en" sz="2000" dirty="0" err="1"/>
              <a:t>gráficos</a:t>
            </a:r>
            <a:r>
              <a:rPr lang="en" sz="2000" dirty="0"/>
              <a:t> de </a:t>
            </a:r>
            <a:r>
              <a:rPr lang="en" sz="2000" dirty="0" err="1"/>
              <a:t>columnas</a:t>
            </a:r>
            <a:r>
              <a:rPr lang="en" sz="2000" dirty="0"/>
              <a:t> con los </a:t>
            </a:r>
            <a:r>
              <a:rPr lang="en" sz="2000" dirty="0" err="1"/>
              <a:t>diferentes</a:t>
            </a:r>
            <a:r>
              <a:rPr lang="en" sz="2000" dirty="0"/>
              <a:t> </a:t>
            </a:r>
            <a:r>
              <a:rPr lang="en" sz="2000" dirty="0" err="1"/>
              <a:t>ítems</a:t>
            </a:r>
            <a:r>
              <a:rPr lang="en" sz="2000" dirty="0"/>
              <a:t> </a:t>
            </a:r>
            <a:r>
              <a:rPr lang="en" sz="2000" dirty="0" err="1"/>
              <a:t>seleccionados</a:t>
            </a:r>
            <a:endParaRPr sz="2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244" name="Google Shape;244;p22"/>
          <p:cNvGrpSpPr/>
          <p:nvPr/>
        </p:nvGrpSpPr>
        <p:grpSpPr>
          <a:xfrm>
            <a:off x="5853100" y="3068600"/>
            <a:ext cx="1539600" cy="1539600"/>
            <a:chOff x="6680825" y="2549350"/>
            <a:chExt cx="1539600" cy="1539600"/>
          </a:xfrm>
        </p:grpSpPr>
        <p:sp>
          <p:nvSpPr>
            <p:cNvPr id="245" name="Google Shape;245;p2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Imagen 8">
            <a:extLst>
              <a:ext uri="{FF2B5EF4-FFF2-40B4-BE49-F238E27FC236}">
                <a16:creationId xmlns:a16="http://schemas.microsoft.com/office/drawing/2014/main" id="{8DFA394E-096D-3F4A-9F3C-1E6368D3734D}"/>
              </a:ext>
            </a:extLst>
          </p:cNvPr>
          <p:cNvPicPr>
            <a:picLocks noChangeAspect="1"/>
          </p:cNvPicPr>
          <p:nvPr/>
        </p:nvPicPr>
        <p:blipFill>
          <a:blip r:embed="rId3"/>
          <a:stretch>
            <a:fillRect/>
          </a:stretch>
        </p:blipFill>
        <p:spPr>
          <a:xfrm>
            <a:off x="3835590" y="1509262"/>
            <a:ext cx="4655035" cy="35700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err="1"/>
              <a:t>Observaremos</a:t>
            </a:r>
            <a:r>
              <a:rPr lang="en" sz="2000" dirty="0"/>
              <a:t> </a:t>
            </a:r>
            <a:r>
              <a:rPr lang="en" sz="2000" dirty="0" err="1"/>
              <a:t>diferentes</a:t>
            </a:r>
            <a:r>
              <a:rPr lang="en" sz="2000" dirty="0"/>
              <a:t> </a:t>
            </a:r>
            <a:r>
              <a:rPr lang="en" sz="2000" dirty="0" err="1"/>
              <a:t>gráficos</a:t>
            </a:r>
            <a:r>
              <a:rPr lang="en" sz="2000" dirty="0"/>
              <a:t> de </a:t>
            </a:r>
            <a:r>
              <a:rPr lang="en" sz="2000" dirty="0" err="1"/>
              <a:t>columnas</a:t>
            </a:r>
            <a:r>
              <a:rPr lang="en" sz="2000" dirty="0"/>
              <a:t> con los </a:t>
            </a:r>
            <a:r>
              <a:rPr lang="en" sz="2000" dirty="0" err="1"/>
              <a:t>diferentes</a:t>
            </a:r>
            <a:r>
              <a:rPr lang="en" sz="2000" dirty="0"/>
              <a:t> </a:t>
            </a:r>
            <a:r>
              <a:rPr lang="en" sz="2000" dirty="0" err="1"/>
              <a:t>ítems</a:t>
            </a:r>
            <a:r>
              <a:rPr lang="en" sz="2000" dirty="0"/>
              <a:t> </a:t>
            </a:r>
            <a:r>
              <a:rPr lang="en" sz="2000" dirty="0" err="1"/>
              <a:t>seleccionados</a:t>
            </a:r>
            <a:endParaRPr sz="2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0A2F028D-11B2-EA4E-94D6-053A6A44C357}"/>
              </a:ext>
            </a:extLst>
          </p:cNvPr>
          <p:cNvPicPr>
            <a:picLocks noChangeAspect="1"/>
          </p:cNvPicPr>
          <p:nvPr/>
        </p:nvPicPr>
        <p:blipFill>
          <a:blip r:embed="rId3"/>
          <a:stretch>
            <a:fillRect/>
          </a:stretch>
        </p:blipFill>
        <p:spPr>
          <a:xfrm>
            <a:off x="3656495" y="1454317"/>
            <a:ext cx="4899380" cy="3671161"/>
          </a:xfrm>
          <a:prstGeom prst="rect">
            <a:avLst/>
          </a:prstGeom>
        </p:spPr>
      </p:pic>
    </p:spTree>
    <p:extLst>
      <p:ext uri="{BB962C8B-B14F-4D97-AF65-F5344CB8AC3E}">
        <p14:creationId xmlns:p14="http://schemas.microsoft.com/office/powerpoint/2010/main" val="1736214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err="1"/>
              <a:t>Observaremos</a:t>
            </a:r>
            <a:r>
              <a:rPr lang="en" sz="2000" dirty="0"/>
              <a:t> </a:t>
            </a:r>
            <a:r>
              <a:rPr lang="en" sz="2000" dirty="0" err="1"/>
              <a:t>diferentes</a:t>
            </a:r>
            <a:r>
              <a:rPr lang="en" sz="2000" dirty="0"/>
              <a:t> </a:t>
            </a:r>
            <a:r>
              <a:rPr lang="en" sz="2000" dirty="0" err="1"/>
              <a:t>gráficos</a:t>
            </a:r>
            <a:r>
              <a:rPr lang="en" sz="2000" dirty="0"/>
              <a:t> de </a:t>
            </a:r>
            <a:r>
              <a:rPr lang="en" sz="2000" dirty="0" err="1"/>
              <a:t>columnas</a:t>
            </a:r>
            <a:r>
              <a:rPr lang="en" sz="2000" dirty="0"/>
              <a:t> con los </a:t>
            </a:r>
            <a:r>
              <a:rPr lang="en" sz="2000" dirty="0" err="1"/>
              <a:t>diferentes</a:t>
            </a:r>
            <a:r>
              <a:rPr lang="en" sz="2000" dirty="0"/>
              <a:t> </a:t>
            </a:r>
            <a:r>
              <a:rPr lang="en" sz="2000" dirty="0" err="1"/>
              <a:t>ítems</a:t>
            </a:r>
            <a:r>
              <a:rPr lang="en" sz="2000" dirty="0"/>
              <a:t> </a:t>
            </a:r>
            <a:r>
              <a:rPr lang="en" sz="2000" dirty="0" err="1"/>
              <a:t>seleccionados</a:t>
            </a:r>
            <a:endParaRPr sz="2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E9210241-0A3F-A041-B1AB-0AE670DA407D}"/>
              </a:ext>
            </a:extLst>
          </p:cNvPr>
          <p:cNvPicPr>
            <a:picLocks noChangeAspect="1"/>
          </p:cNvPicPr>
          <p:nvPr/>
        </p:nvPicPr>
        <p:blipFill>
          <a:blip r:embed="rId3"/>
          <a:stretch>
            <a:fillRect/>
          </a:stretch>
        </p:blipFill>
        <p:spPr>
          <a:xfrm>
            <a:off x="3463961" y="1328072"/>
            <a:ext cx="5091913" cy="3815428"/>
          </a:xfrm>
          <a:prstGeom prst="rect">
            <a:avLst/>
          </a:prstGeom>
        </p:spPr>
      </p:pic>
    </p:spTree>
    <p:extLst>
      <p:ext uri="{BB962C8B-B14F-4D97-AF65-F5344CB8AC3E}">
        <p14:creationId xmlns:p14="http://schemas.microsoft.com/office/powerpoint/2010/main" val="3520946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err="1"/>
              <a:t>Observaremos</a:t>
            </a:r>
            <a:r>
              <a:rPr lang="en" sz="2000" dirty="0"/>
              <a:t> </a:t>
            </a:r>
            <a:r>
              <a:rPr lang="en" sz="2000" dirty="0" err="1"/>
              <a:t>diferentes</a:t>
            </a:r>
            <a:r>
              <a:rPr lang="en" sz="2000" dirty="0"/>
              <a:t> </a:t>
            </a:r>
            <a:r>
              <a:rPr lang="en" sz="2000" dirty="0" err="1"/>
              <a:t>gráficos</a:t>
            </a:r>
            <a:r>
              <a:rPr lang="en" sz="2000" dirty="0"/>
              <a:t> de </a:t>
            </a:r>
            <a:r>
              <a:rPr lang="en" sz="2000" dirty="0" err="1"/>
              <a:t>columnas</a:t>
            </a:r>
            <a:r>
              <a:rPr lang="en" sz="2000" dirty="0"/>
              <a:t> con los </a:t>
            </a:r>
            <a:r>
              <a:rPr lang="en" sz="2000" dirty="0" err="1"/>
              <a:t>diferentes</a:t>
            </a:r>
            <a:r>
              <a:rPr lang="en" sz="2000" dirty="0"/>
              <a:t> </a:t>
            </a:r>
            <a:r>
              <a:rPr lang="en" sz="2000" dirty="0" err="1"/>
              <a:t>ítems</a:t>
            </a:r>
            <a:r>
              <a:rPr lang="en" sz="2000" dirty="0"/>
              <a:t> </a:t>
            </a:r>
            <a:r>
              <a:rPr lang="en" sz="2000" dirty="0" err="1"/>
              <a:t>seleccionados</a:t>
            </a:r>
            <a:endParaRPr sz="2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a:extLst>
              <a:ext uri="{FF2B5EF4-FFF2-40B4-BE49-F238E27FC236}">
                <a16:creationId xmlns:a16="http://schemas.microsoft.com/office/drawing/2014/main" id="{21FE9D1C-56CB-A246-A0D7-5F168021721D}"/>
              </a:ext>
            </a:extLst>
          </p:cNvPr>
          <p:cNvPicPr>
            <a:picLocks noChangeAspect="1"/>
          </p:cNvPicPr>
          <p:nvPr/>
        </p:nvPicPr>
        <p:blipFill>
          <a:blip r:embed="rId3"/>
          <a:stretch>
            <a:fillRect/>
          </a:stretch>
        </p:blipFill>
        <p:spPr>
          <a:xfrm>
            <a:off x="3636085" y="1530369"/>
            <a:ext cx="4758544" cy="3613132"/>
          </a:xfrm>
          <a:prstGeom prst="rect">
            <a:avLst/>
          </a:prstGeom>
        </p:spPr>
      </p:pic>
    </p:spTree>
    <p:extLst>
      <p:ext uri="{BB962C8B-B14F-4D97-AF65-F5344CB8AC3E}">
        <p14:creationId xmlns:p14="http://schemas.microsoft.com/office/powerpoint/2010/main" val="209995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err="1"/>
              <a:t>Observaremos</a:t>
            </a:r>
            <a:r>
              <a:rPr lang="en" sz="2000" dirty="0"/>
              <a:t> </a:t>
            </a:r>
            <a:r>
              <a:rPr lang="en" sz="2000" dirty="0" err="1"/>
              <a:t>diferentes</a:t>
            </a:r>
            <a:r>
              <a:rPr lang="en" sz="2000" dirty="0"/>
              <a:t> </a:t>
            </a:r>
            <a:r>
              <a:rPr lang="en" sz="2000" dirty="0" err="1"/>
              <a:t>gráficos</a:t>
            </a:r>
            <a:r>
              <a:rPr lang="en" sz="2000" dirty="0"/>
              <a:t> de </a:t>
            </a:r>
            <a:r>
              <a:rPr lang="en" sz="2000" dirty="0" err="1"/>
              <a:t>columnas</a:t>
            </a:r>
            <a:r>
              <a:rPr lang="en" sz="2000" dirty="0"/>
              <a:t> con los </a:t>
            </a:r>
            <a:r>
              <a:rPr lang="en" sz="2000" dirty="0" err="1"/>
              <a:t>diferentes</a:t>
            </a:r>
            <a:r>
              <a:rPr lang="en" sz="2000" dirty="0"/>
              <a:t> </a:t>
            </a:r>
            <a:r>
              <a:rPr lang="en" sz="2000" dirty="0" err="1"/>
              <a:t>ítems</a:t>
            </a:r>
            <a:r>
              <a:rPr lang="en" sz="2000" dirty="0"/>
              <a:t> </a:t>
            </a:r>
            <a:r>
              <a:rPr lang="en" sz="2000" dirty="0" err="1"/>
              <a:t>seleccionados</a:t>
            </a:r>
            <a:endParaRPr sz="2000" dirty="0"/>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3E99323-59E5-EF41-8962-075076BEA281}"/>
              </a:ext>
            </a:extLst>
          </p:cNvPr>
          <p:cNvPicPr>
            <a:picLocks noChangeAspect="1"/>
          </p:cNvPicPr>
          <p:nvPr/>
        </p:nvPicPr>
        <p:blipFill>
          <a:blip r:embed="rId3"/>
          <a:stretch>
            <a:fillRect/>
          </a:stretch>
        </p:blipFill>
        <p:spPr>
          <a:xfrm>
            <a:off x="3506706" y="1355464"/>
            <a:ext cx="5049169" cy="3788036"/>
          </a:xfrm>
          <a:prstGeom prst="rect">
            <a:avLst/>
          </a:prstGeom>
        </p:spPr>
      </p:pic>
    </p:spTree>
    <p:extLst>
      <p:ext uri="{BB962C8B-B14F-4D97-AF65-F5344CB8AC3E}">
        <p14:creationId xmlns:p14="http://schemas.microsoft.com/office/powerpoint/2010/main" val="94658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23"/>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Maching</a:t>
            </a:r>
            <a:r>
              <a:rPr lang="en" dirty="0"/>
              <a:t> Learning</a:t>
            </a:r>
            <a:endParaRPr dirty="0"/>
          </a:p>
        </p:txBody>
      </p:sp>
      <p:sp>
        <p:nvSpPr>
          <p:cNvPr id="257" name="Google Shape;257;p23"/>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Nos </a:t>
            </a:r>
            <a:r>
              <a:rPr lang="en" dirty="0" err="1"/>
              <a:t>hemos</a:t>
            </a:r>
            <a:r>
              <a:rPr lang="en" dirty="0"/>
              <a:t> </a:t>
            </a:r>
            <a:r>
              <a:rPr lang="en" dirty="0" err="1"/>
              <a:t>planteado</a:t>
            </a:r>
            <a:r>
              <a:rPr lang="en" dirty="0"/>
              <a:t> resolver una </a:t>
            </a:r>
            <a:r>
              <a:rPr lang="en" dirty="0" err="1"/>
              <a:t>pregunta</a:t>
            </a:r>
            <a:r>
              <a:rPr lang="en" dirty="0"/>
              <a:t> </a:t>
            </a:r>
            <a:r>
              <a:rPr lang="en" dirty="0" err="1"/>
              <a:t>muy</a:t>
            </a:r>
            <a:r>
              <a:rPr lang="en" dirty="0"/>
              <a:t> </a:t>
            </a:r>
            <a:r>
              <a:rPr lang="en" dirty="0" err="1"/>
              <a:t>sencilla</a:t>
            </a:r>
            <a:endParaRPr lang="en" dirty="0"/>
          </a:p>
          <a:p>
            <a:pPr marL="0" lvl="0" indent="0" algn="l" rtl="0">
              <a:spcBef>
                <a:spcPts val="600"/>
              </a:spcBef>
              <a:spcAft>
                <a:spcPts val="0"/>
              </a:spcAft>
              <a:buNone/>
            </a:pPr>
            <a:r>
              <a:rPr lang="en" dirty="0"/>
              <a:t>¿ </a:t>
            </a:r>
            <a:r>
              <a:rPr lang="en" dirty="0" err="1"/>
              <a:t>cuantos</a:t>
            </a:r>
            <a:r>
              <a:rPr lang="en" dirty="0"/>
              <a:t> </a:t>
            </a:r>
            <a:r>
              <a:rPr lang="en" dirty="0" err="1"/>
              <a:t>fallecidos</a:t>
            </a:r>
            <a:r>
              <a:rPr lang="en" dirty="0"/>
              <a:t> </a:t>
            </a:r>
            <a:r>
              <a:rPr lang="en" dirty="0" err="1"/>
              <a:t>tendríamos</a:t>
            </a:r>
            <a:r>
              <a:rPr lang="en" dirty="0"/>
              <a:t> </a:t>
            </a:r>
            <a:r>
              <a:rPr lang="en" dirty="0" err="1"/>
              <a:t>si</a:t>
            </a:r>
            <a:r>
              <a:rPr lang="en" dirty="0"/>
              <a:t> se </a:t>
            </a:r>
            <a:r>
              <a:rPr lang="en" dirty="0" err="1"/>
              <a:t>hubiera</a:t>
            </a:r>
            <a:r>
              <a:rPr lang="en" dirty="0"/>
              <a:t> </a:t>
            </a:r>
            <a:r>
              <a:rPr lang="en" dirty="0" err="1"/>
              <a:t>infectado</a:t>
            </a:r>
            <a:r>
              <a:rPr lang="en" dirty="0"/>
              <a:t> </a:t>
            </a:r>
            <a:r>
              <a:rPr lang="en" dirty="0" err="1"/>
              <a:t>casi</a:t>
            </a:r>
            <a:r>
              <a:rPr lang="en" dirty="0"/>
              <a:t> la </a:t>
            </a:r>
            <a:r>
              <a:rPr lang="en" dirty="0" err="1"/>
              <a:t>totalidad</a:t>
            </a:r>
            <a:r>
              <a:rPr lang="en" dirty="0"/>
              <a:t> de la </a:t>
            </a:r>
            <a:r>
              <a:rPr lang="en" dirty="0" err="1"/>
              <a:t>poblaci</a:t>
            </a:r>
            <a:r>
              <a:rPr lang="es-ES" dirty="0" err="1"/>
              <a:t>ó</a:t>
            </a:r>
            <a:r>
              <a:rPr lang="en" dirty="0"/>
              <a:t>n </a:t>
            </a:r>
            <a:r>
              <a:rPr lang="en" dirty="0" err="1"/>
              <a:t>en</a:t>
            </a:r>
            <a:r>
              <a:rPr lang="en" dirty="0"/>
              <a:t> </a:t>
            </a:r>
            <a:r>
              <a:rPr lang="en" dirty="0" err="1"/>
              <a:t>España</a:t>
            </a:r>
            <a:r>
              <a:rPr lang="en" dirty="0"/>
              <a:t>?</a:t>
            </a:r>
          </a:p>
          <a:p>
            <a:pPr marL="0" lvl="0" indent="0" algn="l" rtl="0">
              <a:spcBef>
                <a:spcPts val="600"/>
              </a:spcBef>
              <a:spcAft>
                <a:spcPts val="0"/>
              </a:spcAft>
              <a:buNone/>
            </a:pPr>
            <a:r>
              <a:rPr lang="en" dirty="0"/>
              <a:t>Para </a:t>
            </a:r>
            <a:r>
              <a:rPr lang="en" dirty="0" err="1"/>
              <a:t>ello</a:t>
            </a:r>
            <a:r>
              <a:rPr lang="en" dirty="0"/>
              <a:t> </a:t>
            </a:r>
            <a:r>
              <a:rPr lang="en" dirty="0" err="1"/>
              <a:t>hemos</a:t>
            </a:r>
            <a:r>
              <a:rPr lang="en" dirty="0"/>
              <a:t> </a:t>
            </a:r>
            <a:r>
              <a:rPr lang="en" dirty="0" err="1"/>
              <a:t>decidido</a:t>
            </a:r>
            <a:r>
              <a:rPr lang="en" dirty="0"/>
              <a:t> </a:t>
            </a:r>
            <a:r>
              <a:rPr lang="en" dirty="0" err="1"/>
              <a:t>realizar</a:t>
            </a:r>
            <a:r>
              <a:rPr lang="en" dirty="0"/>
              <a:t> una </a:t>
            </a:r>
            <a:r>
              <a:rPr lang="en" dirty="0" err="1"/>
              <a:t>regre</a:t>
            </a:r>
            <a:r>
              <a:rPr lang="es-ES" dirty="0"/>
              <a:t>s</a:t>
            </a:r>
            <a:r>
              <a:rPr lang="en" dirty="0"/>
              <a:t>ion lineal simple </a:t>
            </a:r>
            <a:r>
              <a:rPr lang="en" dirty="0" err="1"/>
              <a:t>en</a:t>
            </a:r>
            <a:r>
              <a:rPr lang="en" dirty="0"/>
              <a:t> </a:t>
            </a:r>
            <a:r>
              <a:rPr lang="en" dirty="0" err="1"/>
              <a:t>nuestros</a:t>
            </a:r>
            <a:r>
              <a:rPr lang="en" dirty="0"/>
              <a:t> </a:t>
            </a:r>
            <a:r>
              <a:rPr lang="en" dirty="0" err="1"/>
              <a:t>datos</a:t>
            </a:r>
            <a:r>
              <a:rPr lang="en" dirty="0"/>
              <a:t>, </a:t>
            </a:r>
            <a:r>
              <a:rPr lang="en" dirty="0" err="1"/>
              <a:t>teniendo</a:t>
            </a:r>
            <a:r>
              <a:rPr lang="en" dirty="0"/>
              <a:t> </a:t>
            </a:r>
            <a:r>
              <a:rPr lang="en" dirty="0" err="1"/>
              <a:t>en</a:t>
            </a:r>
            <a:r>
              <a:rPr lang="en" dirty="0"/>
              <a:t> </a:t>
            </a:r>
            <a:r>
              <a:rPr lang="en" dirty="0" err="1"/>
              <a:t>cuenta</a:t>
            </a:r>
            <a:r>
              <a:rPr lang="en" dirty="0"/>
              <a:t> la </a:t>
            </a:r>
            <a:r>
              <a:rPr lang="en" dirty="0" err="1"/>
              <a:t>correlación</a:t>
            </a:r>
            <a:r>
              <a:rPr lang="en" dirty="0"/>
              <a:t> de los </a:t>
            </a:r>
            <a:r>
              <a:rPr lang="en" dirty="0" err="1"/>
              <a:t>mismos</a:t>
            </a:r>
            <a:endParaRPr lang="en" dirty="0"/>
          </a:p>
          <a:p>
            <a:pPr marL="0" lvl="0" indent="0" algn="l" rtl="0">
              <a:spcBef>
                <a:spcPts val="600"/>
              </a:spcBef>
              <a:spcAft>
                <a:spcPts val="0"/>
              </a:spcAft>
              <a:buNone/>
            </a:pPr>
            <a:r>
              <a:rPr lang="es-ES" dirty="0"/>
              <a:t>Y</a:t>
            </a:r>
            <a:r>
              <a:rPr lang="en" dirty="0"/>
              <a:t> </a:t>
            </a:r>
            <a:r>
              <a:rPr lang="en" dirty="0" err="1"/>
              <a:t>hemos</a:t>
            </a:r>
            <a:r>
              <a:rPr lang="en" dirty="0"/>
              <a:t> </a:t>
            </a:r>
            <a:r>
              <a:rPr lang="en" dirty="0" err="1"/>
              <a:t>obtenido</a:t>
            </a:r>
            <a:r>
              <a:rPr lang="en" dirty="0"/>
              <a:t>….</a:t>
            </a:r>
            <a:endParaRPr dirty="0"/>
          </a:p>
        </p:txBody>
      </p:sp>
      <p:sp>
        <p:nvSpPr>
          <p:cNvPr id="258" name="Google Shape;258;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8" name="Google Shape;993;p40">
            <a:extLst>
              <a:ext uri="{FF2B5EF4-FFF2-40B4-BE49-F238E27FC236}">
                <a16:creationId xmlns:a16="http://schemas.microsoft.com/office/drawing/2014/main" id="{8EF00F5C-4A51-4949-A0E3-713CA25B85A6}"/>
              </a:ext>
            </a:extLst>
          </p:cNvPr>
          <p:cNvGrpSpPr/>
          <p:nvPr/>
        </p:nvGrpSpPr>
        <p:grpSpPr>
          <a:xfrm>
            <a:off x="7132321" y="968189"/>
            <a:ext cx="1781886" cy="2145350"/>
            <a:chOff x="3554761" y="1011374"/>
            <a:chExt cx="597525" cy="719918"/>
          </a:xfrm>
        </p:grpSpPr>
        <p:sp>
          <p:nvSpPr>
            <p:cNvPr id="9" name="Google Shape;994;p40">
              <a:extLst>
                <a:ext uri="{FF2B5EF4-FFF2-40B4-BE49-F238E27FC236}">
                  <a16:creationId xmlns:a16="http://schemas.microsoft.com/office/drawing/2014/main" id="{DE395EC4-751B-264E-89AE-6610201DEAB3}"/>
                </a:ext>
              </a:extLst>
            </p:cNvPr>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995;p40">
              <a:extLst>
                <a:ext uri="{FF2B5EF4-FFF2-40B4-BE49-F238E27FC236}">
                  <a16:creationId xmlns:a16="http://schemas.microsoft.com/office/drawing/2014/main" id="{9163E82D-7FF2-8740-9790-E94411012C7C}"/>
                </a:ext>
              </a:extLst>
            </p:cNvPr>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996;p40">
              <a:extLst>
                <a:ext uri="{FF2B5EF4-FFF2-40B4-BE49-F238E27FC236}">
                  <a16:creationId xmlns:a16="http://schemas.microsoft.com/office/drawing/2014/main" id="{3A5A1B28-EEF5-DF40-81BE-879C4ABDCF17}"/>
                </a:ext>
              </a:extLst>
            </p:cNvPr>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997;p40">
              <a:extLst>
                <a:ext uri="{FF2B5EF4-FFF2-40B4-BE49-F238E27FC236}">
                  <a16:creationId xmlns:a16="http://schemas.microsoft.com/office/drawing/2014/main" id="{355F6654-0988-4144-A386-9F92D72E5F31}"/>
                </a:ext>
              </a:extLst>
            </p:cNvPr>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 name="Google Shape;616;p39">
            <a:extLst>
              <a:ext uri="{FF2B5EF4-FFF2-40B4-BE49-F238E27FC236}">
                <a16:creationId xmlns:a16="http://schemas.microsoft.com/office/drawing/2014/main" id="{41F56052-F2A1-9448-841A-299C75431B29}"/>
              </a:ext>
            </a:extLst>
          </p:cNvPr>
          <p:cNvGrpSpPr/>
          <p:nvPr/>
        </p:nvGrpSpPr>
        <p:grpSpPr>
          <a:xfrm>
            <a:off x="5792953" y="2638052"/>
            <a:ext cx="1932148" cy="1363499"/>
            <a:chOff x="5247525" y="3007275"/>
            <a:chExt cx="517575" cy="384825"/>
          </a:xfrm>
        </p:grpSpPr>
        <p:sp>
          <p:nvSpPr>
            <p:cNvPr id="14" name="Google Shape;617;p39">
              <a:extLst>
                <a:ext uri="{FF2B5EF4-FFF2-40B4-BE49-F238E27FC236}">
                  <a16:creationId xmlns:a16="http://schemas.microsoft.com/office/drawing/2014/main" id="{FE77A735-62A6-374C-9AD7-9394D3B65B87}"/>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18;p39">
              <a:extLst>
                <a:ext uri="{FF2B5EF4-FFF2-40B4-BE49-F238E27FC236}">
                  <a16:creationId xmlns:a16="http://schemas.microsoft.com/office/drawing/2014/main" id="{2C03FBA6-9ADC-3645-8368-90FD7F475AF1}"/>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616;p39">
            <a:extLst>
              <a:ext uri="{FF2B5EF4-FFF2-40B4-BE49-F238E27FC236}">
                <a16:creationId xmlns:a16="http://schemas.microsoft.com/office/drawing/2014/main" id="{2670FA91-DF05-C146-BCBA-2C7A734DEC0F}"/>
              </a:ext>
            </a:extLst>
          </p:cNvPr>
          <p:cNvGrpSpPr/>
          <p:nvPr/>
        </p:nvGrpSpPr>
        <p:grpSpPr>
          <a:xfrm>
            <a:off x="7137035" y="4175311"/>
            <a:ext cx="435022" cy="323445"/>
            <a:chOff x="5247525" y="3007275"/>
            <a:chExt cx="517575" cy="384825"/>
          </a:xfrm>
        </p:grpSpPr>
        <p:sp>
          <p:nvSpPr>
            <p:cNvPr id="17" name="Google Shape;617;p39">
              <a:extLst>
                <a:ext uri="{FF2B5EF4-FFF2-40B4-BE49-F238E27FC236}">
                  <a16:creationId xmlns:a16="http://schemas.microsoft.com/office/drawing/2014/main" id="{8FBC6C07-EA90-AC47-AF0B-39848053E049}"/>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18;p39">
              <a:extLst>
                <a:ext uri="{FF2B5EF4-FFF2-40B4-BE49-F238E27FC236}">
                  <a16:creationId xmlns:a16="http://schemas.microsoft.com/office/drawing/2014/main" id="{7B9A0A1F-BF45-CC40-9735-6A99FB649E00}"/>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16;p39">
            <a:extLst>
              <a:ext uri="{FF2B5EF4-FFF2-40B4-BE49-F238E27FC236}">
                <a16:creationId xmlns:a16="http://schemas.microsoft.com/office/drawing/2014/main" id="{2116DF0F-2A88-0C49-8158-01CC0BAFB3E2}"/>
              </a:ext>
            </a:extLst>
          </p:cNvPr>
          <p:cNvGrpSpPr/>
          <p:nvPr/>
        </p:nvGrpSpPr>
        <p:grpSpPr>
          <a:xfrm>
            <a:off x="6648226" y="3775934"/>
            <a:ext cx="544525" cy="433811"/>
            <a:chOff x="5247525" y="3007275"/>
            <a:chExt cx="517575" cy="384825"/>
          </a:xfrm>
        </p:grpSpPr>
        <p:sp>
          <p:nvSpPr>
            <p:cNvPr id="20" name="Google Shape;617;p39">
              <a:extLst>
                <a:ext uri="{FF2B5EF4-FFF2-40B4-BE49-F238E27FC236}">
                  <a16:creationId xmlns:a16="http://schemas.microsoft.com/office/drawing/2014/main" id="{078688DF-D89C-0441-AEEB-38EB8A7BDB54}"/>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8;p39">
              <a:extLst>
                <a:ext uri="{FF2B5EF4-FFF2-40B4-BE49-F238E27FC236}">
                  <a16:creationId xmlns:a16="http://schemas.microsoft.com/office/drawing/2014/main" id="{07D0E309-A149-7045-9FC1-D2C78AC354B7}"/>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p24"/>
          <p:cNvSpPr txBox="1">
            <a:spLocks noGrp="1"/>
          </p:cNvSpPr>
          <p:nvPr>
            <p:ph type="title" idx="4294967295"/>
          </p:nvPr>
        </p:nvSpPr>
        <p:spPr>
          <a:xfrm>
            <a:off x="2764714" y="1194099"/>
            <a:ext cx="3636085" cy="2743200"/>
          </a:xfrm>
          <a:prstGeom prst="rect">
            <a:avLst/>
          </a:prstGeom>
          <a:gradFill flip="none" rotWithShape="1">
            <a:gsLst>
              <a:gs pos="46000">
                <a:schemeClr val="accent5">
                  <a:lumMod val="95000"/>
                  <a:lumOff val="5000"/>
                  <a:alpha val="61000"/>
                </a:schemeClr>
              </a:gs>
              <a:gs pos="100000">
                <a:schemeClr val="accent5">
                  <a:lumMod val="60000"/>
                </a:schemeClr>
              </a:gs>
            </a:gsLst>
            <a:path path="circle">
              <a:fillToRect l="50000" t="130000" r="50000" b="-30000"/>
            </a:path>
            <a:tileRect/>
          </a:gra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b="0" dirty="0">
                <a:solidFill>
                  <a:schemeClr val="bg1">
                    <a:lumMod val="95000"/>
                  </a:schemeClr>
                </a:solidFill>
              </a:rPr>
              <a:t>¿</a:t>
            </a:r>
            <a:r>
              <a:rPr lang="en" sz="1800" b="0" dirty="0" err="1">
                <a:solidFill>
                  <a:schemeClr val="bg1">
                    <a:lumMod val="95000"/>
                  </a:schemeClr>
                </a:solidFill>
              </a:rPr>
              <a:t>Cual</a:t>
            </a:r>
            <a:r>
              <a:rPr lang="en" sz="1800" b="0" dirty="0">
                <a:solidFill>
                  <a:schemeClr val="bg1">
                    <a:lumMod val="95000"/>
                  </a:schemeClr>
                </a:solidFill>
              </a:rPr>
              <a:t> </a:t>
            </a:r>
            <a:r>
              <a:rPr lang="en" sz="1800" b="0" dirty="0" err="1">
                <a:solidFill>
                  <a:schemeClr val="bg1">
                    <a:lumMod val="95000"/>
                  </a:schemeClr>
                </a:solidFill>
              </a:rPr>
              <a:t>sería</a:t>
            </a:r>
            <a:r>
              <a:rPr lang="en" sz="1800" b="0" dirty="0">
                <a:solidFill>
                  <a:schemeClr val="bg1">
                    <a:lumMod val="95000"/>
                  </a:schemeClr>
                </a:solidFill>
              </a:rPr>
              <a:t> el </a:t>
            </a:r>
            <a:r>
              <a:rPr lang="en" sz="1800" b="0" dirty="0" err="1">
                <a:solidFill>
                  <a:schemeClr val="bg1">
                    <a:lumMod val="95000"/>
                  </a:schemeClr>
                </a:solidFill>
              </a:rPr>
              <a:t>impacto</a:t>
            </a:r>
            <a:r>
              <a:rPr lang="en" sz="1800" b="0" dirty="0">
                <a:solidFill>
                  <a:schemeClr val="bg1">
                    <a:lumMod val="95000"/>
                  </a:schemeClr>
                </a:solidFill>
              </a:rPr>
              <a:t> </a:t>
            </a:r>
            <a:r>
              <a:rPr lang="en" sz="1800" b="0" dirty="0" err="1">
                <a:solidFill>
                  <a:schemeClr val="bg1">
                    <a:lumMod val="95000"/>
                  </a:schemeClr>
                </a:solidFill>
              </a:rPr>
              <a:t>en</a:t>
            </a:r>
            <a:r>
              <a:rPr lang="en" sz="1800" b="0" dirty="0">
                <a:solidFill>
                  <a:schemeClr val="bg1">
                    <a:lumMod val="95000"/>
                  </a:schemeClr>
                </a:solidFill>
              </a:rPr>
              <a:t> </a:t>
            </a:r>
            <a:r>
              <a:rPr lang="en" sz="1800" b="0" dirty="0" err="1">
                <a:solidFill>
                  <a:schemeClr val="bg1">
                    <a:lumMod val="95000"/>
                  </a:schemeClr>
                </a:solidFill>
              </a:rPr>
              <a:t>número</a:t>
            </a:r>
            <a:r>
              <a:rPr lang="en" sz="1800" b="0" dirty="0">
                <a:solidFill>
                  <a:schemeClr val="bg1">
                    <a:lumMod val="95000"/>
                  </a:schemeClr>
                </a:solidFill>
              </a:rPr>
              <a:t> de </a:t>
            </a:r>
            <a:r>
              <a:rPr lang="en" sz="1800" b="0" dirty="0" err="1">
                <a:solidFill>
                  <a:schemeClr val="bg1">
                    <a:lumMod val="95000"/>
                  </a:schemeClr>
                </a:solidFill>
              </a:rPr>
              <a:t>fallecidos</a:t>
            </a:r>
            <a:r>
              <a:rPr lang="en" sz="1800" b="0" dirty="0">
                <a:solidFill>
                  <a:schemeClr val="bg1">
                    <a:lumMod val="95000"/>
                  </a:schemeClr>
                </a:solidFill>
              </a:rPr>
              <a:t> </a:t>
            </a:r>
            <a:r>
              <a:rPr lang="en" sz="1800" b="0" dirty="0" err="1">
                <a:solidFill>
                  <a:schemeClr val="bg1">
                    <a:lumMod val="95000"/>
                  </a:schemeClr>
                </a:solidFill>
              </a:rPr>
              <a:t>si</a:t>
            </a:r>
            <a:r>
              <a:rPr lang="en" sz="1800" b="0" dirty="0">
                <a:solidFill>
                  <a:schemeClr val="bg1">
                    <a:lumMod val="95000"/>
                  </a:schemeClr>
                </a:solidFill>
              </a:rPr>
              <a:t> se </a:t>
            </a:r>
            <a:r>
              <a:rPr lang="en" sz="1800" b="0" dirty="0" err="1">
                <a:solidFill>
                  <a:schemeClr val="bg1">
                    <a:lumMod val="95000"/>
                  </a:schemeClr>
                </a:solidFill>
              </a:rPr>
              <a:t>hubiera</a:t>
            </a:r>
            <a:r>
              <a:rPr lang="en" sz="1800" b="0" dirty="0">
                <a:solidFill>
                  <a:schemeClr val="bg1">
                    <a:lumMod val="95000"/>
                  </a:schemeClr>
                </a:solidFill>
              </a:rPr>
              <a:t> </a:t>
            </a:r>
            <a:r>
              <a:rPr lang="en" sz="1800" b="0" dirty="0" err="1">
                <a:solidFill>
                  <a:schemeClr val="bg1">
                    <a:lumMod val="95000"/>
                  </a:schemeClr>
                </a:solidFill>
              </a:rPr>
              <a:t>infectado</a:t>
            </a:r>
            <a:r>
              <a:rPr lang="en" sz="1800" b="0" dirty="0">
                <a:solidFill>
                  <a:schemeClr val="bg1">
                    <a:lumMod val="95000"/>
                  </a:schemeClr>
                </a:solidFill>
              </a:rPr>
              <a:t> 42 </a:t>
            </a:r>
            <a:r>
              <a:rPr lang="en" sz="1800" b="0" dirty="0" err="1">
                <a:solidFill>
                  <a:schemeClr val="bg1">
                    <a:lumMod val="95000"/>
                  </a:schemeClr>
                </a:solidFill>
              </a:rPr>
              <a:t>millones</a:t>
            </a:r>
            <a:r>
              <a:rPr lang="en" sz="1800" b="0" dirty="0">
                <a:solidFill>
                  <a:schemeClr val="bg1">
                    <a:lumMod val="95000"/>
                  </a:schemeClr>
                </a:solidFill>
              </a:rPr>
              <a:t> de </a:t>
            </a:r>
            <a:r>
              <a:rPr lang="en" sz="1800" b="0" dirty="0" err="1">
                <a:solidFill>
                  <a:schemeClr val="bg1">
                    <a:lumMod val="95000"/>
                  </a:schemeClr>
                </a:solidFill>
              </a:rPr>
              <a:t>Españoles</a:t>
            </a:r>
            <a:r>
              <a:rPr lang="en" sz="1800" b="0" dirty="0">
                <a:solidFill>
                  <a:schemeClr val="bg1">
                    <a:lumMod val="95000"/>
                  </a:schemeClr>
                </a:solidFill>
              </a:rPr>
              <a:t>?</a:t>
            </a:r>
            <a:endParaRPr sz="1800" b="0" dirty="0">
              <a:solidFill>
                <a:schemeClr val="bg1">
                  <a:lumMod val="95000"/>
                </a:schemeClr>
              </a:solidFill>
            </a:endParaRPr>
          </a:p>
          <a:p>
            <a:pPr marL="0" lvl="0" indent="0" algn="ctr" rtl="0">
              <a:spcBef>
                <a:spcPts val="0"/>
              </a:spcBef>
              <a:spcAft>
                <a:spcPts val="0"/>
              </a:spcAft>
              <a:buNone/>
            </a:pPr>
            <a:r>
              <a:rPr lang="en" sz="1800" dirty="0">
                <a:solidFill>
                  <a:schemeClr val="bg1">
                    <a:lumMod val="95000"/>
                  </a:schemeClr>
                </a:solidFill>
              </a:rPr>
              <a:t>Para el total de la población </a:t>
            </a:r>
            <a:r>
              <a:rPr lang="es-ES" sz="1800" dirty="0">
                <a:solidFill>
                  <a:schemeClr val="bg1">
                    <a:lumMod val="95000"/>
                  </a:schemeClr>
                </a:solidFill>
              </a:rPr>
              <a:t>E</a:t>
            </a:r>
            <a:r>
              <a:rPr lang="en" sz="1800" dirty="0" err="1">
                <a:solidFill>
                  <a:schemeClr val="bg1">
                    <a:lumMod val="95000"/>
                  </a:schemeClr>
                </a:solidFill>
              </a:rPr>
              <a:t>spañola</a:t>
            </a:r>
            <a:r>
              <a:rPr lang="en" sz="1800" dirty="0">
                <a:solidFill>
                  <a:schemeClr val="bg1">
                    <a:lumMod val="95000"/>
                  </a:schemeClr>
                </a:solidFill>
              </a:rPr>
              <a:t> </a:t>
            </a:r>
            <a:r>
              <a:rPr lang="en" sz="1800" dirty="0" err="1">
                <a:solidFill>
                  <a:schemeClr val="bg1">
                    <a:lumMod val="95000"/>
                  </a:schemeClr>
                </a:solidFill>
              </a:rPr>
              <a:t>infectada</a:t>
            </a:r>
            <a:r>
              <a:rPr lang="en" sz="1800" dirty="0">
                <a:solidFill>
                  <a:schemeClr val="bg1">
                    <a:lumMod val="95000"/>
                  </a:schemeClr>
                </a:solidFill>
              </a:rPr>
              <a:t> con </a:t>
            </a:r>
            <a:r>
              <a:rPr lang="en" sz="1800" dirty="0" err="1">
                <a:solidFill>
                  <a:schemeClr val="bg1">
                    <a:lumMod val="95000"/>
                  </a:schemeClr>
                </a:solidFill>
              </a:rPr>
              <a:t>pcr</a:t>
            </a:r>
            <a:r>
              <a:rPr lang="en" sz="1800" dirty="0">
                <a:solidFill>
                  <a:schemeClr val="bg1">
                    <a:lumMod val="95000"/>
                  </a:schemeClr>
                </a:solidFill>
              </a:rPr>
              <a:t> </a:t>
            </a:r>
            <a:r>
              <a:rPr lang="en" sz="1800" dirty="0" err="1">
                <a:solidFill>
                  <a:schemeClr val="bg1">
                    <a:lumMod val="95000"/>
                  </a:schemeClr>
                </a:solidFill>
              </a:rPr>
              <a:t>positiv</a:t>
            </a:r>
            <a:r>
              <a:rPr lang="es-ES" sz="1800" dirty="0">
                <a:solidFill>
                  <a:schemeClr val="bg1">
                    <a:lumMod val="95000"/>
                  </a:schemeClr>
                </a:solidFill>
              </a:rPr>
              <a:t>o</a:t>
            </a:r>
            <a:r>
              <a:rPr lang="en" sz="1800" dirty="0">
                <a:solidFill>
                  <a:schemeClr val="bg1">
                    <a:lumMod val="95000"/>
                  </a:schemeClr>
                </a:solidFill>
              </a:rPr>
              <a:t> </a:t>
            </a:r>
            <a:r>
              <a:rPr lang="en" sz="1800" dirty="0" err="1">
                <a:solidFill>
                  <a:schemeClr val="bg1">
                    <a:lumMod val="95000"/>
                  </a:schemeClr>
                </a:solidFill>
              </a:rPr>
              <a:t>tendríamos</a:t>
            </a:r>
            <a:r>
              <a:rPr lang="en" sz="1800" dirty="0">
                <a:solidFill>
                  <a:schemeClr val="bg1">
                    <a:lumMod val="95000"/>
                  </a:schemeClr>
                </a:solidFill>
              </a:rPr>
              <a:t> 1.033.263 </a:t>
            </a:r>
            <a:r>
              <a:rPr lang="en" sz="1800" dirty="0" err="1">
                <a:solidFill>
                  <a:schemeClr val="bg1">
                    <a:lumMod val="95000"/>
                  </a:schemeClr>
                </a:solidFill>
              </a:rPr>
              <a:t>Fallecidos</a:t>
            </a:r>
            <a:endParaRPr sz="1800" dirty="0">
              <a:solidFill>
                <a:schemeClr val="bg1">
                  <a:lumMod val="95000"/>
                </a:schemeClr>
              </a:solidFill>
            </a:endParaRPr>
          </a:p>
        </p:txBody>
      </p:sp>
      <p:sp>
        <p:nvSpPr>
          <p:cNvPr id="264" name="Google Shape;26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457200" y="1166125"/>
            <a:ext cx="3285566" cy="29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Predicciones</a:t>
            </a:r>
            <a:r>
              <a:rPr lang="en" dirty="0"/>
              <a:t> </a:t>
            </a:r>
            <a:r>
              <a:rPr lang="en" dirty="0" err="1"/>
              <a:t>en</a:t>
            </a:r>
            <a:r>
              <a:rPr lang="en" dirty="0"/>
              <a:t> series </a:t>
            </a:r>
            <a:r>
              <a:rPr lang="en" dirty="0" err="1"/>
              <a:t>temporales</a:t>
            </a:r>
            <a:endParaRPr dirty="0"/>
          </a:p>
        </p:txBody>
      </p:sp>
      <p:sp>
        <p:nvSpPr>
          <p:cNvPr id="270" name="Google Shape;270;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271" name="Google Shape;271;p25"/>
          <p:cNvGrpSpPr/>
          <p:nvPr/>
        </p:nvGrpSpPr>
        <p:grpSpPr>
          <a:xfrm>
            <a:off x="4361713" y="1054632"/>
            <a:ext cx="3339000" cy="3339000"/>
            <a:chOff x="2902488" y="902232"/>
            <a:chExt cx="3339000" cy="3339000"/>
          </a:xfrm>
        </p:grpSpPr>
        <p:sp>
          <p:nvSpPr>
            <p:cNvPr id="272" name="Google Shape;272;p25"/>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73" name="Google Shape;273;p25"/>
            <p:cNvSpPr/>
            <p:nvPr/>
          </p:nvSpPr>
          <p:spPr>
            <a:xfrm>
              <a:off x="3123738" y="1123632"/>
              <a:ext cx="2896500" cy="2896200"/>
            </a:xfrm>
            <a:prstGeom prst="pie">
              <a:avLst>
                <a:gd name="adj1" fmla="val 1811602"/>
                <a:gd name="adj2" fmla="val 16214886"/>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grpSp>
      <p:sp>
        <p:nvSpPr>
          <p:cNvPr id="278" name="Google Shape;278;p25"/>
          <p:cNvSpPr/>
          <p:nvPr/>
        </p:nvSpPr>
        <p:spPr>
          <a:xfrm>
            <a:off x="5501290" y="598229"/>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1" name="Google Shape;281;p25"/>
          <p:cNvSpPr/>
          <p:nvPr/>
        </p:nvSpPr>
        <p:spPr>
          <a:xfrm>
            <a:off x="4049921" y="3039058"/>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284" name="Google Shape;284;p25"/>
          <p:cNvSpPr/>
          <p:nvPr/>
        </p:nvSpPr>
        <p:spPr>
          <a:xfrm>
            <a:off x="6939268" y="3031413"/>
            <a:ext cx="1068600" cy="1068600"/>
          </a:xfrm>
          <a:prstGeom prst="ellipse">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19" name="Google Shape;269;p25">
            <a:extLst>
              <a:ext uri="{FF2B5EF4-FFF2-40B4-BE49-F238E27FC236}">
                <a16:creationId xmlns:a16="http://schemas.microsoft.com/office/drawing/2014/main" id="{83A217CB-B2E9-914C-B807-64F8F6820A72}"/>
              </a:ext>
            </a:extLst>
          </p:cNvPr>
          <p:cNvSpPr txBox="1">
            <a:spLocks/>
          </p:cNvSpPr>
          <p:nvPr/>
        </p:nvSpPr>
        <p:spPr>
          <a:xfrm>
            <a:off x="3018310" y="561209"/>
            <a:ext cx="3285566" cy="294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endParaRPr lang="es-ES" dirty="0">
              <a:solidFill>
                <a:schemeClr val="bg1">
                  <a:lumMod val="95000"/>
                </a:schemeClr>
              </a:solidFill>
            </a:endParaRPr>
          </a:p>
        </p:txBody>
      </p:sp>
      <p:sp>
        <p:nvSpPr>
          <p:cNvPr id="20" name="Google Shape;269;p25">
            <a:extLst>
              <a:ext uri="{FF2B5EF4-FFF2-40B4-BE49-F238E27FC236}">
                <a16:creationId xmlns:a16="http://schemas.microsoft.com/office/drawing/2014/main" id="{01860C17-4C25-1448-8EE6-E0753C25D7C3}"/>
              </a:ext>
            </a:extLst>
          </p:cNvPr>
          <p:cNvSpPr txBox="1">
            <a:spLocks/>
          </p:cNvSpPr>
          <p:nvPr/>
        </p:nvSpPr>
        <p:spPr>
          <a:xfrm>
            <a:off x="4580893" y="1276033"/>
            <a:ext cx="2981734" cy="2591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600"/>
              <a:buFont typeface="Poppins"/>
              <a:buNone/>
              <a:defRPr sz="3600" b="1" i="0" u="none" strike="noStrike" cap="none">
                <a:solidFill>
                  <a:schemeClr val="dk1"/>
                </a:solidFill>
                <a:latin typeface="Poppins"/>
                <a:ea typeface="Poppins"/>
                <a:cs typeface="Poppins"/>
                <a:sym typeface="Poppins"/>
              </a:defRPr>
            </a:lvl9pPr>
          </a:lstStyle>
          <a:p>
            <a:pPr algn="ctr"/>
            <a:r>
              <a:rPr lang="es-ES" sz="2400" dirty="0"/>
              <a:t>Utilizamos </a:t>
            </a:r>
            <a:r>
              <a:rPr lang="es-ES" sz="2400" dirty="0" err="1"/>
              <a:t>Prophet</a:t>
            </a:r>
            <a:r>
              <a:rPr lang="es-ES" sz="2400" dirty="0"/>
              <a:t>, un software de código abierto lanzado por el equipo Core Data </a:t>
            </a:r>
            <a:r>
              <a:rPr lang="es-ES" sz="2400" dirty="0" err="1"/>
              <a:t>Science</a:t>
            </a:r>
            <a:r>
              <a:rPr lang="es-ES" sz="2400" dirty="0"/>
              <a:t> de Facebook</a:t>
            </a:r>
          </a:p>
        </p:txBody>
      </p:sp>
      <p:grpSp>
        <p:nvGrpSpPr>
          <p:cNvPr id="21" name="Google Shape;794;p39">
            <a:extLst>
              <a:ext uri="{FF2B5EF4-FFF2-40B4-BE49-F238E27FC236}">
                <a16:creationId xmlns:a16="http://schemas.microsoft.com/office/drawing/2014/main" id="{111756A7-9B85-A44D-8A09-5B98C403F47B}"/>
              </a:ext>
            </a:extLst>
          </p:cNvPr>
          <p:cNvGrpSpPr/>
          <p:nvPr/>
        </p:nvGrpSpPr>
        <p:grpSpPr>
          <a:xfrm>
            <a:off x="1010100" y="2867456"/>
            <a:ext cx="1568791" cy="1708994"/>
            <a:chOff x="5973900" y="318475"/>
            <a:chExt cx="401900" cy="380575"/>
          </a:xfrm>
        </p:grpSpPr>
        <p:sp>
          <p:nvSpPr>
            <p:cNvPr id="22" name="Google Shape;795;p39">
              <a:extLst>
                <a:ext uri="{FF2B5EF4-FFF2-40B4-BE49-F238E27FC236}">
                  <a16:creationId xmlns:a16="http://schemas.microsoft.com/office/drawing/2014/main" id="{432D9F05-17BA-D149-8472-B04FEDE3B07A}"/>
                </a:ext>
              </a:extLst>
            </p:cNvPr>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6;p39">
              <a:extLst>
                <a:ext uri="{FF2B5EF4-FFF2-40B4-BE49-F238E27FC236}">
                  <a16:creationId xmlns:a16="http://schemas.microsoft.com/office/drawing/2014/main" id="{B6B9BB32-BD45-5F4C-A139-2355F4AE4B9E}"/>
                </a:ext>
              </a:extLst>
            </p:cNvPr>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7;p39">
              <a:extLst>
                <a:ext uri="{FF2B5EF4-FFF2-40B4-BE49-F238E27FC236}">
                  <a16:creationId xmlns:a16="http://schemas.microsoft.com/office/drawing/2014/main" id="{8B7D6C18-B877-844F-8FED-D00E59B409E0}"/>
                </a:ext>
              </a:extLst>
            </p:cNvPr>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8;p39">
              <a:extLst>
                <a:ext uri="{FF2B5EF4-FFF2-40B4-BE49-F238E27FC236}">
                  <a16:creationId xmlns:a16="http://schemas.microsoft.com/office/drawing/2014/main" id="{891F392C-AF2B-2E4F-9185-D676CB0C4216}"/>
                </a:ext>
              </a:extLst>
            </p:cNvPr>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9;p39">
              <a:extLst>
                <a:ext uri="{FF2B5EF4-FFF2-40B4-BE49-F238E27FC236}">
                  <a16:creationId xmlns:a16="http://schemas.microsoft.com/office/drawing/2014/main" id="{B5FDF9F4-1482-1A40-9295-F20A775F1527}"/>
                </a:ext>
              </a:extLst>
            </p:cNvPr>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0;p39">
              <a:extLst>
                <a:ext uri="{FF2B5EF4-FFF2-40B4-BE49-F238E27FC236}">
                  <a16:creationId xmlns:a16="http://schemas.microsoft.com/office/drawing/2014/main" id="{4A2CF7EE-6B4A-1C44-8F72-3A49CA732D47}"/>
                </a:ext>
              </a:extLst>
            </p:cNvPr>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1;p39">
              <a:extLst>
                <a:ext uri="{FF2B5EF4-FFF2-40B4-BE49-F238E27FC236}">
                  <a16:creationId xmlns:a16="http://schemas.microsoft.com/office/drawing/2014/main" id="{308796C7-3E1E-2046-8197-F56F50F40608}"/>
                </a:ext>
              </a:extLst>
            </p:cNvPr>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2;p39">
              <a:extLst>
                <a:ext uri="{FF2B5EF4-FFF2-40B4-BE49-F238E27FC236}">
                  <a16:creationId xmlns:a16="http://schemas.microsoft.com/office/drawing/2014/main" id="{DCEFDBC4-146C-054A-AD9C-4BD5E785CE78}"/>
                </a:ext>
              </a:extLst>
            </p:cNvPr>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3;p39">
              <a:extLst>
                <a:ext uri="{FF2B5EF4-FFF2-40B4-BE49-F238E27FC236}">
                  <a16:creationId xmlns:a16="http://schemas.microsoft.com/office/drawing/2014/main" id="{E5FCAE2B-FAB3-F04A-A591-34CF3436068E}"/>
                </a:ext>
              </a:extLst>
            </p:cNvPr>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4;p39">
              <a:extLst>
                <a:ext uri="{FF2B5EF4-FFF2-40B4-BE49-F238E27FC236}">
                  <a16:creationId xmlns:a16="http://schemas.microsoft.com/office/drawing/2014/main" id="{A003C46B-577B-2243-89AC-A8CAA48E40F1}"/>
                </a:ext>
              </a:extLst>
            </p:cNvPr>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5;p39">
              <a:extLst>
                <a:ext uri="{FF2B5EF4-FFF2-40B4-BE49-F238E27FC236}">
                  <a16:creationId xmlns:a16="http://schemas.microsoft.com/office/drawing/2014/main" id="{3D5BA5CD-B390-9648-B7E3-2F860F4AF71F}"/>
                </a:ext>
              </a:extLst>
            </p:cNvPr>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6;p39">
              <a:extLst>
                <a:ext uri="{FF2B5EF4-FFF2-40B4-BE49-F238E27FC236}">
                  <a16:creationId xmlns:a16="http://schemas.microsoft.com/office/drawing/2014/main" id="{620C5A91-DFB3-D14B-B606-26D065BE7E56}"/>
                </a:ext>
              </a:extLst>
            </p:cNvPr>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7;p39">
              <a:extLst>
                <a:ext uri="{FF2B5EF4-FFF2-40B4-BE49-F238E27FC236}">
                  <a16:creationId xmlns:a16="http://schemas.microsoft.com/office/drawing/2014/main" id="{FC2698D8-AE86-FB4C-9458-63319A5FC1B1}"/>
                </a:ext>
              </a:extLst>
            </p:cNvPr>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08;p39">
              <a:extLst>
                <a:ext uri="{FF2B5EF4-FFF2-40B4-BE49-F238E27FC236}">
                  <a16:creationId xmlns:a16="http://schemas.microsoft.com/office/drawing/2014/main" id="{5EEBAA6D-1B9E-1840-AA33-4451C0A2000C}"/>
                </a:ext>
              </a:extLst>
            </p:cNvPr>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Visualización</a:t>
            </a:r>
            <a:r>
              <a:rPr lang="en" dirty="0"/>
              <a:t> de las </a:t>
            </a:r>
            <a:r>
              <a:rPr lang="en" dirty="0" err="1"/>
              <a:t>predicciones</a:t>
            </a:r>
            <a:endParaRPr dirty="0"/>
          </a:p>
        </p:txBody>
      </p:sp>
      <p:sp>
        <p:nvSpPr>
          <p:cNvPr id="291" name="Google Shape;291;p2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 name="Imagen 2">
            <a:extLst>
              <a:ext uri="{FF2B5EF4-FFF2-40B4-BE49-F238E27FC236}">
                <a16:creationId xmlns:a16="http://schemas.microsoft.com/office/drawing/2014/main" id="{5281B3A8-AD94-6E49-BDD4-FB6FC92A38C4}"/>
              </a:ext>
            </a:extLst>
          </p:cNvPr>
          <p:cNvPicPr>
            <a:picLocks noChangeAspect="1"/>
          </p:cNvPicPr>
          <p:nvPr/>
        </p:nvPicPr>
        <p:blipFill>
          <a:blip r:embed="rId3"/>
          <a:stretch>
            <a:fillRect/>
          </a:stretch>
        </p:blipFill>
        <p:spPr>
          <a:xfrm>
            <a:off x="2824332" y="1745345"/>
            <a:ext cx="5706335" cy="3398155"/>
          </a:xfrm>
          <a:prstGeom prst="rect">
            <a:avLst/>
          </a:prstGeom>
        </p:spPr>
      </p:pic>
      <p:sp>
        <p:nvSpPr>
          <p:cNvPr id="4" name="CuadroTexto 3">
            <a:extLst>
              <a:ext uri="{FF2B5EF4-FFF2-40B4-BE49-F238E27FC236}">
                <a16:creationId xmlns:a16="http://schemas.microsoft.com/office/drawing/2014/main" id="{C543E4FB-62D4-1844-9B49-EF28EFC73DAF}"/>
              </a:ext>
            </a:extLst>
          </p:cNvPr>
          <p:cNvSpPr txBox="1"/>
          <p:nvPr/>
        </p:nvSpPr>
        <p:spPr>
          <a:xfrm>
            <a:off x="5057793" y="1507675"/>
            <a:ext cx="2323652" cy="307777"/>
          </a:xfrm>
          <a:prstGeom prst="rect">
            <a:avLst/>
          </a:prstGeom>
          <a:noFill/>
        </p:spPr>
        <p:txBody>
          <a:bodyPr wrap="square" rtlCol="0">
            <a:spAutoFit/>
          </a:bodyPr>
          <a:lstStyle/>
          <a:p>
            <a:r>
              <a:rPr lang="es-ES" dirty="0"/>
              <a:t>Predicción de infectados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Visualización</a:t>
            </a:r>
            <a:r>
              <a:rPr lang="en" dirty="0"/>
              <a:t> de las </a:t>
            </a:r>
            <a:r>
              <a:rPr lang="en" dirty="0" err="1"/>
              <a:t>predicciones</a:t>
            </a:r>
            <a:endParaRPr dirty="0"/>
          </a:p>
        </p:txBody>
      </p:sp>
      <p:sp>
        <p:nvSpPr>
          <p:cNvPr id="291" name="Google Shape;291;p2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CuadroTexto 3">
            <a:extLst>
              <a:ext uri="{FF2B5EF4-FFF2-40B4-BE49-F238E27FC236}">
                <a16:creationId xmlns:a16="http://schemas.microsoft.com/office/drawing/2014/main" id="{C543E4FB-62D4-1844-9B49-EF28EFC73DAF}"/>
              </a:ext>
            </a:extLst>
          </p:cNvPr>
          <p:cNvSpPr txBox="1"/>
          <p:nvPr/>
        </p:nvSpPr>
        <p:spPr>
          <a:xfrm>
            <a:off x="5065734" y="1507675"/>
            <a:ext cx="2583535" cy="307777"/>
          </a:xfrm>
          <a:prstGeom prst="rect">
            <a:avLst/>
          </a:prstGeom>
          <a:noFill/>
        </p:spPr>
        <p:txBody>
          <a:bodyPr wrap="square" rtlCol="0">
            <a:spAutoFit/>
          </a:bodyPr>
          <a:lstStyle/>
          <a:p>
            <a:r>
              <a:rPr lang="es-ES" dirty="0"/>
              <a:t>Predicción de ingresos en uci</a:t>
            </a:r>
          </a:p>
        </p:txBody>
      </p:sp>
      <p:pic>
        <p:nvPicPr>
          <p:cNvPr id="5" name="Imagen 4">
            <a:extLst>
              <a:ext uri="{FF2B5EF4-FFF2-40B4-BE49-F238E27FC236}">
                <a16:creationId xmlns:a16="http://schemas.microsoft.com/office/drawing/2014/main" id="{C39C70C4-DE0C-8542-93B0-615117C03CF8}"/>
              </a:ext>
            </a:extLst>
          </p:cNvPr>
          <p:cNvPicPr>
            <a:picLocks noChangeAspect="1"/>
          </p:cNvPicPr>
          <p:nvPr/>
        </p:nvPicPr>
        <p:blipFill>
          <a:blip r:embed="rId3"/>
          <a:stretch>
            <a:fillRect/>
          </a:stretch>
        </p:blipFill>
        <p:spPr>
          <a:xfrm>
            <a:off x="3301989" y="1815452"/>
            <a:ext cx="5588609" cy="3328048"/>
          </a:xfrm>
          <a:prstGeom prst="rect">
            <a:avLst/>
          </a:prstGeom>
        </p:spPr>
      </p:pic>
    </p:spTree>
    <p:extLst>
      <p:ext uri="{BB962C8B-B14F-4D97-AF65-F5344CB8AC3E}">
        <p14:creationId xmlns:p14="http://schemas.microsoft.com/office/powerpoint/2010/main" val="386138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PROYECTO COVID-19 VISION 360</a:t>
            </a:r>
            <a:endParaRPr dirty="0"/>
          </a:p>
        </p:txBody>
      </p:sp>
      <p:sp>
        <p:nvSpPr>
          <p:cNvPr id="155" name="Google Shape;155;p15"/>
          <p:cNvSpPr txBox="1">
            <a:spLocks noGrp="1"/>
          </p:cNvSpPr>
          <p:nvPr>
            <p:ph type="body" idx="1"/>
          </p:nvPr>
        </p:nvSpPr>
        <p:spPr>
          <a:xfrm>
            <a:off x="1069625" y="1958050"/>
            <a:ext cx="7486250" cy="2246100"/>
          </a:xfrm>
          <a:prstGeom prst="rect">
            <a:avLst/>
          </a:prstGeom>
        </p:spPr>
        <p:txBody>
          <a:bodyPr spcFirstLastPara="1" wrap="square" lIns="91425" tIns="91425" rIns="91425" bIns="91425" anchor="t" anchorCtr="0">
            <a:noAutofit/>
          </a:bodyPr>
          <a:lstStyle/>
          <a:p>
            <a:r>
              <a:rPr lang="es-ES" b="1" dirty="0"/>
              <a:t>Problema planteado</a:t>
            </a:r>
          </a:p>
          <a:p>
            <a:r>
              <a:rPr lang="es-ES" sz="1200" dirty="0"/>
              <a:t>Hemos decidido realizar como proyecto para el fin de Master un ejercicio relacionado con la temática más actual, la Covid-19, la pandemia mundial de Coronavirus ha hecho que cambie nuestro modo de vida y el Big Data debe dar respuestas y análisis sobre los datos que arroja esta enfermedad y aportar así una visión a esta nueva realidad. Queremos plantear una visión de 360 grados de la Covid-19 es España y por Comunidades Autónomas, visualizaremos los datos y realizaremos una predicción con los algoritmos de Machine </a:t>
            </a:r>
            <a:r>
              <a:rPr lang="es-ES" sz="1200" dirty="0" err="1"/>
              <a:t>Learning</a:t>
            </a:r>
            <a:r>
              <a:rPr lang="es-ES" sz="1200" dirty="0"/>
              <a:t> así como un ejercicio de predicción de series temporales con Python, para complementar nuestra imagen 360 sobre el coronavirus analizaremos sentimientos en la red social twitter. Así afrontaremos por un lado la visualización y comprensión de los datos que tenemos, nos plantearemos varias hipótesis ha resolver y analizaremos sentimentalmente las ideas de la población sobre la vacuna de la Covid-19 intentando así que nuestra visión sobre el tema sea de la mayor amplitud posible.</a:t>
            </a: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Visualización</a:t>
            </a:r>
            <a:r>
              <a:rPr lang="en" dirty="0"/>
              <a:t> de las </a:t>
            </a:r>
            <a:r>
              <a:rPr lang="en" dirty="0" err="1"/>
              <a:t>predicciones</a:t>
            </a:r>
            <a:endParaRPr dirty="0"/>
          </a:p>
        </p:txBody>
      </p:sp>
      <p:sp>
        <p:nvSpPr>
          <p:cNvPr id="291" name="Google Shape;291;p2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 name="CuadroTexto 3">
            <a:extLst>
              <a:ext uri="{FF2B5EF4-FFF2-40B4-BE49-F238E27FC236}">
                <a16:creationId xmlns:a16="http://schemas.microsoft.com/office/drawing/2014/main" id="{C543E4FB-62D4-1844-9B49-EF28EFC73DAF}"/>
              </a:ext>
            </a:extLst>
          </p:cNvPr>
          <p:cNvSpPr txBox="1"/>
          <p:nvPr/>
        </p:nvSpPr>
        <p:spPr>
          <a:xfrm>
            <a:off x="5057793" y="1507675"/>
            <a:ext cx="2537106" cy="307777"/>
          </a:xfrm>
          <a:prstGeom prst="rect">
            <a:avLst/>
          </a:prstGeom>
          <a:noFill/>
        </p:spPr>
        <p:txBody>
          <a:bodyPr wrap="square" rtlCol="0">
            <a:spAutoFit/>
          </a:bodyPr>
          <a:lstStyle/>
          <a:p>
            <a:r>
              <a:rPr lang="es-ES" dirty="0"/>
              <a:t>Predicción de Fallecimientos</a:t>
            </a:r>
          </a:p>
        </p:txBody>
      </p:sp>
      <p:pic>
        <p:nvPicPr>
          <p:cNvPr id="5" name="Imagen 4">
            <a:extLst>
              <a:ext uri="{FF2B5EF4-FFF2-40B4-BE49-F238E27FC236}">
                <a16:creationId xmlns:a16="http://schemas.microsoft.com/office/drawing/2014/main" id="{B65B5FDC-AC36-4542-BEFD-AA6BFC06638F}"/>
              </a:ext>
            </a:extLst>
          </p:cNvPr>
          <p:cNvPicPr>
            <a:picLocks noChangeAspect="1"/>
          </p:cNvPicPr>
          <p:nvPr/>
        </p:nvPicPr>
        <p:blipFill>
          <a:blip r:embed="rId3"/>
          <a:stretch>
            <a:fillRect/>
          </a:stretch>
        </p:blipFill>
        <p:spPr>
          <a:xfrm>
            <a:off x="3667121" y="1777594"/>
            <a:ext cx="4888754" cy="3365906"/>
          </a:xfrm>
          <a:prstGeom prst="rect">
            <a:avLst/>
          </a:prstGeom>
        </p:spPr>
      </p:pic>
    </p:spTree>
    <p:extLst>
      <p:ext uri="{BB962C8B-B14F-4D97-AF65-F5344CB8AC3E}">
        <p14:creationId xmlns:p14="http://schemas.microsoft.com/office/powerpoint/2010/main" val="42813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p:nvPr/>
        </p:nvSpPr>
        <p:spPr>
          <a:xfrm>
            <a:off x="671525" y="1114150"/>
            <a:ext cx="7800975" cy="3716213"/>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txBox="1">
            <a:spLocks noGrp="1"/>
          </p:cNvSpPr>
          <p:nvPr>
            <p:ph type="title" idx="4294967295"/>
          </p:nvPr>
        </p:nvSpPr>
        <p:spPr>
          <a:xfrm>
            <a:off x="1101277" y="314302"/>
            <a:ext cx="6300023" cy="50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ANALISIS DE SENTIMIENTOS EN TWITTER</a:t>
            </a:r>
            <a:endParaRPr sz="2400" dirty="0"/>
          </a:p>
        </p:txBody>
      </p:sp>
      <p:sp>
        <p:nvSpPr>
          <p:cNvPr id="299" name="Google Shape;299;p27"/>
          <p:cNvSpPr/>
          <p:nvPr/>
        </p:nvSpPr>
        <p:spPr>
          <a:xfrm>
            <a:off x="2062050" y="1906700"/>
            <a:ext cx="662100" cy="202500"/>
          </a:xfrm>
          <a:prstGeom prst="wedgeRectCallout">
            <a:avLst>
              <a:gd name="adj1" fmla="val -21428"/>
              <a:gd name="adj2" fmla="val 84287"/>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Poppins Light"/>
                <a:ea typeface="Poppins Light"/>
                <a:cs typeface="Poppins Light"/>
                <a:sym typeface="Poppins Light"/>
              </a:rPr>
              <a:t>our office</a:t>
            </a:r>
            <a:endParaRPr sz="800">
              <a:latin typeface="Poppins Light"/>
              <a:ea typeface="Poppins Light"/>
              <a:cs typeface="Poppins Light"/>
              <a:sym typeface="Poppins Light"/>
            </a:endParaRPr>
          </a:p>
        </p:txBody>
      </p:sp>
      <p:sp>
        <p:nvSpPr>
          <p:cNvPr id="300" name="Google Shape;300;p2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301" name="Google Shape;301;p27"/>
          <p:cNvSpPr/>
          <p:nvPr/>
        </p:nvSpPr>
        <p:spPr>
          <a:xfrm>
            <a:off x="1259150" y="2312275"/>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2930175" y="3823050"/>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3876250" y="2093937"/>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4578100" y="4166000"/>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615425" y="2570825"/>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7248600" y="4203700"/>
            <a:ext cx="152700" cy="152700"/>
          </a:xfrm>
          <a:prstGeom prst="donut">
            <a:avLst>
              <a:gd name="adj" fmla="val 36703"/>
            </a:avLst>
          </a:pr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ctrTitle" idx="4294967295"/>
          </p:nvPr>
        </p:nvSpPr>
        <p:spPr>
          <a:xfrm>
            <a:off x="1335475" y="1811950"/>
            <a:ext cx="64731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4400" dirty="0"/>
              <a:t>¿Qué opinamos sobre la vacuna?</a:t>
            </a:r>
            <a:endParaRPr sz="4400" dirty="0"/>
          </a:p>
        </p:txBody>
      </p:sp>
      <p:sp>
        <p:nvSpPr>
          <p:cNvPr id="312" name="Google Shape;312;p28"/>
          <p:cNvSpPr txBox="1">
            <a:spLocks noGrp="1"/>
          </p:cNvSpPr>
          <p:nvPr>
            <p:ph type="subTitle" idx="4294967295"/>
          </p:nvPr>
        </p:nvSpPr>
        <p:spPr>
          <a:xfrm>
            <a:off x="1335475" y="2916254"/>
            <a:ext cx="64731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El </a:t>
            </a:r>
            <a:r>
              <a:rPr lang="en" dirty="0" err="1"/>
              <a:t>analisis</a:t>
            </a:r>
            <a:r>
              <a:rPr lang="en" dirty="0"/>
              <a:t> de </a:t>
            </a:r>
            <a:r>
              <a:rPr lang="en" dirty="0" err="1"/>
              <a:t>sentimientos</a:t>
            </a:r>
            <a:r>
              <a:rPr lang="en" dirty="0"/>
              <a:t> </a:t>
            </a:r>
            <a:r>
              <a:rPr lang="en" dirty="0" err="1"/>
              <a:t>en</a:t>
            </a:r>
            <a:r>
              <a:rPr lang="en" dirty="0"/>
              <a:t> redes </a:t>
            </a:r>
            <a:r>
              <a:rPr lang="en" dirty="0" err="1"/>
              <a:t>sociales</a:t>
            </a:r>
            <a:r>
              <a:rPr lang="en" dirty="0"/>
              <a:t> se ha </a:t>
            </a:r>
            <a:r>
              <a:rPr lang="en" dirty="0" err="1"/>
              <a:t>convertido</a:t>
            </a:r>
            <a:r>
              <a:rPr lang="en" dirty="0"/>
              <a:t> </a:t>
            </a:r>
            <a:r>
              <a:rPr lang="en" dirty="0" err="1"/>
              <a:t>en</a:t>
            </a:r>
            <a:r>
              <a:rPr lang="en" dirty="0"/>
              <a:t> uno de los </a:t>
            </a:r>
            <a:r>
              <a:rPr lang="en" dirty="0" err="1"/>
              <a:t>usos</a:t>
            </a:r>
            <a:r>
              <a:rPr lang="en" dirty="0"/>
              <a:t> mas </a:t>
            </a:r>
            <a:r>
              <a:rPr lang="en" dirty="0" err="1"/>
              <a:t>interesantes</a:t>
            </a:r>
            <a:r>
              <a:rPr lang="en" dirty="0"/>
              <a:t> para el Big Data </a:t>
            </a:r>
            <a:r>
              <a:rPr lang="en" dirty="0" err="1"/>
              <a:t>aplicado</a:t>
            </a:r>
            <a:r>
              <a:rPr lang="en" dirty="0"/>
              <a:t> y el </a:t>
            </a:r>
            <a:r>
              <a:rPr lang="en" dirty="0" err="1"/>
              <a:t>analisis</a:t>
            </a:r>
            <a:r>
              <a:rPr lang="en" dirty="0"/>
              <a:t> de </a:t>
            </a:r>
            <a:r>
              <a:rPr lang="en" dirty="0" err="1"/>
              <a:t>datos</a:t>
            </a:r>
            <a:endParaRPr dirty="0"/>
          </a:p>
        </p:txBody>
      </p:sp>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9"/>
          <p:cNvSpPr txBox="1">
            <a:spLocks noGrp="1"/>
          </p:cNvSpPr>
          <p:nvPr>
            <p:ph type="ctrTitle" idx="4294967295"/>
          </p:nvPr>
        </p:nvSpPr>
        <p:spPr>
          <a:xfrm>
            <a:off x="2884625" y="720250"/>
            <a:ext cx="4365000" cy="930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2000</a:t>
            </a:r>
            <a:endParaRPr dirty="0"/>
          </a:p>
        </p:txBody>
      </p:sp>
      <p:sp>
        <p:nvSpPr>
          <p:cNvPr id="319" name="Google Shape;319;p29"/>
          <p:cNvSpPr txBox="1">
            <a:spLocks noGrp="1"/>
          </p:cNvSpPr>
          <p:nvPr>
            <p:ph type="subTitle" idx="4294967295"/>
          </p:nvPr>
        </p:nvSpPr>
        <p:spPr>
          <a:xfrm>
            <a:off x="2884625" y="1331158"/>
            <a:ext cx="43650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400" dirty="0"/>
              <a:t>T</a:t>
            </a:r>
            <a:r>
              <a:rPr lang="en" sz="1400" dirty="0" err="1"/>
              <a:t>weets</a:t>
            </a:r>
            <a:r>
              <a:rPr lang="en" sz="1400" dirty="0"/>
              <a:t> </a:t>
            </a:r>
            <a:r>
              <a:rPr lang="en" sz="1400" dirty="0" err="1"/>
              <a:t>capturados</a:t>
            </a:r>
            <a:endParaRPr sz="1400" dirty="0"/>
          </a:p>
        </p:txBody>
      </p:sp>
      <p:sp>
        <p:nvSpPr>
          <p:cNvPr id="320" name="Google Shape;320;p29"/>
          <p:cNvSpPr txBox="1">
            <a:spLocks noGrp="1"/>
          </p:cNvSpPr>
          <p:nvPr>
            <p:ph type="ctrTitle" idx="4294967295"/>
          </p:nvPr>
        </p:nvSpPr>
        <p:spPr>
          <a:xfrm>
            <a:off x="2796987" y="4047711"/>
            <a:ext cx="6819319" cy="7510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 </a:t>
            </a:r>
            <a:r>
              <a:rPr lang="en" dirty="0" err="1"/>
              <a:t>solicita</a:t>
            </a:r>
            <a:r>
              <a:rPr lang="en" dirty="0"/>
              <a:t> </a:t>
            </a:r>
            <a:r>
              <a:rPr lang="en" dirty="0" err="1"/>
              <a:t>permiso</a:t>
            </a:r>
            <a:r>
              <a:rPr lang="en" dirty="0"/>
              <a:t> para la </a:t>
            </a:r>
            <a:r>
              <a:rPr lang="en" dirty="0" err="1"/>
              <a:t>comercialización</a:t>
            </a:r>
            <a:endParaRPr dirty="0"/>
          </a:p>
        </p:txBody>
      </p:sp>
      <p:sp>
        <p:nvSpPr>
          <p:cNvPr id="322" name="Google Shape;322;p29"/>
          <p:cNvSpPr txBox="1">
            <a:spLocks noGrp="1"/>
          </p:cNvSpPr>
          <p:nvPr>
            <p:ph type="ctrTitle" idx="4294967295"/>
          </p:nvPr>
        </p:nvSpPr>
        <p:spPr>
          <a:xfrm>
            <a:off x="2884624" y="2034697"/>
            <a:ext cx="4850123"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30 Noviembre 2020</a:t>
            </a:r>
            <a:endParaRPr dirty="0"/>
          </a:p>
        </p:txBody>
      </p:sp>
      <p:sp>
        <p:nvSpPr>
          <p:cNvPr id="323" name="Google Shape;323;p29"/>
          <p:cNvSpPr txBox="1">
            <a:spLocks noGrp="1"/>
          </p:cNvSpPr>
          <p:nvPr>
            <p:ph type="subTitle" idx="4294967295"/>
          </p:nvPr>
        </p:nvSpPr>
        <p:spPr>
          <a:xfrm>
            <a:off x="2884625" y="2645604"/>
            <a:ext cx="43650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La </a:t>
            </a:r>
            <a:r>
              <a:rPr lang="en" sz="1400" dirty="0" err="1"/>
              <a:t>farmaceutica</a:t>
            </a:r>
            <a:r>
              <a:rPr lang="en" sz="1400" dirty="0"/>
              <a:t> </a:t>
            </a:r>
            <a:r>
              <a:rPr lang="en" sz="1400" dirty="0" err="1"/>
              <a:t>Europea</a:t>
            </a:r>
            <a:r>
              <a:rPr lang="en" sz="1400" dirty="0"/>
              <a:t> “</a:t>
            </a:r>
            <a:r>
              <a:rPr lang="en" sz="1400" dirty="0" err="1"/>
              <a:t>Moderna</a:t>
            </a:r>
            <a:r>
              <a:rPr lang="en" sz="1400" dirty="0"/>
              <a:t>” </a:t>
            </a:r>
            <a:r>
              <a:rPr lang="en" sz="1400" dirty="0" err="1"/>
              <a:t>informa</a:t>
            </a:r>
            <a:r>
              <a:rPr lang="en" sz="1400" dirty="0"/>
              <a:t> a el </a:t>
            </a:r>
            <a:r>
              <a:rPr lang="en" sz="1400" dirty="0" err="1"/>
              <a:t>mundo</a:t>
            </a:r>
            <a:r>
              <a:rPr lang="en" sz="1400" dirty="0"/>
              <a:t> que la </a:t>
            </a:r>
            <a:r>
              <a:rPr lang="en" sz="1400" dirty="0" err="1"/>
              <a:t>vacuna</a:t>
            </a:r>
            <a:r>
              <a:rPr lang="en" sz="1400" dirty="0"/>
              <a:t> </a:t>
            </a:r>
            <a:r>
              <a:rPr lang="en" sz="1400" dirty="0" err="1"/>
              <a:t>tiene</a:t>
            </a:r>
            <a:r>
              <a:rPr lang="en" sz="1400" dirty="0"/>
              <a:t> un 94% de </a:t>
            </a:r>
            <a:r>
              <a:rPr lang="en" sz="1400" dirty="0" err="1"/>
              <a:t>efectividad</a:t>
            </a:r>
            <a:endParaRPr sz="1400" dirty="0"/>
          </a:p>
        </p:txBody>
      </p:sp>
      <p:sp>
        <p:nvSpPr>
          <p:cNvPr id="324" name="Google Shape;324;p2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grpSp>
        <p:nvGrpSpPr>
          <p:cNvPr id="325" name="Google Shape;325;p29"/>
          <p:cNvGrpSpPr/>
          <p:nvPr/>
        </p:nvGrpSpPr>
        <p:grpSpPr>
          <a:xfrm>
            <a:off x="1799419" y="1526163"/>
            <a:ext cx="369526" cy="268183"/>
            <a:chOff x="3932350" y="3714775"/>
            <a:chExt cx="439650" cy="319075"/>
          </a:xfrm>
        </p:grpSpPr>
        <p:sp>
          <p:nvSpPr>
            <p:cNvPr id="326" name="Google Shape;326;p29"/>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3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337" name="Google Shape;337;p30"/>
          <p:cNvGrpSpPr/>
          <p:nvPr/>
        </p:nvGrpSpPr>
        <p:grpSpPr>
          <a:xfrm>
            <a:off x="5252048" y="1217848"/>
            <a:ext cx="2726286" cy="2547000"/>
            <a:chOff x="1293736" y="1258050"/>
            <a:chExt cx="2726286" cy="2547000"/>
          </a:xfrm>
        </p:grpSpPr>
        <p:sp>
          <p:nvSpPr>
            <p:cNvPr id="338" name="Google Shape;338;p30"/>
            <p:cNvSpPr/>
            <p:nvPr/>
          </p:nvSpPr>
          <p:spPr>
            <a:xfrm rot="2700000">
              <a:off x="2286374" y="1011412"/>
              <a:ext cx="561726" cy="3040276"/>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39" name="Google Shape;339;p30"/>
            <p:cNvSpPr/>
            <p:nvPr/>
          </p:nvSpPr>
          <p:spPr>
            <a:xfrm>
              <a:off x="1510752"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Poppins"/>
                  <a:ea typeface="Poppins"/>
                  <a:cs typeface="Poppins"/>
                  <a:sym typeface="Poppins"/>
                </a:rPr>
                <a:t>1</a:t>
              </a:r>
              <a:endParaRPr sz="1200" b="1">
                <a:latin typeface="Poppins"/>
                <a:ea typeface="Poppins"/>
                <a:cs typeface="Poppins"/>
                <a:sym typeface="Poppins"/>
              </a:endParaRPr>
            </a:p>
          </p:txBody>
        </p:sp>
        <p:sp>
          <p:nvSpPr>
            <p:cNvPr id="340" name="Google Shape;340;p30"/>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a:solidFill>
                    <a:srgbClr val="FFFFFF"/>
                  </a:solidFill>
                  <a:latin typeface="Poppins"/>
                  <a:ea typeface="Poppins"/>
                  <a:cs typeface="Poppins"/>
                  <a:sym typeface="Poppins"/>
                </a:rPr>
                <a:t>El </a:t>
              </a:r>
              <a:r>
                <a:rPr lang="en" sz="1100" b="1" dirty="0" err="1">
                  <a:solidFill>
                    <a:srgbClr val="FFFFFF"/>
                  </a:solidFill>
                  <a:latin typeface="Poppins"/>
                  <a:ea typeface="Poppins"/>
                  <a:cs typeface="Poppins"/>
                  <a:sym typeface="Poppins"/>
                </a:rPr>
                <a:t>sentimiento</a:t>
              </a:r>
              <a:r>
                <a:rPr lang="en" sz="1100" b="1" dirty="0">
                  <a:solidFill>
                    <a:srgbClr val="FFFFFF"/>
                  </a:solidFill>
                  <a:latin typeface="Poppins"/>
                  <a:ea typeface="Poppins"/>
                  <a:cs typeface="Poppins"/>
                  <a:sym typeface="Poppins"/>
                </a:rPr>
                <a:t> es </a:t>
              </a:r>
              <a:r>
                <a:rPr lang="en" sz="1100" b="1" dirty="0" err="1">
                  <a:solidFill>
                    <a:srgbClr val="FFFFFF"/>
                  </a:solidFill>
                  <a:latin typeface="Poppins"/>
                  <a:ea typeface="Poppins"/>
                  <a:cs typeface="Poppins"/>
                  <a:sym typeface="Poppins"/>
                </a:rPr>
                <a:t>ligeramente</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positiv</a:t>
              </a:r>
              <a:r>
                <a:rPr lang="es-ES" sz="1100" b="1" dirty="0">
                  <a:solidFill>
                    <a:srgbClr val="FFFFFF"/>
                  </a:solidFill>
                  <a:latin typeface="Poppins"/>
                  <a:ea typeface="Poppins"/>
                  <a:cs typeface="Poppins"/>
                  <a:sym typeface="Poppins"/>
                </a:rPr>
                <a:t>o</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practimente</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plano</a:t>
              </a:r>
              <a:endParaRPr sz="1100" b="1" dirty="0">
                <a:solidFill>
                  <a:srgbClr val="FFFFFF"/>
                </a:solidFill>
                <a:latin typeface="Poppins"/>
                <a:ea typeface="Poppins"/>
                <a:cs typeface="Poppins"/>
                <a:sym typeface="Poppins"/>
              </a:endParaRPr>
            </a:p>
          </p:txBody>
        </p:sp>
        <p:sp>
          <p:nvSpPr>
            <p:cNvPr id="341" name="Google Shape;341;p30"/>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s-ES" sz="800" dirty="0">
                  <a:latin typeface="Poppins Light"/>
                  <a:ea typeface="Poppins Light"/>
                  <a:cs typeface="Poppins Light"/>
                  <a:sym typeface="Poppins Light"/>
                </a:rPr>
                <a:t>L</a:t>
              </a:r>
              <a:r>
                <a:rPr lang="en" sz="800" dirty="0">
                  <a:latin typeface="Poppins Light"/>
                  <a:ea typeface="Poppins Light"/>
                  <a:cs typeface="Poppins Light"/>
                  <a:sym typeface="Poppins Light"/>
                </a:rPr>
                <a:t>a </a:t>
              </a:r>
              <a:r>
                <a:rPr lang="en" sz="800" dirty="0" err="1">
                  <a:latin typeface="Poppins Light"/>
                  <a:ea typeface="Poppins Light"/>
                  <a:cs typeface="Poppins Light"/>
                  <a:sym typeface="Poppins Light"/>
                </a:rPr>
                <a:t>escala</a:t>
              </a:r>
              <a:r>
                <a:rPr lang="en" sz="800" dirty="0">
                  <a:latin typeface="Poppins Light"/>
                  <a:ea typeface="Poppins Light"/>
                  <a:cs typeface="Poppins Light"/>
                  <a:sym typeface="Poppins Light"/>
                </a:rPr>
                <a:t> </a:t>
              </a:r>
              <a:r>
                <a:rPr lang="en" sz="800" dirty="0" err="1">
                  <a:latin typeface="Poppins Light"/>
                  <a:ea typeface="Poppins Light"/>
                  <a:cs typeface="Poppins Light"/>
                  <a:sym typeface="Poppins Light"/>
                </a:rPr>
                <a:t>va</a:t>
              </a:r>
              <a:r>
                <a:rPr lang="en" sz="800" dirty="0">
                  <a:latin typeface="Poppins Light"/>
                  <a:ea typeface="Poppins Light"/>
                  <a:cs typeface="Poppins Light"/>
                  <a:sym typeface="Poppins Light"/>
                </a:rPr>
                <a:t> de -1 a 1 </a:t>
              </a:r>
              <a:r>
                <a:rPr lang="en" sz="800" dirty="0" err="1">
                  <a:latin typeface="Poppins Light"/>
                  <a:ea typeface="Poppins Light"/>
                  <a:cs typeface="Poppins Light"/>
                  <a:sym typeface="Poppins Light"/>
                </a:rPr>
                <a:t>siendo</a:t>
              </a:r>
              <a:r>
                <a:rPr lang="en" sz="800" dirty="0">
                  <a:latin typeface="Poppins Light"/>
                  <a:ea typeface="Poppins Light"/>
                  <a:cs typeface="Poppins Light"/>
                  <a:sym typeface="Poppins Light"/>
                </a:rPr>
                <a:t> -1 el mas </a:t>
              </a:r>
              <a:r>
                <a:rPr lang="en" sz="800" dirty="0" err="1">
                  <a:latin typeface="Poppins Light"/>
                  <a:ea typeface="Poppins Light"/>
                  <a:cs typeface="Poppins Light"/>
                  <a:sym typeface="Poppins Light"/>
                </a:rPr>
                <a:t>negativ</a:t>
              </a:r>
              <a:r>
                <a:rPr lang="es-ES" sz="800" dirty="0">
                  <a:latin typeface="Poppins Light"/>
                  <a:ea typeface="Poppins Light"/>
                  <a:cs typeface="Poppins Light"/>
                  <a:sym typeface="Poppins Light"/>
                </a:rPr>
                <a:t>o</a:t>
              </a:r>
              <a:r>
                <a:rPr lang="en" sz="800" dirty="0">
                  <a:latin typeface="Poppins Light"/>
                  <a:ea typeface="Poppins Light"/>
                  <a:cs typeface="Poppins Light"/>
                  <a:sym typeface="Poppins Light"/>
                </a:rPr>
                <a:t> y 1 el mas </a:t>
              </a:r>
              <a:r>
                <a:rPr lang="en" sz="800" dirty="0" err="1">
                  <a:latin typeface="Poppins Light"/>
                  <a:ea typeface="Poppins Light"/>
                  <a:cs typeface="Poppins Light"/>
                  <a:sym typeface="Poppins Light"/>
                </a:rPr>
                <a:t>positivo</a:t>
              </a:r>
              <a:r>
                <a:rPr lang="en" sz="800" dirty="0">
                  <a:latin typeface="Poppins Light"/>
                  <a:ea typeface="Poppins Light"/>
                  <a:cs typeface="Poppins Light"/>
                  <a:sym typeface="Poppins Light"/>
                </a:rPr>
                <a:t>.</a:t>
              </a:r>
              <a:endParaRPr sz="800" dirty="0">
                <a:latin typeface="Poppins Light"/>
                <a:ea typeface="Poppins Light"/>
                <a:cs typeface="Poppins Light"/>
                <a:sym typeface="Poppins Light"/>
              </a:endParaRPr>
            </a:p>
          </p:txBody>
        </p:sp>
      </p:grpSp>
      <p:grpSp>
        <p:nvGrpSpPr>
          <p:cNvPr id="342" name="Google Shape;342;p30"/>
          <p:cNvGrpSpPr/>
          <p:nvPr/>
        </p:nvGrpSpPr>
        <p:grpSpPr>
          <a:xfrm>
            <a:off x="6525549" y="1602294"/>
            <a:ext cx="2726286" cy="2547000"/>
            <a:chOff x="3203958" y="1258050"/>
            <a:chExt cx="2726286" cy="2547000"/>
          </a:xfrm>
        </p:grpSpPr>
        <p:sp>
          <p:nvSpPr>
            <p:cNvPr id="343" name="Google Shape;343;p30"/>
            <p:cNvSpPr/>
            <p:nvPr/>
          </p:nvSpPr>
          <p:spPr>
            <a:xfrm rot="2700000">
              <a:off x="4196595" y="1011412"/>
              <a:ext cx="561726" cy="3040276"/>
            </a:xfrm>
            <a:prstGeom prst="roundRect">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344" name="Google Shape;344;p30"/>
            <p:cNvSpPr/>
            <p:nvPr/>
          </p:nvSpPr>
          <p:spPr>
            <a:xfrm>
              <a:off x="3420974" y="3205393"/>
              <a:ext cx="374100" cy="3741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666666"/>
                  </a:solidFill>
                  <a:latin typeface="Poppins"/>
                  <a:ea typeface="Poppins"/>
                  <a:cs typeface="Poppins"/>
                  <a:sym typeface="Poppins"/>
                </a:rPr>
                <a:t>2</a:t>
              </a:r>
              <a:endParaRPr sz="1200" b="1">
                <a:solidFill>
                  <a:srgbClr val="666666"/>
                </a:solidFill>
                <a:latin typeface="Poppins"/>
                <a:ea typeface="Poppins"/>
                <a:cs typeface="Poppins"/>
                <a:sym typeface="Poppins"/>
              </a:endParaRPr>
            </a:p>
          </p:txBody>
        </p:sp>
        <p:sp>
          <p:nvSpPr>
            <p:cNvPr id="345" name="Google Shape;345;p30"/>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dirty="0" err="1">
                  <a:solidFill>
                    <a:srgbClr val="FFFFFF"/>
                  </a:solidFill>
                  <a:latin typeface="Poppins"/>
                  <a:ea typeface="Poppins"/>
                  <a:cs typeface="Poppins"/>
                  <a:sym typeface="Poppins"/>
                </a:rPr>
                <a:t>Observamos</a:t>
              </a:r>
              <a:r>
                <a:rPr lang="en" sz="1100" b="1" dirty="0">
                  <a:solidFill>
                    <a:srgbClr val="FFFFFF"/>
                  </a:solidFill>
                  <a:latin typeface="Poppins"/>
                  <a:ea typeface="Poppins"/>
                  <a:cs typeface="Poppins"/>
                  <a:sym typeface="Poppins"/>
                </a:rPr>
                <a:t> Tweets </a:t>
              </a:r>
              <a:r>
                <a:rPr lang="en" sz="1100" b="1" dirty="0" err="1">
                  <a:solidFill>
                    <a:srgbClr val="FFFFFF"/>
                  </a:solidFill>
                  <a:latin typeface="Poppins"/>
                  <a:ea typeface="Poppins"/>
                  <a:cs typeface="Poppins"/>
                  <a:sym typeface="Poppins"/>
                </a:rPr>
                <a:t>cuya</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polaridad</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esta</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muy</a:t>
              </a:r>
              <a:r>
                <a:rPr lang="en" sz="1100" b="1" dirty="0">
                  <a:solidFill>
                    <a:srgbClr val="FFFFFF"/>
                  </a:solidFill>
                  <a:latin typeface="Poppins"/>
                  <a:ea typeface="Poppins"/>
                  <a:cs typeface="Poppins"/>
                  <a:sym typeface="Poppins"/>
                </a:rPr>
                <a:t> </a:t>
              </a:r>
              <a:r>
                <a:rPr lang="en" sz="1100" b="1" dirty="0" err="1">
                  <a:solidFill>
                    <a:srgbClr val="FFFFFF"/>
                  </a:solidFill>
                  <a:latin typeface="Poppins"/>
                  <a:ea typeface="Poppins"/>
                  <a:cs typeface="Poppins"/>
                  <a:sym typeface="Poppins"/>
                </a:rPr>
                <a:t>definida</a:t>
              </a:r>
              <a:r>
                <a:rPr lang="en" sz="1100" b="1" dirty="0">
                  <a:solidFill>
                    <a:srgbClr val="FFFFFF"/>
                  </a:solidFill>
                  <a:latin typeface="Poppins"/>
                  <a:ea typeface="Poppins"/>
                  <a:cs typeface="Poppins"/>
                  <a:sym typeface="Poppins"/>
                </a:rPr>
                <a:t> a </a:t>
              </a:r>
              <a:r>
                <a:rPr lang="en" sz="1100" b="1" dirty="0" err="1">
                  <a:solidFill>
                    <a:srgbClr val="FFFFFF"/>
                  </a:solidFill>
                  <a:latin typeface="Poppins"/>
                  <a:ea typeface="Poppins"/>
                  <a:cs typeface="Poppins"/>
                  <a:sym typeface="Poppins"/>
                </a:rPr>
                <a:t>positiv</a:t>
              </a:r>
              <a:r>
                <a:rPr lang="es-ES" sz="1100" b="1" dirty="0">
                  <a:solidFill>
                    <a:srgbClr val="FFFFFF"/>
                  </a:solidFill>
                  <a:latin typeface="Poppins"/>
                  <a:ea typeface="Poppins"/>
                  <a:cs typeface="Poppins"/>
                  <a:sym typeface="Poppins"/>
                </a:rPr>
                <a:t>o</a:t>
              </a:r>
              <a:r>
                <a:rPr lang="en" sz="1100" b="1" dirty="0">
                  <a:solidFill>
                    <a:srgbClr val="FFFFFF"/>
                  </a:solidFill>
                  <a:latin typeface="Poppins"/>
                  <a:ea typeface="Poppins"/>
                  <a:cs typeface="Poppins"/>
                  <a:sym typeface="Poppins"/>
                </a:rPr>
                <a:t> o </a:t>
              </a:r>
              <a:r>
                <a:rPr lang="en" sz="1100" b="1" dirty="0" err="1">
                  <a:solidFill>
                    <a:srgbClr val="FFFFFF"/>
                  </a:solidFill>
                  <a:latin typeface="Poppins"/>
                  <a:ea typeface="Poppins"/>
                  <a:cs typeface="Poppins"/>
                  <a:sym typeface="Poppins"/>
                </a:rPr>
                <a:t>negativo</a:t>
              </a:r>
              <a:endParaRPr sz="1100" b="1" dirty="0">
                <a:solidFill>
                  <a:srgbClr val="FFFFFF"/>
                </a:solidFill>
                <a:latin typeface="Poppins"/>
                <a:ea typeface="Poppins"/>
                <a:cs typeface="Poppins"/>
                <a:sym typeface="Poppins"/>
              </a:endParaRPr>
            </a:p>
          </p:txBody>
        </p:sp>
        <p:sp>
          <p:nvSpPr>
            <p:cNvPr id="346" name="Google Shape;346;p30"/>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800" dirty="0" err="1">
                  <a:latin typeface="Poppins Light"/>
                  <a:ea typeface="Poppins Light"/>
                  <a:cs typeface="Poppins Light"/>
                  <a:sym typeface="Poppins Light"/>
                </a:rPr>
                <a:t>Esto</a:t>
              </a:r>
              <a:r>
                <a:rPr lang="en" sz="800" dirty="0">
                  <a:latin typeface="Poppins Light"/>
                  <a:ea typeface="Poppins Light"/>
                  <a:cs typeface="Poppins Light"/>
                  <a:sym typeface="Poppins Light"/>
                </a:rPr>
                <a:t> </a:t>
              </a:r>
              <a:r>
                <a:rPr lang="en" sz="800" dirty="0" err="1">
                  <a:latin typeface="Poppins Light"/>
                  <a:ea typeface="Poppins Light"/>
                  <a:cs typeface="Poppins Light"/>
                  <a:sym typeface="Poppins Light"/>
                </a:rPr>
                <a:t>nos</a:t>
              </a:r>
              <a:r>
                <a:rPr lang="en" sz="800" dirty="0">
                  <a:latin typeface="Poppins Light"/>
                  <a:ea typeface="Poppins Light"/>
                  <a:cs typeface="Poppins Light"/>
                  <a:sym typeface="Poppins Light"/>
                </a:rPr>
                <a:t> </a:t>
              </a:r>
              <a:r>
                <a:rPr lang="es-ES" sz="800" dirty="0">
                  <a:latin typeface="Poppins Light"/>
                  <a:ea typeface="Poppins Light"/>
                  <a:cs typeface="Poppins Light"/>
                  <a:sym typeface="Poppins Light"/>
                </a:rPr>
                <a:t>A</a:t>
              </a:r>
              <a:r>
                <a:rPr lang="en" sz="800" dirty="0" err="1">
                  <a:latin typeface="Poppins Light"/>
                  <a:ea typeface="Poppins Light"/>
                  <a:cs typeface="Poppins Light"/>
                  <a:sym typeface="Poppins Light"/>
                </a:rPr>
                <a:t>delanta</a:t>
              </a:r>
              <a:r>
                <a:rPr lang="en" sz="800" dirty="0">
                  <a:latin typeface="Poppins Light"/>
                  <a:ea typeface="Poppins Light"/>
                  <a:cs typeface="Poppins Light"/>
                  <a:sym typeface="Poppins Light"/>
                </a:rPr>
                <a:t> la pos</a:t>
              </a:r>
              <a:r>
                <a:rPr lang="es-ES" sz="800" dirty="0">
                  <a:latin typeface="Poppins Light"/>
                  <a:ea typeface="Poppins Light"/>
                  <a:cs typeface="Poppins Light"/>
                  <a:sym typeface="Poppins Light"/>
                </a:rPr>
                <a:t>s</a:t>
              </a:r>
              <a:r>
                <a:rPr lang="en" sz="800" dirty="0" err="1">
                  <a:latin typeface="Poppins Light"/>
                  <a:ea typeface="Poppins Light"/>
                  <a:cs typeface="Poppins Light"/>
                  <a:sym typeface="Poppins Light"/>
                </a:rPr>
                <a:t>ible</a:t>
              </a:r>
              <a:r>
                <a:rPr lang="en" sz="800" dirty="0">
                  <a:latin typeface="Poppins Light"/>
                  <a:ea typeface="Poppins Light"/>
                  <a:cs typeface="Poppins Light"/>
                  <a:sym typeface="Poppins Light"/>
                </a:rPr>
                <a:t> </a:t>
              </a:r>
              <a:r>
                <a:rPr lang="en" sz="800" dirty="0" err="1">
                  <a:latin typeface="Poppins Light"/>
                  <a:ea typeface="Poppins Light"/>
                  <a:cs typeface="Poppins Light"/>
                  <a:sym typeface="Poppins Light"/>
                </a:rPr>
                <a:t>polemica</a:t>
              </a:r>
              <a:r>
                <a:rPr lang="en" sz="800" dirty="0">
                  <a:latin typeface="Poppins Light"/>
                  <a:ea typeface="Poppins Light"/>
                  <a:cs typeface="Poppins Light"/>
                  <a:sym typeface="Poppins Light"/>
                </a:rPr>
                <a:t> entre </a:t>
              </a:r>
              <a:r>
                <a:rPr lang="en" sz="800" dirty="0" err="1">
                  <a:latin typeface="Poppins Light"/>
                  <a:ea typeface="Poppins Light"/>
                  <a:cs typeface="Poppins Light"/>
                  <a:sym typeface="Poppins Light"/>
                </a:rPr>
                <a:t>provacunas</a:t>
              </a:r>
              <a:r>
                <a:rPr lang="en" sz="800" dirty="0">
                  <a:latin typeface="Poppins Light"/>
                  <a:ea typeface="Poppins Light"/>
                  <a:cs typeface="Poppins Light"/>
                  <a:sym typeface="Poppins Light"/>
                </a:rPr>
                <a:t> y </a:t>
              </a:r>
              <a:r>
                <a:rPr lang="en" sz="800" dirty="0" err="1">
                  <a:latin typeface="Poppins Light"/>
                  <a:ea typeface="Poppins Light"/>
                  <a:cs typeface="Poppins Light"/>
                  <a:sym typeface="Poppins Light"/>
                </a:rPr>
                <a:t>antivacunas</a:t>
              </a:r>
              <a:r>
                <a:rPr lang="en" sz="800" dirty="0">
                  <a:latin typeface="Poppins Light"/>
                  <a:ea typeface="Poppins Light"/>
                  <a:cs typeface="Poppins Light"/>
                  <a:sym typeface="Poppins Light"/>
                </a:rPr>
                <a:t>.</a:t>
              </a:r>
              <a:endParaRPr sz="800" dirty="0">
                <a:latin typeface="Poppins Light"/>
                <a:ea typeface="Poppins Light"/>
                <a:cs typeface="Poppins Light"/>
                <a:sym typeface="Poppins Light"/>
              </a:endParaRPr>
            </a:p>
          </p:txBody>
        </p:sp>
      </p:grpSp>
      <p:pic>
        <p:nvPicPr>
          <p:cNvPr id="5" name="Imagen 4">
            <a:extLst>
              <a:ext uri="{FF2B5EF4-FFF2-40B4-BE49-F238E27FC236}">
                <a16:creationId xmlns:a16="http://schemas.microsoft.com/office/drawing/2014/main" id="{0F249BC9-323D-8948-BB43-5A899E4FEC44}"/>
              </a:ext>
            </a:extLst>
          </p:cNvPr>
          <p:cNvPicPr>
            <a:picLocks noChangeAspect="1"/>
          </p:cNvPicPr>
          <p:nvPr/>
        </p:nvPicPr>
        <p:blipFill>
          <a:blip r:embed="rId3"/>
          <a:stretch>
            <a:fillRect/>
          </a:stretch>
        </p:blipFill>
        <p:spPr>
          <a:xfrm>
            <a:off x="139163" y="8691"/>
            <a:ext cx="5003800" cy="3530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body" idx="4294967295"/>
          </p:nvPr>
        </p:nvSpPr>
        <p:spPr>
          <a:xfrm>
            <a:off x="761999" y="444300"/>
            <a:ext cx="2196353" cy="4254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3600" b="1" dirty="0">
                <a:latin typeface="Poppins"/>
                <a:cs typeface="Poppins"/>
                <a:sym typeface="Poppins"/>
              </a:rPr>
              <a:t>Chatbot</a:t>
            </a:r>
            <a:endParaRPr sz="3600" dirty="0"/>
          </a:p>
        </p:txBody>
      </p:sp>
      <p:sp>
        <p:nvSpPr>
          <p:cNvPr id="387" name="Google Shape;387;p3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388" name="Google Shape;388;p33"/>
          <p:cNvGrpSpPr/>
          <p:nvPr/>
        </p:nvGrpSpPr>
        <p:grpSpPr>
          <a:xfrm>
            <a:off x="3512225" y="373572"/>
            <a:ext cx="2119546" cy="4396359"/>
            <a:chOff x="2547150" y="238125"/>
            <a:chExt cx="2525675" cy="5238750"/>
          </a:xfrm>
        </p:grpSpPr>
        <p:sp>
          <p:nvSpPr>
            <p:cNvPr id="389" name="Google Shape;389;p33"/>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33"/>
          <p:cNvSpPr txBox="1">
            <a:spLocks noGrp="1"/>
          </p:cNvSpPr>
          <p:nvPr>
            <p:ph type="body" idx="4294967295"/>
          </p:nvPr>
        </p:nvSpPr>
        <p:spPr>
          <a:xfrm>
            <a:off x="6262500" y="444300"/>
            <a:ext cx="2119500" cy="4254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200" dirty="0" err="1"/>
              <a:t>Finalizamos</a:t>
            </a:r>
            <a:r>
              <a:rPr lang="en" sz="1200" dirty="0"/>
              <a:t> el </a:t>
            </a:r>
            <a:r>
              <a:rPr lang="es-ES" sz="1200" dirty="0"/>
              <a:t>P</a:t>
            </a:r>
            <a:r>
              <a:rPr lang="en" sz="1200" dirty="0" err="1"/>
              <a:t>royecto</a:t>
            </a:r>
            <a:r>
              <a:rPr lang="en" sz="1200" dirty="0"/>
              <a:t> con la </a:t>
            </a:r>
            <a:r>
              <a:rPr lang="en" sz="1200" dirty="0" err="1"/>
              <a:t>creacion</a:t>
            </a:r>
            <a:r>
              <a:rPr lang="en" sz="1200" dirty="0"/>
              <a:t> de un chatbot, es </a:t>
            </a:r>
            <a:r>
              <a:rPr lang="en" sz="1200" dirty="0" err="1"/>
              <a:t>decir</a:t>
            </a:r>
            <a:r>
              <a:rPr lang="en" sz="1200" dirty="0"/>
              <a:t>, una </a:t>
            </a:r>
            <a:r>
              <a:rPr lang="en" sz="1200" dirty="0" err="1"/>
              <a:t>maquina</a:t>
            </a:r>
            <a:r>
              <a:rPr lang="en" sz="1200" dirty="0"/>
              <a:t> que </a:t>
            </a:r>
            <a:r>
              <a:rPr lang="en" sz="1200" dirty="0" err="1"/>
              <a:t>responde</a:t>
            </a:r>
            <a:r>
              <a:rPr lang="en" sz="1200" dirty="0"/>
              <a:t> de </a:t>
            </a:r>
            <a:r>
              <a:rPr lang="en" sz="1200" dirty="0" err="1"/>
              <a:t>manera</a:t>
            </a:r>
            <a:r>
              <a:rPr lang="en" sz="1200" dirty="0"/>
              <a:t> </a:t>
            </a:r>
            <a:r>
              <a:rPr lang="en" sz="1200" dirty="0" err="1"/>
              <a:t>fiable</a:t>
            </a:r>
            <a:r>
              <a:rPr lang="en" sz="1200" dirty="0"/>
              <a:t> a </a:t>
            </a:r>
            <a:r>
              <a:rPr lang="en" sz="1200" dirty="0" err="1"/>
              <a:t>nuestras</a:t>
            </a:r>
            <a:r>
              <a:rPr lang="en" sz="1200" dirty="0"/>
              <a:t> </a:t>
            </a:r>
            <a:r>
              <a:rPr lang="en" sz="1200" dirty="0" err="1"/>
              <a:t>preguntas</a:t>
            </a:r>
            <a:r>
              <a:rPr lang="en" sz="1200" dirty="0"/>
              <a:t> </a:t>
            </a:r>
            <a:r>
              <a:rPr lang="en" sz="1200" dirty="0" err="1"/>
              <a:t>sobre</a:t>
            </a:r>
            <a:r>
              <a:rPr lang="en" sz="1200" dirty="0"/>
              <a:t> la Covid-19</a:t>
            </a:r>
            <a:endParaRPr sz="1200" dirty="0"/>
          </a:p>
        </p:txBody>
      </p:sp>
      <p:grpSp>
        <p:nvGrpSpPr>
          <p:cNvPr id="12" name="Google Shape;573;p39">
            <a:extLst>
              <a:ext uri="{FF2B5EF4-FFF2-40B4-BE49-F238E27FC236}">
                <a16:creationId xmlns:a16="http://schemas.microsoft.com/office/drawing/2014/main" id="{64983947-017D-A84F-AE66-CAA9FDB1AC9C}"/>
              </a:ext>
            </a:extLst>
          </p:cNvPr>
          <p:cNvGrpSpPr/>
          <p:nvPr/>
        </p:nvGrpSpPr>
        <p:grpSpPr>
          <a:xfrm>
            <a:off x="3665942" y="2861534"/>
            <a:ext cx="1282576" cy="1279334"/>
            <a:chOff x="1278900" y="2333250"/>
            <a:chExt cx="381175" cy="381175"/>
          </a:xfrm>
        </p:grpSpPr>
        <p:sp>
          <p:nvSpPr>
            <p:cNvPr id="13" name="Google Shape;574;p39">
              <a:extLst>
                <a:ext uri="{FF2B5EF4-FFF2-40B4-BE49-F238E27FC236}">
                  <a16:creationId xmlns:a16="http://schemas.microsoft.com/office/drawing/2014/main" id="{D3300034-00A9-8441-A3ED-2734EE51675C}"/>
                </a:ext>
              </a:extLst>
            </p:cNvPr>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p39">
              <a:extLst>
                <a:ext uri="{FF2B5EF4-FFF2-40B4-BE49-F238E27FC236}">
                  <a16:creationId xmlns:a16="http://schemas.microsoft.com/office/drawing/2014/main" id="{3E97B1CD-617D-7641-BFED-E55F359A2A50}"/>
                </a:ext>
              </a:extLst>
            </p:cNvPr>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6;p39">
              <a:extLst>
                <a:ext uri="{FF2B5EF4-FFF2-40B4-BE49-F238E27FC236}">
                  <a16:creationId xmlns:a16="http://schemas.microsoft.com/office/drawing/2014/main" id="{68E6682C-A6CA-554E-B1DF-E83C3F86E200}"/>
                </a:ext>
              </a:extLst>
            </p:cNvPr>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7;p39">
              <a:extLst>
                <a:ext uri="{FF2B5EF4-FFF2-40B4-BE49-F238E27FC236}">
                  <a16:creationId xmlns:a16="http://schemas.microsoft.com/office/drawing/2014/main" id="{A7BE5BD1-8EF5-5A4A-BFDB-1C6526E167F5}"/>
                </a:ext>
              </a:extLst>
            </p:cNvPr>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133;p40">
            <a:extLst>
              <a:ext uri="{FF2B5EF4-FFF2-40B4-BE49-F238E27FC236}">
                <a16:creationId xmlns:a16="http://schemas.microsoft.com/office/drawing/2014/main" id="{15AC53DE-FBDB-504B-BEE0-C2452885096B}"/>
              </a:ext>
            </a:extLst>
          </p:cNvPr>
          <p:cNvGrpSpPr/>
          <p:nvPr/>
        </p:nvGrpSpPr>
        <p:grpSpPr>
          <a:xfrm rot="1027921">
            <a:off x="3563304" y="1257337"/>
            <a:ext cx="1966471" cy="1574463"/>
            <a:chOff x="1510757" y="3225422"/>
            <a:chExt cx="720214" cy="637347"/>
          </a:xfrm>
        </p:grpSpPr>
        <p:sp>
          <p:nvSpPr>
            <p:cNvPr id="31" name="Google Shape;1134;p40">
              <a:extLst>
                <a:ext uri="{FF2B5EF4-FFF2-40B4-BE49-F238E27FC236}">
                  <a16:creationId xmlns:a16="http://schemas.microsoft.com/office/drawing/2014/main" id="{1AECCE0C-A0A5-C84D-A374-3D7C0A6D7EBA}"/>
                </a:ext>
              </a:extLst>
            </p:cNvPr>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135;p40">
              <a:extLst>
                <a:ext uri="{FF2B5EF4-FFF2-40B4-BE49-F238E27FC236}">
                  <a16:creationId xmlns:a16="http://schemas.microsoft.com/office/drawing/2014/main" id="{0D535703-2AA4-6D44-A93A-3FA5900112C4}"/>
                </a:ext>
              </a:extLst>
            </p:cNvPr>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136;p40">
              <a:extLst>
                <a:ext uri="{FF2B5EF4-FFF2-40B4-BE49-F238E27FC236}">
                  <a16:creationId xmlns:a16="http://schemas.microsoft.com/office/drawing/2014/main" id="{6B2DC134-39E9-7447-B503-CB5481F16AC9}"/>
                </a:ext>
              </a:extLst>
            </p:cNvPr>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137;p40">
              <a:extLst>
                <a:ext uri="{FF2B5EF4-FFF2-40B4-BE49-F238E27FC236}">
                  <a16:creationId xmlns:a16="http://schemas.microsoft.com/office/drawing/2014/main" id="{8C00FAE0-E49B-8B4D-8D78-E4DC4128FB13}"/>
                </a:ext>
              </a:extLst>
            </p:cNvPr>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138;p40">
              <a:extLst>
                <a:ext uri="{FF2B5EF4-FFF2-40B4-BE49-F238E27FC236}">
                  <a16:creationId xmlns:a16="http://schemas.microsoft.com/office/drawing/2014/main" id="{F1AEC16D-43E5-324A-B138-622589A4D8A6}"/>
                </a:ext>
              </a:extLst>
            </p:cNvPr>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139;p40">
              <a:extLst>
                <a:ext uri="{FF2B5EF4-FFF2-40B4-BE49-F238E27FC236}">
                  <a16:creationId xmlns:a16="http://schemas.microsoft.com/office/drawing/2014/main" id="{B1730A77-4288-4945-8968-19896CD44DEA}"/>
                </a:ext>
              </a:extLst>
            </p:cNvPr>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140;p40">
              <a:extLst>
                <a:ext uri="{FF2B5EF4-FFF2-40B4-BE49-F238E27FC236}">
                  <a16:creationId xmlns:a16="http://schemas.microsoft.com/office/drawing/2014/main" id="{40F026CC-8907-2141-8855-137207043226}"/>
                </a:ext>
              </a:extLst>
            </p:cNvPr>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p:nvPr/>
        </p:nvSpPr>
        <p:spPr>
          <a:xfrm>
            <a:off x="32685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Poppins Light"/>
                <a:ea typeface="Poppins Light"/>
                <a:cs typeface="Poppins Light"/>
                <a:sym typeface="Poppins Light"/>
              </a:rPr>
              <a:t>Place your screenshot here</a:t>
            </a:r>
            <a:endParaRPr sz="1000">
              <a:solidFill>
                <a:srgbClr val="999999"/>
              </a:solidFill>
              <a:latin typeface="Poppins Light"/>
              <a:ea typeface="Poppins Light"/>
              <a:cs typeface="Poppins Light"/>
              <a:sym typeface="Poppins Light"/>
            </a:endParaRPr>
          </a:p>
        </p:txBody>
      </p:sp>
      <p:sp>
        <p:nvSpPr>
          <p:cNvPr id="399" name="Google Shape;399;p3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400" name="Google Shape;400;p34"/>
          <p:cNvGrpSpPr/>
          <p:nvPr/>
        </p:nvGrpSpPr>
        <p:grpSpPr>
          <a:xfrm>
            <a:off x="666975" y="118333"/>
            <a:ext cx="5273238" cy="4893717"/>
            <a:chOff x="2112475" y="238125"/>
            <a:chExt cx="3395050" cy="5238750"/>
          </a:xfrm>
        </p:grpSpPr>
        <p:sp>
          <p:nvSpPr>
            <p:cNvPr id="401" name="Google Shape;401;p34"/>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4"/>
          <p:cNvSpPr txBox="1">
            <a:spLocks noGrp="1"/>
          </p:cNvSpPr>
          <p:nvPr>
            <p:ph type="body" idx="4294967295"/>
          </p:nvPr>
        </p:nvSpPr>
        <p:spPr>
          <a:xfrm>
            <a:off x="6422238" y="256419"/>
            <a:ext cx="2119500" cy="4254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1200" dirty="0" err="1"/>
              <a:t>Realizamos</a:t>
            </a:r>
            <a:r>
              <a:rPr lang="en" sz="1200" dirty="0"/>
              <a:t> </a:t>
            </a:r>
            <a:r>
              <a:rPr lang="en" sz="1200" dirty="0" err="1"/>
              <a:t>preguntas</a:t>
            </a:r>
            <a:r>
              <a:rPr lang="en" sz="1200" dirty="0"/>
              <a:t> y </a:t>
            </a:r>
            <a:r>
              <a:rPr lang="en" sz="1200" dirty="0" err="1"/>
              <a:t>él</a:t>
            </a:r>
            <a:r>
              <a:rPr lang="en" sz="1200" dirty="0"/>
              <a:t> </a:t>
            </a:r>
            <a:r>
              <a:rPr lang="en" sz="1200" dirty="0" err="1"/>
              <a:t>nos</a:t>
            </a:r>
            <a:r>
              <a:rPr lang="en" sz="1200" dirty="0"/>
              <a:t> </a:t>
            </a:r>
            <a:r>
              <a:rPr lang="en" sz="1200" dirty="0" err="1"/>
              <a:t>responde</a:t>
            </a:r>
            <a:r>
              <a:rPr lang="en" sz="1200" dirty="0"/>
              <a:t> a </a:t>
            </a:r>
            <a:r>
              <a:rPr lang="en" sz="1200" dirty="0" err="1"/>
              <a:t>nuestras</a:t>
            </a:r>
            <a:r>
              <a:rPr lang="en" sz="1200" dirty="0"/>
              <a:t> </a:t>
            </a:r>
            <a:r>
              <a:rPr lang="en" sz="1200" dirty="0" err="1"/>
              <a:t>dudas</a:t>
            </a:r>
            <a:endParaRPr sz="1200" dirty="0"/>
          </a:p>
        </p:txBody>
      </p:sp>
      <p:pic>
        <p:nvPicPr>
          <p:cNvPr id="3" name="Imagen 2">
            <a:extLst>
              <a:ext uri="{FF2B5EF4-FFF2-40B4-BE49-F238E27FC236}">
                <a16:creationId xmlns:a16="http://schemas.microsoft.com/office/drawing/2014/main" id="{7FE4FA8C-B9CE-5E41-851D-A84164786E15}"/>
              </a:ext>
            </a:extLst>
          </p:cNvPr>
          <p:cNvPicPr preferRelativeResize="0">
            <a:picLocks/>
          </p:cNvPicPr>
          <p:nvPr/>
        </p:nvPicPr>
        <p:blipFill>
          <a:blip r:embed="rId3"/>
          <a:stretch>
            <a:fillRect/>
          </a:stretch>
        </p:blipFill>
        <p:spPr>
          <a:xfrm>
            <a:off x="860613" y="585852"/>
            <a:ext cx="4916243" cy="3706373"/>
          </a:xfrm>
          <a:prstGeom prst="rect">
            <a:avLst/>
          </a:prstGeom>
        </p:spPr>
      </p:pic>
      <p:grpSp>
        <p:nvGrpSpPr>
          <p:cNvPr id="13" name="Google Shape;573;p39">
            <a:extLst>
              <a:ext uri="{FF2B5EF4-FFF2-40B4-BE49-F238E27FC236}">
                <a16:creationId xmlns:a16="http://schemas.microsoft.com/office/drawing/2014/main" id="{5985EA32-DE37-4249-893B-5E702B96EB7A}"/>
              </a:ext>
            </a:extLst>
          </p:cNvPr>
          <p:cNvGrpSpPr/>
          <p:nvPr/>
        </p:nvGrpSpPr>
        <p:grpSpPr>
          <a:xfrm>
            <a:off x="4992456" y="3955896"/>
            <a:ext cx="577386" cy="537806"/>
            <a:chOff x="1278900" y="2333250"/>
            <a:chExt cx="381175" cy="381175"/>
          </a:xfrm>
        </p:grpSpPr>
        <p:sp>
          <p:nvSpPr>
            <p:cNvPr id="14" name="Google Shape;574;p39">
              <a:extLst>
                <a:ext uri="{FF2B5EF4-FFF2-40B4-BE49-F238E27FC236}">
                  <a16:creationId xmlns:a16="http://schemas.microsoft.com/office/drawing/2014/main" id="{BE661D4C-0C49-EB4E-B08D-959C8A5FECF7}"/>
                </a:ext>
              </a:extLst>
            </p:cNvPr>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p39">
              <a:extLst>
                <a:ext uri="{FF2B5EF4-FFF2-40B4-BE49-F238E27FC236}">
                  <a16:creationId xmlns:a16="http://schemas.microsoft.com/office/drawing/2014/main" id="{B4DFB5DA-4515-5F4E-8DCA-5D9049885A50}"/>
                </a:ext>
              </a:extLst>
            </p:cNvPr>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6;p39">
              <a:extLst>
                <a:ext uri="{FF2B5EF4-FFF2-40B4-BE49-F238E27FC236}">
                  <a16:creationId xmlns:a16="http://schemas.microsoft.com/office/drawing/2014/main" id="{A2165980-1C0B-FC44-BF8F-9C8A4BF54379}"/>
                </a:ext>
              </a:extLst>
            </p:cNvPr>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7;p39">
              <a:extLst>
                <a:ext uri="{FF2B5EF4-FFF2-40B4-BE49-F238E27FC236}">
                  <a16:creationId xmlns:a16="http://schemas.microsoft.com/office/drawing/2014/main" id="{C463DB9F-9417-E249-97EF-3D71F83EF8F0}"/>
                </a:ext>
              </a:extLst>
            </p:cNvPr>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38;p40">
            <a:extLst>
              <a:ext uri="{FF2B5EF4-FFF2-40B4-BE49-F238E27FC236}">
                <a16:creationId xmlns:a16="http://schemas.microsoft.com/office/drawing/2014/main" id="{06D1B99C-18BD-8040-8CAB-9CDC898F13D5}"/>
              </a:ext>
            </a:extLst>
          </p:cNvPr>
          <p:cNvGrpSpPr/>
          <p:nvPr/>
        </p:nvGrpSpPr>
        <p:grpSpPr>
          <a:xfrm>
            <a:off x="6065556" y="1830152"/>
            <a:ext cx="460705" cy="491455"/>
            <a:chOff x="6506504" y="937343"/>
            <a:chExt cx="744273" cy="793950"/>
          </a:xfrm>
        </p:grpSpPr>
        <p:sp>
          <p:nvSpPr>
            <p:cNvPr id="19" name="Google Shape;1039;p40">
              <a:extLst>
                <a:ext uri="{FF2B5EF4-FFF2-40B4-BE49-F238E27FC236}">
                  <a16:creationId xmlns:a16="http://schemas.microsoft.com/office/drawing/2014/main" id="{4D4C96BA-B49A-F94C-ABC3-2DC6731E1A7D}"/>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040;p40">
              <a:extLst>
                <a:ext uri="{FF2B5EF4-FFF2-40B4-BE49-F238E27FC236}">
                  <a16:creationId xmlns:a16="http://schemas.microsoft.com/office/drawing/2014/main" id="{0098140C-62EB-344B-BB85-C4FF3A730471}"/>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041;p40">
              <a:extLst>
                <a:ext uri="{FF2B5EF4-FFF2-40B4-BE49-F238E27FC236}">
                  <a16:creationId xmlns:a16="http://schemas.microsoft.com/office/drawing/2014/main" id="{CC045304-D6BF-924A-BACD-EC6A06AEC9C7}"/>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2" name="Google Shape;1042;p40">
              <a:extLst>
                <a:ext uri="{FF2B5EF4-FFF2-40B4-BE49-F238E27FC236}">
                  <a16:creationId xmlns:a16="http://schemas.microsoft.com/office/drawing/2014/main" id="{04F3B75A-9581-B24B-8BF1-20B9C772A201}"/>
                </a:ext>
              </a:extLst>
            </p:cNvPr>
            <p:cNvGrpSpPr/>
            <p:nvPr/>
          </p:nvGrpSpPr>
          <p:grpSpPr>
            <a:xfrm>
              <a:off x="6506504" y="937343"/>
              <a:ext cx="744273" cy="793950"/>
              <a:chOff x="6565437" y="1588001"/>
              <a:chExt cx="744273" cy="793950"/>
            </a:xfrm>
          </p:grpSpPr>
          <p:sp>
            <p:nvSpPr>
              <p:cNvPr id="23" name="Google Shape;1043;p40">
                <a:extLst>
                  <a:ext uri="{FF2B5EF4-FFF2-40B4-BE49-F238E27FC236}">
                    <a16:creationId xmlns:a16="http://schemas.microsoft.com/office/drawing/2014/main" id="{5DD64FB5-376C-C043-9A42-BF7EA77D1BAC}"/>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1044;p40">
                <a:extLst>
                  <a:ext uri="{FF2B5EF4-FFF2-40B4-BE49-F238E27FC236}">
                    <a16:creationId xmlns:a16="http://schemas.microsoft.com/office/drawing/2014/main" id="{9D8EE435-9D7C-F347-823D-E8BB05F70513}"/>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045;p40">
                <a:extLst>
                  <a:ext uri="{FF2B5EF4-FFF2-40B4-BE49-F238E27FC236}">
                    <a16:creationId xmlns:a16="http://schemas.microsoft.com/office/drawing/2014/main" id="{7D8F4F1E-B436-6649-9DC9-AD3ACCC63146}"/>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046;p40">
                <a:extLst>
                  <a:ext uri="{FF2B5EF4-FFF2-40B4-BE49-F238E27FC236}">
                    <a16:creationId xmlns:a16="http://schemas.microsoft.com/office/drawing/2014/main" id="{C8D4567F-0A25-D543-922E-D3D4FBD98CAE}"/>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47;p40">
                <a:extLst>
                  <a:ext uri="{FF2B5EF4-FFF2-40B4-BE49-F238E27FC236}">
                    <a16:creationId xmlns:a16="http://schemas.microsoft.com/office/drawing/2014/main" id="{0091D329-F521-BE43-A034-D09AD2C0E650}"/>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048;p40">
                <a:extLst>
                  <a:ext uri="{FF2B5EF4-FFF2-40B4-BE49-F238E27FC236}">
                    <a16:creationId xmlns:a16="http://schemas.microsoft.com/office/drawing/2014/main" id="{CD9A6602-B855-5F4E-9824-07B1C2E796BF}"/>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049;p40">
                <a:extLst>
                  <a:ext uri="{FF2B5EF4-FFF2-40B4-BE49-F238E27FC236}">
                    <a16:creationId xmlns:a16="http://schemas.microsoft.com/office/drawing/2014/main" id="{301D0D7A-5BC6-9540-B49E-7E0382EDAB1D}"/>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050;p40">
                <a:extLst>
                  <a:ext uri="{FF2B5EF4-FFF2-40B4-BE49-F238E27FC236}">
                    <a16:creationId xmlns:a16="http://schemas.microsoft.com/office/drawing/2014/main" id="{0A3D6B42-3C8B-3647-B748-6D6026644962}"/>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051;p40">
                <a:extLst>
                  <a:ext uri="{FF2B5EF4-FFF2-40B4-BE49-F238E27FC236}">
                    <a16:creationId xmlns:a16="http://schemas.microsoft.com/office/drawing/2014/main" id="{3B8F600A-FBF6-7F43-9077-61ADFA490563}"/>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52;p40">
                <a:extLst>
                  <a:ext uri="{FF2B5EF4-FFF2-40B4-BE49-F238E27FC236}">
                    <a16:creationId xmlns:a16="http://schemas.microsoft.com/office/drawing/2014/main" id="{BCB8975C-D149-BB45-A0A0-42F97729B8A9}"/>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7"/>
          <p:cNvSpPr txBox="1">
            <a:spLocks noGrp="1"/>
          </p:cNvSpPr>
          <p:nvPr>
            <p:ph type="title"/>
          </p:nvPr>
        </p:nvSpPr>
        <p:spPr>
          <a:xfrm>
            <a:off x="467957" y="2517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Conclusiones</a:t>
            </a:r>
            <a:endParaRPr dirty="0"/>
          </a:p>
        </p:txBody>
      </p:sp>
      <p:sp>
        <p:nvSpPr>
          <p:cNvPr id="431" name="Google Shape;431;p37"/>
          <p:cNvSpPr txBox="1">
            <a:spLocks noGrp="1"/>
          </p:cNvSpPr>
          <p:nvPr>
            <p:ph type="body" idx="1"/>
          </p:nvPr>
        </p:nvSpPr>
        <p:spPr>
          <a:xfrm>
            <a:off x="931671" y="1057698"/>
            <a:ext cx="7486250" cy="2618400"/>
          </a:xfrm>
          <a:prstGeom prst="rect">
            <a:avLst/>
          </a:prstGeom>
        </p:spPr>
        <p:txBody>
          <a:bodyPr spcFirstLastPara="1" wrap="square" lIns="91425" tIns="91425" rIns="91425" bIns="91425" anchor="t" anchorCtr="0">
            <a:noAutofit/>
          </a:bodyPr>
          <a:lstStyle/>
          <a:p>
            <a:pPr marL="0" lvl="0" indent="0">
              <a:buNone/>
            </a:pPr>
            <a:r>
              <a:rPr lang="es-ES" sz="1400" dirty="0"/>
              <a:t>En nuestro proyecto hemos podido visualizar los datos de la pandemia de Coronavirus en España, tanto su evolución como </a:t>
            </a:r>
            <a:r>
              <a:rPr lang="es-ES" sz="1400" dirty="0" err="1"/>
              <a:t>estadisticas</a:t>
            </a:r>
            <a:r>
              <a:rPr lang="es-ES" sz="1400" dirty="0"/>
              <a:t> de la </a:t>
            </a:r>
            <a:r>
              <a:rPr lang="es-ES" sz="1400" dirty="0" err="1"/>
              <a:t>sitiación</a:t>
            </a:r>
            <a:r>
              <a:rPr lang="es-ES" sz="1400" dirty="0"/>
              <a:t> por CCAA, también hemos podido realizar predicciones sobre los datos disponibles, respondiendo a preguntas que solo el </a:t>
            </a:r>
            <a:r>
              <a:rPr lang="es-ES" sz="1400" dirty="0" err="1"/>
              <a:t>analisis</a:t>
            </a:r>
            <a:r>
              <a:rPr lang="es-ES" sz="1400" dirty="0"/>
              <a:t> de datos y los algoritmos de </a:t>
            </a:r>
            <a:r>
              <a:rPr lang="es-ES" sz="1400" dirty="0" err="1"/>
              <a:t>Maching</a:t>
            </a:r>
            <a:r>
              <a:rPr lang="es-ES" sz="1400" dirty="0"/>
              <a:t> </a:t>
            </a:r>
            <a:r>
              <a:rPr lang="es-ES" sz="1400" dirty="0" err="1"/>
              <a:t>Learning</a:t>
            </a:r>
            <a:r>
              <a:rPr lang="es-ES" sz="1400" dirty="0"/>
              <a:t> pueden dar respuesta.</a:t>
            </a:r>
          </a:p>
          <a:p>
            <a:pPr marL="0" lvl="0" indent="0">
              <a:buNone/>
            </a:pPr>
            <a:endParaRPr lang="es-ES" sz="1400" dirty="0"/>
          </a:p>
          <a:p>
            <a:pPr marL="0" lvl="0" indent="0">
              <a:buNone/>
            </a:pPr>
            <a:r>
              <a:rPr lang="es-ES" sz="1400" dirty="0"/>
              <a:t>Por otra parte hemos podido analizar las impresiones de la población sobre la Vacuna en la red social, generando así una imagen real de los sentimientos y como aporte a la comunidad, la creación de un </a:t>
            </a:r>
            <a:r>
              <a:rPr lang="es-ES" sz="1400" dirty="0" err="1"/>
              <a:t>chatbot</a:t>
            </a:r>
            <a:r>
              <a:rPr lang="es-ES" sz="1400" dirty="0"/>
              <a:t> que responda a nuestras preguntas a tiempo real y de manera fiable.</a:t>
            </a:r>
          </a:p>
          <a:p>
            <a:pPr marL="0" lvl="0" indent="0">
              <a:buNone/>
            </a:pPr>
            <a:endParaRPr lang="es-ES" sz="1400" dirty="0"/>
          </a:p>
          <a:p>
            <a:pPr marL="0" lvl="0" indent="0">
              <a:buNone/>
            </a:pPr>
            <a:r>
              <a:rPr lang="es-ES" sz="1400" dirty="0"/>
              <a:t>Con este proyecto hemos querido poner en practica mucho de lo aprendido en el Master, para poner de relieve la importancia del Big Data en la sociedad actual, y su potencial a corto plazo, creando una imagen muy amplia del tema que hemos abordado.</a:t>
            </a:r>
            <a:endParaRPr sz="1400" dirty="0">
              <a:solidFill>
                <a:srgbClr val="000000"/>
              </a:solidFill>
            </a:endParaRPr>
          </a:p>
        </p:txBody>
      </p:sp>
      <p:sp>
        <p:nvSpPr>
          <p:cNvPr id="432" name="Google Shape;432;p3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421" name="Google Shape;421;p36"/>
          <p:cNvSpPr txBox="1">
            <a:spLocks noGrp="1"/>
          </p:cNvSpPr>
          <p:nvPr>
            <p:ph type="ctrTitle" idx="4294967295"/>
          </p:nvPr>
        </p:nvSpPr>
        <p:spPr>
          <a:xfrm>
            <a:off x="2351788" y="1180487"/>
            <a:ext cx="471598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Gracias!</a:t>
            </a:r>
            <a:endParaRPr sz="8000" dirty="0"/>
          </a:p>
        </p:txBody>
      </p:sp>
      <p:sp>
        <p:nvSpPr>
          <p:cNvPr id="422" name="Google Shape;422;p36"/>
          <p:cNvSpPr txBox="1">
            <a:spLocks noGrp="1"/>
          </p:cNvSpPr>
          <p:nvPr>
            <p:ph type="subTitle" idx="4294967295"/>
          </p:nvPr>
        </p:nvSpPr>
        <p:spPr>
          <a:xfrm>
            <a:off x="2760591" y="2184313"/>
            <a:ext cx="4608000" cy="1778700"/>
          </a:xfrm>
          <a:prstGeom prst="rect">
            <a:avLst/>
          </a:prstGeom>
        </p:spPr>
        <p:txBody>
          <a:bodyPr spcFirstLastPara="1" wrap="square" lIns="91425" tIns="91425" rIns="91425" bIns="91425" anchor="t" anchorCtr="0">
            <a:noAutofit/>
          </a:bodyPr>
          <a:lstStyle/>
          <a:p>
            <a:pPr marL="0" lvl="0" indent="0">
              <a:buNone/>
            </a:pPr>
            <a:r>
              <a:rPr lang="es-ES" b="1" dirty="0">
                <a:latin typeface="Poppins"/>
                <a:ea typeface="Poppins"/>
                <a:cs typeface="Poppins"/>
                <a:sym typeface="Poppins"/>
              </a:rPr>
              <a:t>Finalmente agradecer a el claustro de profesores de </a:t>
            </a:r>
            <a:r>
              <a:rPr lang="es-ES" b="1" dirty="0" err="1">
                <a:latin typeface="Poppins"/>
                <a:ea typeface="Poppins"/>
                <a:cs typeface="Poppins"/>
                <a:sym typeface="Poppins"/>
              </a:rPr>
              <a:t>Eniit</a:t>
            </a:r>
            <a:r>
              <a:rPr lang="es-ES" b="1" dirty="0">
                <a:latin typeface="Poppins"/>
                <a:ea typeface="Poppins"/>
                <a:cs typeface="Poppins"/>
                <a:sym typeface="Poppins"/>
              </a:rPr>
              <a:t> </a:t>
            </a:r>
            <a:r>
              <a:rPr lang="es-ES" b="1" dirty="0" err="1">
                <a:latin typeface="Poppins"/>
                <a:ea typeface="Poppins"/>
                <a:cs typeface="Poppins"/>
                <a:sym typeface="Poppins"/>
              </a:rPr>
              <a:t>Bussines</a:t>
            </a:r>
            <a:r>
              <a:rPr lang="es-ES" b="1" dirty="0">
                <a:latin typeface="Poppins"/>
                <a:ea typeface="Poppins"/>
                <a:cs typeface="Poppins"/>
                <a:sym typeface="Poppins"/>
              </a:rPr>
              <a:t> </a:t>
            </a:r>
            <a:r>
              <a:rPr lang="es-ES" b="1" dirty="0" err="1">
                <a:latin typeface="Poppins"/>
                <a:ea typeface="Poppins"/>
                <a:cs typeface="Poppins"/>
                <a:sym typeface="Poppins"/>
              </a:rPr>
              <a:t>School</a:t>
            </a:r>
            <a:r>
              <a:rPr lang="es-ES" b="1" dirty="0">
                <a:latin typeface="Poppins"/>
                <a:ea typeface="Poppins"/>
                <a:cs typeface="Poppins"/>
                <a:sym typeface="Poppins"/>
              </a:rPr>
              <a:t> y Telefónica por su dedicación, y a los compañeros del Master que entre todos hemos hecho posible finalizar este proyecto con </a:t>
            </a:r>
            <a:r>
              <a:rPr lang="es-ES" b="1" dirty="0" err="1">
                <a:latin typeface="Poppins"/>
                <a:ea typeface="Poppins"/>
                <a:cs typeface="Poppins"/>
                <a:sym typeface="Poppins"/>
              </a:rPr>
              <a:t>exito</a:t>
            </a:r>
            <a:endParaRPr lang="es-ES" b="1" dirty="0">
              <a:latin typeface="Poppins"/>
              <a:ea typeface="Poppins"/>
              <a:cs typeface="Poppins"/>
              <a:sym typeface="Poppins"/>
            </a:endParaRPr>
          </a:p>
          <a:p>
            <a:pPr marL="0" lvl="0" indent="0" algn="l" rtl="0">
              <a:spcBef>
                <a:spcPts val="600"/>
              </a:spcBef>
              <a:spcAft>
                <a:spcPts val="0"/>
              </a:spcAft>
              <a:buNone/>
            </a:pPr>
            <a:endParaRPr lang="es-ES" b="1" dirty="0">
              <a:latin typeface="Poppins"/>
              <a:ea typeface="Poppins"/>
              <a:cs typeface="Poppins"/>
              <a:sym typeface="Poppins"/>
            </a:endParaRPr>
          </a:p>
          <a:p>
            <a:pPr marL="0" lvl="0" indent="0" algn="l" rtl="0">
              <a:spcBef>
                <a:spcPts val="600"/>
              </a:spcBef>
              <a:spcAft>
                <a:spcPts val="0"/>
              </a:spcAft>
              <a:buNone/>
            </a:pPr>
            <a:r>
              <a:rPr lang="es-ES" b="1" dirty="0">
                <a:latin typeface="Poppins"/>
                <a:ea typeface="Poppins"/>
                <a:cs typeface="Poppins"/>
                <a:sym typeface="Poppins"/>
              </a:rPr>
              <a:t>Creado por</a:t>
            </a:r>
          </a:p>
          <a:p>
            <a:pPr marL="0" lvl="0" indent="0" algn="l" rtl="0">
              <a:spcBef>
                <a:spcPts val="600"/>
              </a:spcBef>
              <a:spcAft>
                <a:spcPts val="0"/>
              </a:spcAft>
              <a:buNone/>
            </a:pPr>
            <a:r>
              <a:rPr lang="es-ES" b="1" dirty="0">
                <a:latin typeface="Poppins"/>
                <a:cs typeface="Poppins"/>
                <a:sym typeface="Poppins"/>
              </a:rPr>
              <a:t>Abraham Bravo Morales</a:t>
            </a:r>
            <a:endParaRPr dirty="0"/>
          </a:p>
        </p:txBody>
      </p:sp>
      <p:grpSp>
        <p:nvGrpSpPr>
          <p:cNvPr id="423" name="Google Shape;423;p36"/>
          <p:cNvGrpSpPr/>
          <p:nvPr/>
        </p:nvGrpSpPr>
        <p:grpSpPr>
          <a:xfrm>
            <a:off x="1812552" y="1460659"/>
            <a:ext cx="345971" cy="325505"/>
            <a:chOff x="5972700" y="2330200"/>
            <a:chExt cx="411625" cy="387275"/>
          </a:xfrm>
        </p:grpSpPr>
        <p:sp>
          <p:nvSpPr>
            <p:cNvPr id="424" name="Google Shape;424;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PROYECTO COVID-19 VISION 360</a:t>
            </a:r>
            <a:endParaRPr dirty="0"/>
          </a:p>
        </p:txBody>
      </p:sp>
      <p:sp>
        <p:nvSpPr>
          <p:cNvPr id="155" name="Google Shape;155;p15"/>
          <p:cNvSpPr txBox="1">
            <a:spLocks noGrp="1"/>
          </p:cNvSpPr>
          <p:nvPr>
            <p:ph type="body" idx="1"/>
          </p:nvPr>
        </p:nvSpPr>
        <p:spPr>
          <a:xfrm>
            <a:off x="978946" y="1958050"/>
            <a:ext cx="7576929" cy="2618400"/>
          </a:xfrm>
          <a:prstGeom prst="rect">
            <a:avLst/>
          </a:prstGeom>
        </p:spPr>
        <p:txBody>
          <a:bodyPr spcFirstLastPara="1" wrap="square" lIns="91425" tIns="91425" rIns="91425" bIns="91425" anchor="t" anchorCtr="0">
            <a:noAutofit/>
          </a:bodyPr>
          <a:lstStyle/>
          <a:p>
            <a:r>
              <a:rPr lang="es-ES" b="1" dirty="0"/>
              <a:t>Problema planteado</a:t>
            </a:r>
          </a:p>
          <a:p>
            <a:r>
              <a:rPr lang="es-ES" sz="1200" dirty="0"/>
              <a:t>Finalizaremos nuestro estudio con un aporte, intentaremos ir mas allá creando mediante algoritmos de IA un </a:t>
            </a:r>
            <a:r>
              <a:rPr lang="es-ES" sz="1200" dirty="0" err="1"/>
              <a:t>chatbot</a:t>
            </a:r>
            <a:r>
              <a:rPr lang="es-ES" sz="1200" dirty="0"/>
              <a:t> sobre la Covid-19. Durante todo este tiempo todos los gobiernos han modificado las medidas, adaptándolas a la situación puntual en cada momento, muchas personas descocían los cambios o simplemente han mal interpretado en algún momento cual eran las </a:t>
            </a:r>
            <a:r>
              <a:rPr lang="es-ES" sz="1200" dirty="0" err="1"/>
              <a:t>medidaS</a:t>
            </a:r>
            <a:r>
              <a:rPr lang="es-ES" sz="1200" dirty="0"/>
              <a:t> aplicables y exigibles para cumplir con las normas higiénico-sociales en ese momento, así nuestra idea parte como solución inmediata a estas dudas, con un </a:t>
            </a:r>
            <a:r>
              <a:rPr lang="es-ES" sz="1200" dirty="0" err="1"/>
              <a:t>chatbot</a:t>
            </a:r>
            <a:r>
              <a:rPr lang="es-ES" sz="1200" dirty="0"/>
              <a:t> sobre la covid-19 cualquier ciudadano en cualquier momento podrá conocer las medidas que debe tomar en ese momento, disminuyendo la desinformación y por tanto el riesgo de contagio por el </a:t>
            </a:r>
            <a:r>
              <a:rPr lang="es-ES" sz="1200" dirty="0" err="1"/>
              <a:t>incumpliento</a:t>
            </a:r>
            <a:r>
              <a:rPr lang="es-ES" sz="1200" dirty="0"/>
              <a:t> de las medidas.</a:t>
            </a:r>
          </a:p>
          <a:p>
            <a:endParaRPr lang="es-ES" sz="1200"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04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351788" y="1180487"/>
            <a:ext cx="654478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t>REFERENTES</a:t>
            </a:r>
            <a:endParaRPr sz="7200" dirty="0"/>
          </a:p>
        </p:txBody>
      </p:sp>
      <p:sp>
        <p:nvSpPr>
          <p:cNvPr id="168" name="Google Shape;168;p16"/>
          <p:cNvSpPr txBox="1">
            <a:spLocks noGrp="1"/>
          </p:cNvSpPr>
          <p:nvPr>
            <p:ph type="subTitle" idx="4294967295"/>
          </p:nvPr>
        </p:nvSpPr>
        <p:spPr>
          <a:xfrm>
            <a:off x="2351800" y="2265877"/>
            <a:ext cx="4608000" cy="1778700"/>
          </a:xfrm>
          <a:prstGeom prst="rect">
            <a:avLst/>
          </a:prstGeom>
        </p:spPr>
        <p:txBody>
          <a:bodyPr spcFirstLastPara="1" wrap="square" lIns="91425" tIns="91425" rIns="91425" bIns="91425" anchor="t" anchorCtr="0">
            <a:noAutofit/>
          </a:bodyPr>
          <a:lstStyle/>
          <a:p>
            <a:pPr marL="0" lvl="0" indent="0">
              <a:buNone/>
            </a:pPr>
            <a:r>
              <a:rPr lang="es-ES" dirty="0"/>
              <a:t>Cuando pensamos en Big Data, les animo a pensar no solo en una oportunidad de negocio, sino también en su valor para mejorar el mundo. Es sin duda lo que me motiva a investigar y a trabajar en este apasionante campo. Y, ¿a usted? </a:t>
            </a:r>
          </a:p>
          <a:p>
            <a:pPr marL="0" lvl="0" indent="0">
              <a:buNone/>
            </a:pPr>
            <a:r>
              <a:rPr lang="es-ES" dirty="0"/>
              <a:t>Nuria Oliver Ramírez Directora Científica de Telefónica I+D</a:t>
            </a:r>
            <a:endParaRPr b="1" dirty="0"/>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PASOS HA SEGUIR</a:t>
            </a:r>
            <a:endParaRPr dirty="0"/>
          </a:p>
        </p:txBody>
      </p:sp>
      <p:sp>
        <p:nvSpPr>
          <p:cNvPr id="176" name="Google Shape;176;p17"/>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a:t>
            </a:r>
            <a:r>
              <a:rPr lang="en" dirty="0" err="1"/>
              <a:t>continuacion</a:t>
            </a:r>
            <a:r>
              <a:rPr lang="en" dirty="0"/>
              <a:t> les </a:t>
            </a:r>
            <a:r>
              <a:rPr lang="en" dirty="0" err="1"/>
              <a:t>presentaremos</a:t>
            </a:r>
            <a:r>
              <a:rPr lang="en" dirty="0"/>
              <a:t> un </a:t>
            </a:r>
            <a:r>
              <a:rPr lang="en" dirty="0" err="1"/>
              <a:t>índice</a:t>
            </a:r>
            <a:r>
              <a:rPr lang="en" dirty="0"/>
              <a:t> de los pasos que </a:t>
            </a:r>
            <a:r>
              <a:rPr lang="en" dirty="0" err="1"/>
              <a:t>seguirá</a:t>
            </a:r>
            <a:r>
              <a:rPr lang="en" dirty="0"/>
              <a:t> </a:t>
            </a:r>
            <a:r>
              <a:rPr lang="en" dirty="0" err="1"/>
              <a:t>nuestro</a:t>
            </a:r>
            <a:r>
              <a:rPr lang="en" dirty="0"/>
              <a:t> </a:t>
            </a:r>
            <a:r>
              <a:rPr lang="en" dirty="0" err="1"/>
              <a:t>estudio</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6000" dirty="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2428555" y="751152"/>
            <a:ext cx="4777200" cy="3265800"/>
          </a:xfrm>
          <a:prstGeom prst="rect">
            <a:avLst/>
          </a:prstGeom>
        </p:spPr>
        <p:txBody>
          <a:bodyPr spcFirstLastPara="1" wrap="square" lIns="91425" tIns="91425" rIns="91425" bIns="91425" anchor="t" anchorCtr="0">
            <a:noAutofit/>
          </a:bodyPr>
          <a:lstStyle/>
          <a:p>
            <a:r>
              <a:rPr lang="es-ES" sz="1400" b="0" dirty="0"/>
              <a:t>1.Carga de </a:t>
            </a:r>
            <a:r>
              <a:rPr lang="es-ES" sz="1400" b="0" dirty="0" err="1"/>
              <a:t>dataframe</a:t>
            </a:r>
            <a:endParaRPr lang="es-ES" sz="1400" b="0" dirty="0"/>
          </a:p>
          <a:p>
            <a:r>
              <a:rPr lang="es-ES" sz="1400" b="0" dirty="0"/>
              <a:t>2.Exploracion inicial</a:t>
            </a:r>
          </a:p>
          <a:p>
            <a:r>
              <a:rPr lang="es-ES" sz="1400" b="0" dirty="0"/>
              <a:t>3. Limpieza de los datos</a:t>
            </a:r>
          </a:p>
          <a:p>
            <a:r>
              <a:rPr lang="es-ES" sz="1400" b="0" dirty="0"/>
              <a:t>4.Analisis general y primeras visualizaciones</a:t>
            </a:r>
          </a:p>
          <a:p>
            <a:pPr lvl="1"/>
            <a:r>
              <a:rPr lang="es-ES" sz="1400" b="0" dirty="0"/>
              <a:t>4.1 Análisis durante las diferentes fechas</a:t>
            </a:r>
          </a:p>
          <a:p>
            <a:pPr lvl="1"/>
            <a:r>
              <a:rPr lang="es-ES" sz="1400" b="0" dirty="0"/>
              <a:t>4.2 Visualización de los diferentes ítems</a:t>
            </a:r>
          </a:p>
          <a:p>
            <a:r>
              <a:rPr lang="es-ES" sz="1400" b="0" dirty="0"/>
              <a:t>5.  Predicciones sobre el </a:t>
            </a:r>
            <a:r>
              <a:rPr lang="es-ES" sz="1400" b="0" dirty="0" err="1"/>
              <a:t>dataset</a:t>
            </a:r>
            <a:endParaRPr lang="es-ES" sz="1400" b="0" dirty="0"/>
          </a:p>
          <a:p>
            <a:pPr lvl="1"/>
            <a:r>
              <a:rPr lang="es-ES" sz="1400" b="0" dirty="0"/>
              <a:t>5.1 Visualización del ejercicio de </a:t>
            </a:r>
            <a:r>
              <a:rPr lang="es-ES" sz="1400" b="0" dirty="0" err="1"/>
              <a:t>Maching</a:t>
            </a:r>
            <a:r>
              <a:rPr lang="es-ES" sz="1400" b="0" dirty="0"/>
              <a:t> </a:t>
            </a:r>
            <a:r>
              <a:rPr lang="es-ES" sz="1400" b="0" dirty="0" err="1"/>
              <a:t>Learning</a:t>
            </a:r>
            <a:endParaRPr lang="es-ES" sz="1400" b="0" dirty="0"/>
          </a:p>
          <a:p>
            <a:r>
              <a:rPr lang="es-ES" sz="1400" b="0" dirty="0"/>
              <a:t>6. Pronósticos en series temporales</a:t>
            </a:r>
          </a:p>
          <a:p>
            <a:pPr lvl="1"/>
            <a:r>
              <a:rPr lang="es-ES" sz="1400" b="0" dirty="0"/>
              <a:t>Ejercicio de </a:t>
            </a:r>
            <a:r>
              <a:rPr lang="es-ES" sz="1400" b="0" dirty="0" err="1"/>
              <a:t>Maching</a:t>
            </a:r>
            <a:r>
              <a:rPr lang="es-ES" sz="1400" b="0" dirty="0"/>
              <a:t> </a:t>
            </a:r>
            <a:r>
              <a:rPr lang="es-ES" sz="1400" b="0" dirty="0" err="1"/>
              <a:t>Learning</a:t>
            </a:r>
            <a:r>
              <a:rPr lang="es-ES" sz="1400" b="0" dirty="0"/>
              <a:t> sobre series temporales</a:t>
            </a:r>
          </a:p>
          <a:p>
            <a:r>
              <a:rPr lang="es-ES" sz="1400" b="0" dirty="0"/>
              <a:t>7. Análisis de sentimientos sobre la vacuna para el covid-19 en twitter</a:t>
            </a:r>
          </a:p>
          <a:p>
            <a:r>
              <a:rPr lang="es-ES" sz="1400" b="0" dirty="0"/>
              <a:t>8. Creación de </a:t>
            </a:r>
            <a:r>
              <a:rPr lang="es-ES" sz="1400" b="0" dirty="0" err="1"/>
              <a:t>Chatbot</a:t>
            </a:r>
            <a:r>
              <a:rPr lang="es-ES" sz="1400" b="0" dirty="0"/>
              <a:t> y ejemplo de uso.</a:t>
            </a:r>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FUENTE DE DATOS</a:t>
            </a:r>
            <a:endParaRPr dirty="0"/>
          </a:p>
        </p:txBody>
      </p:sp>
      <p:sp>
        <p:nvSpPr>
          <p:cNvPr id="194" name="Google Shape;194;p19"/>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s-ES" dirty="0"/>
              <a:t>Es muy importante elegir una fuente de datos fiable, en este caso son extraídos de fuentes oficiales.</a:t>
            </a:r>
          </a:p>
          <a:p>
            <a:pPr marL="457200" lvl="0" indent="-330200" algn="l" rtl="0">
              <a:spcBef>
                <a:spcPts val="600"/>
              </a:spcBef>
              <a:spcAft>
                <a:spcPts val="0"/>
              </a:spcAft>
              <a:buSzPts val="1600"/>
              <a:buChar char="￮"/>
            </a:pPr>
            <a:endParaRPr lang="es-ES" dirty="0"/>
          </a:p>
          <a:p>
            <a:pPr marL="457200" lvl="0" indent="-330200" algn="l" rtl="0">
              <a:spcBef>
                <a:spcPts val="600"/>
              </a:spcBef>
              <a:spcAft>
                <a:spcPts val="0"/>
              </a:spcAft>
              <a:buSzPts val="1600"/>
              <a:buChar char="￮"/>
            </a:pPr>
            <a:endParaRPr dirty="0"/>
          </a:p>
          <a:p>
            <a:pPr marL="0" lvl="0" indent="0">
              <a:buNone/>
            </a:pPr>
            <a:r>
              <a:rPr lang="es-ES" dirty="0"/>
              <a:t>https://</a:t>
            </a:r>
            <a:r>
              <a:rPr lang="es-ES" dirty="0" err="1"/>
              <a:t>github.com</a:t>
            </a:r>
            <a:r>
              <a:rPr lang="es-ES" dirty="0"/>
              <a:t>/</a:t>
            </a:r>
            <a:r>
              <a:rPr lang="es-ES" dirty="0" err="1"/>
              <a:t>datadista</a:t>
            </a:r>
            <a:r>
              <a:rPr lang="es-ES" dirty="0"/>
              <a:t>/</a:t>
            </a:r>
            <a:r>
              <a:rPr lang="es-ES" dirty="0" err="1"/>
              <a:t>datasets</a:t>
            </a:r>
            <a:r>
              <a:rPr lang="es-ES" dirty="0"/>
              <a:t>/</a:t>
            </a:r>
            <a:r>
              <a:rPr lang="es-ES" dirty="0" err="1"/>
              <a:t>tree</a:t>
            </a:r>
            <a:r>
              <a:rPr lang="es-ES" dirty="0"/>
              <a:t>/master/COVID%2019</a:t>
            </a:r>
            <a:endParaRPr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ctrTitle" idx="4294967295"/>
          </p:nvPr>
        </p:nvSpPr>
        <p:spPr>
          <a:xfrm>
            <a:off x="2092650" y="3135970"/>
            <a:ext cx="4958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4400" dirty="0"/>
              <a:t>V</a:t>
            </a:r>
            <a:r>
              <a:rPr lang="en" sz="4400" dirty="0" err="1"/>
              <a:t>isualizacion</a:t>
            </a:r>
            <a:r>
              <a:rPr lang="en" sz="4400" dirty="0"/>
              <a:t> de los </a:t>
            </a:r>
            <a:r>
              <a:rPr lang="en" sz="4400" dirty="0" err="1"/>
              <a:t>datos</a:t>
            </a:r>
            <a:endParaRPr sz="4400" dirty="0"/>
          </a:p>
        </p:txBody>
      </p:sp>
      <p:sp>
        <p:nvSpPr>
          <p:cNvPr id="206" name="Google Shape;206;p20"/>
          <p:cNvSpPr txBox="1">
            <a:spLocks noGrp="1"/>
          </p:cNvSpPr>
          <p:nvPr>
            <p:ph type="subTitle" idx="4294967295"/>
          </p:nvPr>
        </p:nvSpPr>
        <p:spPr>
          <a:xfrm>
            <a:off x="2116465" y="4162852"/>
            <a:ext cx="49587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dirty="0"/>
              <a:t>A </a:t>
            </a:r>
            <a:r>
              <a:rPr lang="en" sz="1400" dirty="0" err="1"/>
              <a:t>continuación</a:t>
            </a:r>
            <a:r>
              <a:rPr lang="en" sz="1400" dirty="0"/>
              <a:t> </a:t>
            </a:r>
            <a:r>
              <a:rPr lang="en" sz="1400" dirty="0" err="1"/>
              <a:t>observaremos</a:t>
            </a:r>
            <a:r>
              <a:rPr lang="en" sz="1400" dirty="0"/>
              <a:t> </a:t>
            </a:r>
            <a:r>
              <a:rPr lang="en" sz="1400" dirty="0" err="1"/>
              <a:t>mapas</a:t>
            </a:r>
            <a:r>
              <a:rPr lang="en" sz="1400" dirty="0"/>
              <a:t> y </a:t>
            </a:r>
            <a:r>
              <a:rPr lang="en" sz="1400" dirty="0" err="1"/>
              <a:t>gráficos</a:t>
            </a:r>
            <a:r>
              <a:rPr lang="en" sz="1400" dirty="0"/>
              <a:t> de la </a:t>
            </a:r>
            <a:r>
              <a:rPr lang="en" sz="1400" dirty="0" err="1"/>
              <a:t>evolución</a:t>
            </a:r>
            <a:r>
              <a:rPr lang="en" sz="1400" dirty="0"/>
              <a:t> del Coronavirus </a:t>
            </a:r>
            <a:r>
              <a:rPr lang="en" sz="1400" dirty="0" err="1"/>
              <a:t>en</a:t>
            </a:r>
            <a:r>
              <a:rPr lang="en" sz="1400" dirty="0"/>
              <a:t> </a:t>
            </a:r>
            <a:r>
              <a:rPr lang="en" sz="1400" dirty="0" err="1"/>
              <a:t>España</a:t>
            </a:r>
            <a:r>
              <a:rPr lang="en" sz="1400" dirty="0"/>
              <a:t> y por CCAA</a:t>
            </a:r>
            <a:endParaRPr sz="1400" dirty="0"/>
          </a:p>
        </p:txBody>
      </p:sp>
      <p:sp>
        <p:nvSpPr>
          <p:cNvPr id="219" name="Google Shape;219;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7" name="Google Shape;742;p39">
            <a:extLst>
              <a:ext uri="{FF2B5EF4-FFF2-40B4-BE49-F238E27FC236}">
                <a16:creationId xmlns:a16="http://schemas.microsoft.com/office/drawing/2014/main" id="{1CB0FD67-3DFF-B34E-9218-649246784D93}"/>
              </a:ext>
            </a:extLst>
          </p:cNvPr>
          <p:cNvGrpSpPr/>
          <p:nvPr/>
        </p:nvGrpSpPr>
        <p:grpSpPr>
          <a:xfrm>
            <a:off x="2388199" y="599301"/>
            <a:ext cx="3961186" cy="2090111"/>
            <a:chOff x="3927500" y="301425"/>
            <a:chExt cx="461550" cy="411625"/>
          </a:xfrm>
        </p:grpSpPr>
        <p:sp>
          <p:nvSpPr>
            <p:cNvPr id="18" name="Google Shape;743;p39">
              <a:extLst>
                <a:ext uri="{FF2B5EF4-FFF2-40B4-BE49-F238E27FC236}">
                  <a16:creationId xmlns:a16="http://schemas.microsoft.com/office/drawing/2014/main" id="{90D78B85-C1BE-9542-B376-4E3D723AB900}"/>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4;p39">
              <a:extLst>
                <a:ext uri="{FF2B5EF4-FFF2-40B4-BE49-F238E27FC236}">
                  <a16:creationId xmlns:a16="http://schemas.microsoft.com/office/drawing/2014/main" id="{919F2193-E235-CA41-B35C-D1C74AADEC8F}"/>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5;p39">
              <a:extLst>
                <a:ext uri="{FF2B5EF4-FFF2-40B4-BE49-F238E27FC236}">
                  <a16:creationId xmlns:a16="http://schemas.microsoft.com/office/drawing/2014/main" id="{DE155A29-B4D9-094D-B220-3FF1D7925C6F}"/>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6;p39">
              <a:extLst>
                <a:ext uri="{FF2B5EF4-FFF2-40B4-BE49-F238E27FC236}">
                  <a16:creationId xmlns:a16="http://schemas.microsoft.com/office/drawing/2014/main" id="{6902F6C4-4FE7-E44B-B406-297C7591949A}"/>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7;p39">
              <a:extLst>
                <a:ext uri="{FF2B5EF4-FFF2-40B4-BE49-F238E27FC236}">
                  <a16:creationId xmlns:a16="http://schemas.microsoft.com/office/drawing/2014/main" id="{9075C1C0-FFAA-5B47-A288-98FAF0FCF800}"/>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8;p39">
              <a:extLst>
                <a:ext uri="{FF2B5EF4-FFF2-40B4-BE49-F238E27FC236}">
                  <a16:creationId xmlns:a16="http://schemas.microsoft.com/office/drawing/2014/main" id="{F1F068AB-D515-3240-909A-CF8ED874346F}"/>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9;p39">
              <a:extLst>
                <a:ext uri="{FF2B5EF4-FFF2-40B4-BE49-F238E27FC236}">
                  <a16:creationId xmlns:a16="http://schemas.microsoft.com/office/drawing/2014/main" id="{E6C9F3EE-D873-8647-B9DD-8BF9D05C89EA}"/>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0;p39">
              <a:extLst>
                <a:ext uri="{FF2B5EF4-FFF2-40B4-BE49-F238E27FC236}">
                  <a16:creationId xmlns:a16="http://schemas.microsoft.com/office/drawing/2014/main" id="{CDAC1DB6-3813-2C4F-B97D-7119AD7C1B1A}"/>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1;p39">
              <a:extLst>
                <a:ext uri="{FF2B5EF4-FFF2-40B4-BE49-F238E27FC236}">
                  <a16:creationId xmlns:a16="http://schemas.microsoft.com/office/drawing/2014/main" id="{A06E3FAF-2348-1F4F-BDBB-C933EA3194A0}"/>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52;p39">
              <a:extLst>
                <a:ext uri="{FF2B5EF4-FFF2-40B4-BE49-F238E27FC236}">
                  <a16:creationId xmlns:a16="http://schemas.microsoft.com/office/drawing/2014/main" id="{B8F6158E-CAB5-574F-AC58-E60ACB5D7AA5}"/>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53;p39">
              <a:extLst>
                <a:ext uri="{FF2B5EF4-FFF2-40B4-BE49-F238E27FC236}">
                  <a16:creationId xmlns:a16="http://schemas.microsoft.com/office/drawing/2014/main" id="{2D280080-740E-1748-87CC-E6294AD36876}"/>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4;p39">
              <a:extLst>
                <a:ext uri="{FF2B5EF4-FFF2-40B4-BE49-F238E27FC236}">
                  <a16:creationId xmlns:a16="http://schemas.microsoft.com/office/drawing/2014/main" id="{DD597313-A240-CE4C-A814-58AC749A7985}"/>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5;p39">
              <a:extLst>
                <a:ext uri="{FF2B5EF4-FFF2-40B4-BE49-F238E27FC236}">
                  <a16:creationId xmlns:a16="http://schemas.microsoft.com/office/drawing/2014/main" id="{CC257ADF-3C2A-1343-894F-FA7A3211902C}"/>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6;p39">
              <a:extLst>
                <a:ext uri="{FF2B5EF4-FFF2-40B4-BE49-F238E27FC236}">
                  <a16:creationId xmlns:a16="http://schemas.microsoft.com/office/drawing/2014/main" id="{62FA0407-AFD0-9D43-9E94-B3FF4E82CC0F}"/>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7;p39">
              <a:extLst>
                <a:ext uri="{FF2B5EF4-FFF2-40B4-BE49-F238E27FC236}">
                  <a16:creationId xmlns:a16="http://schemas.microsoft.com/office/drawing/2014/main" id="{8178C20D-7EC7-F643-ADCA-4C87F6BC8C36}"/>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8;p39">
              <a:extLst>
                <a:ext uri="{FF2B5EF4-FFF2-40B4-BE49-F238E27FC236}">
                  <a16:creationId xmlns:a16="http://schemas.microsoft.com/office/drawing/2014/main" id="{EBD14414-465C-F549-8F6E-645624D4AFCA}"/>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9;p39">
              <a:extLst>
                <a:ext uri="{FF2B5EF4-FFF2-40B4-BE49-F238E27FC236}">
                  <a16:creationId xmlns:a16="http://schemas.microsoft.com/office/drawing/2014/main" id="{23833D37-B8B0-E945-A378-7CBB2CB73F40}"/>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60;p39">
              <a:extLst>
                <a:ext uri="{FF2B5EF4-FFF2-40B4-BE49-F238E27FC236}">
                  <a16:creationId xmlns:a16="http://schemas.microsoft.com/office/drawing/2014/main" id="{B70687F9-625B-E949-9E55-8242287C7E95}"/>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1;p39">
              <a:extLst>
                <a:ext uri="{FF2B5EF4-FFF2-40B4-BE49-F238E27FC236}">
                  <a16:creationId xmlns:a16="http://schemas.microsoft.com/office/drawing/2014/main" id="{4C03A445-DCA9-3E4F-9B07-A6A87413FF6C}"/>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2;p39">
              <a:extLst>
                <a:ext uri="{FF2B5EF4-FFF2-40B4-BE49-F238E27FC236}">
                  <a16:creationId xmlns:a16="http://schemas.microsoft.com/office/drawing/2014/main" id="{49D3A7DC-F2A5-494B-A969-4F71F23B5D4C}"/>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3;p39">
              <a:extLst>
                <a:ext uri="{FF2B5EF4-FFF2-40B4-BE49-F238E27FC236}">
                  <a16:creationId xmlns:a16="http://schemas.microsoft.com/office/drawing/2014/main" id="{8E7E478D-FA99-3C40-B4BC-BB3F05006AD2}"/>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64;p39">
              <a:extLst>
                <a:ext uri="{FF2B5EF4-FFF2-40B4-BE49-F238E27FC236}">
                  <a16:creationId xmlns:a16="http://schemas.microsoft.com/office/drawing/2014/main" id="{1B8AB3CD-E433-2C46-BA3F-4A1C5E2D8C82}"/>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5;p39">
              <a:extLst>
                <a:ext uri="{FF2B5EF4-FFF2-40B4-BE49-F238E27FC236}">
                  <a16:creationId xmlns:a16="http://schemas.microsoft.com/office/drawing/2014/main" id="{7E5056FF-3EA9-974A-8917-84D4F06BCDB7}"/>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66;p39">
              <a:extLst>
                <a:ext uri="{FF2B5EF4-FFF2-40B4-BE49-F238E27FC236}">
                  <a16:creationId xmlns:a16="http://schemas.microsoft.com/office/drawing/2014/main" id="{403C5406-2756-D24A-A3BF-E8BA2B88D301}"/>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67;p39">
              <a:extLst>
                <a:ext uri="{FF2B5EF4-FFF2-40B4-BE49-F238E27FC236}">
                  <a16:creationId xmlns:a16="http://schemas.microsoft.com/office/drawing/2014/main" id="{5016557C-1700-6A4A-B4F0-BF585D0B3D84}"/>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68;p39">
              <a:extLst>
                <a:ext uri="{FF2B5EF4-FFF2-40B4-BE49-F238E27FC236}">
                  <a16:creationId xmlns:a16="http://schemas.microsoft.com/office/drawing/2014/main" id="{D607E447-A63F-2C47-B998-9B5FE57D7E0E}"/>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69;p39">
              <a:extLst>
                <a:ext uri="{FF2B5EF4-FFF2-40B4-BE49-F238E27FC236}">
                  <a16:creationId xmlns:a16="http://schemas.microsoft.com/office/drawing/2014/main" id="{3ACDE6B6-5EAA-FA44-8D07-6F1241D5F961}"/>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654;p39">
            <a:extLst>
              <a:ext uri="{FF2B5EF4-FFF2-40B4-BE49-F238E27FC236}">
                <a16:creationId xmlns:a16="http://schemas.microsoft.com/office/drawing/2014/main" id="{1362CE15-2BB7-A646-A9C7-554FB8A0992F}"/>
              </a:ext>
            </a:extLst>
          </p:cNvPr>
          <p:cNvGrpSpPr/>
          <p:nvPr/>
        </p:nvGrpSpPr>
        <p:grpSpPr>
          <a:xfrm rot="20529464">
            <a:off x="2603975" y="1478112"/>
            <a:ext cx="779114" cy="663360"/>
            <a:chOff x="3932350" y="3714775"/>
            <a:chExt cx="439650" cy="319075"/>
          </a:xfrm>
        </p:grpSpPr>
        <p:sp>
          <p:nvSpPr>
            <p:cNvPr id="46" name="Google Shape;655;p39">
              <a:extLst>
                <a:ext uri="{FF2B5EF4-FFF2-40B4-BE49-F238E27FC236}">
                  <a16:creationId xmlns:a16="http://schemas.microsoft.com/office/drawing/2014/main" id="{6215E8EF-FD54-7D4B-B3BD-83B3B0E7F8C2}"/>
                </a:ext>
              </a:extLst>
            </p:cNvPr>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6;p39">
              <a:extLst>
                <a:ext uri="{FF2B5EF4-FFF2-40B4-BE49-F238E27FC236}">
                  <a16:creationId xmlns:a16="http://schemas.microsoft.com/office/drawing/2014/main" id="{E45F1F8A-D179-2C4C-9A3C-770FA27A0A78}"/>
                </a:ext>
              </a:extLst>
            </p:cNvPr>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7;p39">
              <a:extLst>
                <a:ext uri="{FF2B5EF4-FFF2-40B4-BE49-F238E27FC236}">
                  <a16:creationId xmlns:a16="http://schemas.microsoft.com/office/drawing/2014/main" id="{BBA0603A-B048-BA41-B0F0-D6A3E17831AD}"/>
                </a:ext>
              </a:extLst>
            </p:cNvPr>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58;p39">
              <a:extLst>
                <a:ext uri="{FF2B5EF4-FFF2-40B4-BE49-F238E27FC236}">
                  <a16:creationId xmlns:a16="http://schemas.microsoft.com/office/drawing/2014/main" id="{AA4458D4-EF47-7343-B1BB-E57A93000536}"/>
                </a:ext>
              </a:extLst>
            </p:cNvPr>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59;p39">
              <a:extLst>
                <a:ext uri="{FF2B5EF4-FFF2-40B4-BE49-F238E27FC236}">
                  <a16:creationId xmlns:a16="http://schemas.microsoft.com/office/drawing/2014/main" id="{E0D32FB8-A3B6-2641-8951-67BBA9579DD7}"/>
                </a:ext>
              </a:extLst>
            </p:cNvPr>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660;p39">
            <a:extLst>
              <a:ext uri="{FF2B5EF4-FFF2-40B4-BE49-F238E27FC236}">
                <a16:creationId xmlns:a16="http://schemas.microsoft.com/office/drawing/2014/main" id="{D4926F2F-FAD4-CD48-AE1C-A91BEC648418}"/>
              </a:ext>
            </a:extLst>
          </p:cNvPr>
          <p:cNvGrpSpPr/>
          <p:nvPr/>
        </p:nvGrpSpPr>
        <p:grpSpPr>
          <a:xfrm rot="989601">
            <a:off x="4097717" y="1596782"/>
            <a:ext cx="635236" cy="650703"/>
            <a:chOff x="4604550" y="3714775"/>
            <a:chExt cx="439625" cy="319075"/>
          </a:xfrm>
        </p:grpSpPr>
        <p:sp>
          <p:nvSpPr>
            <p:cNvPr id="52" name="Google Shape;661;p39">
              <a:extLst>
                <a:ext uri="{FF2B5EF4-FFF2-40B4-BE49-F238E27FC236}">
                  <a16:creationId xmlns:a16="http://schemas.microsoft.com/office/drawing/2014/main" id="{54183703-94D4-504B-9611-EC10550B4B24}"/>
                </a:ext>
              </a:extLst>
            </p:cNvPr>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62;p39">
              <a:extLst>
                <a:ext uri="{FF2B5EF4-FFF2-40B4-BE49-F238E27FC236}">
                  <a16:creationId xmlns:a16="http://schemas.microsoft.com/office/drawing/2014/main" id="{1DF697E4-70DD-A947-878A-FB4C934669DB}"/>
                </a:ext>
              </a:extLst>
            </p:cNvPr>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671;p39">
            <a:extLst>
              <a:ext uri="{FF2B5EF4-FFF2-40B4-BE49-F238E27FC236}">
                <a16:creationId xmlns:a16="http://schemas.microsoft.com/office/drawing/2014/main" id="{644687E8-A8A4-8940-A1C4-8527ED7AE486}"/>
              </a:ext>
            </a:extLst>
          </p:cNvPr>
          <p:cNvGrpSpPr/>
          <p:nvPr/>
        </p:nvGrpSpPr>
        <p:grpSpPr>
          <a:xfrm>
            <a:off x="4514515" y="1086287"/>
            <a:ext cx="393060" cy="393060"/>
            <a:chOff x="5941025" y="3634400"/>
            <a:chExt cx="467650" cy="467650"/>
          </a:xfrm>
        </p:grpSpPr>
        <p:sp>
          <p:nvSpPr>
            <p:cNvPr id="55" name="Google Shape;672;p39">
              <a:extLst>
                <a:ext uri="{FF2B5EF4-FFF2-40B4-BE49-F238E27FC236}">
                  <a16:creationId xmlns:a16="http://schemas.microsoft.com/office/drawing/2014/main" id="{ACE10BAD-93E1-4B48-B331-D49777C7A7F8}"/>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73;p39">
              <a:extLst>
                <a:ext uri="{FF2B5EF4-FFF2-40B4-BE49-F238E27FC236}">
                  <a16:creationId xmlns:a16="http://schemas.microsoft.com/office/drawing/2014/main" id="{90F0179C-98A8-7A4F-939A-0AFFDC4B46E1}"/>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74;p39">
              <a:extLst>
                <a:ext uri="{FF2B5EF4-FFF2-40B4-BE49-F238E27FC236}">
                  <a16:creationId xmlns:a16="http://schemas.microsoft.com/office/drawing/2014/main" id="{A7A1733B-3CD0-6F41-8330-EAA6CB6015CB}"/>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75;p39">
              <a:extLst>
                <a:ext uri="{FF2B5EF4-FFF2-40B4-BE49-F238E27FC236}">
                  <a16:creationId xmlns:a16="http://schemas.microsoft.com/office/drawing/2014/main" id="{46A679FB-D2A9-9343-BF74-29760C92CC8D}"/>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76;p39">
              <a:extLst>
                <a:ext uri="{FF2B5EF4-FFF2-40B4-BE49-F238E27FC236}">
                  <a16:creationId xmlns:a16="http://schemas.microsoft.com/office/drawing/2014/main" id="{AD95C39C-8319-AD46-B411-25BF308EEEC1}"/>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77;p39">
              <a:extLst>
                <a:ext uri="{FF2B5EF4-FFF2-40B4-BE49-F238E27FC236}">
                  <a16:creationId xmlns:a16="http://schemas.microsoft.com/office/drawing/2014/main" id="{12D5B8B0-CE05-7B47-9F5C-9AC97C59339D}"/>
                </a:ext>
              </a:extLst>
            </p:cNvPr>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21"/>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1400" dirty="0"/>
              <a:t>El gráfico interactivo nos muestra la evolución de infectados en España a lo largo de los meses.</a:t>
            </a:r>
            <a:br>
              <a:rPr lang="es-ES" sz="1400" dirty="0"/>
            </a:br>
            <a:r>
              <a:rPr lang="es-ES" sz="1400" dirty="0"/>
              <a:t>(véase archivo original)</a:t>
            </a:r>
            <a:endParaRPr sz="1400" dirty="0"/>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agen 6">
            <a:extLst>
              <a:ext uri="{FF2B5EF4-FFF2-40B4-BE49-F238E27FC236}">
                <a16:creationId xmlns:a16="http://schemas.microsoft.com/office/drawing/2014/main" id="{02A11BE3-0EEC-F94B-A82D-8E02A1DE361B}"/>
              </a:ext>
            </a:extLst>
          </p:cNvPr>
          <p:cNvPicPr>
            <a:picLocks noChangeAspect="1"/>
          </p:cNvPicPr>
          <p:nvPr/>
        </p:nvPicPr>
        <p:blipFill>
          <a:blip r:embed="rId3"/>
          <a:stretch>
            <a:fillRect/>
          </a:stretch>
        </p:blipFill>
        <p:spPr>
          <a:xfrm>
            <a:off x="3254550" y="2060233"/>
            <a:ext cx="4845900" cy="2951817"/>
          </a:xfrm>
          <a:prstGeom prst="rect">
            <a:avLst/>
          </a:prstGeom>
        </p:spPr>
      </p:pic>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1139</Words>
  <Application>Microsoft Macintosh PowerPoint</Application>
  <PresentationFormat>Presentación en pantalla (16:9)</PresentationFormat>
  <Paragraphs>108</Paragraphs>
  <Slides>28</Slides>
  <Notes>28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Poppins</vt:lpstr>
      <vt:lpstr>Calibri</vt:lpstr>
      <vt:lpstr>Arial</vt:lpstr>
      <vt:lpstr>Poppins Light</vt:lpstr>
      <vt:lpstr>Cymbeline template</vt:lpstr>
      <vt:lpstr>PROYECTO MASTER BIG DATA APLICADO Y ANALISIS DE DATOS</vt:lpstr>
      <vt:lpstr>PROYECTO COVID-19 VISION 360</vt:lpstr>
      <vt:lpstr>PROYECTO COVID-19 VISION 360</vt:lpstr>
      <vt:lpstr>REFERENTES</vt:lpstr>
      <vt:lpstr>PASOS HA SEGUIR</vt:lpstr>
      <vt:lpstr>Presentación de PowerPoint</vt:lpstr>
      <vt:lpstr>FUENTE DE DATOS</vt:lpstr>
      <vt:lpstr>Visualizacion de los datos</vt:lpstr>
      <vt:lpstr>El gráfico interactivo nos muestra la evolución de infectados en España a lo largo de los meses. (véase archivo original)</vt:lpstr>
      <vt:lpstr>Observaremos diferentes gráficos de columnas con los diferentes ítems seleccionados</vt:lpstr>
      <vt:lpstr>Observaremos diferentes gráficos de columnas con los diferentes ítems seleccionados</vt:lpstr>
      <vt:lpstr>Observaremos diferentes gráficos de columnas con los diferentes ítems seleccionados</vt:lpstr>
      <vt:lpstr>Observaremos diferentes gráficos de columnas con los diferentes ítems seleccionados</vt:lpstr>
      <vt:lpstr>Observaremos diferentes gráficos de columnas con los diferentes ítems seleccionados</vt:lpstr>
      <vt:lpstr>Maching Learning</vt:lpstr>
      <vt:lpstr>¿Cual sería el impacto en número de fallecidos si se hubiera infectado 42 millones de Españoles? Para el total de la población Española infectada con pcr positivo tendríamos 1.033.263 Fallecidos</vt:lpstr>
      <vt:lpstr>Predicciones en series temporales</vt:lpstr>
      <vt:lpstr>Visualización de las predicciones</vt:lpstr>
      <vt:lpstr>Visualización de las predicciones</vt:lpstr>
      <vt:lpstr>Visualización de las predicciones</vt:lpstr>
      <vt:lpstr>ANALISIS DE SENTIMIENTOS EN TWITTER</vt:lpstr>
      <vt:lpstr>¿Qué opinamos sobre la vacuna?</vt:lpstr>
      <vt:lpstr>2000</vt:lpstr>
      <vt:lpstr>Presentación de PowerPoint</vt:lpstr>
      <vt:lpstr>Presentación de PowerPoint</vt:lpstr>
      <vt:lpstr>Presentación de PowerPoint</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MASTER BIG DATA APLICADO Y ANALISIS DE DATOS</dc:title>
  <cp:lastModifiedBy>Microsoft Office User</cp:lastModifiedBy>
  <cp:revision>20</cp:revision>
  <dcterms:modified xsi:type="dcterms:W3CDTF">2021-02-07T11:44:16Z</dcterms:modified>
</cp:coreProperties>
</file>