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40c935d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40c935d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40c935d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40c935d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40c935d9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40c935d9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 My tests show that 12gb ram for face locating took 1 second for hog but 30,5 second for cnn | CNN Better ML HOG Faster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40c935d9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40c935d9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40c935d9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40c935d9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77967354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77967354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77967354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77967354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77967354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77967354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779673540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779673540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779673540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779673540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779673540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779673540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779673540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779673540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779673540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779673540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05925" y="824200"/>
            <a:ext cx="4681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CSE-4084</a:t>
            </a:r>
            <a:endParaRPr/>
          </a:p>
          <a:p>
            <a:pPr indent="0" lvl="0" marL="0" rtl="0" algn="l">
              <a:spcBef>
                <a:spcPts val="0"/>
              </a:spcBef>
              <a:spcAft>
                <a:spcPts val="0"/>
              </a:spcAft>
              <a:buNone/>
            </a:pPr>
            <a:r>
              <a:rPr lang="tr"/>
              <a:t>Multimedia Systems</a:t>
            </a:r>
            <a:endParaRPr/>
          </a:p>
        </p:txBody>
      </p:sp>
      <p:sp>
        <p:nvSpPr>
          <p:cNvPr id="278" name="Google Shape;278;p13"/>
          <p:cNvSpPr txBox="1"/>
          <p:nvPr>
            <p:ph idx="1" type="subTitle"/>
          </p:nvPr>
        </p:nvSpPr>
        <p:spPr>
          <a:xfrm>
            <a:off x="772350" y="25717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Face </a:t>
            </a:r>
            <a:r>
              <a:rPr b="1" lang="tr"/>
              <a:t>Recognition</a:t>
            </a:r>
            <a:r>
              <a:rPr b="1" lang="tr"/>
              <a:t> </a:t>
            </a:r>
            <a:r>
              <a:rPr b="1" lang="tr"/>
              <a:t>Techniques</a:t>
            </a:r>
            <a:r>
              <a:rPr b="1" lang="tr"/>
              <a:t> with Python</a:t>
            </a:r>
            <a:endParaRPr b="1"/>
          </a:p>
        </p:txBody>
      </p:sp>
      <p:sp>
        <p:nvSpPr>
          <p:cNvPr id="279" name="Google Shape;279;p13"/>
          <p:cNvSpPr txBox="1"/>
          <p:nvPr>
            <p:ph idx="1" type="subTitle"/>
          </p:nvPr>
        </p:nvSpPr>
        <p:spPr>
          <a:xfrm>
            <a:off x="816625" y="3181675"/>
            <a:ext cx="4255500" cy="9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I</a:t>
            </a:r>
            <a:r>
              <a:rPr b="1" lang="tr"/>
              <a:t>nstructor</a:t>
            </a:r>
            <a:r>
              <a:rPr b="1" lang="tr"/>
              <a:t> </a:t>
            </a:r>
            <a:r>
              <a:rPr lang="tr"/>
              <a:t>: Prof. Cigdem Eroglu Erdem</a:t>
            </a:r>
            <a:endParaRPr/>
          </a:p>
          <a:p>
            <a:pPr indent="0" lvl="0" marL="0" rtl="0" algn="l">
              <a:spcBef>
                <a:spcPts val="0"/>
              </a:spcBef>
              <a:spcAft>
                <a:spcPts val="0"/>
              </a:spcAft>
              <a:buNone/>
            </a:pPr>
            <a:r>
              <a:rPr b="1" lang="tr"/>
              <a:t>Presenter</a:t>
            </a:r>
            <a:r>
              <a:rPr lang="tr"/>
              <a:t> : Cafer S. Yükseloğlu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HOG</a:t>
            </a:r>
            <a:endParaRPr/>
          </a:p>
        </p:txBody>
      </p:sp>
      <p:sp>
        <p:nvSpPr>
          <p:cNvPr id="343" name="Google Shape;343;p22"/>
          <p:cNvSpPr txBox="1"/>
          <p:nvPr>
            <p:ph idx="1" type="body"/>
          </p:nvPr>
        </p:nvSpPr>
        <p:spPr>
          <a:xfrm>
            <a:off x="760075" y="1990050"/>
            <a:ext cx="3852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600">
                <a:solidFill>
                  <a:srgbClr val="292929"/>
                </a:solidFill>
                <a:highlight>
                  <a:srgbClr val="FFFFFF"/>
                </a:highlight>
                <a:latin typeface="Georgia"/>
                <a:ea typeface="Georgia"/>
                <a:cs typeface="Georgia"/>
                <a:sym typeface="Georgia"/>
              </a:rPr>
              <a:t>HOG is a feature descriptor used to extract the features pixel by pixel with the help of gradients. HOG works on grey scale images. Every image has a particular gradient orientation which helps the HOG extract the unique features from an image.</a:t>
            </a:r>
            <a:endParaRPr/>
          </a:p>
        </p:txBody>
      </p:sp>
      <p:pic>
        <p:nvPicPr>
          <p:cNvPr id="344" name="Google Shape;344;p22"/>
          <p:cNvPicPr preferRelativeResize="0"/>
          <p:nvPr/>
        </p:nvPicPr>
        <p:blipFill>
          <a:blip r:embed="rId3">
            <a:alphaModFix/>
          </a:blip>
          <a:stretch>
            <a:fillRect/>
          </a:stretch>
        </p:blipFill>
        <p:spPr>
          <a:xfrm>
            <a:off x="4786925" y="1941625"/>
            <a:ext cx="4057650" cy="263842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CNN</a:t>
            </a:r>
            <a:endParaRPr/>
          </a:p>
        </p:txBody>
      </p:sp>
      <p:sp>
        <p:nvSpPr>
          <p:cNvPr id="350" name="Google Shape;350;p23"/>
          <p:cNvSpPr txBox="1"/>
          <p:nvPr>
            <p:ph idx="1" type="body"/>
          </p:nvPr>
        </p:nvSpPr>
        <p:spPr>
          <a:xfrm>
            <a:off x="5335375" y="1990050"/>
            <a:ext cx="2998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A convolutional neural network consists of an input layer, hidden layers and an output layer. In any feed-forward neural network, any middle layers are called hidden because their inputs and outputs are masked by the activation function and final convolution.</a:t>
            </a:r>
            <a:endParaRPr/>
          </a:p>
        </p:txBody>
      </p:sp>
      <p:pic>
        <p:nvPicPr>
          <p:cNvPr id="351" name="Google Shape;351;p23"/>
          <p:cNvPicPr preferRelativeResize="0"/>
          <p:nvPr/>
        </p:nvPicPr>
        <p:blipFill>
          <a:blip r:embed="rId3">
            <a:alphaModFix/>
          </a:blip>
          <a:stretch>
            <a:fillRect/>
          </a:stretch>
        </p:blipFill>
        <p:spPr>
          <a:xfrm>
            <a:off x="875771" y="2109275"/>
            <a:ext cx="3861849" cy="21150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CPU VS GPU</a:t>
            </a:r>
            <a:endParaRPr/>
          </a:p>
        </p:txBody>
      </p:sp>
      <p:pic>
        <p:nvPicPr>
          <p:cNvPr id="357" name="Google Shape;357;p24"/>
          <p:cNvPicPr preferRelativeResize="0"/>
          <p:nvPr/>
        </p:nvPicPr>
        <p:blipFill>
          <a:blip r:embed="rId3">
            <a:alphaModFix/>
          </a:blip>
          <a:stretch>
            <a:fillRect/>
          </a:stretch>
        </p:blipFill>
        <p:spPr>
          <a:xfrm>
            <a:off x="6405700" y="2428000"/>
            <a:ext cx="2117600" cy="3799925"/>
          </a:xfrm>
          <a:prstGeom prst="rect">
            <a:avLst/>
          </a:prstGeom>
          <a:noFill/>
          <a:ln>
            <a:noFill/>
          </a:ln>
        </p:spPr>
      </p:pic>
      <p:pic>
        <p:nvPicPr>
          <p:cNvPr id="358" name="Google Shape;358;p24"/>
          <p:cNvPicPr preferRelativeResize="0"/>
          <p:nvPr/>
        </p:nvPicPr>
        <p:blipFill>
          <a:blip r:embed="rId4">
            <a:alphaModFix/>
          </a:blip>
          <a:stretch>
            <a:fillRect/>
          </a:stretch>
        </p:blipFill>
        <p:spPr>
          <a:xfrm>
            <a:off x="1852550" y="1622413"/>
            <a:ext cx="5371975" cy="781050"/>
          </a:xfrm>
          <a:prstGeom prst="rect">
            <a:avLst/>
          </a:prstGeom>
          <a:noFill/>
          <a:ln>
            <a:noFill/>
          </a:ln>
        </p:spPr>
      </p:pic>
      <p:pic>
        <p:nvPicPr>
          <p:cNvPr id="359" name="Google Shape;359;p24"/>
          <p:cNvPicPr preferRelativeResize="0"/>
          <p:nvPr/>
        </p:nvPicPr>
        <p:blipFill>
          <a:blip r:embed="rId5">
            <a:alphaModFix/>
          </a:blip>
          <a:stretch>
            <a:fillRect/>
          </a:stretch>
        </p:blipFill>
        <p:spPr>
          <a:xfrm>
            <a:off x="944872" y="2477075"/>
            <a:ext cx="1770775" cy="3838300"/>
          </a:xfrm>
          <a:prstGeom prst="rect">
            <a:avLst/>
          </a:prstGeom>
          <a:noFill/>
          <a:ln>
            <a:noFill/>
          </a:ln>
        </p:spPr>
      </p:pic>
      <p:pic>
        <p:nvPicPr>
          <p:cNvPr id="360" name="Google Shape;360;p24"/>
          <p:cNvPicPr preferRelativeResize="0"/>
          <p:nvPr/>
        </p:nvPicPr>
        <p:blipFill>
          <a:blip r:embed="rId6">
            <a:alphaModFix/>
          </a:blip>
          <a:stretch>
            <a:fillRect/>
          </a:stretch>
        </p:blipFill>
        <p:spPr>
          <a:xfrm>
            <a:off x="3082047" y="2607513"/>
            <a:ext cx="3057102" cy="2435238"/>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FEATURE</a:t>
            </a:r>
            <a:endParaRPr/>
          </a:p>
        </p:txBody>
      </p:sp>
      <p:sp>
        <p:nvSpPr>
          <p:cNvPr id="366" name="Google Shape;366;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25"/>
          <p:cNvPicPr preferRelativeResize="0"/>
          <p:nvPr/>
        </p:nvPicPr>
        <p:blipFill>
          <a:blip r:embed="rId3">
            <a:alphaModFix/>
          </a:blip>
          <a:stretch>
            <a:fillRect/>
          </a:stretch>
        </p:blipFill>
        <p:spPr>
          <a:xfrm>
            <a:off x="1239750" y="1955601"/>
            <a:ext cx="7542623" cy="20515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FINAL</a:t>
            </a:r>
            <a:endParaRPr/>
          </a:p>
        </p:txBody>
      </p:sp>
      <p:sp>
        <p:nvSpPr>
          <p:cNvPr id="373" name="Google Shape;373;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Thanks to listening and </a:t>
            </a:r>
            <a:r>
              <a:rPr lang="tr"/>
              <a:t>contributing</a:t>
            </a:r>
            <a:r>
              <a:rPr lang="tr"/>
              <a:t> to this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a:t>
            </a:r>
            <a:r>
              <a:rPr lang="tr"/>
              <a:t>bjective</a:t>
            </a:r>
            <a:endParaRPr/>
          </a:p>
        </p:txBody>
      </p:sp>
      <p:sp>
        <p:nvSpPr>
          <p:cNvPr id="285" name="Google Shape;285;p14"/>
          <p:cNvSpPr txBox="1"/>
          <p:nvPr>
            <p:ph idx="1" type="body"/>
          </p:nvPr>
        </p:nvSpPr>
        <p:spPr>
          <a:xfrm>
            <a:off x="1303800" y="1790825"/>
            <a:ext cx="7030500" cy="88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tr" sz="1400"/>
              <a:t>The full purpose of this project is to reveal the exact purpose of the techniques we learn in lessons using python libraries and how they can be used, and to show how the techniques affect the time-performance relationship.</a:t>
            </a:r>
            <a:endParaRPr sz="1400"/>
          </a:p>
        </p:txBody>
      </p:sp>
      <p:sp>
        <p:nvSpPr>
          <p:cNvPr id="286" name="Google Shape;286;p14"/>
          <p:cNvSpPr txBox="1"/>
          <p:nvPr/>
        </p:nvSpPr>
        <p:spPr>
          <a:xfrm>
            <a:off x="1297650" y="3793075"/>
            <a:ext cx="7042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tr" sz="1300">
                <a:solidFill>
                  <a:srgbClr val="434343"/>
                </a:solidFill>
                <a:latin typeface="Nunito"/>
                <a:ea typeface="Nunito"/>
                <a:cs typeface="Nunito"/>
                <a:sym typeface="Nunito"/>
              </a:rPr>
              <a:t>“Computer Vision is a field of deep learning that enables machines to see, identify and process images like humans.”</a:t>
            </a:r>
            <a:endParaRPr i="1" sz="1300">
              <a:solidFill>
                <a:srgbClr val="434343"/>
              </a:solidFill>
              <a:latin typeface="Nunito"/>
              <a:ea typeface="Nunito"/>
              <a:cs typeface="Nunito"/>
              <a:sym typeface="Nunito"/>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Libraries</a:t>
            </a:r>
            <a:endParaRPr/>
          </a:p>
        </p:txBody>
      </p:sp>
      <p:sp>
        <p:nvSpPr>
          <p:cNvPr id="292" name="Google Shape;292;p15"/>
          <p:cNvSpPr txBox="1"/>
          <p:nvPr>
            <p:ph idx="1" type="body"/>
          </p:nvPr>
        </p:nvSpPr>
        <p:spPr>
          <a:xfrm>
            <a:off x="1303800" y="1990050"/>
            <a:ext cx="7030500" cy="16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CV2 : </a:t>
            </a:r>
            <a:r>
              <a:rPr lang="tr"/>
              <a:t>OpenCV (Open Source Computer Vision Library) is an open source computer vision and machine learning software library. C++ Multiple Platforms</a:t>
            </a:r>
            <a:endParaRPr/>
          </a:p>
          <a:p>
            <a:pPr indent="0" lvl="0" marL="0" rtl="0" algn="l">
              <a:spcBef>
                <a:spcPts val="1200"/>
              </a:spcBef>
              <a:spcAft>
                <a:spcPts val="0"/>
              </a:spcAft>
              <a:buNone/>
            </a:pPr>
            <a:r>
              <a:rPr b="1" lang="tr"/>
              <a:t>face_recognition </a:t>
            </a:r>
            <a:r>
              <a:rPr lang="tr"/>
              <a:t>: Recognize and manipulate faces from Python or from the command line with the world's simplest face recognition library.</a:t>
            </a:r>
            <a:endParaRPr/>
          </a:p>
          <a:p>
            <a:pPr indent="0" lvl="0" marL="0" rtl="0" algn="l">
              <a:spcBef>
                <a:spcPts val="1200"/>
              </a:spcBef>
              <a:spcAft>
                <a:spcPts val="1200"/>
              </a:spcAft>
              <a:buNone/>
            </a:pPr>
            <a:r>
              <a:rPr b="1" lang="tr"/>
              <a:t>numpy : </a:t>
            </a:r>
            <a:r>
              <a:rPr lang="tr" sz="1200">
                <a:solidFill>
                  <a:srgbClr val="4A4A4A"/>
                </a:solidFill>
                <a:highlight>
                  <a:srgbClr val="FFFFFF"/>
                </a:highlight>
                <a:latin typeface="Arial"/>
                <a:ea typeface="Arial"/>
                <a:cs typeface="Arial"/>
                <a:sym typeface="Arial"/>
              </a:rPr>
              <a:t>NumPy is an open source project aiming to enable numerical computing with Python.</a:t>
            </a:r>
            <a:endParaRPr/>
          </a:p>
        </p:txBody>
      </p:sp>
      <p:sp>
        <p:nvSpPr>
          <p:cNvPr id="293" name="Google Shape;293;p15"/>
          <p:cNvSpPr txBox="1"/>
          <p:nvPr/>
        </p:nvSpPr>
        <p:spPr>
          <a:xfrm>
            <a:off x="1387350" y="4235825"/>
            <a:ext cx="67005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1100">
                <a:latin typeface="Nunito"/>
                <a:ea typeface="Nunito"/>
                <a:cs typeface="Nunito"/>
                <a:sym typeface="Nunito"/>
              </a:rPr>
              <a:t>-opencv.org/about/  </a:t>
            </a:r>
            <a:r>
              <a:rPr lang="tr" sz="1100"/>
              <a:t>-github.com</a:t>
            </a:r>
            <a:r>
              <a:rPr lang="tr" sz="1100">
                <a:latin typeface="Nunito"/>
                <a:ea typeface="Nunito"/>
                <a:cs typeface="Nunito"/>
                <a:sym typeface="Nunito"/>
              </a:rPr>
              <a:t>/ageitgey/face_recognition</a:t>
            </a:r>
            <a:r>
              <a:rPr lang="tr" sz="1100">
                <a:latin typeface="Nunito"/>
                <a:ea typeface="Nunito"/>
                <a:cs typeface="Nunito"/>
                <a:sym typeface="Nunito"/>
              </a:rPr>
              <a:t>  - numpy.org/about/</a:t>
            </a:r>
            <a:endParaRPr sz="1100">
              <a:latin typeface="Nunito"/>
              <a:ea typeface="Nunito"/>
              <a:cs typeface="Nunito"/>
              <a:sym typeface="Nunito"/>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Features of OpenCV</a:t>
            </a:r>
            <a:endParaRPr/>
          </a:p>
        </p:txBody>
      </p:sp>
      <p:sp>
        <p:nvSpPr>
          <p:cNvPr id="299" name="Google Shape;299;p16"/>
          <p:cNvSpPr txBox="1"/>
          <p:nvPr>
            <p:ph idx="1" type="body"/>
          </p:nvPr>
        </p:nvSpPr>
        <p:spPr>
          <a:xfrm>
            <a:off x="1303800" y="1990050"/>
            <a:ext cx="7030500" cy="291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tr"/>
              <a:t>Reading, Writing and Displaying Images 	Changing Color Spaces </a:t>
            </a:r>
            <a:endParaRPr/>
          </a:p>
          <a:p>
            <a:pPr indent="0" lvl="0" marL="0" rtl="0" algn="just">
              <a:spcBef>
                <a:spcPts val="1200"/>
              </a:spcBef>
              <a:spcAft>
                <a:spcPts val="0"/>
              </a:spcAft>
              <a:buNone/>
            </a:pPr>
            <a:r>
              <a:rPr lang="tr"/>
              <a:t>Resizing Images				 	Image Rotation</a:t>
            </a:r>
            <a:endParaRPr/>
          </a:p>
          <a:p>
            <a:pPr indent="0" lvl="0" marL="0" rtl="0" algn="just">
              <a:spcBef>
                <a:spcPts val="1200"/>
              </a:spcBef>
              <a:spcAft>
                <a:spcPts val="0"/>
              </a:spcAft>
              <a:buNone/>
            </a:pPr>
            <a:r>
              <a:rPr lang="tr"/>
              <a:t>Image Translation					Simple Image Thresholding</a:t>
            </a:r>
            <a:endParaRPr/>
          </a:p>
          <a:p>
            <a:pPr indent="0" lvl="0" marL="0" rtl="0" algn="just">
              <a:spcBef>
                <a:spcPts val="1200"/>
              </a:spcBef>
              <a:spcAft>
                <a:spcPts val="0"/>
              </a:spcAft>
              <a:buNone/>
            </a:pPr>
            <a:r>
              <a:rPr lang="tr"/>
              <a:t>Adaptive Thresholding				Bitwise Operations</a:t>
            </a:r>
            <a:endParaRPr/>
          </a:p>
          <a:p>
            <a:pPr indent="0" lvl="0" marL="0" rtl="0" algn="just">
              <a:spcBef>
                <a:spcPts val="1200"/>
              </a:spcBef>
              <a:spcAft>
                <a:spcPts val="0"/>
              </a:spcAft>
              <a:buNone/>
            </a:pPr>
            <a:r>
              <a:rPr lang="tr"/>
              <a:t>Edge Detection					Image Filtering</a:t>
            </a:r>
            <a:endParaRPr/>
          </a:p>
          <a:p>
            <a:pPr indent="0" lvl="0" marL="0" rtl="0" algn="just">
              <a:spcBef>
                <a:spcPts val="1200"/>
              </a:spcBef>
              <a:spcAft>
                <a:spcPts val="0"/>
              </a:spcAft>
              <a:buNone/>
            </a:pPr>
            <a:r>
              <a:rPr lang="tr"/>
              <a:t>Image Contours					Feature Matching</a:t>
            </a:r>
            <a:endParaRPr/>
          </a:p>
          <a:p>
            <a:pPr indent="0" lvl="0" marL="0" rtl="0" algn="just">
              <a:spcBef>
                <a:spcPts val="1200"/>
              </a:spcBef>
              <a:spcAft>
                <a:spcPts val="1200"/>
              </a:spcAft>
              <a:buNone/>
            </a:pPr>
            <a:r>
              <a:rPr lang="tr"/>
              <a:t>Face Detection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Reading, Writing and Displaying Images</a:t>
            </a:r>
            <a:endParaRPr/>
          </a:p>
        </p:txBody>
      </p:sp>
      <p:sp>
        <p:nvSpPr>
          <p:cNvPr id="305" name="Google Shape;305;p17"/>
          <p:cNvSpPr txBox="1"/>
          <p:nvPr>
            <p:ph idx="1" type="body"/>
          </p:nvPr>
        </p:nvSpPr>
        <p:spPr>
          <a:xfrm>
            <a:off x="1303800" y="3165800"/>
            <a:ext cx="7030500" cy="16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900">
                <a:solidFill>
                  <a:srgbClr val="D73A49"/>
                </a:solidFill>
                <a:highlight>
                  <a:srgbClr val="FFFFFF"/>
                </a:highlight>
                <a:latin typeface="Courier New"/>
                <a:ea typeface="Courier New"/>
                <a:cs typeface="Courier New"/>
                <a:sym typeface="Courier New"/>
              </a:rPr>
              <a:t>import</a:t>
            </a:r>
            <a:r>
              <a:rPr lang="tr" sz="900">
                <a:solidFill>
                  <a:srgbClr val="24292E"/>
                </a:solidFill>
                <a:highlight>
                  <a:srgbClr val="FFFFFF"/>
                </a:highlight>
                <a:latin typeface="Courier New"/>
                <a:ea typeface="Courier New"/>
                <a:cs typeface="Courier New"/>
                <a:sym typeface="Courier New"/>
              </a:rPr>
              <a:t> cv2</a:t>
            </a:r>
            <a:endParaRPr sz="900">
              <a:solidFill>
                <a:srgbClr val="24292E"/>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tr" sz="900">
                <a:solidFill>
                  <a:srgbClr val="24292E"/>
                </a:solidFill>
                <a:highlight>
                  <a:srgbClr val="FFFFFF"/>
                </a:highlight>
                <a:latin typeface="Courier New"/>
                <a:ea typeface="Courier New"/>
                <a:cs typeface="Courier New"/>
                <a:sym typeface="Courier New"/>
              </a:rPr>
              <a:t>image </a:t>
            </a:r>
            <a:r>
              <a:rPr lang="tr" sz="900">
                <a:solidFill>
                  <a:srgbClr val="005CC5"/>
                </a:solidFill>
                <a:highlight>
                  <a:srgbClr val="FFFFFF"/>
                </a:highlight>
                <a:latin typeface="Courier New"/>
                <a:ea typeface="Courier New"/>
                <a:cs typeface="Courier New"/>
                <a:sym typeface="Courier New"/>
              </a:rPr>
              <a:t>=</a:t>
            </a:r>
            <a:r>
              <a:rPr lang="tr" sz="900">
                <a:solidFill>
                  <a:srgbClr val="24292E"/>
                </a:solidFill>
                <a:highlight>
                  <a:srgbClr val="FFFFFF"/>
                </a:highlight>
                <a:latin typeface="Courier New"/>
                <a:ea typeface="Courier New"/>
                <a:cs typeface="Courier New"/>
                <a:sym typeface="Courier New"/>
              </a:rPr>
              <a:t> cv2.</a:t>
            </a:r>
            <a:r>
              <a:rPr lang="tr" sz="900">
                <a:solidFill>
                  <a:srgbClr val="6F42C1"/>
                </a:solidFill>
                <a:highlight>
                  <a:srgbClr val="FFFFFF"/>
                </a:highlight>
                <a:latin typeface="Courier New"/>
                <a:ea typeface="Courier New"/>
                <a:cs typeface="Courier New"/>
                <a:sym typeface="Courier New"/>
              </a:rPr>
              <a:t>imread</a:t>
            </a:r>
            <a:r>
              <a:rPr lang="tr" sz="900">
                <a:solidFill>
                  <a:srgbClr val="24292E"/>
                </a:solidFill>
                <a:highlight>
                  <a:srgbClr val="FFFFFF"/>
                </a:highlight>
                <a:latin typeface="Courier New"/>
                <a:ea typeface="Courier New"/>
                <a:cs typeface="Courier New"/>
                <a:sym typeface="Courier New"/>
              </a:rPr>
              <a:t>(</a:t>
            </a:r>
            <a:r>
              <a:rPr lang="tr" sz="900">
                <a:solidFill>
                  <a:srgbClr val="032F62"/>
                </a:solidFill>
                <a:highlight>
                  <a:srgbClr val="FFFFFF"/>
                </a:highlight>
                <a:latin typeface="Courier New"/>
                <a:ea typeface="Courier New"/>
                <a:cs typeface="Courier New"/>
                <a:sym typeface="Courier New"/>
              </a:rPr>
              <a:t>'index.png'</a:t>
            </a:r>
            <a:r>
              <a:rPr lang="tr"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tr" sz="900">
                <a:solidFill>
                  <a:srgbClr val="24292E"/>
                </a:solidFill>
                <a:highlight>
                  <a:srgbClr val="FFFFFF"/>
                </a:highlight>
                <a:latin typeface="Courier New"/>
                <a:ea typeface="Courier New"/>
                <a:cs typeface="Courier New"/>
                <a:sym typeface="Courier New"/>
              </a:rPr>
              <a:t>image </a:t>
            </a:r>
            <a:r>
              <a:rPr lang="tr" sz="900">
                <a:solidFill>
                  <a:srgbClr val="005CC5"/>
                </a:solidFill>
                <a:highlight>
                  <a:srgbClr val="FFFFFF"/>
                </a:highlight>
                <a:latin typeface="Courier New"/>
                <a:ea typeface="Courier New"/>
                <a:cs typeface="Courier New"/>
                <a:sym typeface="Courier New"/>
              </a:rPr>
              <a:t>=</a:t>
            </a:r>
            <a:r>
              <a:rPr lang="tr" sz="900">
                <a:solidFill>
                  <a:srgbClr val="24292E"/>
                </a:solidFill>
                <a:highlight>
                  <a:srgbClr val="FFFFFF"/>
                </a:highlight>
                <a:latin typeface="Courier New"/>
                <a:ea typeface="Courier New"/>
                <a:cs typeface="Courier New"/>
                <a:sym typeface="Courier New"/>
              </a:rPr>
              <a:t> cv2.</a:t>
            </a:r>
            <a:r>
              <a:rPr lang="tr" sz="900">
                <a:solidFill>
                  <a:srgbClr val="6F42C1"/>
                </a:solidFill>
                <a:highlight>
                  <a:srgbClr val="FFFFFF"/>
                </a:highlight>
                <a:latin typeface="Courier New"/>
                <a:ea typeface="Courier New"/>
                <a:cs typeface="Courier New"/>
                <a:sym typeface="Courier New"/>
              </a:rPr>
              <a:t>cvtColor</a:t>
            </a:r>
            <a:r>
              <a:rPr lang="tr" sz="900">
                <a:solidFill>
                  <a:srgbClr val="24292E"/>
                </a:solidFill>
                <a:highlight>
                  <a:srgbClr val="FFFFFF"/>
                </a:highlight>
                <a:latin typeface="Courier New"/>
                <a:ea typeface="Courier New"/>
                <a:cs typeface="Courier New"/>
                <a:sym typeface="Courier New"/>
              </a:rPr>
              <a:t>(image,cv2.</a:t>
            </a:r>
            <a:r>
              <a:rPr lang="tr" sz="900">
                <a:solidFill>
                  <a:srgbClr val="E36209"/>
                </a:solidFill>
                <a:highlight>
                  <a:srgbClr val="FFFFFF"/>
                </a:highlight>
                <a:latin typeface="Courier New"/>
                <a:ea typeface="Courier New"/>
                <a:cs typeface="Courier New"/>
                <a:sym typeface="Courier New"/>
              </a:rPr>
              <a:t>COLOR_BGR2RGB</a:t>
            </a:r>
            <a:r>
              <a:rPr lang="tr"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tr" sz="900">
                <a:solidFill>
                  <a:srgbClr val="24292E"/>
                </a:solidFill>
                <a:highlight>
                  <a:srgbClr val="FFFFFF"/>
                </a:highlight>
                <a:latin typeface="Courier New"/>
                <a:ea typeface="Courier New"/>
                <a:cs typeface="Courier New"/>
                <a:sym typeface="Courier New"/>
              </a:rPr>
              <a:t>cv2.</a:t>
            </a:r>
            <a:r>
              <a:rPr lang="tr" sz="900">
                <a:solidFill>
                  <a:srgbClr val="6F42C1"/>
                </a:solidFill>
                <a:highlight>
                  <a:srgbClr val="FFFFFF"/>
                </a:highlight>
                <a:latin typeface="Courier New"/>
                <a:ea typeface="Courier New"/>
                <a:cs typeface="Courier New"/>
                <a:sym typeface="Courier New"/>
              </a:rPr>
              <a:t>imshow</a:t>
            </a:r>
            <a:r>
              <a:rPr lang="tr" sz="900">
                <a:solidFill>
                  <a:srgbClr val="24292E"/>
                </a:solidFill>
                <a:highlight>
                  <a:srgbClr val="FFFFFF"/>
                </a:highlight>
                <a:latin typeface="Courier New"/>
                <a:ea typeface="Courier New"/>
                <a:cs typeface="Courier New"/>
                <a:sym typeface="Courier New"/>
              </a:rPr>
              <a:t>('my_test', image)</a:t>
            </a:r>
            <a:endParaRPr sz="900">
              <a:solidFill>
                <a:srgbClr val="24292E"/>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tr" sz="900">
                <a:solidFill>
                  <a:srgbClr val="24292E"/>
                </a:solidFill>
                <a:highlight>
                  <a:srgbClr val="FFFFFF"/>
                </a:highlight>
                <a:latin typeface="Courier New"/>
                <a:ea typeface="Courier New"/>
                <a:cs typeface="Courier New"/>
                <a:sym typeface="Courier New"/>
              </a:rPr>
              <a:t>cv2.</a:t>
            </a:r>
            <a:r>
              <a:rPr lang="tr" sz="900">
                <a:solidFill>
                  <a:srgbClr val="6F42C1"/>
                </a:solidFill>
                <a:highlight>
                  <a:srgbClr val="FFFFFF"/>
                </a:highlight>
                <a:latin typeface="Courier New"/>
                <a:ea typeface="Courier New"/>
                <a:cs typeface="Courier New"/>
                <a:sym typeface="Courier New"/>
              </a:rPr>
              <a:t>imwrite</a:t>
            </a:r>
            <a:r>
              <a:rPr lang="tr" sz="900">
                <a:solidFill>
                  <a:srgbClr val="24292E"/>
                </a:solidFill>
                <a:highlight>
                  <a:srgbClr val="FFFFFF"/>
                </a:highlight>
                <a:latin typeface="Courier New"/>
                <a:ea typeface="Courier New"/>
                <a:cs typeface="Courier New"/>
                <a:sym typeface="Courier New"/>
              </a:rPr>
              <a:t>(</a:t>
            </a:r>
            <a:r>
              <a:rPr lang="tr" sz="900">
                <a:solidFill>
                  <a:srgbClr val="032F62"/>
                </a:solidFill>
                <a:highlight>
                  <a:srgbClr val="FFFFFF"/>
                </a:highlight>
                <a:latin typeface="Courier New"/>
                <a:ea typeface="Courier New"/>
                <a:cs typeface="Courier New"/>
                <a:sym typeface="Courier New"/>
              </a:rPr>
              <a:t>'test_write.jpg'</a:t>
            </a:r>
            <a:r>
              <a:rPr lang="tr" sz="900">
                <a:solidFill>
                  <a:srgbClr val="24292E"/>
                </a:solidFill>
                <a:highlight>
                  <a:srgbClr val="FFFFFF"/>
                </a:highlight>
                <a:latin typeface="Courier New"/>
                <a:ea typeface="Courier New"/>
                <a:cs typeface="Courier New"/>
                <a:sym typeface="Courier New"/>
              </a:rPr>
              <a:t>,image)</a:t>
            </a:r>
            <a:endParaRPr sz="900">
              <a:solidFill>
                <a:srgbClr val="24292E"/>
              </a:solidFill>
              <a:highlight>
                <a:srgbClr val="FFFFFF"/>
              </a:highlight>
              <a:latin typeface="Courier New"/>
              <a:ea typeface="Courier New"/>
              <a:cs typeface="Courier New"/>
              <a:sym typeface="Courier New"/>
            </a:endParaRPr>
          </a:p>
        </p:txBody>
      </p:sp>
      <p:pic>
        <p:nvPicPr>
          <p:cNvPr id="306" name="Google Shape;306;p17"/>
          <p:cNvPicPr preferRelativeResize="0"/>
          <p:nvPr/>
        </p:nvPicPr>
        <p:blipFill>
          <a:blip r:embed="rId3">
            <a:alphaModFix/>
          </a:blip>
          <a:stretch>
            <a:fillRect/>
          </a:stretch>
        </p:blipFill>
        <p:spPr>
          <a:xfrm>
            <a:off x="1303797" y="1539922"/>
            <a:ext cx="1780825" cy="1340775"/>
          </a:xfrm>
          <a:prstGeom prst="rect">
            <a:avLst/>
          </a:prstGeom>
          <a:noFill/>
          <a:ln>
            <a:noFill/>
          </a:ln>
        </p:spPr>
      </p:pic>
      <p:pic>
        <p:nvPicPr>
          <p:cNvPr id="307" name="Google Shape;307;p17"/>
          <p:cNvPicPr preferRelativeResize="0"/>
          <p:nvPr/>
        </p:nvPicPr>
        <p:blipFill>
          <a:blip r:embed="rId4">
            <a:alphaModFix/>
          </a:blip>
          <a:stretch>
            <a:fillRect/>
          </a:stretch>
        </p:blipFill>
        <p:spPr>
          <a:xfrm>
            <a:off x="3636946" y="1539926"/>
            <a:ext cx="2364200" cy="1340775"/>
          </a:xfrm>
          <a:prstGeom prst="rect">
            <a:avLst/>
          </a:prstGeom>
          <a:noFill/>
          <a:ln>
            <a:noFill/>
          </a:ln>
        </p:spPr>
      </p:pic>
      <p:pic>
        <p:nvPicPr>
          <p:cNvPr id="308" name="Google Shape;308;p17"/>
          <p:cNvPicPr preferRelativeResize="0"/>
          <p:nvPr/>
        </p:nvPicPr>
        <p:blipFill>
          <a:blip r:embed="rId5">
            <a:alphaModFix/>
          </a:blip>
          <a:stretch>
            <a:fillRect/>
          </a:stretch>
        </p:blipFill>
        <p:spPr>
          <a:xfrm>
            <a:off x="6305800" y="1614975"/>
            <a:ext cx="1815319" cy="128282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Changing Color Spaces</a:t>
            </a:r>
            <a:endParaRPr/>
          </a:p>
        </p:txBody>
      </p:sp>
      <p:sp>
        <p:nvSpPr>
          <p:cNvPr id="314" name="Google Shape;314;p18"/>
          <p:cNvSpPr txBox="1"/>
          <p:nvPr>
            <p:ph idx="1" type="body"/>
          </p:nvPr>
        </p:nvSpPr>
        <p:spPr>
          <a:xfrm>
            <a:off x="1303800" y="2410675"/>
            <a:ext cx="3689700" cy="11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900">
                <a:solidFill>
                  <a:srgbClr val="D73A49"/>
                </a:solidFill>
                <a:highlight>
                  <a:srgbClr val="FFFFFF"/>
                </a:highlight>
                <a:latin typeface="Courier New"/>
                <a:ea typeface="Courier New"/>
                <a:cs typeface="Courier New"/>
                <a:sym typeface="Courier New"/>
              </a:rPr>
              <a:t>import</a:t>
            </a:r>
            <a:r>
              <a:rPr lang="tr" sz="900">
                <a:solidFill>
                  <a:srgbClr val="24292E"/>
                </a:solidFill>
                <a:highlight>
                  <a:srgbClr val="FFFFFF"/>
                </a:highlight>
                <a:latin typeface="Courier New"/>
                <a:ea typeface="Courier New"/>
                <a:cs typeface="Courier New"/>
                <a:sym typeface="Courier New"/>
              </a:rPr>
              <a:t> cv2 </a:t>
            </a:r>
            <a:endParaRPr sz="900">
              <a:solidFill>
                <a:srgbClr val="24292E"/>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tr" sz="900">
                <a:solidFill>
                  <a:srgbClr val="24292E"/>
                </a:solidFill>
                <a:highlight>
                  <a:srgbClr val="FFFFFF"/>
                </a:highlight>
                <a:latin typeface="Courier New"/>
                <a:ea typeface="Courier New"/>
                <a:cs typeface="Courier New"/>
                <a:sym typeface="Courier New"/>
              </a:rPr>
              <a:t>gray_image </a:t>
            </a:r>
            <a:r>
              <a:rPr lang="tr" sz="900">
                <a:solidFill>
                  <a:srgbClr val="005CC5"/>
                </a:solidFill>
                <a:highlight>
                  <a:srgbClr val="FFFFFF"/>
                </a:highlight>
                <a:latin typeface="Courier New"/>
                <a:ea typeface="Courier New"/>
                <a:cs typeface="Courier New"/>
                <a:sym typeface="Courier New"/>
              </a:rPr>
              <a:t>=</a:t>
            </a:r>
            <a:r>
              <a:rPr lang="tr" sz="900">
                <a:solidFill>
                  <a:srgbClr val="24292E"/>
                </a:solidFill>
                <a:highlight>
                  <a:srgbClr val="FFFFFF"/>
                </a:highlight>
                <a:latin typeface="Courier New"/>
                <a:ea typeface="Courier New"/>
                <a:cs typeface="Courier New"/>
                <a:sym typeface="Courier New"/>
              </a:rPr>
              <a:t> cv2.</a:t>
            </a:r>
            <a:r>
              <a:rPr lang="tr" sz="900">
                <a:solidFill>
                  <a:srgbClr val="6F42C1"/>
                </a:solidFill>
                <a:highlight>
                  <a:srgbClr val="FFFFFF"/>
                </a:highlight>
                <a:latin typeface="Courier New"/>
                <a:ea typeface="Courier New"/>
                <a:cs typeface="Courier New"/>
                <a:sym typeface="Courier New"/>
              </a:rPr>
              <a:t>cvtColor</a:t>
            </a:r>
            <a:r>
              <a:rPr lang="tr" sz="900">
                <a:solidFill>
                  <a:srgbClr val="24292E"/>
                </a:solidFill>
                <a:highlight>
                  <a:srgbClr val="FFFFFF"/>
                </a:highlight>
                <a:latin typeface="Courier New"/>
                <a:ea typeface="Courier New"/>
                <a:cs typeface="Courier New"/>
                <a:sym typeface="Courier New"/>
              </a:rPr>
              <a:t>(image,cv2.</a:t>
            </a:r>
            <a:r>
              <a:rPr lang="tr" sz="900">
                <a:solidFill>
                  <a:srgbClr val="E36209"/>
                </a:solidFill>
                <a:highlight>
                  <a:srgbClr val="FFFFFF"/>
                </a:highlight>
                <a:latin typeface="Courier New"/>
                <a:ea typeface="Courier New"/>
                <a:cs typeface="Courier New"/>
                <a:sym typeface="Courier New"/>
              </a:rPr>
              <a:t>COLOR_BGR2GRAY</a:t>
            </a:r>
            <a:r>
              <a:rPr lang="tr"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tr" sz="900">
                <a:solidFill>
                  <a:srgbClr val="24292E"/>
                </a:solidFill>
                <a:highlight>
                  <a:srgbClr val="FFFFFF"/>
                </a:highlight>
                <a:latin typeface="Courier New"/>
                <a:ea typeface="Courier New"/>
                <a:cs typeface="Courier New"/>
                <a:sym typeface="Courier New"/>
              </a:rPr>
              <a:t>hsv_image </a:t>
            </a:r>
            <a:r>
              <a:rPr lang="tr" sz="900">
                <a:solidFill>
                  <a:srgbClr val="005CC5"/>
                </a:solidFill>
                <a:highlight>
                  <a:srgbClr val="FFFFFF"/>
                </a:highlight>
                <a:latin typeface="Courier New"/>
                <a:ea typeface="Courier New"/>
                <a:cs typeface="Courier New"/>
                <a:sym typeface="Courier New"/>
              </a:rPr>
              <a:t>=</a:t>
            </a:r>
            <a:r>
              <a:rPr lang="tr" sz="900">
                <a:solidFill>
                  <a:srgbClr val="24292E"/>
                </a:solidFill>
                <a:highlight>
                  <a:srgbClr val="FFFFFF"/>
                </a:highlight>
                <a:latin typeface="Courier New"/>
                <a:ea typeface="Courier New"/>
                <a:cs typeface="Courier New"/>
                <a:sym typeface="Courier New"/>
              </a:rPr>
              <a:t> cv2.</a:t>
            </a:r>
            <a:r>
              <a:rPr lang="tr" sz="900">
                <a:solidFill>
                  <a:srgbClr val="6F42C1"/>
                </a:solidFill>
                <a:highlight>
                  <a:srgbClr val="FFFFFF"/>
                </a:highlight>
                <a:latin typeface="Courier New"/>
                <a:ea typeface="Courier New"/>
                <a:cs typeface="Courier New"/>
                <a:sym typeface="Courier New"/>
              </a:rPr>
              <a:t>cvtColor</a:t>
            </a:r>
            <a:r>
              <a:rPr lang="tr" sz="900">
                <a:solidFill>
                  <a:srgbClr val="24292E"/>
                </a:solidFill>
                <a:highlight>
                  <a:srgbClr val="FFFFFF"/>
                </a:highlight>
                <a:latin typeface="Courier New"/>
                <a:ea typeface="Courier New"/>
                <a:cs typeface="Courier New"/>
                <a:sym typeface="Courier New"/>
              </a:rPr>
              <a:t>(image,cv2.</a:t>
            </a:r>
            <a:r>
              <a:rPr lang="tr" sz="900">
                <a:solidFill>
                  <a:srgbClr val="E36209"/>
                </a:solidFill>
                <a:highlight>
                  <a:srgbClr val="FFFFFF"/>
                </a:highlight>
                <a:latin typeface="Courier New"/>
                <a:ea typeface="Courier New"/>
                <a:cs typeface="Courier New"/>
                <a:sym typeface="Courier New"/>
              </a:rPr>
              <a:t>COLOR_BGR2HSV</a:t>
            </a:r>
            <a:r>
              <a:rPr lang="tr" sz="900">
                <a:solidFill>
                  <a:srgbClr val="24292E"/>
                </a:solidFill>
                <a:highlight>
                  <a:srgbClr val="FFFFFF"/>
                </a:highlight>
                <a:latin typeface="Courier New"/>
                <a:ea typeface="Courier New"/>
                <a:cs typeface="Courier New"/>
                <a:sym typeface="Courier New"/>
              </a:rPr>
              <a:t>)</a:t>
            </a:r>
            <a:endParaRPr sz="900">
              <a:solidFill>
                <a:srgbClr val="24292E"/>
              </a:solidFill>
              <a:highlight>
                <a:srgbClr val="FFFFFF"/>
              </a:highlight>
              <a:latin typeface="Courier New"/>
              <a:ea typeface="Courier New"/>
              <a:cs typeface="Courier New"/>
              <a:sym typeface="Courier New"/>
            </a:endParaRPr>
          </a:p>
        </p:txBody>
      </p:sp>
      <p:pic>
        <p:nvPicPr>
          <p:cNvPr id="315" name="Google Shape;315;p18"/>
          <p:cNvPicPr preferRelativeResize="0"/>
          <p:nvPr/>
        </p:nvPicPr>
        <p:blipFill>
          <a:blip r:embed="rId3">
            <a:alphaModFix/>
          </a:blip>
          <a:stretch>
            <a:fillRect/>
          </a:stretch>
        </p:blipFill>
        <p:spPr>
          <a:xfrm>
            <a:off x="5091800" y="2281513"/>
            <a:ext cx="3794525" cy="139712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Edge Detection</a:t>
            </a:r>
            <a:endParaRPr/>
          </a:p>
        </p:txBody>
      </p:sp>
      <p:sp>
        <p:nvSpPr>
          <p:cNvPr id="321" name="Google Shape;321;p19"/>
          <p:cNvSpPr txBox="1"/>
          <p:nvPr>
            <p:ph idx="1" type="body"/>
          </p:nvPr>
        </p:nvSpPr>
        <p:spPr>
          <a:xfrm>
            <a:off x="1237400" y="2299450"/>
            <a:ext cx="2393400" cy="8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900">
                <a:solidFill>
                  <a:srgbClr val="D73A49"/>
                </a:solidFill>
                <a:highlight>
                  <a:srgbClr val="FFFFFF"/>
                </a:highlight>
                <a:latin typeface="Courier New"/>
                <a:ea typeface="Courier New"/>
                <a:cs typeface="Courier New"/>
                <a:sym typeface="Courier New"/>
              </a:rPr>
              <a:t>import</a:t>
            </a:r>
            <a:r>
              <a:rPr lang="tr" sz="900">
                <a:solidFill>
                  <a:srgbClr val="24292E"/>
                </a:solidFill>
                <a:highlight>
                  <a:srgbClr val="FFFFFF"/>
                </a:highlight>
                <a:latin typeface="Courier New"/>
                <a:ea typeface="Courier New"/>
                <a:cs typeface="Courier New"/>
                <a:sym typeface="Courier New"/>
              </a:rPr>
              <a:t> cv2 </a:t>
            </a:r>
            <a:endParaRPr sz="900">
              <a:solidFill>
                <a:srgbClr val="24292E"/>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tr" sz="900">
                <a:solidFill>
                  <a:srgbClr val="24292E"/>
                </a:solidFill>
                <a:highlight>
                  <a:srgbClr val="FFFFFF"/>
                </a:highlight>
                <a:latin typeface="Courier New"/>
                <a:ea typeface="Courier New"/>
                <a:cs typeface="Courier New"/>
                <a:sym typeface="Courier New"/>
              </a:rPr>
              <a:t>edges </a:t>
            </a:r>
            <a:r>
              <a:rPr lang="tr" sz="900">
                <a:solidFill>
                  <a:srgbClr val="005CC5"/>
                </a:solidFill>
                <a:highlight>
                  <a:srgbClr val="FFFFFF"/>
                </a:highlight>
                <a:latin typeface="Courier New"/>
                <a:ea typeface="Courier New"/>
                <a:cs typeface="Courier New"/>
                <a:sym typeface="Courier New"/>
              </a:rPr>
              <a:t>=</a:t>
            </a:r>
            <a:r>
              <a:rPr lang="tr" sz="900">
                <a:solidFill>
                  <a:srgbClr val="24292E"/>
                </a:solidFill>
                <a:highlight>
                  <a:srgbClr val="FFFFFF"/>
                </a:highlight>
                <a:latin typeface="Courier New"/>
                <a:ea typeface="Courier New"/>
                <a:cs typeface="Courier New"/>
                <a:sym typeface="Courier New"/>
              </a:rPr>
              <a:t> cv2.</a:t>
            </a:r>
            <a:r>
              <a:rPr lang="tr" sz="900">
                <a:solidFill>
                  <a:srgbClr val="E36209"/>
                </a:solidFill>
                <a:highlight>
                  <a:srgbClr val="FFFFFF"/>
                </a:highlight>
                <a:latin typeface="Courier New"/>
                <a:ea typeface="Courier New"/>
                <a:cs typeface="Courier New"/>
                <a:sym typeface="Courier New"/>
              </a:rPr>
              <a:t>Canny</a:t>
            </a:r>
            <a:r>
              <a:rPr lang="tr" sz="900">
                <a:solidFill>
                  <a:srgbClr val="24292E"/>
                </a:solidFill>
                <a:highlight>
                  <a:srgbClr val="FFFFFF"/>
                </a:highlight>
                <a:latin typeface="Courier New"/>
                <a:ea typeface="Courier New"/>
                <a:cs typeface="Courier New"/>
                <a:sym typeface="Courier New"/>
              </a:rPr>
              <a:t>(image,</a:t>
            </a:r>
            <a:r>
              <a:rPr lang="tr" sz="900">
                <a:solidFill>
                  <a:srgbClr val="005CC5"/>
                </a:solidFill>
                <a:highlight>
                  <a:srgbClr val="FFFFFF"/>
                </a:highlight>
                <a:latin typeface="Courier New"/>
                <a:ea typeface="Courier New"/>
                <a:cs typeface="Courier New"/>
                <a:sym typeface="Courier New"/>
              </a:rPr>
              <a:t>100</a:t>
            </a:r>
            <a:r>
              <a:rPr lang="tr" sz="900">
                <a:solidFill>
                  <a:srgbClr val="24292E"/>
                </a:solidFill>
                <a:highlight>
                  <a:srgbClr val="FFFFFF"/>
                </a:highlight>
                <a:latin typeface="Courier New"/>
                <a:ea typeface="Courier New"/>
                <a:cs typeface="Courier New"/>
                <a:sym typeface="Courier New"/>
              </a:rPr>
              <a:t>,</a:t>
            </a:r>
            <a:r>
              <a:rPr lang="tr" sz="900">
                <a:solidFill>
                  <a:srgbClr val="005CC5"/>
                </a:solidFill>
                <a:highlight>
                  <a:srgbClr val="FFFFFF"/>
                </a:highlight>
                <a:latin typeface="Courier New"/>
                <a:ea typeface="Courier New"/>
                <a:cs typeface="Courier New"/>
                <a:sym typeface="Courier New"/>
              </a:rPr>
              <a:t>200</a:t>
            </a:r>
            <a:r>
              <a:rPr lang="tr" sz="900">
                <a:solidFill>
                  <a:srgbClr val="24292E"/>
                </a:solidFill>
                <a:highlight>
                  <a:srgbClr val="FFFFFF"/>
                </a:highlight>
                <a:latin typeface="Courier New"/>
                <a:ea typeface="Courier New"/>
                <a:cs typeface="Courier New"/>
                <a:sym typeface="Courier New"/>
              </a:rPr>
              <a:t>) </a:t>
            </a:r>
            <a:endParaRPr/>
          </a:p>
        </p:txBody>
      </p:sp>
      <p:pic>
        <p:nvPicPr>
          <p:cNvPr id="322" name="Google Shape;322;p19"/>
          <p:cNvPicPr preferRelativeResize="0"/>
          <p:nvPr/>
        </p:nvPicPr>
        <p:blipFill>
          <a:blip r:embed="rId3">
            <a:alphaModFix/>
          </a:blip>
          <a:stretch>
            <a:fillRect/>
          </a:stretch>
        </p:blipFill>
        <p:spPr>
          <a:xfrm>
            <a:off x="3933300" y="1669075"/>
            <a:ext cx="4326900" cy="213405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Data </a:t>
            </a:r>
            <a:r>
              <a:rPr lang="tr"/>
              <a:t>Gathering</a:t>
            </a:r>
            <a:endParaRPr/>
          </a:p>
        </p:txBody>
      </p:sp>
      <p:sp>
        <p:nvSpPr>
          <p:cNvPr id="328" name="Google Shape;328;p20"/>
          <p:cNvSpPr txBox="1"/>
          <p:nvPr>
            <p:ph idx="1" type="body"/>
          </p:nvPr>
        </p:nvSpPr>
        <p:spPr>
          <a:xfrm>
            <a:off x="1303800" y="1990050"/>
            <a:ext cx="7030500" cy="62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tr"/>
              <a:t>Labeled Faces in the Wild : </a:t>
            </a:r>
            <a:r>
              <a:rPr lang="tr"/>
              <a:t>Labeled Faces in the Wild, a database of face photographs designed for studying the problem of unconstrained face recognition.</a:t>
            </a:r>
            <a:endParaRPr/>
          </a:p>
        </p:txBody>
      </p:sp>
      <p:pic>
        <p:nvPicPr>
          <p:cNvPr id="329" name="Google Shape;329;p20"/>
          <p:cNvPicPr preferRelativeResize="0"/>
          <p:nvPr/>
        </p:nvPicPr>
        <p:blipFill>
          <a:blip r:embed="rId3">
            <a:alphaModFix/>
          </a:blip>
          <a:stretch>
            <a:fillRect/>
          </a:stretch>
        </p:blipFill>
        <p:spPr>
          <a:xfrm>
            <a:off x="1303800" y="2666700"/>
            <a:ext cx="3105601" cy="2113650"/>
          </a:xfrm>
          <a:prstGeom prst="rect">
            <a:avLst/>
          </a:prstGeom>
          <a:noFill/>
          <a:ln>
            <a:noFill/>
          </a:ln>
        </p:spPr>
      </p:pic>
      <p:pic>
        <p:nvPicPr>
          <p:cNvPr id="330" name="Google Shape;330;p20"/>
          <p:cNvPicPr preferRelativeResize="0"/>
          <p:nvPr/>
        </p:nvPicPr>
        <p:blipFill>
          <a:blip r:embed="rId4">
            <a:alphaModFix/>
          </a:blip>
          <a:stretch>
            <a:fillRect/>
          </a:stretch>
        </p:blipFill>
        <p:spPr>
          <a:xfrm>
            <a:off x="4409396" y="4053621"/>
            <a:ext cx="3932349" cy="726725"/>
          </a:xfrm>
          <a:prstGeom prst="rect">
            <a:avLst/>
          </a:prstGeom>
          <a:noFill/>
          <a:ln>
            <a:noFill/>
          </a:ln>
        </p:spPr>
      </p:pic>
      <p:pic>
        <p:nvPicPr>
          <p:cNvPr id="331" name="Google Shape;331;p20"/>
          <p:cNvPicPr preferRelativeResize="0"/>
          <p:nvPr/>
        </p:nvPicPr>
        <p:blipFill>
          <a:blip r:embed="rId5">
            <a:alphaModFix/>
          </a:blip>
          <a:stretch>
            <a:fillRect/>
          </a:stretch>
        </p:blipFill>
        <p:spPr>
          <a:xfrm>
            <a:off x="4523625" y="2619750"/>
            <a:ext cx="1827635" cy="143387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Speed</a:t>
            </a:r>
            <a:endParaRPr/>
          </a:p>
        </p:txBody>
      </p:sp>
      <p:sp>
        <p:nvSpPr>
          <p:cNvPr id="337" name="Google Shape;33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Python not compiled program, thus slower than compiled based programs. However, thanks to its compatibility it can be used in multiplatform and well working.</a:t>
            </a:r>
            <a:endParaRPr/>
          </a:p>
          <a:p>
            <a:pPr indent="0" lvl="0" marL="0" rtl="0" algn="l">
              <a:spcBef>
                <a:spcPts val="1200"/>
              </a:spcBef>
              <a:spcAft>
                <a:spcPts val="0"/>
              </a:spcAft>
              <a:buNone/>
            </a:pPr>
            <a:r>
              <a:rPr lang="tr"/>
              <a:t>There are many things that affect the speed of face recognition systems. But we can say basically we could say Hardware and Software.</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