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0676e2c7a_1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0676e2c7a_1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what does this code test?</a:t>
            </a:r>
            <a:endParaRPr/>
          </a:p>
          <a:p>
            <a:pPr indent="0" lvl="0" marL="0" rtl="0" algn="l">
              <a:spcBef>
                <a:spcPts val="0"/>
              </a:spcBef>
              <a:spcAft>
                <a:spcPts val="0"/>
              </a:spcAft>
              <a:buNone/>
            </a:pPr>
            <a:r>
              <a:rPr lang="en-GB"/>
              <a:t>It tests the UI which a user uses to sign in.</a:t>
            </a:r>
            <a:endParaRPr/>
          </a:p>
          <a:p>
            <a:pPr indent="0" lvl="0" marL="0" rtl="0" algn="l">
              <a:spcBef>
                <a:spcPts val="0"/>
              </a:spcBef>
              <a:spcAft>
                <a:spcPts val="0"/>
              </a:spcAft>
              <a:buNone/>
            </a:pPr>
            <a:r>
              <a:rPr lang="en-GB"/>
              <a:t>That means it also tests your web server which handles the request </a:t>
            </a:r>
            <a:endParaRPr/>
          </a:p>
          <a:p>
            <a:pPr indent="0" lvl="0" marL="0" rtl="0" algn="l">
              <a:spcBef>
                <a:spcPts val="0"/>
              </a:spcBef>
              <a:spcAft>
                <a:spcPts val="0"/>
              </a:spcAft>
              <a:buNone/>
            </a:pPr>
            <a:r>
              <a:rPr lang="en-GB"/>
              <a:t>The code which loads the user from database and checks their password</a:t>
            </a:r>
            <a:endParaRPr/>
          </a:p>
          <a:p>
            <a:pPr indent="0" lvl="0" marL="0" rtl="0" algn="l">
              <a:spcBef>
                <a:spcPts val="0"/>
              </a:spcBef>
              <a:spcAft>
                <a:spcPts val="0"/>
              </a:spcAft>
              <a:buNone/>
            </a:pPr>
            <a:r>
              <a:rPr lang="en-GB"/>
              <a:t>The redirect to your app and whatever is required to render that home screen 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Also consider that while this is domain specific to a web site or app, it doesn’t care if that web app is written in React, Angular or plain HTML.</a:t>
            </a:r>
            <a:endParaRPr/>
          </a:p>
          <a:p>
            <a:pPr indent="0" lvl="0" marL="0" rtl="0" algn="l">
              <a:spcBef>
                <a:spcPts val="0"/>
              </a:spcBef>
              <a:spcAft>
                <a:spcPts val="0"/>
              </a:spcAft>
              <a:buNone/>
            </a:pPr>
            <a:r>
              <a:rPr lang="en-GB"/>
              <a:t>There’s no extreme coupling such as </a:t>
            </a:r>
            <a:r>
              <a:rPr lang="en-GB"/>
              <a:t>looking</a:t>
            </a:r>
            <a:r>
              <a:rPr lang="en-GB"/>
              <a:t> up elements by their id or other none visual property.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there is some brittleness to this test.</a:t>
            </a:r>
            <a:endParaRPr/>
          </a:p>
          <a:p>
            <a:pPr indent="0" lvl="0" marL="0" rtl="0" algn="l">
              <a:spcBef>
                <a:spcPts val="0"/>
              </a:spcBef>
              <a:spcAft>
                <a:spcPts val="0"/>
              </a:spcAft>
              <a:buNone/>
            </a:pPr>
            <a:r>
              <a:rPr lang="en-GB"/>
              <a:t>A </a:t>
            </a:r>
            <a:r>
              <a:rPr lang="en-GB"/>
              <a:t>successful</a:t>
            </a:r>
            <a:r>
              <a:rPr lang="en-GB"/>
              <a:t> login is defined by the presence of a Logout button on following page.</a:t>
            </a:r>
            <a:endParaRPr/>
          </a:p>
          <a:p>
            <a:pPr indent="0" lvl="0" marL="0" rtl="0" algn="l">
              <a:spcBef>
                <a:spcPts val="0"/>
              </a:spcBef>
              <a:spcAft>
                <a:spcPts val="0"/>
              </a:spcAft>
              <a:buNone/>
            </a:pPr>
            <a:r>
              <a:rPr lang="en-GB"/>
              <a:t>What if that button gets renamed or moved to a submenu? That would mean our login test now fails, though the app is still perfectly functional.</a:t>
            </a:r>
            <a:endParaRPr/>
          </a:p>
          <a:p>
            <a:pPr indent="0" lvl="0" marL="0" rtl="0" algn="l">
              <a:spcBef>
                <a:spcPts val="0"/>
              </a:spcBef>
              <a:spcAft>
                <a:spcPts val="0"/>
              </a:spcAft>
              <a:buNone/>
            </a:pPr>
            <a:r>
              <a:rPr lang="en-GB"/>
              <a:t>Does anyone have a suggestion for an alternative way to test for a </a:t>
            </a:r>
            <a:r>
              <a:rPr lang="en-GB"/>
              <a:t>successful</a:t>
            </a:r>
            <a:r>
              <a:rPr lang="en-GB"/>
              <a:t> login?</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0676e2c7a_13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0676e2c7a_1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it comes to testing a GUI, there are some common guidelines: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0676e2c7a_1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0676e2c7a_1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for a backend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 the left we have a HTTP Endpoint defined with </a:t>
            </a:r>
            <a:r>
              <a:rPr lang="en-GB"/>
              <a:t>python</a:t>
            </a:r>
            <a:r>
              <a:rPr lang="en-GB"/>
              <a:t> flask.</a:t>
            </a:r>
            <a:endParaRPr/>
          </a:p>
          <a:p>
            <a:pPr indent="0" lvl="0" marL="0" rtl="0" algn="l">
              <a:spcBef>
                <a:spcPts val="0"/>
              </a:spcBef>
              <a:spcAft>
                <a:spcPts val="0"/>
              </a:spcAft>
              <a:buNone/>
            </a:pPr>
            <a:r>
              <a:rPr lang="en-GB"/>
              <a:t>It returns a JSON array of books. It’s pretty trivial, but here we have a new test syntax: assertions.</a:t>
            </a:r>
            <a:endParaRPr/>
          </a:p>
          <a:p>
            <a:pPr indent="0" lvl="0" marL="0" rtl="0" algn="l">
              <a:spcBef>
                <a:spcPts val="0"/>
              </a:spcBef>
              <a:spcAft>
                <a:spcPts val="0"/>
              </a:spcAft>
              <a:buNone/>
            </a:pPr>
            <a:r>
              <a:rPr lang="en-GB"/>
              <a:t>The rest of the test function is regular python, we make a HTTP request to a url and parse the JSON response.</a:t>
            </a:r>
            <a:endParaRPr/>
          </a:p>
          <a:p>
            <a:pPr indent="0" lvl="0" marL="0" rtl="0" algn="l">
              <a:spcBef>
                <a:spcPts val="0"/>
              </a:spcBef>
              <a:spcAft>
                <a:spcPts val="0"/>
              </a:spcAft>
              <a:buNone/>
            </a:pPr>
            <a:r>
              <a:rPr lang="en-GB"/>
              <a:t>Then assertions can evaluate some conditionals with which we verify that the </a:t>
            </a:r>
            <a:r>
              <a:rPr lang="en-GB"/>
              <a:t>output matches our expected format and contents.</a:t>
            </a:r>
            <a:endParaRPr/>
          </a:p>
          <a:p>
            <a:pPr indent="0" lvl="0" marL="0" rtl="0" algn="l">
              <a:spcBef>
                <a:spcPts val="0"/>
              </a:spcBef>
              <a:spcAft>
                <a:spcPts val="0"/>
              </a:spcAft>
              <a:buNone/>
            </a:pPr>
            <a:r>
              <a:rPr lang="en-GB"/>
              <a:t>It’s pretty inefficient at first glance, as we needed an 8 line test for a single line function.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0676e2c7a_1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0676e2c7a_1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test a more complicated example: back to our signup feature, but as an API endpoint.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Is there anything tricky in this when it comes to testing?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0676e2c7a_13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0676e2c7a_1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That’s right, there’s a side effect. Signing up means an email gets sent so you can verify you are the owner of said email address.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Avoiding side effects will make your code easier to test.</a:t>
            </a:r>
            <a:endParaRPr/>
          </a:p>
          <a:p>
            <a:pPr indent="0" lvl="0" marL="0" rtl="0" algn="l">
              <a:spcBef>
                <a:spcPts val="0"/>
              </a:spcBef>
              <a:spcAft>
                <a:spcPts val="0"/>
              </a:spcAft>
              <a:buNone/>
            </a:pPr>
            <a:r>
              <a:rPr lang="en-GB"/>
              <a:t>Pure functions would be best.</a:t>
            </a:r>
            <a:endParaRPr/>
          </a:p>
          <a:p>
            <a:pPr indent="0" lvl="0" marL="0" rtl="0" algn="l">
              <a:spcBef>
                <a:spcPts val="0"/>
              </a:spcBef>
              <a:spcAft>
                <a:spcPts val="0"/>
              </a:spcAft>
              <a:buNone/>
            </a:pPr>
            <a:r>
              <a:rPr lang="en-GB"/>
              <a:t>There’s an input, and an </a:t>
            </a:r>
            <a:r>
              <a:rPr lang="en-GB"/>
              <a:t>output</a:t>
            </a:r>
            <a:r>
              <a:rPr lang="en-GB"/>
              <a:t>.</a:t>
            </a:r>
            <a:endParaRPr/>
          </a:p>
          <a:p>
            <a:pPr indent="0" lvl="0" marL="0" rtl="0" algn="l">
              <a:spcBef>
                <a:spcPts val="0"/>
              </a:spcBef>
              <a:spcAft>
                <a:spcPts val="0"/>
              </a:spcAft>
              <a:buNone/>
            </a:pPr>
            <a:r>
              <a:rPr lang="en-GB"/>
              <a:t>The same input get’s the same output</a:t>
            </a:r>
            <a:endParaRPr/>
          </a:p>
          <a:p>
            <a:pPr indent="0" lvl="0" marL="0" rtl="0" algn="l">
              <a:spcBef>
                <a:spcPts val="0"/>
              </a:spcBef>
              <a:spcAft>
                <a:spcPts val="0"/>
              </a:spcAft>
              <a:buNone/>
            </a:pPr>
            <a:r>
              <a:rPr lang="en-GB"/>
              <a:t>No other side effects or changes</a:t>
            </a:r>
            <a:endParaRPr/>
          </a:p>
          <a:p>
            <a:pPr indent="0" lvl="0" marL="0" rtl="0" algn="l">
              <a:spcBef>
                <a:spcPts val="0"/>
              </a:spcBef>
              <a:spcAft>
                <a:spcPts val="0"/>
              </a:spcAft>
              <a:buNone/>
            </a:pPr>
            <a:r>
              <a:rPr lang="en-GB"/>
              <a:t>But that’s not always possible as some features just require side effects.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0676e2c7a_1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0676e2c7a_1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have a more realistic api function for signup.</a:t>
            </a:r>
            <a:endParaRPr/>
          </a:p>
          <a:p>
            <a:pPr indent="0" lvl="0" marL="0" rtl="0" algn="l">
              <a:spcBef>
                <a:spcPts val="0"/>
              </a:spcBef>
              <a:spcAft>
                <a:spcPts val="0"/>
              </a:spcAft>
              <a:buNone/>
            </a:pPr>
            <a:r>
              <a:rPr lang="en-GB"/>
              <a:t>Unlike pure functional testing, we have some dependencies and side effects.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access a database to check for existing users with this address, and create a user if none exist.</a:t>
            </a:r>
            <a:endParaRPr/>
          </a:p>
          <a:p>
            <a:pPr indent="0" lvl="0" marL="0" rtl="0" algn="l">
              <a:spcBef>
                <a:spcPts val="0"/>
              </a:spcBef>
              <a:spcAft>
                <a:spcPts val="0"/>
              </a:spcAft>
              <a:buNone/>
            </a:pPr>
            <a:r>
              <a:rPr lang="en-GB"/>
              <a:t>Then we send a verification email to the user.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Neither of these operation’s success can be validated by looking at the function out (the http </a:t>
            </a:r>
            <a:r>
              <a:rPr lang="en-GB"/>
              <a:t>response</a:t>
            </a:r>
            <a:r>
              <a:rPr lang="en-GB"/>
              <a:t>)</a:t>
            </a:r>
            <a:endParaRPr/>
          </a:p>
          <a:p>
            <a:pPr indent="0" lvl="0" marL="0" rtl="0" algn="l">
              <a:spcBef>
                <a:spcPts val="0"/>
              </a:spcBef>
              <a:spcAft>
                <a:spcPts val="0"/>
              </a:spcAft>
              <a:buNone/>
            </a:pPr>
            <a:r>
              <a:rPr lang="en-GB"/>
              <a:t>Nor do we want to actually make calls to a database or send emails when running this test.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0676e2c7a_1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0676e2c7a_1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Patching and mocking side effects is like single responsibility functions.</a:t>
            </a:r>
            <a:endParaRPr/>
          </a:p>
          <a:p>
            <a:pPr indent="0" lvl="0" marL="0" rtl="0" algn="l">
              <a:spcBef>
                <a:spcPts val="0"/>
              </a:spcBef>
              <a:spcAft>
                <a:spcPts val="0"/>
              </a:spcAft>
              <a:buNone/>
            </a:pPr>
            <a:r>
              <a:rPr lang="en-GB"/>
              <a:t>They work well when you don’t have something complicated to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Take an example of importing data from another API to your database. You could be making 100s of API requests, looping over data, fetching related data, then combining everything into your database schema. Mocking all of those requests and setting up existing data is a monumental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VCR to the rescue: This is originally a ruby library, but has equivalents in many other languages. This will make the live API requests to external services, record those requests in yaml files, and replay them for subsequent tests. </a:t>
            </a:r>
            <a:endParaRPr/>
          </a:p>
          <a:p>
            <a:pPr indent="0" lvl="0" marL="0" rtl="0" algn="l">
              <a:spcBef>
                <a:spcPts val="0"/>
              </a:spcBef>
              <a:spcAft>
                <a:spcPts val="0"/>
              </a:spcAft>
              <a:buNone/>
            </a:pPr>
            <a:r>
              <a:rPr lang="en-GB"/>
              <a:t>This is an excellent tool for test driven development, as it </a:t>
            </a:r>
            <a:r>
              <a:rPr lang="en-GB"/>
              <a:t>provides</a:t>
            </a:r>
            <a:r>
              <a:rPr lang="en-GB"/>
              <a:t> you with sample data to write your code against.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044fa55a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044fa55a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0676e2c7a_13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0676e2c7a_13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0676e2c7a_13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0676e2c7a_13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people who decide what your software does, need to make the call on how much time and energy you should spend on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will be a lot of tough questions for you to answer if you want to convince them testing is valuable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Has anyone had to field similar questions, or got their own questions on why testing is important?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0676e2c7a_1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0676e2c7a_1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what do I mean when I talk about software testing. I could be talking about manual testing, about using an application and therefore verifying that it works.</a:t>
            </a:r>
            <a:endParaRPr/>
          </a:p>
          <a:p>
            <a:pPr indent="0" lvl="0" marL="0" rtl="0" algn="l">
              <a:spcBef>
                <a:spcPts val="0"/>
              </a:spcBef>
              <a:spcAft>
                <a:spcPts val="0"/>
              </a:spcAft>
              <a:buNone/>
            </a:pPr>
            <a:r>
              <a:rPr lang="en-GB"/>
              <a:t>But when a developer talks about testing, they usually mean automated tests, written in code. But that doesn’t mean other forms of testing aren’t valid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first result on Google to this question is this quote from IBM.</a:t>
            </a:r>
            <a:endParaRPr/>
          </a:p>
          <a:p>
            <a:pPr indent="0" lvl="0" marL="0" rtl="0" algn="l">
              <a:spcBef>
                <a:spcPts val="0"/>
              </a:spcBef>
              <a:spcAft>
                <a:spcPts val="0"/>
              </a:spcAft>
              <a:buNone/>
            </a:pPr>
            <a:r>
              <a:rPr lang="en-GB"/>
              <a:t>No mention of automation, frameworks, </a:t>
            </a:r>
            <a:r>
              <a:rPr lang="en-GB"/>
              <a:t>continuous</a:t>
            </a:r>
            <a:r>
              <a:rPr lang="en-GB"/>
              <a:t> automation or any of that good stuff I’d like to spend hours talking about.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there’s another very big </a:t>
            </a:r>
            <a:r>
              <a:rPr lang="en-GB"/>
              <a:t>omission</a:t>
            </a:r>
            <a:r>
              <a:rPr lang="en-GB"/>
              <a:t> in this statement. Has anyone spotted 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0676e2c7a_13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0676e2c7a_1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GB"/>
            </a:br>
            <a:r>
              <a:rPr lang="en-GB"/>
              <a:t>TDD is an ideal, and probably not the easiest to get stakeholder buyin on.</a:t>
            </a:r>
            <a:endParaRPr/>
          </a:p>
          <a:p>
            <a:pPr indent="0" lvl="0" marL="0" rtl="0" algn="l">
              <a:spcBef>
                <a:spcPts val="0"/>
              </a:spcBef>
              <a:spcAft>
                <a:spcPts val="0"/>
              </a:spcAft>
              <a:buNone/>
            </a:pPr>
            <a:r>
              <a:rPr lang="en-GB"/>
              <a:t>Before writing any code, you have to write a test for that functionality which should fail.</a:t>
            </a:r>
            <a:endParaRPr/>
          </a:p>
          <a:p>
            <a:pPr indent="0" lvl="0" marL="0" rtl="0" algn="l">
              <a:spcBef>
                <a:spcPts val="0"/>
              </a:spcBef>
              <a:spcAft>
                <a:spcPts val="0"/>
              </a:spcAft>
              <a:buNone/>
            </a:pPr>
            <a:r>
              <a:rPr lang="en-GB"/>
              <a:t>Then write the code which makes the test pass.</a:t>
            </a:r>
            <a:endParaRPr/>
          </a:p>
          <a:p>
            <a:pPr indent="0" lvl="0" marL="0" rtl="0" algn="l">
              <a:spcBef>
                <a:spcPts val="0"/>
              </a:spcBef>
              <a:spcAft>
                <a:spcPts val="0"/>
              </a:spcAft>
              <a:buNone/>
            </a:pPr>
            <a:r>
              <a:rPr lang="en-GB"/>
              <a:t>Only because your tests pass, doesn’t mean your code is perfect, efficient and infallible, </a:t>
            </a:r>
            <a:r>
              <a:rPr lang="en-GB"/>
              <a:t>which is why the refactor step is next.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TDD means you need to know exactly what you want your app to do, and how it should do it. </a:t>
            </a:r>
            <a:endParaRPr/>
          </a:p>
          <a:p>
            <a:pPr indent="0" lvl="0" marL="0" rtl="0" algn="l">
              <a:spcBef>
                <a:spcPts val="0"/>
              </a:spcBef>
              <a:spcAft>
                <a:spcPts val="0"/>
              </a:spcAft>
              <a:buNone/>
            </a:pPr>
            <a:r>
              <a:rPr lang="en-GB"/>
              <a:t>The first step to making rigorous testing a part of your culture, is to ensure planning and feature definitions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0676e2c7a_1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0676e2c7a_1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some project management frameworks you’ve probably all come across.</a:t>
            </a:r>
            <a:endParaRPr/>
          </a:p>
          <a:p>
            <a:pPr indent="0" lvl="0" marL="0" rtl="0" algn="l">
              <a:spcBef>
                <a:spcPts val="0"/>
              </a:spcBef>
              <a:spcAft>
                <a:spcPts val="0"/>
              </a:spcAft>
              <a:buNone/>
            </a:pPr>
            <a:r>
              <a:rPr lang="en-GB"/>
              <a:t>Luckily they all have something in common:</a:t>
            </a:r>
            <a:endParaRPr/>
          </a:p>
          <a:p>
            <a:pPr indent="0" lvl="0" marL="0" rtl="0" algn="l">
              <a:spcBef>
                <a:spcPts val="0"/>
              </a:spcBef>
              <a:spcAft>
                <a:spcPts val="0"/>
              </a:spcAft>
              <a:buNone/>
            </a:pPr>
            <a:r>
              <a:rPr lang="en-GB"/>
              <a:t>They all insist on solidly defined features, and have a space for testing (though possibly called analysis or validation)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6sigma: </a:t>
            </a:r>
            <a:r>
              <a:rPr lang="en-GB"/>
              <a:t>DMAIC (Define, Measure, Analyze, Improve, Control)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0676e2c7a_13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0676e2c7a_13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 slide from a medium post showing the two different attitudes to software testing from the same company.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That first quote is a fallacy anyway. Of course this software is important, </a:t>
            </a:r>
            <a:r>
              <a:rPr lang="en-GB"/>
              <a:t>otherwise</a:t>
            </a:r>
            <a:r>
              <a:rPr lang="en-GB"/>
              <a:t> why am I paid to write it?</a:t>
            </a:r>
            <a:endParaRPr/>
          </a:p>
          <a:p>
            <a:pPr indent="0" lvl="0" marL="0" rtl="0" algn="l">
              <a:spcBef>
                <a:spcPts val="0"/>
              </a:spcBef>
              <a:spcAft>
                <a:spcPts val="0"/>
              </a:spcAft>
              <a:buNone/>
            </a:pPr>
            <a:r>
              <a:rPr lang="en-GB"/>
              <a:t>But with </a:t>
            </a:r>
            <a:r>
              <a:rPr lang="en-GB"/>
              <a:t>testing</a:t>
            </a:r>
            <a:r>
              <a:rPr lang="en-GB"/>
              <a:t> we can be certain it does work.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0676e2c7a_13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0676e2c7a_1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0676e2c7a_1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0676e2c7a_1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Once you have even just one test, you should run it on every commit and release.</a:t>
            </a:r>
            <a:endParaRPr/>
          </a:p>
          <a:p>
            <a:pPr indent="0" lvl="0" marL="0" rtl="0" algn="l">
              <a:spcBef>
                <a:spcPts val="0"/>
              </a:spcBef>
              <a:spcAft>
                <a:spcPts val="0"/>
              </a:spcAft>
              <a:buNone/>
            </a:pPr>
            <a:r>
              <a:rPr lang="en-GB"/>
              <a:t>Once you have many tests, you can switch to </a:t>
            </a:r>
            <a:r>
              <a:rPr lang="en-GB"/>
              <a:t>continuous</a:t>
            </a:r>
            <a:r>
              <a:rPr lang="en-GB"/>
              <a:t> integration and deployment.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That means make small changes often, and deploy them often. You can do all of this automatically and with confidence because of that big green arrow in the middle: </a:t>
            </a:r>
            <a:r>
              <a:rPr lang="en-GB"/>
              <a:t>continuous</a:t>
            </a:r>
            <a:r>
              <a:rPr lang="en-GB"/>
              <a:t> testing.</a:t>
            </a:r>
            <a:endParaRPr/>
          </a:p>
          <a:p>
            <a:pPr indent="0" lvl="0" marL="0" rtl="0" algn="l">
              <a:spcBef>
                <a:spcPts val="0"/>
              </a:spcBef>
              <a:spcAft>
                <a:spcPts val="0"/>
              </a:spcAft>
              <a:buNone/>
            </a:pPr>
            <a:r>
              <a:rPr lang="en-GB"/>
              <a:t>If your tests pass, you can be confident the app works as well as what is already deployed.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044fa55a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044fa55a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 CI/CD you can automate your testing.</a:t>
            </a:r>
            <a:endParaRPr/>
          </a:p>
          <a:p>
            <a:pPr indent="0" lvl="0" marL="0" rtl="0" algn="l">
              <a:spcBef>
                <a:spcPts val="0"/>
              </a:spcBef>
              <a:spcAft>
                <a:spcPts val="0"/>
              </a:spcAft>
              <a:buNone/>
            </a:pPr>
            <a:r>
              <a:rPr lang="en-GB"/>
              <a:t>But once something is automated, you lose visibility.</a:t>
            </a:r>
            <a:endParaRPr/>
          </a:p>
          <a:p>
            <a:pPr indent="0" lvl="0" marL="0" rtl="0" algn="l">
              <a:spcBef>
                <a:spcPts val="0"/>
              </a:spcBef>
              <a:spcAft>
                <a:spcPts val="0"/>
              </a:spcAft>
              <a:buNone/>
            </a:pPr>
            <a:r>
              <a:rPr lang="en-GB"/>
              <a:t>Sure your tests are passing, but have you been keeping up with adding new tests for every new feature?</a:t>
            </a:r>
            <a:endParaRPr/>
          </a:p>
          <a:p>
            <a:pPr indent="0" lvl="0" marL="0" rtl="0" algn="l">
              <a:spcBef>
                <a:spcPts val="0"/>
              </a:spcBef>
              <a:spcAft>
                <a:spcPts val="0"/>
              </a:spcAft>
              <a:buNone/>
            </a:pPr>
            <a:r>
              <a:rPr lang="en-GB"/>
              <a:t>Code coverage is an inbuilt tool from many testing frameworks, which tells you what percentage of your code base has been executed by running your tests.</a:t>
            </a:r>
            <a:endParaRPr/>
          </a:p>
          <a:p>
            <a:pPr indent="0" lvl="0" marL="0" rtl="0" algn="l">
              <a:spcBef>
                <a:spcPts val="0"/>
              </a:spcBef>
              <a:spcAft>
                <a:spcPts val="0"/>
              </a:spcAft>
              <a:buNone/>
            </a:pPr>
            <a:r>
              <a:rPr lang="en-GB"/>
              <a:t>This helps you spot if files, functions or conditional branches have been missed by tests.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you can see coverage reports generated by CI in gitlab which are available inside a merge request.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044fa55a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044fa55a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Coverage reports are great, but you only have to see them on merge requests or maybe an alert email is sent because it drops too low. That might be too late to easily fix it.</a:t>
            </a:r>
            <a:endParaRPr/>
          </a:p>
          <a:p>
            <a:pPr indent="0" lvl="0" marL="0" rtl="0" algn="l">
              <a:spcBef>
                <a:spcPts val="0"/>
              </a:spcBef>
              <a:spcAft>
                <a:spcPts val="0"/>
              </a:spcAft>
              <a:buNone/>
            </a:pPr>
            <a:r>
              <a:rPr lang="en-GB"/>
              <a:t>If you are running code coverage analysis in your CI/CD, you can also use the output to generate badges for your repository, where ever it is hosted.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Make sure colors change like a traffic light: 80%+ is green, 60+ is yellow, under is red. They aren’t just a pretty decoration, but an important indicator to show the health of your code base at a glance.</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0676e2c7a_1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0676e2c7a_1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we’ve seen some processes for automating tests and reports on them.</a:t>
            </a:r>
            <a:endParaRPr/>
          </a:p>
          <a:p>
            <a:pPr indent="0" lvl="0" marL="0" rtl="0" algn="l">
              <a:spcBef>
                <a:spcPts val="0"/>
              </a:spcBef>
              <a:spcAft>
                <a:spcPts val="0"/>
              </a:spcAft>
              <a:buNone/>
            </a:pPr>
            <a:r>
              <a:rPr lang="en-GB"/>
              <a:t>But the other important part of building a testable app is culture.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some frameworks you can implement, and when strictly followed, they ensure you keep a high standard of testing.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044fa55a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044fa55a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Behaviour Driven Development is a system like agile. </a:t>
            </a:r>
            <a:endParaRPr/>
          </a:p>
          <a:p>
            <a:pPr indent="0" lvl="0" marL="0" rtl="0" algn="l">
              <a:spcBef>
                <a:spcPts val="0"/>
              </a:spcBef>
              <a:spcAft>
                <a:spcPts val="0"/>
              </a:spcAft>
              <a:buNone/>
            </a:pPr>
            <a:r>
              <a:rPr lang="en-GB"/>
              <a:t>The whole team needs to buy in and </a:t>
            </a:r>
            <a:r>
              <a:rPr lang="en-GB"/>
              <a:t>continuously</a:t>
            </a:r>
            <a:r>
              <a:rPr lang="en-GB"/>
              <a:t> work on </a:t>
            </a:r>
            <a:r>
              <a:rPr lang="en-GB"/>
              <a:t>making</a:t>
            </a:r>
            <a:r>
              <a:rPr lang="en-GB"/>
              <a:t> the process their 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 you need to decide what your app does in Discovery.</a:t>
            </a:r>
            <a:endParaRPr/>
          </a:p>
          <a:p>
            <a:pPr indent="0" lvl="0" marL="0" rtl="0" algn="l">
              <a:spcBef>
                <a:spcPts val="0"/>
              </a:spcBef>
              <a:spcAft>
                <a:spcPts val="0"/>
              </a:spcAft>
              <a:buNone/>
            </a:pPr>
            <a:r>
              <a:rPr lang="en-GB"/>
              <a:t>Technical and non technical staff come together to formulate how the app does this. This needs to be detailed and definitive.</a:t>
            </a:r>
            <a:endParaRPr/>
          </a:p>
          <a:p>
            <a:pPr indent="0" lvl="0" marL="0" rtl="0" algn="l">
              <a:spcBef>
                <a:spcPts val="0"/>
              </a:spcBef>
              <a:spcAft>
                <a:spcPts val="0"/>
              </a:spcAft>
              <a:buNone/>
            </a:pPr>
            <a:r>
              <a:rPr lang="en-GB"/>
              <a:t>You cannot just say “fill out a form”. What fields are there? What is optional / required? Any error states? What happens after?</a:t>
            </a:r>
            <a:endParaRPr/>
          </a:p>
          <a:p>
            <a:pPr indent="0" lvl="0" marL="0" rtl="0" algn="l">
              <a:spcBef>
                <a:spcPts val="0"/>
              </a:spcBef>
              <a:spcAft>
                <a:spcPts val="0"/>
              </a:spcAft>
              <a:buNone/>
            </a:pPr>
            <a:r>
              <a:rPr lang="en-GB"/>
              <a:t>Then everything is wrapped up in user stories which can be automated as tests run against your application. The tests can come first, or you can define the user stories for an existing app.</a:t>
            </a:r>
            <a:endParaRPr/>
          </a:p>
          <a:p>
            <a:pPr indent="0" lvl="0" marL="0" rtl="0" algn="l">
              <a:spcBef>
                <a:spcPts val="0"/>
              </a:spcBef>
              <a:spcAft>
                <a:spcPts val="0"/>
              </a:spcAft>
              <a:buNone/>
            </a:pPr>
            <a:r>
              <a:rPr lang="en-GB"/>
              <a:t>But these user stories are definitive documentation. The single source of </a:t>
            </a:r>
            <a:r>
              <a:rPr lang="en-GB"/>
              <a:t>truth saying what an application does. All changes and new features need to come as new user stories.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take a look at an example: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0044fa55a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0044fa55a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Gherkin is the language in which user stories or features are defined.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Each scenario consists of Given, WHen and Then clauses.</a:t>
            </a:r>
            <a:endParaRPr/>
          </a:p>
          <a:p>
            <a:pPr indent="0" lvl="0" marL="0" rtl="0" algn="l">
              <a:spcBef>
                <a:spcPts val="0"/>
              </a:spcBef>
              <a:spcAft>
                <a:spcPts val="0"/>
              </a:spcAft>
              <a:buNone/>
            </a:pPr>
            <a:r>
              <a:rPr lang="en-GB"/>
              <a:t>Given sets up the existing data/state</a:t>
            </a:r>
            <a:endParaRPr/>
          </a:p>
          <a:p>
            <a:pPr indent="0" lvl="0" marL="0" rtl="0" algn="l">
              <a:spcBef>
                <a:spcPts val="0"/>
              </a:spcBef>
              <a:spcAft>
                <a:spcPts val="0"/>
              </a:spcAft>
              <a:buNone/>
            </a:pPr>
            <a:r>
              <a:rPr lang="en-GB"/>
              <a:t>When is how you define the user interactions</a:t>
            </a:r>
            <a:endParaRPr/>
          </a:p>
          <a:p>
            <a:pPr indent="0" lvl="0" marL="0" rtl="0" algn="l">
              <a:spcBef>
                <a:spcPts val="0"/>
              </a:spcBef>
              <a:spcAft>
                <a:spcPts val="0"/>
              </a:spcAft>
              <a:buNone/>
            </a:pPr>
            <a:r>
              <a:rPr lang="en-GB"/>
              <a:t>Then defines the expectations of what should happen.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0676e2c7a_1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0676e2c7a_1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your software supposed to do?</a:t>
            </a:r>
            <a:endParaRPr/>
          </a:p>
          <a:p>
            <a:pPr indent="0" lvl="0" marL="0" rtl="0" algn="l">
              <a:spcBef>
                <a:spcPts val="0"/>
              </a:spcBef>
              <a:spcAft>
                <a:spcPts val="0"/>
              </a:spcAft>
              <a:buNone/>
            </a:pPr>
            <a:r>
              <a:rPr lang="en-GB"/>
              <a:t>Before we can get on with writing a well defined, robust test, we need to define what exactly it is we are testing.</a:t>
            </a:r>
            <a:endParaRPr/>
          </a:p>
          <a:p>
            <a:pPr indent="0" lvl="0" marL="0" rtl="0" algn="l">
              <a:spcBef>
                <a:spcPts val="0"/>
              </a:spcBef>
              <a:spcAft>
                <a:spcPts val="0"/>
              </a:spcAft>
              <a:buNone/>
            </a:pPr>
            <a:r>
              <a:rPr lang="en-GB"/>
              <a:t>What does your software do? How does it do it? What are all possible states, side effects and exceptions?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044fa55a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044fa55a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0676e2c7a_1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0676e2c7a_1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let’s define some specification for our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Here’s a pretty universal scenario.</a:t>
            </a:r>
            <a:endParaRPr/>
          </a:p>
          <a:p>
            <a:pPr indent="0" lvl="0" marL="0" rtl="0" algn="l">
              <a:spcBef>
                <a:spcPts val="0"/>
              </a:spcBef>
              <a:spcAft>
                <a:spcPts val="0"/>
              </a:spcAft>
              <a:buNone/>
            </a:pPr>
            <a:r>
              <a:rPr lang="en-GB"/>
              <a:t>There’s still some glaring assumptions in this specification, but those can be refined with some more specific specifications and tests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if I did go into the </a:t>
            </a:r>
            <a:r>
              <a:rPr lang="en-GB"/>
              <a:t>minutiae</a:t>
            </a:r>
            <a:r>
              <a:rPr lang="en-GB"/>
              <a:t> of this feature specification, we would have to talk about </a:t>
            </a:r>
            <a:r>
              <a:rPr b="1" lang="en-GB"/>
              <a:t>email Regular expressions</a:t>
            </a:r>
            <a:r>
              <a:rPr lang="en-GB"/>
              <a:t>, and no one wants that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0676e2c7a_1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0676e2c7a_1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044fa55a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044fa55a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Enough with that. Let’s move onto the meat of what I want to discuss about Making a testable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Similar to writing any good software you need these three items:</a:t>
            </a:r>
            <a:endParaRPr/>
          </a:p>
          <a:p>
            <a:pPr indent="0" lvl="0" marL="0" rtl="0" algn="l">
              <a:spcBef>
                <a:spcPts val="0"/>
              </a:spcBef>
              <a:spcAft>
                <a:spcPts val="0"/>
              </a:spcAft>
              <a:buNone/>
            </a:pPr>
            <a:r>
              <a:rPr lang="en-GB"/>
              <a:t>You need to write the tests themselves, </a:t>
            </a:r>
            <a:endParaRPr/>
          </a:p>
          <a:p>
            <a:pPr indent="0" lvl="0" marL="0" rtl="0" algn="l">
              <a:spcBef>
                <a:spcPts val="0"/>
              </a:spcBef>
              <a:spcAft>
                <a:spcPts val="0"/>
              </a:spcAft>
              <a:buNone/>
            </a:pPr>
            <a:r>
              <a:rPr lang="en-GB"/>
              <a:t>build a culture which values and maintains these tests, </a:t>
            </a:r>
            <a:endParaRPr/>
          </a:p>
          <a:p>
            <a:pPr indent="0" lvl="0" marL="0" rtl="0" algn="l">
              <a:spcBef>
                <a:spcPts val="0"/>
              </a:spcBef>
              <a:spcAft>
                <a:spcPts val="0"/>
              </a:spcAft>
              <a:buNone/>
            </a:pPr>
            <a:r>
              <a:rPr lang="en-GB"/>
              <a:t>and wrap it all up in processes which makes sure the tests cannot be ignored or forgotten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start with code. I’ll jump through a couple of languages, frameworks and testing systems to show that the fundamentals apply across the board.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0676e2c7a_13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0676e2c7a_13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what is a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Here’s a counter in C, and a test.</a:t>
            </a:r>
            <a:endParaRPr/>
          </a:p>
          <a:p>
            <a:pPr indent="0" lvl="0" marL="0" rtl="0" algn="l">
              <a:spcBef>
                <a:spcPts val="0"/>
              </a:spcBef>
              <a:spcAft>
                <a:spcPts val="0"/>
              </a:spcAft>
              <a:buNone/>
            </a:pPr>
            <a:r>
              <a:rPr lang="en-GB"/>
              <a:t>There’s no need for fancy libraries and frameworks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0676e2c7a_1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0676e2c7a_1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Earlier we described a very visual interaction - an authentication form, so it should be tested with a UI tool. </a:t>
            </a:r>
            <a:br>
              <a:rPr lang="en-GB"/>
            </a:br>
            <a:r>
              <a:rPr lang="en-GB"/>
              <a:t>Here is some cypress code showing how to test a log in form, taken straight from their homepage.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test will automate a web browser to interact with your web app. There’s some domain specific stuff like visiting a url, and finding html elements by xml style selectors.</a:t>
            </a:r>
            <a:endParaRPr/>
          </a:p>
          <a:p>
            <a:pPr indent="0" lvl="0" marL="0" rtl="0" algn="l">
              <a:spcBef>
                <a:spcPts val="0"/>
              </a:spcBef>
              <a:spcAft>
                <a:spcPts val="0"/>
              </a:spcAft>
              <a:buNone/>
            </a:pPr>
            <a:r>
              <a:rPr lang="en-GB"/>
              <a:t>If it were a mobile app, we would be referring to activities, views and native UI components </a:t>
            </a:r>
            <a:r>
              <a:rPr lang="en-GB"/>
              <a:t>instead</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Let’s see what this code does: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0676e2c7a_1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0676e2c7a_1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 video of this test running on cypress.io</a:t>
            </a:r>
            <a:endParaRPr/>
          </a:p>
          <a:p>
            <a:pPr indent="0" lvl="0" marL="0" rtl="0" algn="l">
              <a:spcBef>
                <a:spcPts val="0"/>
              </a:spcBef>
              <a:spcAft>
                <a:spcPts val="0"/>
              </a:spcAft>
              <a:buNone/>
            </a:pPr>
            <a:r>
              <a:rPr lang="en-GB"/>
              <a:t>A form is opened, filled out, button is clicked, we see a new page.</a:t>
            </a:r>
            <a:endParaRPr/>
          </a:p>
          <a:p>
            <a:pPr indent="0" lvl="0" marL="0" rtl="0" algn="l">
              <a:spcBef>
                <a:spcPts val="0"/>
              </a:spcBef>
              <a:spcAft>
                <a:spcPts val="0"/>
              </a:spcAft>
              <a:buNone/>
            </a:pPr>
            <a:r>
              <a:rPr lang="en-GB"/>
              <a:t>Success.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It’s not very easy to follow as it happens quickly. After all it’s supposed to be a quick automated test, not a nice animation.</a:t>
            </a:r>
            <a:endParaRPr/>
          </a:p>
          <a:p>
            <a:pPr indent="0" lvl="0" marL="0" rtl="0" algn="l">
              <a:spcBef>
                <a:spcPts val="0"/>
              </a:spcBef>
              <a:spcAft>
                <a:spcPts val="0"/>
              </a:spcAft>
              <a:buNone/>
            </a:pPr>
            <a:r>
              <a:rPr lang="en-GB"/>
              <a:t>Though a lot of UI testing tools can indeed output screenshots or screen recordings of errors to make fixing tests faster.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0" Type="http://schemas.openxmlformats.org/officeDocument/2006/relationships/hyperlink" Target="https://github.com/vcr/vcr" TargetMode="External"/><Relationship Id="rId11" Type="http://schemas.openxmlformats.org/officeDocument/2006/relationships/hyperlink" Target="https://www.ibm.com/topics/software-testing" TargetMode="External"/><Relationship Id="rId10" Type="http://schemas.openxmlformats.org/officeDocument/2006/relationships/hyperlink" Target="https://stackoverflow.com/questions/201323/how-can-i-validate-an-email-address-using-a-regular-expression" TargetMode="External"/><Relationship Id="rId21" Type="http://schemas.openxmlformats.org/officeDocument/2006/relationships/hyperlink" Target="https://www.oliverspryn.com/blog/writing-a-fully-unit-testable-android-app" TargetMode="External"/><Relationship Id="rId13" Type="http://schemas.openxmlformats.org/officeDocument/2006/relationships/hyperlink" Target="https://www.cypress.io/" TargetMode="External"/><Relationship Id="rId12" Type="http://schemas.openxmlformats.org/officeDocument/2006/relationships/hyperlink" Target="https://datatracker.ietf.org/doc/html/rfc5322" TargetMode="External"/><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cucumber.io/docs/bdd/" TargetMode="External"/><Relationship Id="rId4" Type="http://schemas.openxmlformats.org/officeDocument/2006/relationships/hyperlink" Target="https://docs.pytest.org/en/stable/" TargetMode="External"/><Relationship Id="rId9" Type="http://schemas.openxmlformats.org/officeDocument/2006/relationships/hyperlink" Target="https://rapid-software-testing.com/" TargetMode="External"/><Relationship Id="rId15" Type="http://schemas.openxmlformats.org/officeDocument/2006/relationships/hyperlink" Target="https://circleci.com/blog/testing-flask-framework-with-pytest/" TargetMode="External"/><Relationship Id="rId14" Type="http://schemas.openxmlformats.org/officeDocument/2006/relationships/hyperlink" Target="https://www.cypress.io/" TargetMode="External"/><Relationship Id="rId17" Type="http://schemas.openxmlformats.org/officeDocument/2006/relationships/hyperlink" Target="https://marsner.com/blog/why-test-driven-development-tdd/" TargetMode="External"/><Relationship Id="rId16" Type="http://schemas.openxmlformats.org/officeDocument/2006/relationships/hyperlink" Target="https://www.perfecto.io/blog/test-driven-development" TargetMode="External"/><Relationship Id="rId5" Type="http://schemas.openxmlformats.org/officeDocument/2006/relationships/hyperlink" Target="https://docs.gitlab.com/ee/user/project/badges.html" TargetMode="External"/><Relationship Id="rId19" Type="http://schemas.openxmlformats.org/officeDocument/2006/relationships/hyperlink" Target="https://realpython.com/python-mock-library/" TargetMode="External"/><Relationship Id="rId6" Type="http://schemas.openxmlformats.org/officeDocument/2006/relationships/hyperlink" Target="https://docs.github.com/en/actions/monitoring-and-troubleshooting-workflows/monitoring-workflows/adding-a-workflow-status-badge" TargetMode="External"/><Relationship Id="rId18" Type="http://schemas.openxmlformats.org/officeDocument/2006/relationships/hyperlink" Target="https://www.runn.io/blog/stakeholder-buy-in" TargetMode="External"/><Relationship Id="rId7" Type="http://schemas.openxmlformats.org/officeDocument/2006/relationships/hyperlink" Target="https://www.atlassian.com/continuous-delivery/software-testing/code-coverage" TargetMode="External"/><Relationship Id="rId8" Type="http://schemas.openxmlformats.org/officeDocument/2006/relationships/hyperlink" Target="https://coverage.readthedocs.io/en/7.6.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YJJAAcAcfh_5wwjAImZB4TXh9UgDXEID/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Making Testable Apps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5" name="Google Shape;115;p22"/>
          <p:cNvSpPr txBox="1"/>
          <p:nvPr/>
        </p:nvSpPr>
        <p:spPr>
          <a:xfrm>
            <a:off x="1620725" y="4628950"/>
            <a:ext cx="4670700" cy="2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cypress.io/</a:t>
            </a:r>
            <a:endParaRPr sz="1000">
              <a:solidFill>
                <a:schemeClr val="lt2"/>
              </a:solidFill>
            </a:endParaRPr>
          </a:p>
        </p:txBody>
      </p:sp>
      <p:pic>
        <p:nvPicPr>
          <p:cNvPr id="116" name="Google Shape;116;p22"/>
          <p:cNvPicPr preferRelativeResize="0"/>
          <p:nvPr/>
        </p:nvPicPr>
        <p:blipFill>
          <a:blip r:embed="rId3">
            <a:alphaModFix/>
          </a:blip>
          <a:stretch>
            <a:fillRect/>
          </a:stretch>
        </p:blipFill>
        <p:spPr>
          <a:xfrm>
            <a:off x="1620727" y="445025"/>
            <a:ext cx="5902543" cy="412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Testable UI</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Interact with the page like a user would</a:t>
            </a:r>
            <a:endParaRPr/>
          </a:p>
          <a:p>
            <a:pPr indent="-317500" lvl="1" marL="914400" rtl="0" algn="l">
              <a:spcBef>
                <a:spcPts val="0"/>
              </a:spcBef>
              <a:spcAft>
                <a:spcPts val="0"/>
              </a:spcAft>
              <a:buSzPts val="1400"/>
              <a:buChar char="-"/>
            </a:pPr>
            <a:r>
              <a:rPr lang="en-GB"/>
              <a:t>No references to functions / ids / view names</a:t>
            </a:r>
            <a:endParaRPr/>
          </a:p>
          <a:p>
            <a:pPr indent="-317500" lvl="1" marL="914400" rtl="0" algn="l">
              <a:spcBef>
                <a:spcPts val="0"/>
              </a:spcBef>
              <a:spcAft>
                <a:spcPts val="0"/>
              </a:spcAft>
              <a:buSzPts val="1400"/>
              <a:buChar char="-"/>
            </a:pPr>
            <a:r>
              <a:rPr lang="en-GB"/>
              <a:t>Test only what’s visible</a:t>
            </a:r>
            <a:endParaRPr/>
          </a:p>
          <a:p>
            <a:pPr indent="-342900" lvl="0" marL="457200" rtl="0" algn="l">
              <a:spcBef>
                <a:spcPts val="0"/>
              </a:spcBef>
              <a:spcAft>
                <a:spcPts val="0"/>
              </a:spcAft>
              <a:buSzPts val="1800"/>
              <a:buChar char="-"/>
            </a:pPr>
            <a:r>
              <a:rPr lang="en-GB"/>
              <a:t>Use accessibility standards to annotate your views</a:t>
            </a:r>
            <a:endParaRPr/>
          </a:p>
          <a:p>
            <a:pPr indent="-317500" lvl="1" marL="914400" rtl="0" algn="l">
              <a:spcBef>
                <a:spcPts val="0"/>
              </a:spcBef>
              <a:spcAft>
                <a:spcPts val="0"/>
              </a:spcAft>
              <a:buSzPts val="1400"/>
              <a:buChar char="-"/>
            </a:pPr>
            <a:r>
              <a:rPr lang="en-GB"/>
              <a:t>⚙ = “gear icon”</a:t>
            </a:r>
            <a:endParaRPr/>
          </a:p>
          <a:p>
            <a:pPr indent="-342900" lvl="0" marL="457200" rtl="0" algn="l">
              <a:spcBef>
                <a:spcPts val="0"/>
              </a:spcBef>
              <a:spcAft>
                <a:spcPts val="0"/>
              </a:spcAft>
              <a:buSzPts val="1800"/>
              <a:buChar char="-"/>
            </a:pPr>
            <a:r>
              <a:rPr lang="en-GB"/>
              <a:t>Make third party tools optional</a:t>
            </a:r>
            <a:endParaRPr/>
          </a:p>
          <a:p>
            <a:pPr indent="-317500" lvl="1" marL="914400" rtl="0" algn="l">
              <a:spcBef>
                <a:spcPts val="0"/>
              </a:spcBef>
              <a:spcAft>
                <a:spcPts val="0"/>
              </a:spcAft>
              <a:buSzPts val="1400"/>
              <a:buChar char="-"/>
            </a:pPr>
            <a:r>
              <a:rPr lang="en-GB"/>
              <a:t>Eg. APM, user analytics, helpdesk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API Testing with Python Flask and Pytest</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4"/>
          <p:cNvPicPr preferRelativeResize="0"/>
          <p:nvPr/>
        </p:nvPicPr>
        <p:blipFill>
          <a:blip r:embed="rId3">
            <a:alphaModFix/>
          </a:blip>
          <a:stretch>
            <a:fillRect/>
          </a:stretch>
        </p:blipFill>
        <p:spPr>
          <a:xfrm>
            <a:off x="311699" y="1268625"/>
            <a:ext cx="3854649" cy="2813001"/>
          </a:xfrm>
          <a:prstGeom prst="rect">
            <a:avLst/>
          </a:prstGeom>
          <a:noFill/>
          <a:ln>
            <a:noFill/>
          </a:ln>
        </p:spPr>
      </p:pic>
      <p:pic>
        <p:nvPicPr>
          <p:cNvPr id="130" name="Google Shape;130;p24"/>
          <p:cNvPicPr preferRelativeResize="0"/>
          <p:nvPr/>
        </p:nvPicPr>
        <p:blipFill>
          <a:blip r:embed="rId4">
            <a:alphaModFix/>
          </a:blip>
          <a:stretch>
            <a:fillRect/>
          </a:stretch>
        </p:blipFill>
        <p:spPr>
          <a:xfrm>
            <a:off x="4221050" y="1268625"/>
            <a:ext cx="4611249" cy="1941900"/>
          </a:xfrm>
          <a:prstGeom prst="rect">
            <a:avLst/>
          </a:prstGeom>
          <a:noFill/>
          <a:ln>
            <a:noFill/>
          </a:ln>
        </p:spPr>
      </p:pic>
      <p:sp>
        <p:nvSpPr>
          <p:cNvPr id="131" name="Google Shape;131;p24"/>
          <p:cNvSpPr txBox="1"/>
          <p:nvPr/>
        </p:nvSpPr>
        <p:spPr>
          <a:xfrm>
            <a:off x="224000" y="4272425"/>
            <a:ext cx="8379000" cy="1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circleci.com/blog/testing-flask-framework-with-pytest/</a:t>
            </a:r>
            <a:endParaRPr sz="10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2101874" y="445025"/>
            <a:ext cx="4940251" cy="4639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Side effects &amp; Dependencies</a:t>
            </a:r>
            <a:endParaRPr/>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Pure Functions = Easy to Test</a:t>
            </a:r>
            <a:endParaRPr/>
          </a:p>
          <a:p>
            <a:pPr indent="-342900" lvl="0" marL="457200" rtl="0" algn="l">
              <a:lnSpc>
                <a:spcPct val="200000"/>
              </a:lnSpc>
              <a:spcBef>
                <a:spcPts val="0"/>
              </a:spcBef>
              <a:spcAft>
                <a:spcPts val="0"/>
              </a:spcAft>
              <a:buSzPts val="1800"/>
              <a:buChar char="●"/>
            </a:pPr>
            <a:r>
              <a:rPr lang="en-GB"/>
              <a:t>Minimize Side Effects</a:t>
            </a:r>
            <a:endParaRPr/>
          </a:p>
          <a:p>
            <a:pPr indent="-342900" lvl="0" marL="457200" rtl="0" algn="l">
              <a:lnSpc>
                <a:spcPct val="200000"/>
              </a:lnSpc>
              <a:spcBef>
                <a:spcPts val="0"/>
              </a:spcBef>
              <a:spcAft>
                <a:spcPts val="0"/>
              </a:spcAft>
              <a:buSzPts val="1800"/>
              <a:buChar char="●"/>
            </a:pPr>
            <a:r>
              <a:rPr lang="en-GB"/>
              <a:t>Minimize Dependencies</a:t>
            </a:r>
            <a:endParaRPr/>
          </a:p>
          <a:p>
            <a:pPr indent="-342900" lvl="0" marL="457200" rtl="0" algn="l">
              <a:lnSpc>
                <a:spcPct val="200000"/>
              </a:lnSpc>
              <a:spcBef>
                <a:spcPts val="0"/>
              </a:spcBef>
              <a:spcAft>
                <a:spcPts val="0"/>
              </a:spcAft>
              <a:buSzPts val="1800"/>
              <a:buChar char="●"/>
            </a:pPr>
            <a:r>
              <a:rPr lang="en-GB"/>
              <a:t>Single responsibility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Patching / Dependency Injection </a:t>
            </a:r>
            <a:endParaRPr/>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1151372" y="1152475"/>
            <a:ext cx="6841250" cy="349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Request Recording</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8" name="Google Shape;158;p28"/>
          <p:cNvPicPr preferRelativeResize="0"/>
          <p:nvPr/>
        </p:nvPicPr>
        <p:blipFill>
          <a:blip r:embed="rId3">
            <a:alphaModFix/>
          </a:blip>
          <a:stretch>
            <a:fillRect/>
          </a:stretch>
        </p:blipFill>
        <p:spPr>
          <a:xfrm>
            <a:off x="1400872" y="1152475"/>
            <a:ext cx="6342250" cy="324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Testable Code Summary</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Anything is testable</a:t>
            </a:r>
            <a:endParaRPr/>
          </a:p>
          <a:p>
            <a:pPr indent="-317500" lvl="1" marL="914400" rtl="0" algn="l">
              <a:spcBef>
                <a:spcPts val="0"/>
              </a:spcBef>
              <a:spcAft>
                <a:spcPts val="0"/>
              </a:spcAft>
              <a:buSzPts val="1400"/>
              <a:buChar char="-"/>
            </a:pPr>
            <a:r>
              <a:rPr lang="en-GB"/>
              <a:t>But just because you can, doesn’t mean you should.</a:t>
            </a:r>
            <a:endParaRPr/>
          </a:p>
          <a:p>
            <a:pPr indent="-317500" lvl="1" marL="914400" rtl="0" algn="l">
              <a:spcBef>
                <a:spcPts val="0"/>
              </a:spcBef>
              <a:spcAft>
                <a:spcPts val="0"/>
              </a:spcAft>
              <a:buSzPts val="1400"/>
              <a:buChar char="-"/>
            </a:pPr>
            <a:r>
              <a:rPr lang="en-GB"/>
              <a:t>And it won’t be easy</a:t>
            </a:r>
            <a:endParaRPr/>
          </a:p>
          <a:p>
            <a:pPr indent="-342900" lvl="0" marL="457200" rtl="0" algn="l">
              <a:spcBef>
                <a:spcPts val="0"/>
              </a:spcBef>
              <a:spcAft>
                <a:spcPts val="0"/>
              </a:spcAft>
              <a:buSzPts val="1800"/>
              <a:buChar char="-"/>
            </a:pPr>
            <a:r>
              <a:rPr lang="en-GB"/>
              <a:t>Follow best practices for your language / framework of choice</a:t>
            </a:r>
            <a:endParaRPr/>
          </a:p>
          <a:p>
            <a:pPr indent="-317500" lvl="1" marL="914400" rtl="0" algn="l">
              <a:spcBef>
                <a:spcPts val="0"/>
              </a:spcBef>
              <a:spcAft>
                <a:spcPts val="0"/>
              </a:spcAft>
              <a:buSzPts val="1400"/>
              <a:buChar char="-"/>
            </a:pPr>
            <a:r>
              <a:rPr lang="en-GB"/>
              <a:t>Example: pylint: small functions, arguments etc.</a:t>
            </a:r>
            <a:endParaRPr/>
          </a:p>
          <a:p>
            <a:pPr indent="-342900" lvl="0" marL="457200" rtl="0" algn="l">
              <a:spcBef>
                <a:spcPts val="0"/>
              </a:spcBef>
              <a:spcAft>
                <a:spcPts val="0"/>
              </a:spcAft>
              <a:buSzPts val="1800"/>
              <a:buChar char="-"/>
            </a:pPr>
            <a:r>
              <a:rPr lang="en-GB"/>
              <a:t>Avoid side effects and excess dependencies</a:t>
            </a:r>
            <a:endParaRPr/>
          </a:p>
          <a:p>
            <a:pPr indent="-342900" lvl="0" marL="457200" rtl="0" algn="l">
              <a:spcBef>
                <a:spcPts val="0"/>
              </a:spcBef>
              <a:spcAft>
                <a:spcPts val="0"/>
              </a:spcAft>
              <a:buSzPts val="1800"/>
              <a:buChar char="-"/>
            </a:pPr>
            <a:r>
              <a:rPr lang="en-GB"/>
              <a:t>Well defined interfaces</a:t>
            </a:r>
            <a:endParaRPr/>
          </a:p>
          <a:p>
            <a:pPr indent="-342900" lvl="0" marL="457200" rtl="0" algn="l">
              <a:spcBef>
                <a:spcPts val="0"/>
              </a:spcBef>
              <a:spcAft>
                <a:spcPts val="0"/>
              </a:spcAft>
              <a:buSzPts val="1800"/>
              <a:buChar char="-"/>
            </a:pPr>
            <a:r>
              <a:rPr lang="en-GB"/>
              <a:t>Remove unused code</a:t>
            </a:r>
            <a:endParaRPr/>
          </a:p>
          <a:p>
            <a:pPr indent="-342900" lvl="0" marL="457200" rtl="0" algn="l">
              <a:spcBef>
                <a:spcPts val="0"/>
              </a:spcBef>
              <a:spcAft>
                <a:spcPts val="0"/>
              </a:spcAft>
              <a:buSzPts val="1800"/>
              <a:buChar char="-"/>
            </a:pPr>
            <a:r>
              <a:rPr lang="en-GB"/>
              <a:t>Stay up to date on documentation</a:t>
            </a:r>
            <a:endParaRPr/>
          </a:p>
          <a:p>
            <a:pPr indent="-342900" lvl="0" marL="457200" rtl="0" algn="l">
              <a:spcBef>
                <a:spcPts val="0"/>
              </a:spcBef>
              <a:spcAft>
                <a:spcPts val="0"/>
              </a:spcAft>
              <a:buSzPts val="1800"/>
              <a:buChar char="-"/>
            </a:pPr>
            <a:r>
              <a:rPr lang="en-GB"/>
              <a:t>GUI tests</a:t>
            </a:r>
            <a:endParaRPr/>
          </a:p>
          <a:p>
            <a:pPr indent="-317500" lvl="1" marL="914400" rtl="0" algn="l">
              <a:spcBef>
                <a:spcPts val="0"/>
              </a:spcBef>
              <a:spcAft>
                <a:spcPts val="0"/>
              </a:spcAft>
              <a:buSzPts val="1400"/>
              <a:buChar char="-"/>
            </a:pPr>
            <a:r>
              <a:rPr lang="en-GB"/>
              <a:t>Testing visuals, not ids</a:t>
            </a:r>
            <a:endParaRPr/>
          </a:p>
          <a:p>
            <a:pPr indent="-342900" lvl="0" marL="457200" rtl="0" algn="l">
              <a:spcBef>
                <a:spcPts val="0"/>
              </a:spcBef>
              <a:spcAft>
                <a:spcPts val="0"/>
              </a:spcAft>
              <a:buSzPts val="1800"/>
              <a:buChar char="-"/>
            </a:pPr>
            <a:r>
              <a:rPr lang="en-GB"/>
              <a:t>Use Open Source tools to help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Culture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Stakeholder Buy-In</a:t>
            </a:r>
            <a:endParaRPr/>
          </a:p>
        </p:txBody>
      </p:sp>
      <p:sp>
        <p:nvSpPr>
          <p:cNvPr id="175" name="Google Shape;175;p31"/>
          <p:cNvSpPr txBox="1"/>
          <p:nvPr>
            <p:ph idx="1" type="body"/>
          </p:nvPr>
        </p:nvSpPr>
        <p:spPr>
          <a:xfrm>
            <a:off x="361475" y="1484300"/>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What value do tests add?</a:t>
            </a:r>
            <a:endParaRPr/>
          </a:p>
          <a:p>
            <a:pPr indent="-342900" lvl="0" marL="457200" rtl="0" algn="l">
              <a:lnSpc>
                <a:spcPct val="200000"/>
              </a:lnSpc>
              <a:spcBef>
                <a:spcPts val="0"/>
              </a:spcBef>
              <a:spcAft>
                <a:spcPts val="0"/>
              </a:spcAft>
              <a:buSzPts val="1800"/>
              <a:buChar char="●"/>
            </a:pPr>
            <a:r>
              <a:rPr lang="en-GB"/>
              <a:t>Don’t we already manually test everything?</a:t>
            </a:r>
            <a:endParaRPr/>
          </a:p>
          <a:p>
            <a:pPr indent="-342900" lvl="0" marL="457200" rtl="0" algn="l">
              <a:lnSpc>
                <a:spcPct val="200000"/>
              </a:lnSpc>
              <a:spcBef>
                <a:spcPts val="0"/>
              </a:spcBef>
              <a:spcAft>
                <a:spcPts val="0"/>
              </a:spcAft>
              <a:buSzPts val="1800"/>
              <a:buChar char="●"/>
            </a:pPr>
            <a:r>
              <a:rPr lang="en-GB"/>
              <a:t>Can’t we just do that later?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Software Testing?</a:t>
            </a:r>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000"/>
              <a:t>“</a:t>
            </a:r>
            <a:r>
              <a:rPr lang="en-GB" sz="3000"/>
              <a:t>Software testing is the process of evaluating and verifying that a software product or application does what it’s supposed to do”</a:t>
            </a:r>
            <a:endParaRPr sz="3000"/>
          </a:p>
          <a:p>
            <a:pPr indent="0" lvl="0" marL="914400" rtl="0" algn="r">
              <a:spcBef>
                <a:spcPts val="1200"/>
              </a:spcBef>
              <a:spcAft>
                <a:spcPts val="1200"/>
              </a:spcAft>
              <a:buNone/>
            </a:pPr>
            <a:r>
              <a:rPr lang="en-GB" sz="3000"/>
              <a:t>ibm.com/topics/software-testing</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Driven Development</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2"/>
          <p:cNvPicPr preferRelativeResize="0"/>
          <p:nvPr/>
        </p:nvPicPr>
        <p:blipFill>
          <a:blip r:embed="rId3">
            <a:alphaModFix/>
          </a:blip>
          <a:stretch>
            <a:fillRect/>
          </a:stretch>
        </p:blipFill>
        <p:spPr>
          <a:xfrm>
            <a:off x="1875175" y="1152475"/>
            <a:ext cx="4828249" cy="3218825"/>
          </a:xfrm>
          <a:prstGeom prst="rect">
            <a:avLst/>
          </a:prstGeom>
          <a:noFill/>
          <a:ln>
            <a:noFill/>
          </a:ln>
        </p:spPr>
      </p:pic>
      <p:sp>
        <p:nvSpPr>
          <p:cNvPr id="183" name="Google Shape;183;p32"/>
          <p:cNvSpPr txBox="1"/>
          <p:nvPr/>
        </p:nvSpPr>
        <p:spPr>
          <a:xfrm>
            <a:off x="1825125" y="4363675"/>
            <a:ext cx="6064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https://marsner.com/blog/why-test-driven-development-tdd/</a:t>
            </a:r>
            <a:endParaRPr sz="1000">
              <a:solidFill>
                <a:schemeClr val="lt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Good Planning and Specification</a:t>
            </a:r>
            <a:endParaRPr/>
          </a:p>
        </p:txBody>
      </p:sp>
      <p:sp>
        <p:nvSpPr>
          <p:cNvPr id="189" name="Google Shape;189;p33"/>
          <p:cNvSpPr txBox="1"/>
          <p:nvPr>
            <p:ph idx="1" type="body"/>
          </p:nvPr>
        </p:nvSpPr>
        <p:spPr>
          <a:xfrm>
            <a:off x="2949800" y="1293500"/>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Agile</a:t>
            </a:r>
            <a:endParaRPr/>
          </a:p>
          <a:p>
            <a:pPr indent="-342900" lvl="0" marL="457200" rtl="0" algn="l">
              <a:lnSpc>
                <a:spcPct val="200000"/>
              </a:lnSpc>
              <a:spcBef>
                <a:spcPts val="0"/>
              </a:spcBef>
              <a:spcAft>
                <a:spcPts val="0"/>
              </a:spcAft>
              <a:buSzPts val="1800"/>
              <a:buChar char="-"/>
            </a:pPr>
            <a:r>
              <a:rPr lang="en-GB"/>
              <a:t>Six Sigma</a:t>
            </a:r>
            <a:endParaRPr/>
          </a:p>
          <a:p>
            <a:pPr indent="-342900" lvl="0" marL="457200" rtl="0" algn="l">
              <a:lnSpc>
                <a:spcPct val="200000"/>
              </a:lnSpc>
              <a:spcBef>
                <a:spcPts val="0"/>
              </a:spcBef>
              <a:spcAft>
                <a:spcPts val="0"/>
              </a:spcAft>
              <a:buSzPts val="1800"/>
              <a:buChar char="-"/>
            </a:pPr>
            <a:r>
              <a:rPr lang="en-GB"/>
              <a:t>Waterfall</a:t>
            </a:r>
            <a:endParaRPr/>
          </a:p>
          <a:p>
            <a:pPr indent="-342900" lvl="0" marL="457200" rtl="0" algn="l">
              <a:lnSpc>
                <a:spcPct val="200000"/>
              </a:lnSpc>
              <a:spcBef>
                <a:spcPts val="0"/>
              </a:spcBef>
              <a:spcAft>
                <a:spcPts val="0"/>
              </a:spcAft>
              <a:buSzPts val="1800"/>
              <a:buChar char="-"/>
            </a:pPr>
            <a:r>
              <a:rPr lang="en-GB"/>
              <a:t>Scrum</a:t>
            </a:r>
            <a:endParaRPr/>
          </a:p>
          <a:p>
            <a:pPr indent="-342900" lvl="0" marL="457200" rtl="0" algn="l">
              <a:lnSpc>
                <a:spcPct val="200000"/>
              </a:lnSpc>
              <a:spcBef>
                <a:spcPts val="0"/>
              </a:spcBef>
              <a:spcAft>
                <a:spcPts val="0"/>
              </a:spcAft>
              <a:buSzPts val="1800"/>
              <a:buChar char="-"/>
            </a:pPr>
            <a:r>
              <a:rPr lang="en-GB"/>
              <a:t>Kanban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4"/>
          <p:cNvPicPr preferRelativeResize="0"/>
          <p:nvPr/>
        </p:nvPicPr>
        <p:blipFill>
          <a:blip r:embed="rId3">
            <a:alphaModFix/>
          </a:blip>
          <a:stretch>
            <a:fillRect/>
          </a:stretch>
        </p:blipFill>
        <p:spPr>
          <a:xfrm>
            <a:off x="886813" y="445023"/>
            <a:ext cx="7370373" cy="4127849"/>
          </a:xfrm>
          <a:prstGeom prst="rect">
            <a:avLst/>
          </a:prstGeom>
          <a:noFill/>
          <a:ln>
            <a:noFill/>
          </a:ln>
        </p:spPr>
      </p:pic>
      <p:sp>
        <p:nvSpPr>
          <p:cNvPr id="197" name="Google Shape;197;p34"/>
          <p:cNvSpPr txBox="1"/>
          <p:nvPr/>
        </p:nvSpPr>
        <p:spPr>
          <a:xfrm>
            <a:off x="887675" y="4595975"/>
            <a:ext cx="68607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https://zhiminzhan.medium.com/a-good-software-testing-culture-can-be-easily-broken-4c0ef90f5fbc</a:t>
            </a:r>
            <a:endParaRPr sz="1000">
              <a:solidFill>
                <a:schemeClr val="l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Automating Tests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Continuous Integration &amp; Deployment</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36"/>
          <p:cNvPicPr preferRelativeResize="0"/>
          <p:nvPr/>
        </p:nvPicPr>
        <p:blipFill>
          <a:blip r:embed="rId3">
            <a:alphaModFix/>
          </a:blip>
          <a:stretch>
            <a:fillRect/>
          </a:stretch>
        </p:blipFill>
        <p:spPr>
          <a:xfrm>
            <a:off x="1159631" y="1152475"/>
            <a:ext cx="6824743" cy="3416400"/>
          </a:xfrm>
          <a:prstGeom prst="rect">
            <a:avLst/>
          </a:prstGeom>
          <a:noFill/>
          <a:ln>
            <a:noFill/>
          </a:ln>
        </p:spPr>
      </p:pic>
      <p:sp>
        <p:nvSpPr>
          <p:cNvPr id="210" name="Google Shape;210;p36"/>
          <p:cNvSpPr txBox="1"/>
          <p:nvPr/>
        </p:nvSpPr>
        <p:spPr>
          <a:xfrm>
            <a:off x="1159625" y="4568875"/>
            <a:ext cx="6943800" cy="2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synopsys.com/glossary/what-is-cicd.html</a:t>
            </a:r>
            <a:endParaRPr sz="1000">
              <a:solidFill>
                <a:schemeClr val="l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Coverage</a:t>
            </a:r>
            <a:endParaRPr/>
          </a:p>
        </p:txBody>
      </p:sp>
      <p:sp>
        <p:nvSpPr>
          <p:cNvPr id="216" name="Google Shape;216;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7" name="Google Shape;217;p37"/>
          <p:cNvPicPr preferRelativeResize="0"/>
          <p:nvPr/>
        </p:nvPicPr>
        <p:blipFill>
          <a:blip r:embed="rId3">
            <a:alphaModFix/>
          </a:blip>
          <a:stretch>
            <a:fillRect/>
          </a:stretch>
        </p:blipFill>
        <p:spPr>
          <a:xfrm>
            <a:off x="2018435" y="1166962"/>
            <a:ext cx="5107122" cy="1683938"/>
          </a:xfrm>
          <a:prstGeom prst="rect">
            <a:avLst/>
          </a:prstGeom>
          <a:noFill/>
          <a:ln>
            <a:noFill/>
          </a:ln>
        </p:spPr>
      </p:pic>
      <p:pic>
        <p:nvPicPr>
          <p:cNvPr id="218" name="Google Shape;218;p37"/>
          <p:cNvPicPr preferRelativeResize="0"/>
          <p:nvPr/>
        </p:nvPicPr>
        <p:blipFill>
          <a:blip r:embed="rId4">
            <a:alphaModFix/>
          </a:blip>
          <a:stretch>
            <a:fillRect/>
          </a:stretch>
        </p:blipFill>
        <p:spPr>
          <a:xfrm>
            <a:off x="2018425" y="3057680"/>
            <a:ext cx="5107123" cy="1511194"/>
          </a:xfrm>
          <a:prstGeom prst="rect">
            <a:avLst/>
          </a:prstGeom>
          <a:noFill/>
          <a:ln>
            <a:noFill/>
          </a:ln>
        </p:spPr>
      </p:pic>
      <p:sp>
        <p:nvSpPr>
          <p:cNvPr id="219" name="Google Shape;219;p37"/>
          <p:cNvSpPr txBox="1"/>
          <p:nvPr/>
        </p:nvSpPr>
        <p:spPr>
          <a:xfrm>
            <a:off x="2018425" y="4568875"/>
            <a:ext cx="38883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docs.gitlab.com/ee/ci/testing/code_coverage.html</a:t>
            </a:r>
            <a:endParaRPr sz="1000">
              <a:solidFill>
                <a:schemeClr val="lt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Badges &amp; Visibility</a:t>
            </a:r>
            <a:endParaRPr/>
          </a:p>
        </p:txBody>
      </p:sp>
      <p:sp>
        <p:nvSpPr>
          <p:cNvPr id="225" name="Google Shape;22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38"/>
          <p:cNvPicPr preferRelativeResize="0"/>
          <p:nvPr/>
        </p:nvPicPr>
        <p:blipFill>
          <a:blip r:embed="rId3">
            <a:alphaModFix/>
          </a:blip>
          <a:stretch>
            <a:fillRect/>
          </a:stretch>
        </p:blipFill>
        <p:spPr>
          <a:xfrm>
            <a:off x="2255475" y="1152474"/>
            <a:ext cx="5068944" cy="3416400"/>
          </a:xfrm>
          <a:prstGeom prst="rect">
            <a:avLst/>
          </a:prstGeom>
          <a:noFill/>
          <a:ln>
            <a:noFill/>
          </a:ln>
        </p:spPr>
      </p:pic>
      <p:sp>
        <p:nvSpPr>
          <p:cNvPr id="227" name="Google Shape;227;p38"/>
          <p:cNvSpPr txBox="1"/>
          <p:nvPr/>
        </p:nvSpPr>
        <p:spPr>
          <a:xfrm>
            <a:off x="2214475" y="4568875"/>
            <a:ext cx="50691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https://github.com/badges/shields</a:t>
            </a:r>
            <a:endParaRPr sz="1000">
              <a:solidFill>
                <a:schemeClr val="l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Automating Culture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Behaviour Driven Development</a:t>
            </a:r>
            <a:endParaRPr/>
          </a:p>
        </p:txBody>
      </p:sp>
      <p:sp>
        <p:nvSpPr>
          <p:cNvPr id="238" name="Google Shape;23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9" name="Google Shape;239;p40"/>
          <p:cNvPicPr preferRelativeResize="0"/>
          <p:nvPr/>
        </p:nvPicPr>
        <p:blipFill>
          <a:blip r:embed="rId3">
            <a:alphaModFix/>
          </a:blip>
          <a:stretch>
            <a:fillRect/>
          </a:stretch>
        </p:blipFill>
        <p:spPr>
          <a:xfrm>
            <a:off x="2366950" y="1084250"/>
            <a:ext cx="4410075" cy="3552825"/>
          </a:xfrm>
          <a:prstGeom prst="rect">
            <a:avLst/>
          </a:prstGeom>
          <a:noFill/>
          <a:ln>
            <a:noFill/>
          </a:ln>
        </p:spPr>
      </p:pic>
      <p:sp>
        <p:nvSpPr>
          <p:cNvPr id="240" name="Google Shape;240;p40"/>
          <p:cNvSpPr txBox="1"/>
          <p:nvPr/>
        </p:nvSpPr>
        <p:spPr>
          <a:xfrm>
            <a:off x="2366950" y="4703600"/>
            <a:ext cx="4648800" cy="2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 https://cucumber.io/docs/bdd/</a:t>
            </a:r>
            <a:endParaRPr sz="1000">
              <a:solidFill>
                <a:schemeClr val="l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Gherkin Feature Test</a:t>
            </a:r>
            <a:endParaRPr/>
          </a:p>
        </p:txBody>
      </p:sp>
      <p:sp>
        <p:nvSpPr>
          <p:cNvPr id="246" name="Google Shape;24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41"/>
          <p:cNvPicPr preferRelativeResize="0"/>
          <p:nvPr/>
        </p:nvPicPr>
        <p:blipFill>
          <a:blip r:embed="rId3">
            <a:alphaModFix/>
          </a:blip>
          <a:stretch>
            <a:fillRect/>
          </a:stretch>
        </p:blipFill>
        <p:spPr>
          <a:xfrm>
            <a:off x="1228398" y="1282823"/>
            <a:ext cx="6247325" cy="3330375"/>
          </a:xfrm>
          <a:prstGeom prst="rect">
            <a:avLst/>
          </a:prstGeom>
          <a:noFill/>
          <a:ln>
            <a:noFill/>
          </a:ln>
        </p:spPr>
      </p:pic>
      <p:sp>
        <p:nvSpPr>
          <p:cNvPr id="248" name="Google Shape;248;p41"/>
          <p:cNvSpPr txBox="1"/>
          <p:nvPr/>
        </p:nvSpPr>
        <p:spPr>
          <a:xfrm>
            <a:off x="1193625" y="4648775"/>
            <a:ext cx="6247200" cy="2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https://cucumber.io/docs/bdd/better-gherkin/#consider-a-more-declarative-style</a:t>
            </a:r>
            <a:endParaRPr sz="10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Software Testing?</a:t>
            </a:r>
            <a:endParaRPr/>
          </a:p>
        </p:txBody>
      </p:sp>
      <p:sp>
        <p:nvSpPr>
          <p:cNvPr id="67" name="Google Shape;67;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000"/>
              <a:t>“Software testing is the process of evaluating and verifying that a software product or application does what it’s </a:t>
            </a:r>
            <a:r>
              <a:rPr lang="en-GB" sz="3000" u="sng">
                <a:solidFill>
                  <a:srgbClr val="FFFF00"/>
                </a:solidFill>
              </a:rPr>
              <a:t>supposed</a:t>
            </a:r>
            <a:r>
              <a:rPr lang="en-GB" sz="3000"/>
              <a:t> to do”</a:t>
            </a:r>
            <a:endParaRPr sz="3000"/>
          </a:p>
          <a:p>
            <a:pPr indent="0" lvl="0" marL="914400" rtl="0" algn="r">
              <a:spcBef>
                <a:spcPts val="1200"/>
              </a:spcBef>
              <a:spcAft>
                <a:spcPts val="1200"/>
              </a:spcAft>
              <a:buNone/>
            </a:pPr>
            <a:r>
              <a:rPr lang="en-GB" sz="3000"/>
              <a:t>ibm.com/topics/software-testing</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54" name="Google Shape;254;p42"/>
          <p:cNvSpPr txBox="1"/>
          <p:nvPr>
            <p:ph idx="1" type="body"/>
          </p:nvPr>
        </p:nvSpPr>
        <p:spPr>
          <a:xfrm>
            <a:off x="311700" y="1152475"/>
            <a:ext cx="3064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3"/>
              </a:rPr>
              <a:t>Cucumber BDD</a:t>
            </a:r>
            <a:endParaRPr/>
          </a:p>
          <a:p>
            <a:pPr indent="-342900" lvl="0" marL="457200" rtl="0" algn="l">
              <a:spcBef>
                <a:spcPts val="0"/>
              </a:spcBef>
              <a:spcAft>
                <a:spcPts val="0"/>
              </a:spcAft>
              <a:buSzPts val="1800"/>
              <a:buChar char="-"/>
            </a:pPr>
            <a:r>
              <a:rPr lang="en-GB" u="sng">
                <a:solidFill>
                  <a:schemeClr val="hlink"/>
                </a:solidFill>
                <a:hlinkClick r:id="rId4"/>
              </a:rPr>
              <a:t>Pytest</a:t>
            </a:r>
            <a:endParaRPr/>
          </a:p>
          <a:p>
            <a:pPr indent="-342900" lvl="0" marL="457200" rtl="0" algn="l">
              <a:spcBef>
                <a:spcPts val="0"/>
              </a:spcBef>
              <a:spcAft>
                <a:spcPts val="0"/>
              </a:spcAft>
              <a:buSzPts val="1800"/>
              <a:buChar char="-"/>
            </a:pPr>
            <a:r>
              <a:rPr lang="en-GB" u="sng">
                <a:solidFill>
                  <a:schemeClr val="hlink"/>
                </a:solidFill>
                <a:hlinkClick r:id="rId5"/>
              </a:rPr>
              <a:t>Gitlab badges</a:t>
            </a:r>
            <a:endParaRPr/>
          </a:p>
          <a:p>
            <a:pPr indent="-342900" lvl="0" marL="457200" rtl="0" algn="l">
              <a:spcBef>
                <a:spcPts val="0"/>
              </a:spcBef>
              <a:spcAft>
                <a:spcPts val="0"/>
              </a:spcAft>
              <a:buSzPts val="1800"/>
              <a:buChar char="-"/>
            </a:pPr>
            <a:r>
              <a:rPr lang="en-GB" u="sng">
                <a:solidFill>
                  <a:schemeClr val="hlink"/>
                </a:solidFill>
                <a:hlinkClick r:id="rId6"/>
              </a:rPr>
              <a:t>Github Badges</a:t>
            </a:r>
            <a:endParaRPr/>
          </a:p>
          <a:p>
            <a:pPr indent="-342900" lvl="0" marL="457200" rtl="0" algn="l">
              <a:spcBef>
                <a:spcPts val="0"/>
              </a:spcBef>
              <a:spcAft>
                <a:spcPts val="0"/>
              </a:spcAft>
              <a:buSzPts val="1800"/>
              <a:buChar char="-"/>
            </a:pPr>
            <a:r>
              <a:rPr lang="en-GB" u="sng">
                <a:solidFill>
                  <a:schemeClr val="hlink"/>
                </a:solidFill>
                <a:hlinkClick r:id="rId7"/>
              </a:rPr>
              <a:t>Code Coverage</a:t>
            </a:r>
            <a:endParaRPr/>
          </a:p>
          <a:p>
            <a:pPr indent="-342900" lvl="0" marL="457200" rtl="0" algn="l">
              <a:spcBef>
                <a:spcPts val="0"/>
              </a:spcBef>
              <a:spcAft>
                <a:spcPts val="0"/>
              </a:spcAft>
              <a:buSzPts val="1800"/>
              <a:buChar char="-"/>
            </a:pPr>
            <a:r>
              <a:rPr lang="en-GB" u="sng">
                <a:solidFill>
                  <a:schemeClr val="hlink"/>
                </a:solidFill>
                <a:hlinkClick r:id="rId8"/>
              </a:rPr>
              <a:t>coverage.py</a:t>
            </a:r>
            <a:endParaRPr/>
          </a:p>
          <a:p>
            <a:pPr indent="-342900" lvl="0" marL="457200" rtl="0" algn="l">
              <a:spcBef>
                <a:spcPts val="0"/>
              </a:spcBef>
              <a:spcAft>
                <a:spcPts val="0"/>
              </a:spcAft>
              <a:buSzPts val="1800"/>
              <a:buChar char="-"/>
            </a:pPr>
            <a:r>
              <a:rPr lang="en-GB" u="sng">
                <a:solidFill>
                  <a:schemeClr val="hlink"/>
                </a:solidFill>
                <a:hlinkClick r:id="rId9"/>
              </a:rPr>
              <a:t>Rapid software testing</a:t>
            </a:r>
            <a:endParaRPr/>
          </a:p>
          <a:p>
            <a:pPr indent="-342900" lvl="0" marL="457200" rtl="0" algn="l">
              <a:spcBef>
                <a:spcPts val="0"/>
              </a:spcBef>
              <a:spcAft>
                <a:spcPts val="0"/>
              </a:spcAft>
              <a:buSzPts val="1800"/>
              <a:buChar char="-"/>
            </a:pPr>
            <a:r>
              <a:rPr lang="en-GB" u="sng">
                <a:solidFill>
                  <a:schemeClr val="hlink"/>
                </a:solidFill>
                <a:hlinkClick r:id="rId10"/>
              </a:rPr>
              <a:t>Stackoverflow</a:t>
            </a:r>
            <a:endParaRPr/>
          </a:p>
          <a:p>
            <a:pPr indent="-342900" lvl="0" marL="457200" rtl="0" algn="l">
              <a:spcBef>
                <a:spcPts val="0"/>
              </a:spcBef>
              <a:spcAft>
                <a:spcPts val="0"/>
              </a:spcAft>
              <a:buSzPts val="1800"/>
              <a:buChar char="-"/>
            </a:pPr>
            <a:r>
              <a:rPr lang="en-GB" u="sng">
                <a:solidFill>
                  <a:schemeClr val="hlink"/>
                </a:solidFill>
                <a:hlinkClick r:id="rId11"/>
              </a:rPr>
              <a:t>IBM</a:t>
            </a:r>
            <a:endParaRPr/>
          </a:p>
          <a:p>
            <a:pPr indent="-342900" lvl="0" marL="457200" rtl="0" algn="l">
              <a:spcBef>
                <a:spcPts val="0"/>
              </a:spcBef>
              <a:spcAft>
                <a:spcPts val="0"/>
              </a:spcAft>
              <a:buSzPts val="1800"/>
              <a:buChar char="-"/>
            </a:pPr>
            <a:r>
              <a:rPr lang="en-GB" u="sng">
                <a:solidFill>
                  <a:schemeClr val="hlink"/>
                </a:solidFill>
                <a:hlinkClick r:id="rId12"/>
              </a:rPr>
              <a:t>RFC5322</a:t>
            </a:r>
            <a:endParaRPr/>
          </a:p>
        </p:txBody>
      </p:sp>
      <p:sp>
        <p:nvSpPr>
          <p:cNvPr id="255" name="Google Shape;255;p42"/>
          <p:cNvSpPr txBox="1"/>
          <p:nvPr>
            <p:ph idx="1" type="body"/>
          </p:nvPr>
        </p:nvSpPr>
        <p:spPr>
          <a:xfrm>
            <a:off x="3550200" y="1152475"/>
            <a:ext cx="3064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u="sng">
                <a:solidFill>
                  <a:schemeClr val="hlink"/>
                </a:solidFill>
                <a:hlinkClick r:id="rId13"/>
              </a:rPr>
              <a:t>C</a:t>
            </a:r>
            <a:r>
              <a:rPr lang="en-GB" u="sng">
                <a:solidFill>
                  <a:schemeClr val="hlink"/>
                </a:solidFill>
                <a:hlinkClick r:id="rId14"/>
              </a:rPr>
              <a:t>ypress</a:t>
            </a:r>
            <a:endParaRPr/>
          </a:p>
          <a:p>
            <a:pPr indent="-342900" lvl="0" marL="457200" rtl="0" algn="l">
              <a:spcBef>
                <a:spcPts val="0"/>
              </a:spcBef>
              <a:spcAft>
                <a:spcPts val="0"/>
              </a:spcAft>
              <a:buSzPts val="1800"/>
              <a:buChar char="-"/>
            </a:pPr>
            <a:r>
              <a:rPr lang="en-GB" u="sng">
                <a:solidFill>
                  <a:schemeClr val="hlink"/>
                </a:solidFill>
                <a:hlinkClick r:id="rId15"/>
              </a:rPr>
              <a:t>circleCI</a:t>
            </a:r>
            <a:endParaRPr/>
          </a:p>
          <a:p>
            <a:pPr indent="-342900" lvl="0" marL="457200" rtl="0" algn="l">
              <a:spcBef>
                <a:spcPts val="0"/>
              </a:spcBef>
              <a:spcAft>
                <a:spcPts val="0"/>
              </a:spcAft>
              <a:buSzPts val="1800"/>
              <a:buChar char="-"/>
            </a:pPr>
            <a:r>
              <a:rPr lang="en-GB" u="sng">
                <a:solidFill>
                  <a:schemeClr val="hlink"/>
                </a:solidFill>
                <a:hlinkClick r:id="rId16"/>
              </a:rPr>
              <a:t>Perfecto</a:t>
            </a:r>
            <a:endParaRPr/>
          </a:p>
          <a:p>
            <a:pPr indent="-342900" lvl="0" marL="457200" rtl="0" algn="l">
              <a:spcBef>
                <a:spcPts val="0"/>
              </a:spcBef>
              <a:spcAft>
                <a:spcPts val="0"/>
              </a:spcAft>
              <a:buSzPts val="1800"/>
              <a:buChar char="-"/>
            </a:pPr>
            <a:r>
              <a:rPr lang="en-GB" u="sng">
                <a:solidFill>
                  <a:schemeClr val="hlink"/>
                </a:solidFill>
                <a:hlinkClick r:id="rId17"/>
              </a:rPr>
              <a:t>Marsner</a:t>
            </a:r>
            <a:endParaRPr/>
          </a:p>
          <a:p>
            <a:pPr indent="-342900" lvl="0" marL="457200" rtl="0" algn="l">
              <a:spcBef>
                <a:spcPts val="0"/>
              </a:spcBef>
              <a:spcAft>
                <a:spcPts val="0"/>
              </a:spcAft>
              <a:buSzPts val="1800"/>
              <a:buChar char="-"/>
            </a:pPr>
            <a:r>
              <a:rPr lang="en-GB" u="sng">
                <a:solidFill>
                  <a:schemeClr val="hlink"/>
                </a:solidFill>
                <a:hlinkClick r:id="rId18"/>
              </a:rPr>
              <a:t>Stakeholder buy-in</a:t>
            </a:r>
            <a:r>
              <a:rPr lang="en-GB"/>
              <a:t> </a:t>
            </a:r>
            <a:endParaRPr/>
          </a:p>
          <a:p>
            <a:pPr indent="-342900" lvl="0" marL="457200" rtl="0" algn="l">
              <a:spcBef>
                <a:spcPts val="0"/>
              </a:spcBef>
              <a:spcAft>
                <a:spcPts val="0"/>
              </a:spcAft>
              <a:buSzPts val="1800"/>
              <a:buChar char="-"/>
            </a:pPr>
            <a:r>
              <a:rPr lang="en-GB" u="sng">
                <a:solidFill>
                  <a:schemeClr val="hlink"/>
                </a:solidFill>
                <a:hlinkClick r:id="rId19"/>
              </a:rPr>
              <a:t>Unittest</a:t>
            </a:r>
            <a:endParaRPr/>
          </a:p>
          <a:p>
            <a:pPr indent="-342900" lvl="0" marL="457200" rtl="0" algn="l">
              <a:spcBef>
                <a:spcPts val="0"/>
              </a:spcBef>
              <a:spcAft>
                <a:spcPts val="0"/>
              </a:spcAft>
              <a:buSzPts val="1800"/>
              <a:buChar char="-"/>
            </a:pPr>
            <a:r>
              <a:rPr lang="en-GB" u="sng">
                <a:solidFill>
                  <a:schemeClr val="hlink"/>
                </a:solidFill>
                <a:hlinkClick r:id="rId20"/>
              </a:rPr>
              <a:t>Vcr</a:t>
            </a:r>
            <a:endParaRPr/>
          </a:p>
          <a:p>
            <a:pPr indent="-342900" lvl="0" marL="457200" rtl="0" algn="l">
              <a:spcBef>
                <a:spcPts val="0"/>
              </a:spcBef>
              <a:spcAft>
                <a:spcPts val="0"/>
              </a:spcAft>
              <a:buSzPts val="1800"/>
              <a:buChar char="-"/>
            </a:pPr>
            <a:r>
              <a:rPr lang="en-GB" u="sng">
                <a:solidFill>
                  <a:schemeClr val="hlink"/>
                </a:solidFill>
                <a:hlinkClick r:id="rId21"/>
              </a:rPr>
              <a:t>Unit test Android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 Specification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Given I want to try out your awesome application</a:t>
            </a:r>
            <a:endParaRPr/>
          </a:p>
          <a:p>
            <a:pPr indent="0" lvl="0" marL="0" rtl="0" algn="l">
              <a:spcBef>
                <a:spcPts val="1200"/>
              </a:spcBef>
              <a:spcAft>
                <a:spcPts val="0"/>
              </a:spcAft>
              <a:buNone/>
            </a:pPr>
            <a:r>
              <a:rPr lang="en-GB"/>
              <a:t>When I go to your signup page</a:t>
            </a:r>
            <a:endParaRPr/>
          </a:p>
          <a:p>
            <a:pPr indent="0" lvl="0" marL="0" rtl="0" algn="l">
              <a:spcBef>
                <a:spcPts val="1200"/>
              </a:spcBef>
              <a:spcAft>
                <a:spcPts val="0"/>
              </a:spcAft>
              <a:buNone/>
            </a:pPr>
            <a:r>
              <a:rPr lang="en-GB"/>
              <a:t>And I enter my username and password correctly</a:t>
            </a:r>
            <a:endParaRPr/>
          </a:p>
          <a:p>
            <a:pPr indent="0" lvl="0" marL="0" rtl="0" algn="l">
              <a:spcBef>
                <a:spcPts val="1200"/>
              </a:spcBef>
              <a:spcAft>
                <a:spcPts val="0"/>
              </a:spcAft>
              <a:buNone/>
            </a:pPr>
            <a:r>
              <a:rPr lang="en-GB"/>
              <a:t>And I click the login button</a:t>
            </a:r>
            <a:endParaRPr/>
          </a:p>
          <a:p>
            <a:pPr indent="0" lvl="0" marL="0" rtl="0" algn="l">
              <a:spcBef>
                <a:spcPts val="1200"/>
              </a:spcBef>
              <a:spcAft>
                <a:spcPts val="0"/>
              </a:spcAft>
              <a:buNone/>
            </a:pPr>
            <a:r>
              <a:rPr lang="en-GB"/>
              <a:t>Then I receive a confirmation email</a:t>
            </a:r>
            <a:endParaRPr/>
          </a:p>
          <a:p>
            <a:pPr indent="0" lvl="0" marL="0" rtl="0" algn="l">
              <a:spcBef>
                <a:spcPts val="1200"/>
              </a:spcBef>
              <a:spcAft>
                <a:spcPts val="1200"/>
              </a:spcAft>
              <a:buNone/>
            </a:pPr>
            <a:r>
              <a:rPr lang="en-GB"/>
              <a:t>And can access your application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RFC </a:t>
            </a:r>
            <a:r>
              <a:rPr lang="en-GB"/>
              <a:t>5322 Email Specification Regular Expression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500"/>
              <a:t>(?:[a-z0-9!#$%&amp;'*+/=?^_`{|}~-]+(?:\.[a-z0-9!#$%&amp;'*+/=?^_`{|}~-]+)*|"(?:[\x01-\x08\x0b\x0c\x0e-\x1f\x21\x23-\x5b\x5d-\x7f]|\\[\x01-\x09\x0b\x0c\x0e-\x7f])*")@(?:(?:[a-z0-9](?:[a-z0-9-]*[a-z0-9])?\.)+[a-z0-9](?:[a-z0-9-]*[a-z0-9])?|\[(?:(?:25[0-5]|2[0-4][0-9]|[01]?[0-9][0-9]?)\.){3}(?:25[0-5]|2[0-4][0-9]|[01]?[0-9][0-9]?|[a-z0-9-]*[a-z0-9]:(?:[\x01-\x08\x0b\x0c\x0e-\x1f\x21-\x5a\x53-\x7f]|\\[\x01-\x09\x0b\x0c\x0e-\x7f])+)\])</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285200" y="1483425"/>
            <a:ext cx="5807100" cy="29193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SzPts val="3600"/>
              <a:buAutoNum type="arabicPeriod"/>
            </a:pPr>
            <a:r>
              <a:rPr lang="en-GB" sz="3600"/>
              <a:t>Code</a:t>
            </a:r>
            <a:endParaRPr sz="3600"/>
          </a:p>
          <a:p>
            <a:pPr indent="-457200" lvl="0" marL="457200" rtl="0" algn="l">
              <a:spcBef>
                <a:spcPts val="0"/>
              </a:spcBef>
              <a:spcAft>
                <a:spcPts val="0"/>
              </a:spcAft>
              <a:buSzPts val="3600"/>
              <a:buAutoNum type="arabicPeriod"/>
            </a:pPr>
            <a:r>
              <a:rPr lang="en-GB" sz="3600"/>
              <a:t>Culture</a:t>
            </a:r>
            <a:endParaRPr sz="3600"/>
          </a:p>
          <a:p>
            <a:pPr indent="-457200" lvl="0" marL="457200" rtl="0" algn="l">
              <a:spcBef>
                <a:spcPts val="0"/>
              </a:spcBef>
              <a:spcAft>
                <a:spcPts val="0"/>
              </a:spcAft>
              <a:buSzPts val="3600"/>
              <a:buAutoNum type="arabicPeriod"/>
            </a:pPr>
            <a:r>
              <a:rPr lang="en-GB" sz="3600"/>
              <a:t>Process</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Unit Test</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1" name="Google Shape;91;p19"/>
          <p:cNvPicPr preferRelativeResize="0"/>
          <p:nvPr/>
        </p:nvPicPr>
        <p:blipFill>
          <a:blip r:embed="rId3">
            <a:alphaModFix/>
          </a:blip>
          <a:stretch>
            <a:fillRect/>
          </a:stretch>
        </p:blipFill>
        <p:spPr>
          <a:xfrm>
            <a:off x="4215895" y="1152475"/>
            <a:ext cx="4616400" cy="2097850"/>
          </a:xfrm>
          <a:prstGeom prst="rect">
            <a:avLst/>
          </a:prstGeom>
          <a:noFill/>
          <a:ln>
            <a:noFill/>
          </a:ln>
        </p:spPr>
      </p:pic>
      <p:pic>
        <p:nvPicPr>
          <p:cNvPr id="92" name="Google Shape;92;p19"/>
          <p:cNvPicPr preferRelativeResize="0"/>
          <p:nvPr/>
        </p:nvPicPr>
        <p:blipFill>
          <a:blip r:embed="rId4">
            <a:alphaModFix/>
          </a:blip>
          <a:stretch>
            <a:fillRect/>
          </a:stretch>
        </p:blipFill>
        <p:spPr>
          <a:xfrm>
            <a:off x="311699" y="1152475"/>
            <a:ext cx="3818125" cy="3725350"/>
          </a:xfrm>
          <a:prstGeom prst="rect">
            <a:avLst/>
          </a:prstGeom>
          <a:noFill/>
          <a:ln>
            <a:noFill/>
          </a:ln>
        </p:spPr>
      </p:pic>
      <p:sp>
        <p:nvSpPr>
          <p:cNvPr id="93" name="Google Shape;93;p19"/>
          <p:cNvSpPr txBox="1"/>
          <p:nvPr/>
        </p:nvSpPr>
        <p:spPr>
          <a:xfrm>
            <a:off x="4284150" y="3285200"/>
            <a:ext cx="4479900" cy="41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https://cylab.be/blog/271/unit-testing-c-code</a:t>
            </a:r>
            <a:endParaRPr sz="100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UI Testing with Cypress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0" name="Google Shape;100;p20"/>
          <p:cNvSpPr txBox="1"/>
          <p:nvPr/>
        </p:nvSpPr>
        <p:spPr>
          <a:xfrm>
            <a:off x="2127025" y="4628950"/>
            <a:ext cx="4670700" cy="2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lt2"/>
                </a:solidFill>
              </a:rPr>
              <a:t>Source: cypress.io/</a:t>
            </a:r>
            <a:endParaRPr sz="1000">
              <a:solidFill>
                <a:schemeClr val="lt2"/>
              </a:solidFill>
            </a:endParaRPr>
          </a:p>
        </p:txBody>
      </p:sp>
      <p:pic>
        <p:nvPicPr>
          <p:cNvPr id="101" name="Google Shape;101;p20"/>
          <p:cNvPicPr preferRelativeResize="0"/>
          <p:nvPr/>
        </p:nvPicPr>
        <p:blipFill>
          <a:blip r:embed="rId3">
            <a:alphaModFix/>
          </a:blip>
          <a:stretch>
            <a:fillRect/>
          </a:stretch>
        </p:blipFill>
        <p:spPr>
          <a:xfrm>
            <a:off x="2127024" y="1115137"/>
            <a:ext cx="4889963"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1" title="home_page.webm">
            <a:hlinkClick r:id="rId3"/>
          </p:cNvPr>
          <p:cNvPicPr preferRelativeResize="0"/>
          <p:nvPr/>
        </p:nvPicPr>
        <p:blipFill>
          <a:blip r:embed="rId4">
            <a:alphaModFix/>
          </a:blip>
          <a:stretch>
            <a:fillRect/>
          </a:stretch>
        </p:blipFill>
        <p:spPr>
          <a:xfrm>
            <a:off x="1439688" y="162950"/>
            <a:ext cx="6264634" cy="4698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