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16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6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0:notes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AND_BODY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735840" y="191520"/>
            <a:ext cx="107322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35840" y="1117800"/>
            <a:ext cx="107322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9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n.wikipedia.org/wiki/Automatic_programming" TargetMode="External"/><Relationship Id="rId4" Type="http://schemas.openxmlformats.org/officeDocument/2006/relationships/hyperlink" Target="https://en.wikipedia.org/wiki/OpenAPI_Specification" TargetMode="External"/><Relationship Id="rId9" Type="http://schemas.openxmlformats.org/officeDocument/2006/relationships/hyperlink" Target="https://chillicream.com/docs/strawberryshake/v13/get-started/console" TargetMode="External"/><Relationship Id="rId5" Type="http://schemas.openxmlformats.org/officeDocument/2006/relationships/hyperlink" Target="https://spec.openapis.org/oas/v3.1.0" TargetMode="External"/><Relationship Id="rId6" Type="http://schemas.openxmlformats.org/officeDocument/2006/relationships/hyperlink" Target="https://swagger.io/docs/specification/about/" TargetMode="External"/><Relationship Id="rId7" Type="http://schemas.openxmlformats.org/officeDocument/2006/relationships/hyperlink" Target="https://openapi-generator.tech/" TargetMode="External"/><Relationship Id="rId8" Type="http://schemas.openxmlformats.org/officeDocument/2006/relationships/hyperlink" Target="https://openapi-generator.slack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penapi-generator.tech/docs/generator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85475" y="3620650"/>
            <a:ext cx="43497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Automatic Programming</a:t>
            </a:r>
            <a:endParaRPr b="1" i="0" sz="18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 amt="94000"/>
          </a:blip>
          <a:srcRect b="0" l="0" r="0" t="0"/>
          <a:stretch/>
        </p:blipFill>
        <p:spPr>
          <a:xfrm>
            <a:off x="5602560" y="228600"/>
            <a:ext cx="6473160" cy="64731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585475" y="5677450"/>
            <a:ext cx="21324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Nino M</a:t>
            </a:r>
            <a:r>
              <a:rPr lang="en-US" sz="1200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usanovic</a:t>
            </a:r>
            <a:endParaRPr sz="1200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Senior Software Engineer @ Signify Health</a:t>
            </a:r>
            <a:endParaRPr sz="800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32600" y="2972050"/>
            <a:ext cx="43497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Code Generation</a:t>
            </a:r>
            <a:endParaRPr b="1" i="0" sz="40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/>
        </p:nvSpPr>
        <p:spPr>
          <a:xfrm>
            <a:off x="735840" y="191520"/>
            <a:ext cx="10731960" cy="67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Generat</a:t>
            </a:r>
            <a:r>
              <a:rPr b="1" lang="en-US" sz="3300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ed</a:t>
            </a:r>
            <a:r>
              <a:rPr b="1" i="0" lang="en-US" sz="33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 Client Library exampl</a:t>
            </a:r>
            <a:r>
              <a:rPr b="1" lang="en-US" sz="3300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1" i="0" lang="en-US" sz="33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(angular)</a:t>
            </a:r>
            <a:endParaRPr b="1" i="0" sz="33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3"/>
          <p:cNvSpPr/>
          <p:nvPr/>
        </p:nvSpPr>
        <p:spPr>
          <a:xfrm>
            <a:off x="4443024" y="3696021"/>
            <a:ext cx="886800" cy="26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Generate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/>
          <p:nvPr/>
        </p:nvSpPr>
        <p:spPr>
          <a:xfrm>
            <a:off x="6444360" y="2015640"/>
            <a:ext cx="2191320" cy="485640"/>
          </a:xfrm>
          <a:prstGeom prst="wedgeRoundRectCallout">
            <a:avLst>
              <a:gd fmla="val 15205" name="adj1"/>
              <a:gd fmla="val 107792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Generated typescript code</a:t>
            </a:r>
            <a:endParaRPr i="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2" name="Google Shape;162;p23"/>
          <p:cNvSpPr/>
          <p:nvPr/>
        </p:nvSpPr>
        <p:spPr>
          <a:xfrm>
            <a:off x="1352880" y="1523880"/>
            <a:ext cx="2340360" cy="527400"/>
          </a:xfrm>
          <a:prstGeom prst="wedgeRoundRectCallout">
            <a:avLst>
              <a:gd fmla="val 9097" name="adj1"/>
              <a:gd fmla="val 84774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Endpoint described in OpenAPI document</a:t>
            </a:r>
            <a:endParaRPr i="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950" y="2326025"/>
            <a:ext cx="2958274" cy="400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2275" y="3105075"/>
            <a:ext cx="6211023" cy="23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/>
        </p:nvSpPr>
        <p:spPr>
          <a:xfrm>
            <a:off x="735840" y="191520"/>
            <a:ext cx="10731960" cy="67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Deploying Client Library (angular)</a:t>
            </a:r>
            <a:endParaRPr b="1" i="0" sz="33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5670" y="3164065"/>
            <a:ext cx="2786399" cy="2893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2885" y="3164085"/>
            <a:ext cx="3553922" cy="91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>
            <a:off x="5578400" y="3499150"/>
            <a:ext cx="1184400" cy="19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latin typeface="Calibri"/>
                <a:ea typeface="Calibri"/>
                <a:cs typeface="Calibri"/>
                <a:sym typeface="Calibri"/>
              </a:rPr>
              <a:t>Deploy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1134180" y="2103203"/>
            <a:ext cx="2922900" cy="676200"/>
          </a:xfrm>
          <a:prstGeom prst="wedgeRoundRectCallout">
            <a:avLst>
              <a:gd fmla="val 9097" name="adj1"/>
              <a:gd fmla="val 84774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 pipeline </a:t>
            </a:r>
            <a:r>
              <a:rPr lang="en-US">
                <a:solidFill>
                  <a:srgbClr val="1C1C1C"/>
                </a:solidFill>
                <a:latin typeface="Comic Sans MS"/>
                <a:ea typeface="Comic Sans MS"/>
                <a:cs typeface="Comic Sans MS"/>
                <a:sym typeface="Comic Sans MS"/>
              </a:rPr>
              <a:t>builds both Server and Client</a:t>
            </a:r>
            <a:endParaRPr i="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7441650" y="2076800"/>
            <a:ext cx="3085800" cy="729000"/>
          </a:xfrm>
          <a:prstGeom prst="wedgeRoundRectCallout">
            <a:avLst>
              <a:gd fmla="val 17519" name="adj1"/>
              <a:gd fmla="val 97993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Deploy pipeline pushes Client package</a:t>
            </a: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to</a:t>
            </a: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Azure Feeds, Maven, </a:t>
            </a: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Nuget</a:t>
            </a:r>
            <a:r>
              <a:rPr i="0" lang="en-US" sz="12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etc</a:t>
            </a:r>
            <a:r>
              <a:rPr lang="en-US" sz="1200">
                <a:latin typeface="Comic Sans MS"/>
                <a:ea typeface="Comic Sans MS"/>
                <a:cs typeface="Comic Sans MS"/>
                <a:sym typeface="Comic Sans MS"/>
              </a:rPr>
              <a:t>…</a:t>
            </a:r>
            <a:endParaRPr i="0" sz="12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3969650" y="4149500"/>
            <a:ext cx="2148000" cy="1143300"/>
          </a:xfrm>
          <a:prstGeom prst="wedgeRoundRectCallout">
            <a:avLst>
              <a:gd fmla="val -77593" name="adj1"/>
              <a:gd fmla="val -33620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Release b</a:t>
            </a:r>
            <a:r>
              <a:rPr i="0" lang="en-US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ranch name is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i="0" lang="en-US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used to set version for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Server and Client</a:t>
            </a:r>
            <a:endParaRPr i="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/>
        </p:nvSpPr>
        <p:spPr>
          <a:xfrm>
            <a:off x="735840" y="191520"/>
            <a:ext cx="10731960" cy="67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Using Client Library (angular)</a:t>
            </a:r>
            <a:endParaRPr b="1" i="0" sz="33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0" t="9"/>
          <a:stretch/>
        </p:blipFill>
        <p:spPr>
          <a:xfrm>
            <a:off x="859320" y="2214000"/>
            <a:ext cx="4423682" cy="23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/>
          <p:nvPr/>
        </p:nvSpPr>
        <p:spPr>
          <a:xfrm>
            <a:off x="1750325" y="1456299"/>
            <a:ext cx="2131800" cy="424500"/>
          </a:xfrm>
          <a:prstGeom prst="wedgeRoundRectCallout">
            <a:avLst>
              <a:gd fmla="val 9097" name="adj1"/>
              <a:gd fmla="val 84774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Deployed client library</a:t>
            </a:r>
            <a:endParaRPr i="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7338600" y="1456300"/>
            <a:ext cx="2160600" cy="511500"/>
          </a:xfrm>
          <a:prstGeom prst="wedgeRoundRectCallout">
            <a:avLst>
              <a:gd fmla="val 9097" name="adj1"/>
              <a:gd fmla="val 84774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Using library to send requests to </a:t>
            </a:r>
            <a:r>
              <a:rPr lang="en-US">
                <a:latin typeface="Comic Sans MS"/>
                <a:ea typeface="Comic Sans MS"/>
                <a:cs typeface="Comic Sans MS"/>
                <a:sym typeface="Comic Sans MS"/>
              </a:rPr>
              <a:t>API</a:t>
            </a:r>
            <a:endParaRPr i="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5617175" y="2214000"/>
            <a:ext cx="6081900" cy="4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US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lang="en-US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eneratedApiClientService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-US" sz="12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'@signifyhealth/generated-api-client'</a:t>
            </a:r>
            <a:r>
              <a:rPr lang="en-US" sz="12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this.</a:t>
            </a:r>
            <a:r>
              <a:rPr b="1" lang="en-US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generatedApiClientService</a:t>
            </a:r>
            <a:endParaRPr b="1" sz="1200">
              <a:solidFill>
                <a:srgbClr val="0B539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.</a:t>
            </a:r>
            <a:r>
              <a:rPr b="1" lang="en-US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apiMethod</a:t>
            </a:r>
            <a:r>
              <a:rPr lang="en-US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en-US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GeneratedApiRequestModel</a:t>
            </a:r>
            <a:r>
              <a:rPr lang="en-US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 { test: true } })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.subscribe({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next: (data: </a:t>
            </a:r>
            <a:r>
              <a:rPr b="1" lang="en-US" sz="12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GeneratedApiResponseModel</a:t>
            </a:r>
            <a:r>
              <a:rPr lang="en-US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 =&gt; {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console.log(data);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error: (error) =&gt; {... }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);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735840" y="191520"/>
            <a:ext cx="10731960" cy="67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Generate GraphQL client using Stra</a:t>
            </a:r>
            <a:r>
              <a:rPr b="1" lang="en-US" sz="3000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wberyShake</a:t>
            </a:r>
            <a:endParaRPr b="1" i="0" sz="30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6"/>
          <p:cNvSpPr/>
          <p:nvPr/>
        </p:nvSpPr>
        <p:spPr>
          <a:xfrm>
            <a:off x="932750" y="2253476"/>
            <a:ext cx="8949300" cy="32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Install </a:t>
            </a:r>
            <a:r>
              <a:rPr i="1" lang="en-US" sz="1800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StrawberryShake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code generator as dotnet tool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Create separate </a:t>
            </a:r>
            <a:r>
              <a:rPr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new project to existing solution</a:t>
            </a:r>
            <a:br>
              <a:rPr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dd </a:t>
            </a:r>
            <a:r>
              <a:rPr i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StrawberryShake.Server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nuget package</a:t>
            </a:r>
            <a:endParaRPr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1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dd 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GraphQL queries to project</a:t>
            </a:r>
            <a:endParaRPr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Client is generated on every build b</a:t>
            </a: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ased on added queries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7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Noto Sans Symbols"/>
              <a:buChar char="●"/>
            </a:pPr>
            <a:r>
              <a:rPr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Add generated client to IServiceCollection</a:t>
            </a:r>
            <a:endParaRPr b="0" i="0" sz="1500" u="none" cap="none" strike="noStrike">
              <a:solidFill>
                <a:srgbClr val="4A4A4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Noto Sans Symbols"/>
              <a:buChar char="●"/>
            </a:pPr>
            <a:r>
              <a:rPr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Inject client where needed</a:t>
            </a:r>
            <a:endParaRPr b="0" i="0" sz="1250" u="none" cap="none" strike="noStrike">
              <a:solidFill>
                <a:srgbClr val="4A4A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3270" y="2885235"/>
            <a:ext cx="3191041" cy="139284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/>
          <p:nvPr/>
        </p:nvSpPr>
        <p:spPr>
          <a:xfrm>
            <a:off x="8301202" y="1861226"/>
            <a:ext cx="1692300" cy="495900"/>
          </a:xfrm>
          <a:prstGeom prst="wedgeRoundRectCallout">
            <a:avLst>
              <a:gd fmla="val -31219" name="adj1"/>
              <a:gd fmla="val 141437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GraphQL project example</a:t>
            </a:r>
            <a:endParaRPr i="0" sz="13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/>
        </p:nvSpPr>
        <p:spPr>
          <a:xfrm>
            <a:off x="735840" y="191520"/>
            <a:ext cx="10731960" cy="67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Create DB models usi</a:t>
            </a:r>
            <a:r>
              <a:rPr b="1" lang="en-US" sz="3000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ng IDE provided scripts (i.e. Datagrip)</a:t>
            </a:r>
            <a:endParaRPr b="1" i="0" sz="30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7"/>
          <p:cNvSpPr/>
          <p:nvPr/>
        </p:nvSpPr>
        <p:spPr>
          <a:xfrm>
            <a:off x="4005555" y="1643830"/>
            <a:ext cx="2131800" cy="389400"/>
          </a:xfrm>
          <a:prstGeom prst="wedgeRoundRectCallout">
            <a:avLst>
              <a:gd fmla="val 9097" name="adj1"/>
              <a:gd fmla="val 84774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</a:t>
            </a:r>
            <a:r>
              <a:rPr i="0" lang="en-US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cript creates models from selected table</a:t>
            </a:r>
            <a:endParaRPr i="0" sz="11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 rotWithShape="1">
          <a:blip r:embed="rId3">
            <a:alphaModFix/>
          </a:blip>
          <a:srcRect b="0" l="0" r="10" t="0"/>
          <a:stretch/>
        </p:blipFill>
        <p:spPr>
          <a:xfrm>
            <a:off x="4056223" y="2299150"/>
            <a:ext cx="2097150" cy="3292327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/>
          <p:nvPr/>
        </p:nvSpPr>
        <p:spPr>
          <a:xfrm>
            <a:off x="7084775" y="1643818"/>
            <a:ext cx="2661600" cy="389400"/>
          </a:xfrm>
          <a:prstGeom prst="wedgeRoundRectCallout">
            <a:avLst>
              <a:gd fmla="val 17283" name="adj1"/>
              <a:gd fmla="val 85846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mic Sans MS"/>
                <a:ea typeface="Comic Sans MS"/>
                <a:cs typeface="Comic Sans MS"/>
                <a:sym typeface="Comic Sans MS"/>
              </a:rPr>
              <a:t>Example of</a:t>
            </a:r>
            <a:r>
              <a:rPr i="0" lang="en-US" sz="1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C# model class</a:t>
            </a:r>
            <a:endParaRPr i="0" sz="10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" name="Google Shape;205;p27"/>
          <p:cNvSpPr/>
          <p:nvPr/>
        </p:nvSpPr>
        <p:spPr>
          <a:xfrm>
            <a:off x="7048175" y="4464431"/>
            <a:ext cx="2839200" cy="446100"/>
          </a:xfrm>
          <a:prstGeom prst="wedgeRoundRectCallout">
            <a:avLst>
              <a:gd fmla="val -24371" name="adj1"/>
              <a:gd fmla="val 118306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Comic Sans MS"/>
                <a:ea typeface="Comic Sans MS"/>
                <a:cs typeface="Comic Sans MS"/>
                <a:sym typeface="Comic Sans MS"/>
              </a:rPr>
              <a:t>Class is r</a:t>
            </a:r>
            <a:r>
              <a:rPr i="0" lang="en-US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eady to be used as </a:t>
            </a:r>
            <a:br>
              <a:rPr i="0" lang="en-US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i="0" lang="en-US" sz="11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Entity Framework DbSet</a:t>
            </a:r>
            <a:endParaRPr i="0" sz="11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6621175" y="2196125"/>
            <a:ext cx="4707000" cy="21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[Table(“</a:t>
            </a:r>
            <a:r>
              <a:rPr b="1" lang="en-US" sz="1600">
                <a:solidFill>
                  <a:srgbClr val="1A7E69"/>
                </a:solidFill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r>
              <a:rPr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”, Schema=”</a:t>
            </a:r>
            <a:r>
              <a:rPr b="1" lang="en-US" sz="1600">
                <a:solidFill>
                  <a:srgbClr val="1A7E69"/>
                </a:solidFill>
                <a:latin typeface="Courier New"/>
                <a:ea typeface="Courier New"/>
                <a:cs typeface="Courier New"/>
                <a:sym typeface="Courier New"/>
              </a:rPr>
              <a:t>dbo</a:t>
            </a:r>
            <a:r>
              <a:rPr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”)]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1600">
                <a:solidFill>
                  <a:srgbClr val="1A7E69"/>
                </a:solidFill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endParaRPr b="1" sz="1600">
              <a:solidFill>
                <a:srgbClr val="1A7E6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[Key]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public Guid </a:t>
            </a:r>
            <a:r>
              <a:rPr b="1" lang="en-US" sz="1600">
                <a:solidFill>
                  <a:srgbClr val="1A7E69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{get;set}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27"/>
          <p:cNvSpPr txBox="1"/>
          <p:nvPr/>
        </p:nvSpPr>
        <p:spPr>
          <a:xfrm>
            <a:off x="6737925" y="5173350"/>
            <a:ext cx="4161900" cy="1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A4A4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virtual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DbSet&lt;</a:t>
            </a:r>
            <a:r>
              <a:rPr b="1" lang="en-US" sz="1500">
                <a:solidFill>
                  <a:srgbClr val="1A7E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TableName</a:t>
            </a: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TableName { get; set; }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601375" y="2196125"/>
            <a:ext cx="3308400" cy="22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4A4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table dbo.</a:t>
            </a:r>
            <a:r>
              <a:rPr b="1" lang="en-US">
                <a:solidFill>
                  <a:srgbClr val="1A7E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table_name</a:t>
            </a:r>
            <a:endParaRPr b="1">
              <a:solidFill>
                <a:srgbClr val="1A7E69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4A4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4A4A4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4A4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>
                <a:solidFill>
                  <a:srgbClr val="1A7E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-US">
                <a:solidFill>
                  <a:srgbClr val="4A4A4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uniqueidentifier </a:t>
            </a:r>
            <a:endParaRPr>
              <a:solidFill>
                <a:srgbClr val="4A4A4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4A4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PRIMARY KEY,</a:t>
            </a:r>
            <a:endParaRPr>
              <a:solidFill>
                <a:srgbClr val="4A4A4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4A4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… </a:t>
            </a:r>
            <a:endParaRPr>
              <a:solidFill>
                <a:srgbClr val="4A4A4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A4A4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4A4A4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A4A4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979480" y="1643830"/>
            <a:ext cx="2131800" cy="389400"/>
          </a:xfrm>
          <a:prstGeom prst="wedgeRoundRectCallout">
            <a:avLst>
              <a:gd fmla="val 9097" name="adj1"/>
              <a:gd fmla="val 84774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Example database table</a:t>
            </a:r>
            <a:endParaRPr i="0" sz="11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/>
          <p:nvPr/>
        </p:nvSpPr>
        <p:spPr>
          <a:xfrm>
            <a:off x="735840" y="191520"/>
            <a:ext cx="10731960" cy="67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Mapping different models using Automapper</a:t>
            </a:r>
            <a:endParaRPr b="1" i="0" sz="33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1474175" y="5129125"/>
            <a:ext cx="2857200" cy="676200"/>
          </a:xfrm>
          <a:prstGeom prst="wedgeRoundRectCallout">
            <a:avLst>
              <a:gd fmla="val 64590" name="adj1"/>
              <a:gd fmla="val -29008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Usage example</a:t>
            </a:r>
            <a:endParaRPr i="0" sz="17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1474185" y="1832780"/>
            <a:ext cx="2857200" cy="505800"/>
          </a:xfrm>
          <a:prstGeom prst="wedgeRoundRectCallout">
            <a:avLst>
              <a:gd fmla="val 65145" name="adj1"/>
              <a:gd fmla="val 25478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DB Models</a:t>
            </a:r>
            <a:endParaRPr i="0" sz="17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8" name="Google Shape;218;p28"/>
          <p:cNvSpPr/>
          <p:nvPr/>
        </p:nvSpPr>
        <p:spPr>
          <a:xfrm>
            <a:off x="1474170" y="3656785"/>
            <a:ext cx="2857200" cy="676200"/>
          </a:xfrm>
          <a:prstGeom prst="wedgeRoundRectCallout">
            <a:avLst>
              <a:gd fmla="val 62000" name="adj1"/>
              <a:gd fmla="val 8517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7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GraphQL models</a:t>
            </a:r>
            <a:endParaRPr i="0" sz="17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9" name="Google Shape;219;p28"/>
          <p:cNvSpPr/>
          <p:nvPr/>
        </p:nvSpPr>
        <p:spPr>
          <a:xfrm>
            <a:off x="1474185" y="2737000"/>
            <a:ext cx="2857200" cy="505800"/>
          </a:xfrm>
          <a:prstGeom prst="wedgeRoundRectCallout">
            <a:avLst>
              <a:gd fmla="val 63850" name="adj1"/>
              <a:gd fmla="val 21288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omic Sans MS"/>
                <a:ea typeface="Comic Sans MS"/>
                <a:cs typeface="Comic Sans MS"/>
                <a:sym typeface="Comic Sans MS"/>
              </a:rPr>
              <a:t>Models from other APIs</a:t>
            </a:r>
            <a:endParaRPr i="0" sz="17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4833750" y="1760175"/>
            <a:ext cx="6989400" cy="41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CreateMap&lt;</a:t>
            </a:r>
            <a:r>
              <a:rPr b="1" lang="en-US" sz="1700">
                <a:solidFill>
                  <a:srgbClr val="1A7E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DatabaseModel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700">
                <a:solidFill>
                  <a:srgbClr val="1A7E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OpenApiSpecModel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.ReverseMap();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CreateMap&lt;</a:t>
            </a:r>
            <a:r>
              <a:rPr b="1" lang="en-US" sz="1700">
                <a:solidFill>
                  <a:srgbClr val="1A7E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SomeOtherApiModel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700">
                <a:solidFill>
                  <a:srgbClr val="1A7E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OpenApiSpecModel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.ReverseMap();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CreateMap&lt;</a:t>
            </a:r>
            <a:r>
              <a:rPr b="1" lang="en-US" sz="1700">
                <a:solidFill>
                  <a:srgbClr val="1A7E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GeneratedGraphQLModel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700">
                <a:solidFill>
                  <a:srgbClr val="1A7E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OpenApiSpecModel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.ReverseMap();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mapper.Map&lt;</a:t>
            </a:r>
            <a:r>
              <a:rPr b="1" lang="en-US" sz="1700">
                <a:solidFill>
                  <a:srgbClr val="1A7E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OpenApiSpecModel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await dbcontext.</a:t>
            </a:r>
            <a:r>
              <a:rPr b="1" lang="en-US" sz="1700">
                <a:solidFill>
                  <a:srgbClr val="1A7E6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DatabaseModel</a:t>
            </a: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.FirstOrDefault()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A4A4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/>
        </p:nvSpPr>
        <p:spPr>
          <a:xfrm>
            <a:off x="735840" y="191520"/>
            <a:ext cx="10731960" cy="67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Advantages of generating code from O</a:t>
            </a:r>
            <a:r>
              <a:rPr b="1" lang="en-US" sz="3100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penAPI Specification</a:t>
            </a:r>
            <a:endParaRPr b="1" i="0" sz="31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534050" y="1387800"/>
            <a:ext cx="11162100" cy="47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9859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oto Sans Symbols"/>
              <a:buAutoNum type="arabicPeriod"/>
            </a:pPr>
            <a:r>
              <a:rPr b="1" i="0" lang="en-US" sz="16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Consistency and Standardization</a:t>
            </a:r>
            <a:r>
              <a:rPr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Uniformity of API implementation and Compliance to standards</a:t>
            </a:r>
            <a:endParaRPr i="0" sz="16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98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oto Sans Symbols"/>
              <a:buAutoNum type="arabicPeriod"/>
            </a:pPr>
            <a:r>
              <a:rPr b="1" i="0" lang="en-US" sz="16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Efficiency and Speed</a:t>
            </a:r>
            <a:r>
              <a:rPr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Automatically generating boilerplate code and Rapid Prototyping</a:t>
            </a:r>
            <a:endParaRPr i="0" sz="16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98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oto Sans Symbols"/>
              <a:buAutoNum type="arabicPeriod"/>
            </a:pPr>
            <a:r>
              <a:rPr b="1" i="0" lang="en-US" sz="16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Reduced Errors</a:t>
            </a:r>
            <a:r>
              <a:rPr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Minimized Human Error and producing validated code</a:t>
            </a:r>
            <a:endParaRPr i="0" sz="16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98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oto Sans Symbols"/>
              <a:buAutoNum type="arabicPeriod"/>
            </a:pPr>
            <a:r>
              <a:rPr b="1" i="0" lang="en-US" sz="16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Enhanced Documentation</a:t>
            </a:r>
            <a:r>
              <a:rPr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Self-Documentation and Interactive Docs</a:t>
            </a:r>
            <a:endParaRPr i="0" sz="16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98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oto Sans Symbols"/>
              <a:buAutoNum type="arabicPeriod"/>
            </a:pPr>
            <a:r>
              <a:rPr b="1" i="0" lang="en-US" sz="16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Interoperability</a:t>
            </a:r>
            <a:r>
              <a:rPr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Multi-Language Support and Cross-Platform Compatibility</a:t>
            </a:r>
            <a:endParaRPr i="0" sz="16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98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oto Sans Symbols"/>
              <a:buAutoNum type="arabicPeriod"/>
            </a:pPr>
            <a:r>
              <a:rPr b="1" i="0" lang="en-US" sz="16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Maintainability</a:t>
            </a:r>
            <a:r>
              <a:rPr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Easier Updates and Version Control of specification document</a:t>
            </a:r>
            <a:endParaRPr i="0" sz="16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98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oto Sans Symbols"/>
              <a:buAutoNum type="arabicPeriod"/>
            </a:pPr>
            <a:r>
              <a:rPr b="1" i="0" lang="en-US" sz="16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Improved Collaboration</a:t>
            </a:r>
            <a:r>
              <a:rPr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Clear contract between backend and frontend and easy Client-Server Integration</a:t>
            </a:r>
            <a:endParaRPr i="0" sz="16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98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oto Sans Symbols"/>
              <a:buAutoNum type="arabicPeriod"/>
            </a:pPr>
            <a:r>
              <a:rPr b="1" i="0" lang="en-US" sz="16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Enhanced Security</a:t>
            </a:r>
            <a:r>
              <a:rPr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Security Best Practices and Consistent Enforcement</a:t>
            </a:r>
            <a:endParaRPr i="0" sz="16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98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oto Sans Symbols"/>
              <a:buAutoNum type="arabicPeriod"/>
            </a:pPr>
            <a:r>
              <a:rPr b="1" i="0" lang="en-US" sz="16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Scalability</a:t>
            </a:r>
            <a:r>
              <a:rPr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Facilitates the scaling of API projects by providing a solid foundation, clear guidelines and Reusable Components</a:t>
            </a:r>
            <a:endParaRPr i="0" sz="16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98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Noto Sans Symbols"/>
              <a:buAutoNum type="arabicPeriod"/>
            </a:pPr>
            <a:r>
              <a:rPr b="1" i="0" lang="en-US" sz="16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Cost Savings</a:t>
            </a:r>
            <a:r>
              <a:rPr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Reduced Development Costs and Resource Optimization by automating repetitive tasks.</a:t>
            </a:r>
            <a:endParaRPr i="0" sz="16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/>
          <p:nvPr/>
        </p:nvSpPr>
        <p:spPr>
          <a:xfrm>
            <a:off x="3508050" y="2612050"/>
            <a:ext cx="5175900" cy="21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1" sz="4100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Questions, comments?</a:t>
            </a:r>
            <a:endParaRPr b="1" i="0" sz="21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1"/>
          <p:cNvSpPr txBox="1"/>
          <p:nvPr/>
        </p:nvSpPr>
        <p:spPr>
          <a:xfrm>
            <a:off x="735840" y="191520"/>
            <a:ext cx="10731960" cy="67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Links</a:t>
            </a:r>
            <a:endParaRPr b="1" i="0" sz="33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790920" y="1182960"/>
            <a:ext cx="10464600" cy="51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6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Automatic Programming </a:t>
            </a:r>
            <a:r>
              <a:rPr i="0" lang="en-U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https://en.wikipedia.org/wiki/Automatic_programming</a:t>
            </a:r>
            <a:endParaRPr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6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Open API specification </a:t>
            </a:r>
            <a:r>
              <a:rPr i="0" lang="en-U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https://en.wikipedia.org/wiki/OpenAPI_Specification</a:t>
            </a:r>
            <a:endParaRPr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6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Open API official specification </a:t>
            </a:r>
            <a:r>
              <a:rPr i="0" lang="en-U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https://spec.openapis.org/oas/v3.1.0</a:t>
            </a:r>
            <a:endParaRPr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6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Open API documentation and guide (swagger.com) </a:t>
            </a:r>
            <a:r>
              <a:rPr i="0" lang="en-U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https://swagger.io/docs/specification/about/</a:t>
            </a:r>
            <a:endParaRPr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6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Open API generator </a:t>
            </a:r>
            <a:r>
              <a:rPr i="0" lang="en-U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https://openapi-generator.tech/</a:t>
            </a:r>
            <a:endParaRPr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6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Open API generator slack workspace </a:t>
            </a:r>
            <a:r>
              <a:rPr i="0" lang="en-U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https://openapi-generator.slack.com</a:t>
            </a:r>
            <a:endParaRPr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66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Char char="●"/>
            </a:pPr>
            <a:r>
              <a:rPr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StrawberryShake code generator </a:t>
            </a:r>
            <a:r>
              <a:rPr i="0" lang="en-U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https://chillicream.com/docs/strawberryshake/v13/get-started/console</a:t>
            </a:r>
            <a:endParaRPr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735840" y="191520"/>
            <a:ext cx="10731960" cy="67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Code Generation? Automatic Programming?</a:t>
            </a:r>
            <a:endParaRPr b="1" i="0" sz="33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630725" y="1335252"/>
            <a:ext cx="10584600" cy="50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Automatic programming</a:t>
            </a:r>
            <a:r>
              <a:rPr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Any process of generating code from higher-level specifications or models.</a:t>
            </a:r>
            <a:endParaRPr i="0" sz="24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  e</a:t>
            </a:r>
            <a:r>
              <a:rPr i="1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xamples: compilers (steps), Github Copilot, UML to code, Intellisense...</a:t>
            </a:r>
            <a:endParaRPr i="0" sz="24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Code Generation</a:t>
            </a:r>
            <a:br>
              <a:rPr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Specific technique within the broader field of automatic programming.</a:t>
            </a:r>
            <a:endParaRPr i="0" sz="24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nvolv</a:t>
            </a:r>
            <a:r>
              <a:rPr lang="en-US" sz="24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es</a:t>
            </a:r>
            <a:r>
              <a:rPr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automatically</a:t>
            </a:r>
            <a:r>
              <a:rPr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producing code</a:t>
            </a:r>
            <a:r>
              <a:rPr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based on predefined rules, templates, or specifications. </a:t>
            </a:r>
            <a:endParaRPr i="0" sz="24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  e</a:t>
            </a:r>
            <a:r>
              <a:rPr i="1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xamples: API Code Generation, Terraform, EF migrations…</a:t>
            </a:r>
            <a:endParaRPr i="0" sz="24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4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735840" y="191520"/>
            <a:ext cx="10731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API Code generation</a:t>
            </a:r>
            <a:endParaRPr b="1" i="0" sz="33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659650" y="1688146"/>
            <a:ext cx="10584600" cy="4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API Code Generation</a:t>
            </a:r>
            <a:endParaRPr b="1" i="0" sz="24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Generating </a:t>
            </a:r>
            <a:r>
              <a:rPr b="1"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client libraries</a:t>
            </a:r>
            <a:r>
              <a:rPr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server stubs</a:t>
            </a:r>
            <a:r>
              <a:rPr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documentation</a:t>
            </a:r>
            <a:r>
              <a:rPr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and other code </a:t>
            </a:r>
            <a:endParaRPr i="0" sz="24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from API specifications like </a:t>
            </a:r>
            <a:r>
              <a:rPr b="1"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OpenAPI specification</a:t>
            </a:r>
            <a:r>
              <a:rPr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0" sz="24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The OpenAPI Specification </a:t>
            </a:r>
            <a:r>
              <a:rPr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previously Swagger Specification</a:t>
            </a:r>
            <a:r>
              <a:rPr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endParaRPr i="0" sz="24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Specification for a machine-readable </a:t>
            </a:r>
            <a:r>
              <a:rPr b="1"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interface definition language</a:t>
            </a:r>
            <a:r>
              <a:rPr i="0" lang="en-US" sz="24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for describing, producing, consuming and visualizing web services.</a:t>
            </a:r>
            <a:endParaRPr i="0" sz="24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9840050" y="5767975"/>
            <a:ext cx="2533800" cy="12342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REST API is a web service interface that allows clients to interact with resources on a servers.</a:t>
            </a:r>
            <a:endParaRPr i="1"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735840" y="191520"/>
            <a:ext cx="10731960" cy="67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Open A</a:t>
            </a:r>
            <a:r>
              <a:rPr b="1" lang="en-US" sz="3300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PI S</a:t>
            </a:r>
            <a:r>
              <a:rPr b="1" i="0" lang="en-US" sz="33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pecification </a:t>
            </a:r>
            <a:r>
              <a:rPr b="1" lang="en-US" sz="3300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visual examples</a:t>
            </a:r>
            <a:endParaRPr b="1" i="0" sz="33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7575" y="1469975"/>
            <a:ext cx="5985527" cy="41621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954875" y="5827875"/>
            <a:ext cx="410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>
                <a:solidFill>
                  <a:schemeClr val="dk2"/>
                </a:solidFill>
              </a:rPr>
              <a:t>image source: https://developer.salesforce.com/blogs/2023/06/design-a-swagger-api-with-code-to-bring-data-into-salesforce</a:t>
            </a:r>
            <a:endParaRPr sz="500">
              <a:solidFill>
                <a:schemeClr val="dk2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5476" y="1469975"/>
            <a:ext cx="4224101" cy="43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525" y="1395425"/>
            <a:ext cx="3553274" cy="480697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735840" y="191520"/>
            <a:ext cx="10731960" cy="67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Open Api Specification code example</a:t>
            </a:r>
            <a:endParaRPr b="1" i="0" sz="33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4565900" y="2038300"/>
            <a:ext cx="1377300" cy="676200"/>
          </a:xfrm>
          <a:prstGeom prst="wedgeRoundRectCallout">
            <a:avLst>
              <a:gd fmla="val -86694" name="adj1"/>
              <a:gd fmla="val 44377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ic Sans MS"/>
                <a:ea typeface="Comic Sans MS"/>
                <a:cs typeface="Comic Sans MS"/>
                <a:sym typeface="Comic Sans MS"/>
              </a:rPr>
              <a:t>OAS P</a:t>
            </a:r>
            <a:r>
              <a:rPr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ath</a:t>
            </a:r>
            <a:endParaRPr i="0" sz="13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(Api </a:t>
            </a:r>
            <a:r>
              <a:rPr lang="en-US" sz="1300">
                <a:latin typeface="Comic Sans MS"/>
                <a:ea typeface="Comic Sans MS"/>
                <a:cs typeface="Comic Sans MS"/>
                <a:sym typeface="Comic Sans MS"/>
              </a:rPr>
              <a:t>E</a:t>
            </a:r>
            <a:r>
              <a:rPr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ndpoint)</a:t>
            </a:r>
            <a:endParaRPr i="0" sz="13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4863" y="1471626"/>
            <a:ext cx="2719650" cy="37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9466175" y="2018950"/>
            <a:ext cx="1377300" cy="714900"/>
          </a:xfrm>
          <a:prstGeom prst="wedgeRoundRectCallout">
            <a:avLst>
              <a:gd fmla="val -76965" name="adj1"/>
              <a:gd fmla="val -14792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ic Sans MS"/>
                <a:ea typeface="Comic Sans MS"/>
                <a:cs typeface="Comic Sans MS"/>
                <a:sym typeface="Comic Sans MS"/>
              </a:rPr>
              <a:t>OAS S</a:t>
            </a:r>
            <a:r>
              <a:rPr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chema</a:t>
            </a:r>
            <a:endParaRPr i="0" sz="13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(model)</a:t>
            </a:r>
            <a:endParaRPr i="0" sz="13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6850" y="1275600"/>
            <a:ext cx="8318300" cy="537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735840" y="191520"/>
            <a:ext cx="107319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Sample System diagram showing</a:t>
            </a:r>
            <a:r>
              <a:rPr b="1" i="0" lang="en-US" sz="33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 usage of generated code</a:t>
            </a:r>
            <a:endParaRPr b="1" i="0" sz="33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3607260" y="1513220"/>
            <a:ext cx="1028400" cy="638400"/>
          </a:xfrm>
          <a:prstGeom prst="wedgeRoundRectCallout">
            <a:avLst>
              <a:gd fmla="val 28451" name="adj1"/>
              <a:gd fmla="val 87188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rgbClr val="4A4A4A"/>
                </a:solidFill>
                <a:latin typeface="Comic Sans MS"/>
                <a:ea typeface="Comic Sans MS"/>
                <a:cs typeface="Comic Sans MS"/>
                <a:sym typeface="Comic Sans MS"/>
              </a:rPr>
              <a:t>Python Client</a:t>
            </a:r>
            <a:endParaRPr i="0" sz="1200" u="none" cap="none" strike="noStrike">
              <a:solidFill>
                <a:srgbClr val="4A4A4A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7174970" y="4401235"/>
            <a:ext cx="1028400" cy="638400"/>
          </a:xfrm>
          <a:prstGeom prst="wedgeRoundRectCallout">
            <a:avLst>
              <a:gd fmla="val -100359" name="adj1"/>
              <a:gd fmla="val -14839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rgbClr val="4A4A4A"/>
                </a:solidFill>
                <a:latin typeface="Comic Sans MS"/>
                <a:ea typeface="Comic Sans MS"/>
                <a:cs typeface="Comic Sans MS"/>
                <a:sym typeface="Comic Sans MS"/>
              </a:rPr>
              <a:t>Angular Client</a:t>
            </a:r>
            <a:endParaRPr i="0" sz="1200" u="none" cap="none" strike="noStrike">
              <a:solidFill>
                <a:srgbClr val="4A4A4A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2952340" y="4352665"/>
            <a:ext cx="1099200" cy="497400"/>
          </a:xfrm>
          <a:prstGeom prst="wedgeRoundRectCallout">
            <a:avLst>
              <a:gd fmla="val 40744" name="adj1"/>
              <a:gd fmla="val 80370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100" u="none" cap="none" strike="noStrike">
                <a:solidFill>
                  <a:srgbClr val="4A4A4A"/>
                </a:solidFill>
                <a:latin typeface="Comic Sans MS"/>
                <a:ea typeface="Comic Sans MS"/>
                <a:cs typeface="Comic Sans MS"/>
                <a:sym typeface="Comic Sans MS"/>
              </a:rPr>
              <a:t>C# GraphGL Client</a:t>
            </a:r>
            <a:endParaRPr i="0" sz="1100" u="none" cap="none" strike="noStrike">
              <a:solidFill>
                <a:srgbClr val="4A4A4A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656000" y="3207200"/>
            <a:ext cx="1099200" cy="638400"/>
          </a:xfrm>
          <a:prstGeom prst="wedgeRoundRectCallout">
            <a:avLst>
              <a:gd fmla="val 58002" name="adj1"/>
              <a:gd fmla="val 33876" name="adj2"/>
              <a:gd fmla="val 0" name="adj3"/>
            </a:avLst>
          </a:prstGeom>
          <a:solidFill>
            <a:srgbClr val="6AA84F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C# server stub</a:t>
            </a:r>
            <a:endParaRPr i="0" sz="13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5800476" y="1108075"/>
            <a:ext cx="1122000" cy="638400"/>
          </a:xfrm>
          <a:prstGeom prst="wedgeRoundRectCallout">
            <a:avLst>
              <a:gd fmla="val 2079" name="adj1"/>
              <a:gd fmla="val 86046" name="adj2"/>
              <a:gd fmla="val 0" name="adj3"/>
            </a:avLst>
          </a:prstGeom>
          <a:solidFill>
            <a:srgbClr val="6AA84F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C# server stub</a:t>
            </a:r>
            <a:endParaRPr i="0" sz="13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7120790" y="2908270"/>
            <a:ext cx="1028400" cy="638400"/>
          </a:xfrm>
          <a:prstGeom prst="wedgeRoundRectCallout">
            <a:avLst>
              <a:gd fmla="val -113600" name="adj1"/>
              <a:gd fmla="val -13721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 u="none" cap="none" strike="noStrike">
                <a:solidFill>
                  <a:srgbClr val="4A4A4A"/>
                </a:solidFill>
                <a:latin typeface="Comic Sans MS"/>
                <a:ea typeface="Comic Sans MS"/>
                <a:cs typeface="Comic Sans MS"/>
                <a:sym typeface="Comic Sans MS"/>
              </a:rPr>
              <a:t>C# Client</a:t>
            </a:r>
            <a:endParaRPr i="0" sz="1200" u="none" cap="none" strike="noStrike">
              <a:solidFill>
                <a:srgbClr val="4A4A4A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7782010" y="1481650"/>
            <a:ext cx="1028400" cy="638400"/>
          </a:xfrm>
          <a:prstGeom prst="wedgeRoundRectCallout">
            <a:avLst>
              <a:gd fmla="val -23649" name="adj1"/>
              <a:gd fmla="val 81516" name="adj2"/>
              <a:gd fmla="val 0" name="adj3"/>
            </a:avLst>
          </a:prstGeom>
          <a:solidFill>
            <a:srgbClr val="6D9EEB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Models generated at design time</a:t>
            </a:r>
            <a:endParaRPr i="0" sz="1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8702060" y="4401225"/>
            <a:ext cx="1028400" cy="638400"/>
          </a:xfrm>
          <a:prstGeom prst="wedgeRoundRectCallout">
            <a:avLst>
              <a:gd fmla="val -76608" name="adj1"/>
              <a:gd fmla="val -122024" name="adj2"/>
              <a:gd fmla="val 0" name="adj3"/>
            </a:avLst>
          </a:prstGeom>
          <a:solidFill>
            <a:srgbClr val="6D9EEB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000" u="none" cap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Models generated at design time</a:t>
            </a:r>
            <a:endParaRPr i="0" sz="1000" u="none" cap="none" strike="noStrik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9849825" y="6175650"/>
            <a:ext cx="2458500" cy="750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STUB</a:t>
            </a:r>
            <a:r>
              <a:rPr i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a program that acts as a temporary replacement for a remote service or object.</a:t>
            </a:r>
            <a:endParaRPr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735840" y="191520"/>
            <a:ext cx="10731960" cy="67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Code Generator</a:t>
            </a:r>
            <a:endParaRPr b="1" i="0" sz="33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735840" y="3040920"/>
            <a:ext cx="4822800" cy="3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Server stub generators:</a:t>
            </a:r>
            <a:endParaRPr i="0" sz="16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9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ada-server, </a:t>
            </a:r>
            <a:r>
              <a:rPr b="1" i="0" lang="en-US" sz="9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aspnetcore</a:t>
            </a:r>
            <a:r>
              <a:rPr i="0" lang="en-US" sz="9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cpp-pistache-server, cpp-qt-qhttpengine-server, cpp-restbed-server, cpp-restbed-server-deprecated, csharp-functions, erlang-server, fsharp-functions (beta), fsharp-giraffe-server (beta), go-echo-server (beta), go-gin-server, go-server, graphql-nodejs-express-server, haskell, haskell-yesod (beta), java-camel, java-helidon-server (beta), java-inflector, java-micronaut-server (beta), java-microprofile, java-msf4j, java-pkmst, java-play-framework, java-undertow-server, java-vertx (deprecated), java-vertx-web (beta), java-wiremock (beta), jaxrs-cxf, jaxrs-cxf-cdi, jaxrs-cxf-extended, jaxrs-jersey, jaxrs-resteasy, jaxrs-resteasy-eap, jaxrs-spec, julia-server (beta), kotlin-server, kotlin-spring, kotlin-vertx (beta), kotlin-wiremock (beta), nodejs-express-server (beta), php-flight (experimental), php-laravel, php-lumen, php-mezzio-ph, php-slim4, php-symfony, python-aiohttp, python-blueplanet, python-fastapi (beta), python-flask, ruby-on-rails, ruby-sinatra, rust-axum (beta), rust-server, scala-akka-http-server (beta), scala-cask, scala-finch, scala-http4s-server, scala-lagom-server, scala-play-server, scalatra, spring</a:t>
            </a:r>
            <a:endParaRPr i="0" sz="9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6251400" y="3018960"/>
            <a:ext cx="4822920" cy="2953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Client code generators:</a:t>
            </a:r>
            <a:endParaRPr i="0" sz="16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9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ada, android, apex, bash, c, clojure, cpp-qt-client, cpp-restsdk, cpp-tiny (beta), cpp-tizen, cpp-ue4 (beta), crystal (beta), </a:t>
            </a:r>
            <a:r>
              <a:rPr b="1" i="0" lang="en-US" sz="9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csharp</a:t>
            </a:r>
            <a:r>
              <a:rPr i="0" lang="en-US" sz="9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dart, dart-dio, eiffel, elixir, elm, erlang-client, erlang-proper, go, groovy, haskell-http-client, java, java-helidon-client (beta), java-micronaut-client (beta), javascript, javascript-apollo-deprecated (deprecated), javascript-closure-angular, javascript-flowtyped, jaxrs-cxf-client, jetbrains-http-client (experimental), jmeter, julia-client (beta), k6 (beta), kotlin, lua (beta), n4js (beta), nim (beta), objc, ocaml, perl, php, php-dt (beta), php-nextgen (beta), powershell (beta), </a:t>
            </a:r>
            <a:r>
              <a:rPr b="1" i="0" lang="en-US" sz="9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i="0" lang="en-US" sz="9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python-pydantic-v1, r, ruby, rust, scala-akka, scala-gatling, scala-pekko, scala-sttp, scala-sttp4 (beta), scalaz, swift-combine, swift5, typescript (experimental), </a:t>
            </a:r>
            <a:r>
              <a:rPr b="1" i="0" lang="en-US" sz="9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typescript-angular</a:t>
            </a:r>
            <a:r>
              <a:rPr i="0" lang="en-US" sz="9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typescript-aurelia, typescript-axios, typescript-fetch, typescript-inversify, typescript-jquery, typescript-nestjs (experimental), typescript-node, typescript-redux-query, typescript-rxjs, xojo-client, zapier (beta), </a:t>
            </a:r>
            <a:endParaRPr i="0" sz="9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4481280" y="6197760"/>
            <a:ext cx="3044160" cy="406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9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i="0" lang="en-US" sz="9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https://openapi-generator.tech/docs/generators</a:t>
            </a:r>
            <a:endParaRPr i="0" sz="9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9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798480" y="1366560"/>
            <a:ext cx="10159920" cy="1572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4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openapi-generator.tech</a:t>
            </a:r>
            <a:r>
              <a:rPr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is a host application that supports executing different generators.</a:t>
            </a:r>
            <a:endParaRPr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4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Arial"/>
              <a:buChar char="●"/>
            </a:pPr>
            <a:r>
              <a:rPr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Install or use via </a:t>
            </a:r>
            <a:r>
              <a:rPr b="1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brew</a:t>
            </a:r>
            <a:r>
              <a:rPr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npm</a:t>
            </a:r>
            <a:r>
              <a:rPr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docker</a:t>
            </a:r>
            <a:endParaRPr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42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000"/>
              <a:buFont typeface="Calibri"/>
              <a:buChar char="●"/>
            </a:pPr>
            <a:r>
              <a:rPr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Community project, support via slack w</a:t>
            </a: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orkspace and </a:t>
            </a:r>
            <a:r>
              <a:rPr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twitter</a:t>
            </a:r>
            <a:endParaRPr i="0" sz="20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735840" y="191520"/>
            <a:ext cx="10731960" cy="67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How to generate code using code generator?</a:t>
            </a:r>
            <a:endParaRPr b="1" i="0" sz="33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/>
          <p:nvPr/>
        </p:nvSpPr>
        <p:spPr>
          <a:xfrm>
            <a:off x="2875550" y="1337750"/>
            <a:ext cx="6109800" cy="1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i="0" lang="en-US" sz="22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xample which generates </a:t>
            </a:r>
            <a:r>
              <a:rPr b="1" i="0" lang="en-US" sz="22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dotnet</a:t>
            </a:r>
            <a:r>
              <a:rPr i="0" lang="en-US" sz="22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 server stub:</a:t>
            </a:r>
            <a:br>
              <a:rPr b="0" i="0" lang="en-US" sz="23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700" u="none" cap="none" strike="noStrike">
                <a:solidFill>
                  <a:srgbClr val="4A4A4A"/>
                </a:solidFill>
                <a:latin typeface="Courier New"/>
                <a:ea typeface="Courier New"/>
                <a:cs typeface="Courier New"/>
                <a:sym typeface="Courier New"/>
              </a:rPr>
              <a:t>openapi-generator-cli generate </a:t>
            </a:r>
            <a:br>
              <a:rPr b="0" i="0" lang="en-US" sz="23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700" u="none" cap="none" strike="noStrike">
                <a:solidFill>
                  <a:srgbClr val="4A4A4A"/>
                </a:solidFill>
                <a:latin typeface="Courier New"/>
                <a:ea typeface="Courier New"/>
                <a:cs typeface="Courier New"/>
                <a:sym typeface="Courier New"/>
              </a:rPr>
              <a:t>-i </a:t>
            </a:r>
            <a:r>
              <a:rPr lang="en-US" sz="1700">
                <a:solidFill>
                  <a:srgbClr val="4A4A4A"/>
                </a:solidFill>
                <a:latin typeface="Courier New"/>
                <a:ea typeface="Courier New"/>
                <a:cs typeface="Courier New"/>
                <a:sym typeface="Courier New"/>
              </a:rPr>
              <a:t>openapi</a:t>
            </a:r>
            <a:r>
              <a:rPr b="0" i="0" lang="en-US" sz="1700" u="none" cap="none" strike="noStrike">
                <a:solidFill>
                  <a:srgbClr val="4A4A4A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700">
                <a:solidFill>
                  <a:srgbClr val="4A4A4A"/>
                </a:solidFill>
                <a:latin typeface="Courier New"/>
                <a:ea typeface="Courier New"/>
                <a:cs typeface="Courier New"/>
                <a:sym typeface="Courier New"/>
              </a:rPr>
              <a:t>specification</a:t>
            </a:r>
            <a:r>
              <a:rPr b="0" i="0" lang="en-US" sz="1700" u="none" cap="none" strike="noStrike">
                <a:solidFill>
                  <a:srgbClr val="4A4A4A"/>
                </a:solidFill>
                <a:latin typeface="Courier New"/>
                <a:ea typeface="Courier New"/>
                <a:cs typeface="Courier New"/>
                <a:sym typeface="Courier New"/>
              </a:rPr>
              <a:t>.yaml </a:t>
            </a:r>
            <a:br>
              <a:rPr b="0" i="0" lang="en-US" sz="23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700" u="none" cap="none" strike="noStrike">
                <a:solidFill>
                  <a:srgbClr val="4A4A4A"/>
                </a:solidFill>
                <a:latin typeface="Courier New"/>
                <a:ea typeface="Courier New"/>
                <a:cs typeface="Courier New"/>
                <a:sym typeface="Courier New"/>
              </a:rPr>
              <a:t>-g aspnetcore </a:t>
            </a:r>
            <a:br>
              <a:rPr b="0" i="0" lang="en-US" sz="23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700" u="none" cap="none" strike="noStrike">
                <a:solidFill>
                  <a:srgbClr val="4A4A4A"/>
                </a:solidFill>
                <a:latin typeface="Courier New"/>
                <a:ea typeface="Courier New"/>
                <a:cs typeface="Courier New"/>
                <a:sym typeface="Courier New"/>
              </a:rPr>
              <a:t>--config docs/openapi-gen-dotnet-server.json</a:t>
            </a:r>
            <a:endParaRPr b="0" i="0" sz="1700" u="none" cap="none" strike="noStrike">
              <a:solidFill>
                <a:srgbClr val="4A4A4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7451530" y="1961390"/>
            <a:ext cx="1028400" cy="638400"/>
          </a:xfrm>
          <a:prstGeom prst="wedgeRoundRectCallout">
            <a:avLst>
              <a:gd fmla="val -106092" name="adj1"/>
              <a:gd fmla="val 28393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OpenAPI document</a:t>
            </a:r>
            <a:endParaRPr i="0" sz="13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1382485" y="2434105"/>
            <a:ext cx="1028400" cy="638400"/>
          </a:xfrm>
          <a:prstGeom prst="wedgeRoundRectCallout">
            <a:avLst>
              <a:gd fmla="val 91459" name="adj1"/>
              <a:gd fmla="val 17065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Select generator</a:t>
            </a:r>
            <a:endParaRPr i="0" sz="13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8948960" y="3338718"/>
            <a:ext cx="1291200" cy="638400"/>
          </a:xfrm>
          <a:prstGeom prst="wedgeRoundRectCallout">
            <a:avLst>
              <a:gd fmla="val -63907" name="adj1"/>
              <a:gd fmla="val -46587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Separate config file</a:t>
            </a:r>
            <a:endParaRPr i="0" sz="13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/>
          </a:blip>
          <a:srcRect b="0" l="39" r="39" t="0"/>
          <a:stretch/>
        </p:blipFill>
        <p:spPr>
          <a:xfrm>
            <a:off x="3821040" y="3849840"/>
            <a:ext cx="3417841" cy="202428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/>
          <p:nvPr/>
        </p:nvSpPr>
        <p:spPr>
          <a:xfrm>
            <a:off x="2100610" y="4311580"/>
            <a:ext cx="1291200" cy="638400"/>
          </a:xfrm>
          <a:prstGeom prst="wedgeRoundRectCallout">
            <a:avLst>
              <a:gd fmla="val 82159" name="adj1"/>
              <a:gd fmla="val 18401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onfig file example</a:t>
            </a:r>
            <a:endParaRPr i="0" sz="13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9849825" y="6175650"/>
            <a:ext cx="2458500" cy="7500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STUB</a:t>
            </a:r>
            <a:r>
              <a:rPr i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a program that acts as a temporary replacement for a remote service or object.</a:t>
            </a:r>
            <a:endParaRPr i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875" y="5193852"/>
            <a:ext cx="5795198" cy="1234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735840" y="191520"/>
            <a:ext cx="10731960" cy="67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1A7E69"/>
                </a:solidFill>
                <a:latin typeface="Calibri"/>
                <a:ea typeface="Calibri"/>
                <a:cs typeface="Calibri"/>
                <a:sym typeface="Calibri"/>
              </a:rPr>
              <a:t>Generating and using server stubs (C#)</a:t>
            </a:r>
            <a:endParaRPr b="1" i="0" sz="3300" u="none" cap="none" strike="noStrike">
              <a:solidFill>
                <a:srgbClr val="1A7E6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3651846" y="2802421"/>
            <a:ext cx="635400" cy="26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Calibri"/>
                <a:ea typeface="Calibri"/>
                <a:cs typeface="Calibri"/>
                <a:sym typeface="Calibri"/>
              </a:rPr>
              <a:t>Generate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3100" y="1679925"/>
            <a:ext cx="3874851" cy="19300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/>
          <p:nvPr/>
        </p:nvSpPr>
        <p:spPr>
          <a:xfrm>
            <a:off x="8870040" y="896280"/>
            <a:ext cx="2356500" cy="618900"/>
          </a:xfrm>
          <a:prstGeom prst="wedgeRoundRectCallout">
            <a:avLst>
              <a:gd fmla="val 18544" name="adj1"/>
              <a:gd fmla="val 77568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Generated projects within the existing sln structure</a:t>
            </a:r>
            <a:endParaRPr i="0" sz="13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9125380" y="4338135"/>
            <a:ext cx="2242200" cy="923700"/>
          </a:xfrm>
          <a:prstGeom prst="wedgeRoundRectCallout">
            <a:avLst>
              <a:gd fmla="val -60763" name="adj1"/>
              <a:gd fmla="val 82780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Comic Sans MS"/>
                <a:ea typeface="Comic Sans MS"/>
                <a:cs typeface="Comic Sans MS"/>
                <a:sym typeface="Comic Sans MS"/>
              </a:rPr>
              <a:t>Create Api C</a:t>
            </a:r>
            <a:r>
              <a:rPr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ontroller </a:t>
            </a:r>
            <a:r>
              <a:rPr lang="en-US" sz="1300">
                <a:latin typeface="Comic Sans MS"/>
                <a:ea typeface="Comic Sans MS"/>
                <a:cs typeface="Comic Sans MS"/>
                <a:sym typeface="Comic Sans MS"/>
              </a:rPr>
              <a:t>and</a:t>
            </a:r>
            <a:r>
              <a:rPr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which inherits from generated abstract class</a:t>
            </a:r>
            <a:endParaRPr i="0" sz="13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9" name="Google Shape;149;p22"/>
          <p:cNvSpPr/>
          <p:nvPr/>
        </p:nvSpPr>
        <p:spPr>
          <a:xfrm rot="5400000">
            <a:off x="5959850" y="4781700"/>
            <a:ext cx="511200" cy="27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alibri"/>
                <a:ea typeface="Calibri"/>
                <a:cs typeface="Calibri"/>
                <a:sym typeface="Calibri"/>
              </a:rPr>
              <a:t>Use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5975" y="1020000"/>
            <a:ext cx="2743664" cy="371172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908135" y="5048045"/>
            <a:ext cx="1578000" cy="819600"/>
          </a:xfrm>
          <a:prstGeom prst="wedgeRoundRectCallout">
            <a:avLst>
              <a:gd fmla="val 20452" name="adj1"/>
              <a:gd fmla="val -76900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Endpoint described in OpenAPI document</a:t>
            </a:r>
            <a:endParaRPr i="0" sz="13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6224" y="1962323"/>
            <a:ext cx="3736880" cy="269987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4490175" y="1020000"/>
            <a:ext cx="2743800" cy="857100"/>
          </a:xfrm>
          <a:prstGeom prst="wedgeRoundRectCallout">
            <a:avLst>
              <a:gd fmla="val 18183" name="adj1"/>
              <a:gd fmla="val 63572" name="adj2"/>
              <a:gd fmla="val 0" name="adj3"/>
            </a:avLst>
          </a:prstGeom>
          <a:solidFill>
            <a:srgbClr val="FBBD14"/>
          </a:solidFill>
          <a:ln cap="flat" cmpd="sng" w="9525">
            <a:solidFill>
              <a:srgbClr val="007E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3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Generated abstract C# class and method </a:t>
            </a:r>
            <a:r>
              <a:rPr lang="en-US" sz="1300">
                <a:latin typeface="Comic Sans MS"/>
                <a:ea typeface="Comic Sans MS"/>
                <a:cs typeface="Comic Sans MS"/>
                <a:sym typeface="Comic Sans MS"/>
              </a:rPr>
              <a:t>with defined VERB, routing, request and response types</a:t>
            </a:r>
            <a:endParaRPr i="0" sz="1300" u="none" cap="none" strike="noStrike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