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9260800" cy="16459200"/>
  <p:notesSz cx="6858000" cy="9144000"/>
  <p:defaultTextStyle>
    <a:defPPr>
      <a:defRPr lang="en-US"/>
    </a:defPPr>
    <a:lvl1pPr marL="0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06220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12440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18662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24882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531102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837322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143542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449764" algn="l" defTabSz="1306220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891" autoAdjust="0"/>
  </p:normalViewPr>
  <p:slideViewPr>
    <p:cSldViewPr snapToGrid="0" snapToObjects="1">
      <p:cViewPr>
        <p:scale>
          <a:sx n="33" d="100"/>
          <a:sy n="33" d="100"/>
        </p:scale>
        <p:origin x="-80" y="-368"/>
      </p:cViewPr>
      <p:guideLst>
        <p:guide orient="horz" pos="5184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113022"/>
            <a:ext cx="24871680" cy="3528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9326880"/>
            <a:ext cx="2048256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44561" y="792480"/>
            <a:ext cx="10530842" cy="168516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1885" y="792480"/>
            <a:ext cx="31114998" cy="168516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10576562"/>
            <a:ext cx="24871680" cy="326898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6976112"/>
            <a:ext cx="24871680" cy="3600448"/>
          </a:xfrm>
        </p:spPr>
        <p:txBody>
          <a:bodyPr anchor="b"/>
          <a:lstStyle>
            <a:lvl1pPr marL="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306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61244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66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488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10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32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54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497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1883" y="4610100"/>
            <a:ext cx="20822918" cy="13034012"/>
          </a:xfrm>
        </p:spPr>
        <p:txBody>
          <a:bodyPr/>
          <a:lstStyle>
            <a:lvl1pPr>
              <a:defRPr sz="8000"/>
            </a:lvl1pPr>
            <a:lvl2pPr>
              <a:defRPr sz="68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52483" y="4610100"/>
            <a:ext cx="20822922" cy="13034012"/>
          </a:xfrm>
        </p:spPr>
        <p:txBody>
          <a:bodyPr/>
          <a:lstStyle>
            <a:lvl1pPr>
              <a:defRPr sz="8000"/>
            </a:lvl1pPr>
            <a:lvl2pPr>
              <a:defRPr sz="68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59132"/>
            <a:ext cx="2633472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3684272"/>
            <a:ext cx="12928602" cy="1535428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306220" indent="0">
              <a:buNone/>
              <a:defRPr sz="5800" b="1"/>
            </a:lvl2pPr>
            <a:lvl3pPr marL="2612440" indent="0">
              <a:buNone/>
              <a:defRPr sz="5200" b="1"/>
            </a:lvl3pPr>
            <a:lvl4pPr marL="3918662" indent="0">
              <a:buNone/>
              <a:defRPr sz="4600" b="1"/>
            </a:lvl4pPr>
            <a:lvl5pPr marL="5224882" indent="0">
              <a:buNone/>
              <a:defRPr sz="4600" b="1"/>
            </a:lvl5pPr>
            <a:lvl6pPr marL="6531102" indent="0">
              <a:buNone/>
              <a:defRPr sz="4600" b="1"/>
            </a:lvl6pPr>
            <a:lvl7pPr marL="7837322" indent="0">
              <a:buNone/>
              <a:defRPr sz="4600" b="1"/>
            </a:lvl7pPr>
            <a:lvl8pPr marL="9143542" indent="0">
              <a:buNone/>
              <a:defRPr sz="4600" b="1"/>
            </a:lvl8pPr>
            <a:lvl9pPr marL="10449764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1" y="5219700"/>
            <a:ext cx="12928602" cy="9483092"/>
          </a:xfrm>
        </p:spPr>
        <p:txBody>
          <a:bodyPr/>
          <a:lstStyle>
            <a:lvl1pPr>
              <a:defRPr sz="68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3684272"/>
            <a:ext cx="12933680" cy="1535428"/>
          </a:xfrm>
        </p:spPr>
        <p:txBody>
          <a:bodyPr anchor="b"/>
          <a:lstStyle>
            <a:lvl1pPr marL="0" indent="0">
              <a:buNone/>
              <a:defRPr sz="6800" b="1"/>
            </a:lvl1pPr>
            <a:lvl2pPr marL="1306220" indent="0">
              <a:buNone/>
              <a:defRPr sz="5800" b="1"/>
            </a:lvl2pPr>
            <a:lvl3pPr marL="2612440" indent="0">
              <a:buNone/>
              <a:defRPr sz="5200" b="1"/>
            </a:lvl3pPr>
            <a:lvl4pPr marL="3918662" indent="0">
              <a:buNone/>
              <a:defRPr sz="4600" b="1"/>
            </a:lvl4pPr>
            <a:lvl5pPr marL="5224882" indent="0">
              <a:buNone/>
              <a:defRPr sz="4600" b="1"/>
            </a:lvl5pPr>
            <a:lvl6pPr marL="6531102" indent="0">
              <a:buNone/>
              <a:defRPr sz="4600" b="1"/>
            </a:lvl6pPr>
            <a:lvl7pPr marL="7837322" indent="0">
              <a:buNone/>
              <a:defRPr sz="4600" b="1"/>
            </a:lvl7pPr>
            <a:lvl8pPr marL="9143542" indent="0">
              <a:buNone/>
              <a:defRPr sz="4600" b="1"/>
            </a:lvl8pPr>
            <a:lvl9pPr marL="10449764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5219700"/>
            <a:ext cx="12933680" cy="9483092"/>
          </a:xfrm>
        </p:spPr>
        <p:txBody>
          <a:bodyPr/>
          <a:lstStyle>
            <a:lvl1pPr>
              <a:defRPr sz="6800"/>
            </a:lvl1pPr>
            <a:lvl2pPr>
              <a:defRPr sz="5800"/>
            </a:lvl2pPr>
            <a:lvl3pPr>
              <a:defRPr sz="52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3" y="655320"/>
            <a:ext cx="9626602" cy="2788920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655320"/>
            <a:ext cx="16357600" cy="14047472"/>
          </a:xfrm>
        </p:spPr>
        <p:txBody>
          <a:bodyPr/>
          <a:lstStyle>
            <a:lvl1pPr>
              <a:defRPr sz="9200"/>
            </a:lvl1pPr>
            <a:lvl2pPr>
              <a:defRPr sz="8000"/>
            </a:lvl2pPr>
            <a:lvl3pPr>
              <a:defRPr sz="68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3" y="3444240"/>
            <a:ext cx="9626602" cy="11258552"/>
          </a:xfrm>
        </p:spPr>
        <p:txBody>
          <a:bodyPr/>
          <a:lstStyle>
            <a:lvl1pPr marL="0" indent="0">
              <a:buNone/>
              <a:defRPr sz="4000"/>
            </a:lvl1pPr>
            <a:lvl2pPr marL="1306220" indent="0">
              <a:buNone/>
              <a:defRPr sz="3400"/>
            </a:lvl2pPr>
            <a:lvl3pPr marL="2612440" indent="0">
              <a:buNone/>
              <a:defRPr sz="2800"/>
            </a:lvl3pPr>
            <a:lvl4pPr marL="3918662" indent="0">
              <a:buNone/>
              <a:defRPr sz="2600"/>
            </a:lvl4pPr>
            <a:lvl5pPr marL="5224882" indent="0">
              <a:buNone/>
              <a:defRPr sz="2600"/>
            </a:lvl5pPr>
            <a:lvl6pPr marL="6531102" indent="0">
              <a:buNone/>
              <a:defRPr sz="2600"/>
            </a:lvl6pPr>
            <a:lvl7pPr marL="7837322" indent="0">
              <a:buNone/>
              <a:defRPr sz="2600"/>
            </a:lvl7pPr>
            <a:lvl8pPr marL="9143542" indent="0">
              <a:buNone/>
              <a:defRPr sz="2600"/>
            </a:lvl8pPr>
            <a:lvl9pPr marL="10449764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11521440"/>
            <a:ext cx="17556480" cy="1360172"/>
          </a:xfrm>
        </p:spPr>
        <p:txBody>
          <a:bodyPr anchor="b"/>
          <a:lstStyle>
            <a:lvl1pPr algn="l">
              <a:defRPr sz="5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1470660"/>
            <a:ext cx="17556480" cy="9875520"/>
          </a:xfrm>
        </p:spPr>
        <p:txBody>
          <a:bodyPr/>
          <a:lstStyle>
            <a:lvl1pPr marL="0" indent="0">
              <a:buNone/>
              <a:defRPr sz="9200"/>
            </a:lvl1pPr>
            <a:lvl2pPr marL="1306220" indent="0">
              <a:buNone/>
              <a:defRPr sz="8000"/>
            </a:lvl2pPr>
            <a:lvl3pPr marL="2612440" indent="0">
              <a:buNone/>
              <a:defRPr sz="6800"/>
            </a:lvl3pPr>
            <a:lvl4pPr marL="3918662" indent="0">
              <a:buNone/>
              <a:defRPr sz="5800"/>
            </a:lvl4pPr>
            <a:lvl5pPr marL="5224882" indent="0">
              <a:buNone/>
              <a:defRPr sz="5800"/>
            </a:lvl5pPr>
            <a:lvl6pPr marL="6531102" indent="0">
              <a:buNone/>
              <a:defRPr sz="5800"/>
            </a:lvl6pPr>
            <a:lvl7pPr marL="7837322" indent="0">
              <a:buNone/>
              <a:defRPr sz="5800"/>
            </a:lvl7pPr>
            <a:lvl8pPr marL="9143542" indent="0">
              <a:buNone/>
              <a:defRPr sz="5800"/>
            </a:lvl8pPr>
            <a:lvl9pPr marL="10449764" indent="0">
              <a:buNone/>
              <a:defRPr sz="5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12881612"/>
            <a:ext cx="17556480" cy="1931668"/>
          </a:xfrm>
        </p:spPr>
        <p:txBody>
          <a:bodyPr/>
          <a:lstStyle>
            <a:lvl1pPr marL="0" indent="0">
              <a:buNone/>
              <a:defRPr sz="4000"/>
            </a:lvl1pPr>
            <a:lvl2pPr marL="1306220" indent="0">
              <a:buNone/>
              <a:defRPr sz="3400"/>
            </a:lvl2pPr>
            <a:lvl3pPr marL="2612440" indent="0">
              <a:buNone/>
              <a:defRPr sz="2800"/>
            </a:lvl3pPr>
            <a:lvl4pPr marL="3918662" indent="0">
              <a:buNone/>
              <a:defRPr sz="2600"/>
            </a:lvl4pPr>
            <a:lvl5pPr marL="5224882" indent="0">
              <a:buNone/>
              <a:defRPr sz="2600"/>
            </a:lvl5pPr>
            <a:lvl6pPr marL="6531102" indent="0">
              <a:buNone/>
              <a:defRPr sz="2600"/>
            </a:lvl6pPr>
            <a:lvl7pPr marL="7837322" indent="0">
              <a:buNone/>
              <a:defRPr sz="2600"/>
            </a:lvl7pPr>
            <a:lvl8pPr marL="9143542" indent="0">
              <a:buNone/>
              <a:defRPr sz="2600"/>
            </a:lvl8pPr>
            <a:lvl9pPr marL="10449764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659132"/>
            <a:ext cx="26334720" cy="2743200"/>
          </a:xfrm>
          <a:prstGeom prst="rect">
            <a:avLst/>
          </a:prstGeom>
        </p:spPr>
        <p:txBody>
          <a:bodyPr vert="horz" lIns="261244" tIns="130622" rIns="261244" bIns="1306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840480"/>
            <a:ext cx="26334720" cy="10862312"/>
          </a:xfrm>
          <a:prstGeom prst="rect">
            <a:avLst/>
          </a:prstGeom>
        </p:spPr>
        <p:txBody>
          <a:bodyPr vert="horz" lIns="261244" tIns="130622" rIns="261244" bIns="1306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15255242"/>
            <a:ext cx="6827520" cy="876300"/>
          </a:xfrm>
          <a:prstGeom prst="rect">
            <a:avLst/>
          </a:prstGeom>
        </p:spPr>
        <p:txBody>
          <a:bodyPr vert="horz" lIns="261244" tIns="130622" rIns="261244" bIns="130622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2DC7-9E5D-5D41-AEF4-76C6C8A5A79B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15255242"/>
            <a:ext cx="9265920" cy="876300"/>
          </a:xfrm>
          <a:prstGeom prst="rect">
            <a:avLst/>
          </a:prstGeom>
        </p:spPr>
        <p:txBody>
          <a:bodyPr vert="horz" lIns="261244" tIns="130622" rIns="261244" bIns="130622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15255242"/>
            <a:ext cx="6827520" cy="876300"/>
          </a:xfrm>
          <a:prstGeom prst="rect">
            <a:avLst/>
          </a:prstGeom>
        </p:spPr>
        <p:txBody>
          <a:bodyPr vert="horz" lIns="261244" tIns="130622" rIns="261244" bIns="130622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DF89-7C5B-6944-8546-06C3A49FE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66" indent="-979666" algn="l" defTabSz="1306220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08" indent="-816388" algn="l" defTabSz="130622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2" indent="-653110" algn="l" defTabSz="1306220" rtl="0" eaLnBrk="1" latinLnBrk="0" hangingPunct="1">
        <a:spcBef>
          <a:spcPct val="20000"/>
        </a:spcBef>
        <a:buFont typeface="Arial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2" indent="-653110" algn="l" defTabSz="1306220" rtl="0" eaLnBrk="1" latinLnBrk="0" hangingPunct="1">
        <a:spcBef>
          <a:spcPct val="20000"/>
        </a:spcBef>
        <a:buFont typeface="Arial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2" indent="-653110" algn="l" defTabSz="1306220" rtl="0" eaLnBrk="1" latinLnBrk="0" hangingPunct="1">
        <a:spcBef>
          <a:spcPct val="20000"/>
        </a:spcBef>
        <a:buFont typeface="Arial"/>
        <a:buChar char="»"/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2" indent="-653110" algn="l" defTabSz="130622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2" indent="-653110" algn="l" defTabSz="130622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4" indent="-653110" algn="l" defTabSz="130622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4" indent="-653110" algn="l" defTabSz="1306220" rtl="0" eaLnBrk="1" latinLnBrk="0" hangingPunct="1">
        <a:spcBef>
          <a:spcPct val="20000"/>
        </a:spcBef>
        <a:buFont typeface="Arial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0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0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2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2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2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2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2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4" algn="l" defTabSz="1306220" rtl="0" eaLnBrk="1" latinLnBrk="0" hangingPunct="1"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endCxn id="87" idx="0"/>
          </p:cNvCxnSpPr>
          <p:nvPr/>
        </p:nvCxnSpPr>
        <p:spPr>
          <a:xfrm>
            <a:off x="6347857" y="3100278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9" idx="0"/>
          </p:cNvCxnSpPr>
          <p:nvPr/>
        </p:nvCxnSpPr>
        <p:spPr>
          <a:xfrm>
            <a:off x="7984041" y="3100278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62628"/>
              </p:ext>
            </p:extLst>
          </p:nvPr>
        </p:nvGraphicFramePr>
        <p:xfrm>
          <a:off x="6248374" y="1826041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96583"/>
              </p:ext>
            </p:extLst>
          </p:nvPr>
        </p:nvGraphicFramePr>
        <p:xfrm>
          <a:off x="3130948" y="3252678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49172"/>
              </p:ext>
            </p:extLst>
          </p:nvPr>
        </p:nvGraphicFramePr>
        <p:xfrm>
          <a:off x="5616337" y="3252678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53103"/>
              </p:ext>
            </p:extLst>
          </p:nvPr>
        </p:nvGraphicFramePr>
        <p:xfrm>
          <a:off x="8894208" y="3252678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54641"/>
              </p:ext>
            </p:extLst>
          </p:nvPr>
        </p:nvGraphicFramePr>
        <p:xfrm>
          <a:off x="7252521" y="3252678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0" name="Straight Connector 89"/>
          <p:cNvCxnSpPr>
            <a:stCxn id="86" idx="0"/>
          </p:cNvCxnSpPr>
          <p:nvPr/>
        </p:nvCxnSpPr>
        <p:spPr>
          <a:xfrm flipV="1">
            <a:off x="4279028" y="3100278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8" idx="0"/>
          </p:cNvCxnSpPr>
          <p:nvPr/>
        </p:nvCxnSpPr>
        <p:spPr>
          <a:xfrm flipV="1">
            <a:off x="9934338" y="3100278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79028" y="3100278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5" idx="2"/>
          </p:cNvCxnSpPr>
          <p:nvPr/>
        </p:nvCxnSpPr>
        <p:spPr>
          <a:xfrm>
            <a:off x="7140760" y="2862361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11846"/>
              </p:ext>
            </p:extLst>
          </p:nvPr>
        </p:nvGraphicFramePr>
        <p:xfrm>
          <a:off x="12838379" y="2154548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8451593" y="2395189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96" name="Straight Connector 95"/>
          <p:cNvCxnSpPr>
            <a:endCxn id="95" idx="1"/>
          </p:cNvCxnSpPr>
          <p:nvPr/>
        </p:nvCxnSpPr>
        <p:spPr>
          <a:xfrm>
            <a:off x="6972275" y="2473741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95" idx="1"/>
          </p:cNvCxnSpPr>
          <p:nvPr/>
        </p:nvCxnSpPr>
        <p:spPr>
          <a:xfrm flipV="1">
            <a:off x="7205108" y="2518300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92101"/>
              </p:ext>
            </p:extLst>
          </p:nvPr>
        </p:nvGraphicFramePr>
        <p:xfrm>
          <a:off x="19408068" y="9786452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30925"/>
              </p:ext>
            </p:extLst>
          </p:nvPr>
        </p:nvGraphicFramePr>
        <p:xfrm>
          <a:off x="18182942" y="10268209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>
            <a:off x="20139588" y="10030292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648435" y="9676041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6307454" y="11508224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147537" y="11622188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4750"/>
              </p:ext>
            </p:extLst>
          </p:nvPr>
        </p:nvGraphicFramePr>
        <p:xfrm>
          <a:off x="15641551" y="12007773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15625736" y="11621852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0211966" y="11621852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647579" y="11621852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08" name="Straight Connector 107"/>
          <p:cNvCxnSpPr>
            <a:stCxn id="99" idx="2"/>
          </p:cNvCxnSpPr>
          <p:nvPr/>
        </p:nvCxnSpPr>
        <p:spPr>
          <a:xfrm>
            <a:off x="20139588" y="11213089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449241" y="11508224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1004109" y="11508224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7897416" y="1151280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6307454" y="11512809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2096235" y="9784071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14" name="Straight Connector 113"/>
          <p:cNvCxnSpPr>
            <a:endCxn id="113" idx="1"/>
          </p:cNvCxnSpPr>
          <p:nvPr/>
        </p:nvCxnSpPr>
        <p:spPr>
          <a:xfrm>
            <a:off x="21388996" y="9907182"/>
            <a:ext cx="707239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47029"/>
              </p:ext>
            </p:extLst>
          </p:nvPr>
        </p:nvGraphicFramePr>
        <p:xfrm>
          <a:off x="18783338" y="12007773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50435"/>
              </p:ext>
            </p:extLst>
          </p:nvPr>
        </p:nvGraphicFramePr>
        <p:xfrm>
          <a:off x="20358526" y="12007773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1798"/>
              </p:ext>
            </p:extLst>
          </p:nvPr>
        </p:nvGraphicFramePr>
        <p:xfrm>
          <a:off x="17201580" y="12007773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59276"/>
              </p:ext>
            </p:extLst>
          </p:nvPr>
        </p:nvGraphicFramePr>
        <p:xfrm>
          <a:off x="15641550" y="9185350"/>
          <a:ext cx="207017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73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9489"/>
              </p:ext>
            </p:extLst>
          </p:nvPr>
        </p:nvGraphicFramePr>
        <p:xfrm>
          <a:off x="15641550" y="7032131"/>
          <a:ext cx="207017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72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18217172" y="7032131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1" name="Straight Connector 120"/>
          <p:cNvCxnSpPr>
            <a:endCxn id="120" idx="1"/>
          </p:cNvCxnSpPr>
          <p:nvPr/>
        </p:nvCxnSpPr>
        <p:spPr>
          <a:xfrm>
            <a:off x="17813785" y="7155242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7837455" y="11364855"/>
            <a:ext cx="0" cy="64325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6232553" y="11364855"/>
            <a:ext cx="0" cy="64099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6232553" y="11364855"/>
            <a:ext cx="160490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8" idx="2"/>
          </p:cNvCxnSpPr>
          <p:nvPr/>
        </p:nvCxnSpPr>
        <p:spPr>
          <a:xfrm>
            <a:off x="16676636" y="10983670"/>
            <a:ext cx="0" cy="381185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9" idx="2"/>
            <a:endCxn id="118" idx="0"/>
          </p:cNvCxnSpPr>
          <p:nvPr/>
        </p:nvCxnSpPr>
        <p:spPr>
          <a:xfrm>
            <a:off x="16676636" y="8830451"/>
            <a:ext cx="0" cy="354899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38095"/>
              </p:ext>
            </p:extLst>
          </p:nvPr>
        </p:nvGraphicFramePr>
        <p:xfrm>
          <a:off x="3132831" y="9954865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53862"/>
              </p:ext>
            </p:extLst>
          </p:nvPr>
        </p:nvGraphicFramePr>
        <p:xfrm>
          <a:off x="5440555" y="6989489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35032"/>
              </p:ext>
            </p:extLst>
          </p:nvPr>
        </p:nvGraphicFramePr>
        <p:xfrm>
          <a:off x="3132831" y="7976541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89569"/>
              </p:ext>
            </p:extLst>
          </p:nvPr>
        </p:nvGraphicFramePr>
        <p:xfrm>
          <a:off x="3132831" y="12704518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92771"/>
              </p:ext>
            </p:extLst>
          </p:nvPr>
        </p:nvGraphicFramePr>
        <p:xfrm>
          <a:off x="7765839" y="12704518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38287"/>
              </p:ext>
            </p:extLst>
          </p:nvPr>
        </p:nvGraphicFramePr>
        <p:xfrm>
          <a:off x="6221503" y="12704518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54716"/>
              </p:ext>
            </p:extLst>
          </p:nvPr>
        </p:nvGraphicFramePr>
        <p:xfrm>
          <a:off x="4677167" y="12704518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4" name="Straight Connector 133"/>
          <p:cNvCxnSpPr>
            <a:stCxn id="127" idx="2"/>
            <a:endCxn id="130" idx="0"/>
          </p:cNvCxnSpPr>
          <p:nvPr/>
        </p:nvCxnSpPr>
        <p:spPr>
          <a:xfrm>
            <a:off x="3798734" y="12362785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32" idx="0"/>
          </p:cNvCxnSpPr>
          <p:nvPr/>
        </p:nvCxnSpPr>
        <p:spPr>
          <a:xfrm>
            <a:off x="6887406" y="12567022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31" idx="0"/>
          </p:cNvCxnSpPr>
          <p:nvPr/>
        </p:nvCxnSpPr>
        <p:spPr>
          <a:xfrm>
            <a:off x="8431742" y="12567022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33" idx="0"/>
          </p:cNvCxnSpPr>
          <p:nvPr/>
        </p:nvCxnSpPr>
        <p:spPr>
          <a:xfrm>
            <a:off x="5343070" y="12567022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798734" y="12575314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2"/>
            <a:endCxn id="127" idx="0"/>
          </p:cNvCxnSpPr>
          <p:nvPr/>
        </p:nvCxnSpPr>
        <p:spPr>
          <a:xfrm>
            <a:off x="3798734" y="9622461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78716"/>
              </p:ext>
            </p:extLst>
          </p:nvPr>
        </p:nvGraphicFramePr>
        <p:xfrm>
          <a:off x="5442593" y="7976541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51509"/>
              </p:ext>
            </p:extLst>
          </p:nvPr>
        </p:nvGraphicFramePr>
        <p:xfrm>
          <a:off x="5440555" y="10716865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63978"/>
              </p:ext>
            </p:extLst>
          </p:nvPr>
        </p:nvGraphicFramePr>
        <p:xfrm>
          <a:off x="8104513" y="10716865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3" name="Straight Connector 142"/>
          <p:cNvCxnSpPr>
            <a:stCxn id="140" idx="2"/>
            <a:endCxn id="141" idx="0"/>
          </p:cNvCxnSpPr>
          <p:nvPr/>
        </p:nvCxnSpPr>
        <p:spPr>
          <a:xfrm flipH="1">
            <a:off x="6603024" y="10384461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142" idx="0"/>
          </p:cNvCxnSpPr>
          <p:nvPr/>
        </p:nvCxnSpPr>
        <p:spPr>
          <a:xfrm>
            <a:off x="9266982" y="10578538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605062" y="10578538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129" idx="3"/>
          </p:cNvCxnSpPr>
          <p:nvPr/>
        </p:nvCxnSpPr>
        <p:spPr>
          <a:xfrm flipH="1">
            <a:off x="4464637" y="8799501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8" idx="2"/>
            <a:endCxn id="140" idx="0"/>
          </p:cNvCxnSpPr>
          <p:nvPr/>
        </p:nvCxnSpPr>
        <p:spPr>
          <a:xfrm>
            <a:off x="6603024" y="7629569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06763"/>
              </p:ext>
            </p:extLst>
          </p:nvPr>
        </p:nvGraphicFramePr>
        <p:xfrm>
          <a:off x="11734104" y="5310697"/>
          <a:ext cx="18341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9" name="Straight Connector 148"/>
          <p:cNvCxnSpPr>
            <a:stCxn id="148" idx="1"/>
            <a:endCxn id="128" idx="3"/>
          </p:cNvCxnSpPr>
          <p:nvPr/>
        </p:nvCxnSpPr>
        <p:spPr>
          <a:xfrm flipH="1">
            <a:off x="7765493" y="6133657"/>
            <a:ext cx="3968611" cy="11758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28489"/>
              </p:ext>
            </p:extLst>
          </p:nvPr>
        </p:nvGraphicFramePr>
        <p:xfrm>
          <a:off x="11734105" y="7289021"/>
          <a:ext cx="27119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912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first_trading_day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BOND : str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set_bond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preprocess_data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date_check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daily_execution</a:t>
                      </a:r>
                      <a:r>
                        <a:rPr lang="en-US" sz="1000" dirty="0" smtClean="0"/>
                        <a:t>()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monthly_estimation</a:t>
                      </a:r>
                      <a:r>
                        <a:rPr lang="en-US" sz="1000" dirty="0" smtClean="0"/>
                        <a:t>() : map&lt;double, str&gt;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</a:t>
                      </a:r>
                      <a:r>
                        <a:rPr lang="en-US" sz="1000" dirty="0" smtClean="0"/>
                        <a:t>()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rate_of_change_map</a:t>
                      </a:r>
                      <a:r>
                        <a:rPr lang="en-US" sz="1000" dirty="0" smtClean="0"/>
                        <a:t>() : map&lt;double, str&gt;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monthly_allocation</a:t>
                      </a:r>
                      <a:r>
                        <a:rPr lang="en-US" sz="1000" dirty="0" smtClean="0"/>
                        <a:t>() : map&lt;str, int&gt;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get_rf</a:t>
                      </a:r>
                      <a:r>
                        <a:rPr lang="en-US" sz="1000" dirty="0" smtClean="0"/>
                        <a:t>() : double</a:t>
                      </a:r>
                      <a:endParaRPr lang="de-DE" sz="1000" dirty="0" smtClean="0"/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daily_settlement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1" name="Straight Connector 150"/>
          <p:cNvCxnSpPr>
            <a:stCxn id="148" idx="2"/>
            <a:endCxn id="150" idx="0"/>
          </p:cNvCxnSpPr>
          <p:nvPr/>
        </p:nvCxnSpPr>
        <p:spPr>
          <a:xfrm>
            <a:off x="12651188" y="6956617"/>
            <a:ext cx="438873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71147"/>
              </p:ext>
            </p:extLst>
          </p:nvPr>
        </p:nvGraphicFramePr>
        <p:xfrm>
          <a:off x="8890759" y="7289021"/>
          <a:ext cx="2613837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837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GEMTrader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first_trading_day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BOND : str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set_bond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preprocess_data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date_check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daily_execution</a:t>
                      </a:r>
                      <a:r>
                        <a:rPr lang="en-US" sz="1000" dirty="0" smtClean="0"/>
                        <a:t>()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monthly_estimation</a:t>
                      </a:r>
                      <a:r>
                        <a:rPr lang="en-US" sz="1000" dirty="0" smtClean="0"/>
                        <a:t>() : map&lt;double, str&gt;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</a:t>
                      </a:r>
                      <a:r>
                        <a:rPr lang="en-US" sz="1000" dirty="0" smtClean="0"/>
                        <a:t>()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rate_of_change_map</a:t>
                      </a:r>
                      <a:r>
                        <a:rPr lang="en-US" sz="1000" dirty="0" smtClean="0"/>
                        <a:t>() : map&lt;double, str&gt;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monthly_allocation</a:t>
                      </a:r>
                      <a:r>
                        <a:rPr lang="en-US" sz="1000" dirty="0" smtClean="0"/>
                        <a:t>() : map&lt;str, int&gt;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get_rf</a:t>
                      </a:r>
                      <a:r>
                        <a:rPr lang="en-US" sz="1000" dirty="0" smtClean="0"/>
                        <a:t>() : double</a:t>
                      </a:r>
                      <a:endParaRPr lang="de-DE" sz="1000" dirty="0" smtClean="0"/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daily_settlement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3" name="Straight Connector 152"/>
          <p:cNvCxnSpPr>
            <a:stCxn id="148" idx="2"/>
            <a:endCxn id="152" idx="0"/>
          </p:cNvCxnSpPr>
          <p:nvPr/>
        </p:nvCxnSpPr>
        <p:spPr>
          <a:xfrm flipH="1">
            <a:off x="10197677" y="6956617"/>
            <a:ext cx="245351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69129"/>
              </p:ext>
            </p:extLst>
          </p:nvPr>
        </p:nvGraphicFramePr>
        <p:xfrm>
          <a:off x="19343938" y="6708734"/>
          <a:ext cx="194702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97148"/>
              </p:ext>
            </p:extLst>
          </p:nvPr>
        </p:nvGraphicFramePr>
        <p:xfrm>
          <a:off x="19343939" y="4730410"/>
          <a:ext cx="19470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0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names : vector&lt;string&gt;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instance()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initialize()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split_and_dividend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update_capital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print()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export_to_csv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6" name="Straight Connector 155"/>
          <p:cNvCxnSpPr>
            <a:stCxn id="155" idx="2"/>
            <a:endCxn id="154" idx="0"/>
          </p:cNvCxnSpPr>
          <p:nvPr/>
        </p:nvCxnSpPr>
        <p:spPr>
          <a:xfrm flipH="1">
            <a:off x="20317448" y="6376330"/>
            <a:ext cx="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1811542" y="4736863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58" name="Straight Connector 157"/>
          <p:cNvCxnSpPr>
            <a:endCxn id="157" idx="1"/>
          </p:cNvCxnSpPr>
          <p:nvPr/>
        </p:nvCxnSpPr>
        <p:spPr>
          <a:xfrm>
            <a:off x="21408155" y="4859974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48" idx="3"/>
            <a:endCxn id="119" idx="1"/>
          </p:cNvCxnSpPr>
          <p:nvPr/>
        </p:nvCxnSpPr>
        <p:spPr>
          <a:xfrm>
            <a:off x="13568273" y="6133657"/>
            <a:ext cx="2073277" cy="179763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8" idx="3"/>
            <a:endCxn id="155" idx="1"/>
          </p:cNvCxnSpPr>
          <p:nvPr/>
        </p:nvCxnSpPr>
        <p:spPr>
          <a:xfrm flipV="1">
            <a:off x="13568273" y="5553370"/>
            <a:ext cx="5775666" cy="58028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19" idx="3"/>
            <a:endCxn id="155" idx="1"/>
          </p:cNvCxnSpPr>
          <p:nvPr/>
        </p:nvCxnSpPr>
        <p:spPr>
          <a:xfrm flipV="1">
            <a:off x="17711722" y="5553370"/>
            <a:ext cx="1632217" cy="237792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7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>
            <a:endCxn id="87" idx="0"/>
          </p:cNvCxnSpPr>
          <p:nvPr/>
        </p:nvCxnSpPr>
        <p:spPr>
          <a:xfrm>
            <a:off x="6347857" y="3191814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9" idx="0"/>
          </p:cNvCxnSpPr>
          <p:nvPr/>
        </p:nvCxnSpPr>
        <p:spPr>
          <a:xfrm>
            <a:off x="7984041" y="3191814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77171"/>
              </p:ext>
            </p:extLst>
          </p:nvPr>
        </p:nvGraphicFramePr>
        <p:xfrm>
          <a:off x="5269601" y="1826041"/>
          <a:ext cx="374232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3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tok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TokensRdr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 unsigned)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- _update(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tok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TokensRdr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: unsigned, field: str,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: int) : void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68413"/>
              </p:ext>
            </p:extLst>
          </p:nvPr>
        </p:nvGraphicFramePr>
        <p:xfrm>
          <a:off x="3130948" y="3527094"/>
          <a:ext cx="229616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12400"/>
              </p:ext>
            </p:extLst>
          </p:nvPr>
        </p:nvGraphicFramePr>
        <p:xfrm>
          <a:off x="5616337" y="3527094"/>
          <a:ext cx="14630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3795"/>
              </p:ext>
            </p:extLst>
          </p:nvPr>
        </p:nvGraphicFramePr>
        <p:xfrm>
          <a:off x="8894208" y="3527094"/>
          <a:ext cx="208026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(maturity_: str)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74822"/>
              </p:ext>
            </p:extLst>
          </p:nvPr>
        </p:nvGraphicFramePr>
        <p:xfrm>
          <a:off x="7252521" y="3527094"/>
          <a:ext cx="1463040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0" name="Straight Connector 89"/>
          <p:cNvCxnSpPr>
            <a:stCxn id="86" idx="0"/>
          </p:cNvCxnSpPr>
          <p:nvPr/>
        </p:nvCxnSpPr>
        <p:spPr>
          <a:xfrm flipV="1">
            <a:off x="4279028" y="3191814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8" idx="0"/>
          </p:cNvCxnSpPr>
          <p:nvPr/>
        </p:nvCxnSpPr>
        <p:spPr>
          <a:xfrm flipV="1">
            <a:off x="9934338" y="3191814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79028" y="3191814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2" idx="3"/>
          </p:cNvCxnSpPr>
          <p:nvPr/>
        </p:nvCxnSpPr>
        <p:spPr>
          <a:xfrm flipH="1">
            <a:off x="7139702" y="3003023"/>
            <a:ext cx="1058" cy="188791"/>
          </a:xfrm>
          <a:prstGeom prst="line">
            <a:avLst/>
          </a:prstGeom>
          <a:ln w="12700" cmpd="sng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296400" y="2611872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8873888" y="2755303"/>
            <a:ext cx="422512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62364"/>
              </p:ext>
            </p:extLst>
          </p:nvPr>
        </p:nvGraphicFramePr>
        <p:xfrm>
          <a:off x="19726927" y="7657600"/>
          <a:ext cx="393816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16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positions()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get(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id: Position::ID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sell(id: Position::ID,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 date, price: double,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size: unsigned) 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id: Position::ID,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 date, price: double,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size: unsigned) 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close(id: Position::ID,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 date, price: double)</a:t>
                      </a:r>
                    </a:p>
                    <a:p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+ run() : void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17374"/>
              </p:ext>
            </p:extLst>
          </p:nvPr>
        </p:nvGraphicFramePr>
        <p:xfrm>
          <a:off x="21830012" y="10280327"/>
          <a:ext cx="568154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542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BOND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first_trading_day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set_bond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bond_sym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str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daily_execution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int&gt;,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</a:t>
                      </a:r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de-DE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daily_settlement</a:t>
                      </a:r>
                      <a:r>
                        <a:rPr lang="en-US" sz="1000" dirty="0" smtClean="0"/>
                        <a:t>(</a:t>
                      </a:r>
                      <a:r>
                        <a:rPr lang="ro-RO" sz="1000" dirty="0" smtClean="0"/>
                        <a:t>share_book: </a:t>
                      </a:r>
                      <a:r>
                        <a:rPr lang="en-US" sz="1000" dirty="0" smtClean="0"/>
                        <a:t>map&lt;str, int&gt;</a:t>
                      </a:r>
                      <a:r>
                        <a:rPr lang="ro-RO" sz="1000" dirty="0" smtClean="0"/>
                        <a:t>,</a:t>
                      </a:r>
                      <a:r>
                        <a:rPr lang="ro-RO" sz="1000" baseline="0" dirty="0" smtClean="0"/>
                        <a:t> </a:t>
                      </a:r>
                      <a:r>
                        <a:rPr lang="ro-RO" sz="1000" dirty="0" smtClean="0"/>
                        <a:t>netcash: double,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date_check</a:t>
                      </a:r>
                      <a:r>
                        <a:rPr lang="en-US" sz="1000" dirty="0" smtClean="0"/>
                        <a:t>(today date)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get_rf</a:t>
                      </a:r>
                      <a:r>
                        <a:rPr lang="en-US" sz="1000" dirty="0" smtClean="0"/>
                        <a:t>(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double</a:t>
                      </a:r>
                      <a:endParaRPr lang="de-DE" sz="1000" dirty="0" smtClean="0"/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monthly_allocation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dirty="0" smtClean="0"/>
                        <a:t>map&lt;double, str&gt;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minimum: double ,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map&lt;str, int&gt;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monthly_estimation</a:t>
                      </a:r>
                      <a:r>
                        <a:rPr lang="en-US" sz="1000" dirty="0" smtClean="0"/>
                        <a:t>(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lookback_yr: unsigned , lookback_mo: unsigned </a:t>
                      </a:r>
                      <a:r>
                        <a:rPr lang="en-US" sz="1000" dirty="0" smtClean="0"/>
                        <a:t>) : map&lt;double, str&gt;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preprocess_data</a:t>
                      </a:r>
                      <a:r>
                        <a:rPr lang="en-US" sz="1000" dirty="0" smtClean="0"/>
                        <a:t>(yr: unsigned, mon: unsigned) : void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</a:t>
                      </a:r>
                      <a:r>
                        <a:rPr lang="en-US" sz="1000" dirty="0" smtClean="0"/>
                        <a:t>(name: str,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yr: unsigned, mon: unsigned)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rate_of_change_map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lookback_yr: unsigned , lookback_mo: unsigned </a:t>
                      </a:r>
                      <a:r>
                        <a:rPr lang="en-US" sz="1000" dirty="0" smtClean="0"/>
                        <a:t>) : map&lt;double, str&gt;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4808"/>
              </p:ext>
            </p:extLst>
          </p:nvPr>
        </p:nvGraphicFramePr>
        <p:xfrm>
          <a:off x="15872901" y="10280327"/>
          <a:ext cx="567171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71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GEMTrader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BOND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first_trading_day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set_bond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bond_sym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str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daily_execution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int&gt;,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</a:t>
                      </a:r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de-DE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daily_settlement</a:t>
                      </a:r>
                      <a:r>
                        <a:rPr lang="en-US" sz="1000" dirty="0" smtClean="0"/>
                        <a:t>(</a:t>
                      </a:r>
                      <a:r>
                        <a:rPr lang="ro-RO" sz="1000" dirty="0" smtClean="0"/>
                        <a:t>share_book: </a:t>
                      </a:r>
                      <a:r>
                        <a:rPr lang="en-US" sz="1000" dirty="0" smtClean="0"/>
                        <a:t>map&lt;str, int&gt;</a:t>
                      </a:r>
                      <a:r>
                        <a:rPr lang="ro-RO" sz="1000" dirty="0" smtClean="0"/>
                        <a:t>,</a:t>
                      </a:r>
                      <a:r>
                        <a:rPr lang="ro-RO" sz="1000" baseline="0" dirty="0" smtClean="0"/>
                        <a:t> </a:t>
                      </a:r>
                      <a:r>
                        <a:rPr lang="ro-RO" sz="1000" dirty="0" smtClean="0"/>
                        <a:t>netcash: double,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date_check</a:t>
                      </a:r>
                      <a:r>
                        <a:rPr lang="en-US" sz="1000" dirty="0" smtClean="0"/>
                        <a:t>(today date)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get_rf</a:t>
                      </a:r>
                      <a:r>
                        <a:rPr lang="en-US" sz="1000" dirty="0" smtClean="0"/>
                        <a:t>(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double</a:t>
                      </a:r>
                      <a:endParaRPr lang="de-DE" sz="1000" dirty="0" smtClean="0"/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monthly_allocation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dirty="0" smtClean="0"/>
                        <a:t>map&lt;double, str&gt;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minimum: double ,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map&lt;str, int&gt;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monthly_estimation</a:t>
                      </a:r>
                      <a:r>
                        <a:rPr lang="en-US" sz="1000" dirty="0" smtClean="0"/>
                        <a:t>(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lookback_yr: unsigned , lookback_mo: unsigned </a:t>
                      </a:r>
                      <a:r>
                        <a:rPr lang="en-US" sz="1000" dirty="0" smtClean="0"/>
                        <a:t>) : map&lt;double, str&gt;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preprocess_data</a:t>
                      </a:r>
                      <a:r>
                        <a:rPr lang="en-US" sz="1000" dirty="0" smtClean="0"/>
                        <a:t>(yr: unsigned, mon: unsigned) : void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</a:t>
                      </a:r>
                      <a:r>
                        <a:rPr lang="en-US" sz="1000" dirty="0" smtClean="0"/>
                        <a:t>(name: str,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yr: unsigned, mon: unsigned)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rate_of_change_map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lookback_yr: unsigned , lookback_mo: unsigned </a:t>
                      </a:r>
                      <a:r>
                        <a:rPr lang="en-US" sz="1000" dirty="0" smtClean="0"/>
                        <a:t>) : map&lt;double, str&gt;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2" name="Isosceles Triangle 161"/>
          <p:cNvSpPr/>
          <p:nvPr/>
        </p:nvSpPr>
        <p:spPr>
          <a:xfrm>
            <a:off x="7059176" y="2862361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>
            <a:endCxn id="165" idx="3"/>
          </p:cNvCxnSpPr>
          <p:nvPr/>
        </p:nvCxnSpPr>
        <p:spPr>
          <a:xfrm flipV="1">
            <a:off x="20275820" y="9707455"/>
            <a:ext cx="724459" cy="572872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Isosceles Triangle 164"/>
          <p:cNvSpPr/>
          <p:nvPr/>
        </p:nvSpPr>
        <p:spPr>
          <a:xfrm rot="2923734">
            <a:off x="20971556" y="9590732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endCxn id="167" idx="3"/>
          </p:cNvCxnSpPr>
          <p:nvPr/>
        </p:nvCxnSpPr>
        <p:spPr>
          <a:xfrm flipH="1" flipV="1">
            <a:off x="22388271" y="9707455"/>
            <a:ext cx="724459" cy="572872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166"/>
          <p:cNvSpPr/>
          <p:nvPr/>
        </p:nvSpPr>
        <p:spPr>
          <a:xfrm rot="18676266" flipH="1">
            <a:off x="22253826" y="9590732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54230"/>
              </p:ext>
            </p:extLst>
          </p:nvPr>
        </p:nvGraphicFramePr>
        <p:xfrm>
          <a:off x="3132831" y="3542610"/>
          <a:ext cx="37486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308"/>
                <a:gridCol w="1874308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 : UL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action()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side() : Side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72961"/>
              </p:ext>
            </p:extLst>
          </p:nvPr>
        </p:nvGraphicFramePr>
        <p:xfrm>
          <a:off x="14381354" y="8838609"/>
          <a:ext cx="33224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44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34598"/>
              </p:ext>
            </p:extLst>
          </p:nvPr>
        </p:nvGraphicFramePr>
        <p:xfrm>
          <a:off x="3132829" y="1219257"/>
          <a:ext cx="37486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617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u="sng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u="sng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u="sng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UL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UL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UL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UL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25212"/>
              </p:ext>
            </p:extLst>
          </p:nvPr>
        </p:nvGraphicFramePr>
        <p:xfrm>
          <a:off x="1947429" y="5721973"/>
          <a:ext cx="133180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32390"/>
              </p:ext>
            </p:extLst>
          </p:nvPr>
        </p:nvGraphicFramePr>
        <p:xfrm>
          <a:off x="6580437" y="5721973"/>
          <a:ext cx="133180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76933"/>
              </p:ext>
            </p:extLst>
          </p:nvPr>
        </p:nvGraphicFramePr>
        <p:xfrm>
          <a:off x="5036101" y="5721973"/>
          <a:ext cx="133180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08438"/>
              </p:ext>
            </p:extLst>
          </p:nvPr>
        </p:nvGraphicFramePr>
        <p:xfrm>
          <a:off x="3491765" y="5721973"/>
          <a:ext cx="133180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6808"/>
              </p:ext>
            </p:extLst>
          </p:nvPr>
        </p:nvGraphicFramePr>
        <p:xfrm>
          <a:off x="14383392" y="10143422"/>
          <a:ext cx="332040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0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closed()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 : UL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 : int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i="1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buy(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sell(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cover(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close(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type() : Type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i="1" baseline="0" dirty="0" err="1" smtClean="0">
                          <a:solidFill>
                            <a:schemeClr val="tx1"/>
                          </a:solidFill>
                        </a:rPr>
                        <a:t>type_str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() : str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94053"/>
              </p:ext>
            </p:extLst>
          </p:nvPr>
        </p:nvGraphicFramePr>
        <p:xfrm>
          <a:off x="13208816" y="14598049"/>
          <a:ext cx="259854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54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77077"/>
              </p:ext>
            </p:extLst>
          </p:nvPr>
        </p:nvGraphicFramePr>
        <p:xfrm>
          <a:off x="16284254" y="14598049"/>
          <a:ext cx="259650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0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4148761" y="5378669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96045" y="5378669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13332" y="5378669"/>
            <a:ext cx="0" cy="3352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239942" y="5378669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3332" y="5378669"/>
            <a:ext cx="46266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4845053" y="5036130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008221" y="3018539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>
            <a:off x="4926637" y="2877877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926637" y="5172539"/>
            <a:ext cx="0" cy="20320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4629740" y="14259842"/>
            <a:ext cx="0" cy="3352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7579950" y="14262769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4629740" y="14262768"/>
            <a:ext cx="29502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>
            <a:off x="15959761" y="13920229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6041345" y="9619351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>
            <a:off x="15959761" y="9478689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6041345" y="14056638"/>
            <a:ext cx="0" cy="20320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7612"/>
              </p:ext>
            </p:extLst>
          </p:nvPr>
        </p:nvGraphicFramePr>
        <p:xfrm>
          <a:off x="21895705" y="6812632"/>
          <a:ext cx="257623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23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_shares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int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date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 : str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55975"/>
              </p:ext>
            </p:extLst>
          </p:nvPr>
        </p:nvGraphicFramePr>
        <p:xfrm>
          <a:off x="20995862" y="4197179"/>
          <a:ext cx="437455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55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names : vector&lt;str&gt;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CASH, TOTAL : str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u="sng" dirty="0" smtClean="0">
                          <a:solidFill>
                            <a:schemeClr val="tx1"/>
                          </a:solidFill>
                        </a:rPr>
                        <a:t>+ instance() : </a:t>
                      </a:r>
                      <a:r>
                        <a:rPr lang="en-US" sz="1000" b="0" u="sng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export_to_csv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(tag: str) : void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initialize(</a:t>
                      </a:r>
                      <a:r>
                        <a:rPr lang="da-DK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da-DK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a-DK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date,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init: double, names_: vector&lt;str&gt;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latest_total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print() : void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split_and_dividend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int&gt;,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</a:t>
                      </a:r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update_capital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netcash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double,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</a:t>
                      </a:r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5891004" y="4196556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>
            <a:endCxn id="61" idx="1"/>
          </p:cNvCxnSpPr>
          <p:nvPr/>
        </p:nvCxnSpPr>
        <p:spPr>
          <a:xfrm>
            <a:off x="25487617" y="4319667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3183825" y="6288561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>
            <a:off x="23102241" y="6147899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0229"/>
              </p:ext>
            </p:extLst>
          </p:nvPr>
        </p:nvGraphicFramePr>
        <p:xfrm>
          <a:off x="20957471" y="7770355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1115"/>
              </p:ext>
            </p:extLst>
          </p:nvPr>
        </p:nvGraphicFramePr>
        <p:xfrm>
          <a:off x="19255283" y="8678928"/>
          <a:ext cx="487009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098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_load(driver: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 filename: str)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size_t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 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duration()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date_duration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period():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date_period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(k: date)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after(k: date, rec: unsigned)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before(k: date, rec: unsigned)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last()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greg_year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month: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greg_month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day: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greg_year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month: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greg_month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day: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greg_year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month: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greg_year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month: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229623" y="7659944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7908749" y="1133367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6085"/>
              </p:ext>
            </p:extLst>
          </p:nvPr>
        </p:nvGraphicFramePr>
        <p:xfrm>
          <a:off x="14056594" y="11668954"/>
          <a:ext cx="2328755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5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filename: str, begin: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date)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weekly()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17867" y="11333674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282230" y="11333673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96601" y="11333674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3677423" y="7767974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endCxn id="17" idx="1"/>
          </p:cNvCxnSpPr>
          <p:nvPr/>
        </p:nvCxnSpPr>
        <p:spPr>
          <a:xfrm>
            <a:off x="22970184" y="7891085"/>
            <a:ext cx="707239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03865"/>
              </p:ext>
            </p:extLst>
          </p:nvPr>
        </p:nvGraphicFramePr>
        <p:xfrm>
          <a:off x="19438131" y="11668954"/>
          <a:ext cx="2328755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5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filename: str, begin: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date)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EquitySeries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EquitySeries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weekly()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EquitySeries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43291"/>
              </p:ext>
            </p:extLst>
          </p:nvPr>
        </p:nvGraphicFramePr>
        <p:xfrm>
          <a:off x="22125908" y="11668954"/>
          <a:ext cx="2328755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5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filename: str, begin: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date)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TreasurySeries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TreasurySeries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weekly()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TreasurySeries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98247"/>
              </p:ext>
            </p:extLst>
          </p:nvPr>
        </p:nvGraphicFramePr>
        <p:xfrm>
          <a:off x="16744371" y="11668954"/>
          <a:ext cx="232875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5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filename: str, begin: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date)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45106"/>
              </p:ext>
            </p:extLst>
          </p:nvPr>
        </p:nvGraphicFramePr>
        <p:xfrm>
          <a:off x="14681200" y="8739888"/>
          <a:ext cx="303052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23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unsigned, mon: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77633"/>
              </p:ext>
            </p:extLst>
          </p:nvPr>
        </p:nvGraphicFramePr>
        <p:xfrm>
          <a:off x="14681200" y="5796781"/>
          <a:ext cx="303052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23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u="sng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u="sng" baseline="0" dirty="0" smtClean="0">
                          <a:solidFill>
                            <a:schemeClr val="tx1"/>
                          </a:solidFill>
                        </a:rPr>
                        <a:t> instance() : DB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unsigned, mon: unsigned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daily_advance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monthly_advance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vector&lt;str&gt;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get(symbol: str)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price_file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action_file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str, driver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begin: date, end: date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monthly_dt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: vector&lt;date&gt;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217172" y="5796781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>
            <a:endCxn id="24" idx="1"/>
          </p:cNvCxnSpPr>
          <p:nvPr/>
        </p:nvCxnSpPr>
        <p:spPr>
          <a:xfrm>
            <a:off x="17813785" y="5919892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688991" y="8154857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21607407" y="8014195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1688991" y="10983671"/>
            <a:ext cx="0" cy="35000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21607407" y="10843008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6192477" y="8207702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>
            <a:off x="16110893" y="8067040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5217867" y="11333673"/>
            <a:ext cx="0" cy="335281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0596601" y="11333673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5217867" y="11333674"/>
            <a:ext cx="8064363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16116066" y="10843008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16197650" y="10979417"/>
            <a:ext cx="0" cy="20320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7908749" y="11333673"/>
            <a:ext cx="0" cy="335281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3282230" y="11333674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5045147" y="11182621"/>
            <a:ext cx="0" cy="48633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7736029" y="11182621"/>
            <a:ext cx="0" cy="48633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5040944" y="11182621"/>
            <a:ext cx="269508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59289"/>
              </p:ext>
            </p:extLst>
          </p:nvPr>
        </p:nvGraphicFramePr>
        <p:xfrm>
          <a:off x="4759768" y="1070712"/>
          <a:ext cx="393816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16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positions()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get(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id: Position::ID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sell(id: Position::ID,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 date, price: double,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size: unsigned) 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id: Position::ID,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 date, price: double,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size: unsigned) 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close(id: Position::ID,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 date, price: double)</a:t>
                      </a:r>
                    </a:p>
                    <a:p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+ run() : void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89882"/>
              </p:ext>
            </p:extLst>
          </p:nvPr>
        </p:nvGraphicFramePr>
        <p:xfrm>
          <a:off x="6862853" y="3693439"/>
          <a:ext cx="568154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542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BOND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first_trading_day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set_bond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bond_sym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str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daily_execution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int&gt;,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</a:t>
                      </a:r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de-DE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daily_settlement</a:t>
                      </a:r>
                      <a:r>
                        <a:rPr lang="en-US" sz="1000" dirty="0" smtClean="0"/>
                        <a:t>(</a:t>
                      </a:r>
                      <a:r>
                        <a:rPr lang="ro-RO" sz="1000" dirty="0" smtClean="0"/>
                        <a:t>share_book: </a:t>
                      </a:r>
                      <a:r>
                        <a:rPr lang="en-US" sz="1000" dirty="0" smtClean="0"/>
                        <a:t>map&lt;str, int&gt;</a:t>
                      </a:r>
                      <a:r>
                        <a:rPr lang="ro-RO" sz="1000" dirty="0" smtClean="0"/>
                        <a:t>,</a:t>
                      </a:r>
                      <a:r>
                        <a:rPr lang="ro-RO" sz="1000" baseline="0" dirty="0" smtClean="0"/>
                        <a:t> </a:t>
                      </a:r>
                      <a:r>
                        <a:rPr lang="ro-RO" sz="1000" dirty="0" smtClean="0"/>
                        <a:t>netcash: double,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date_check</a:t>
                      </a:r>
                      <a:r>
                        <a:rPr lang="en-US" sz="1000" dirty="0" smtClean="0"/>
                        <a:t>(today date)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get_rf</a:t>
                      </a:r>
                      <a:r>
                        <a:rPr lang="en-US" sz="1000" dirty="0" smtClean="0"/>
                        <a:t>(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double</a:t>
                      </a:r>
                      <a:endParaRPr lang="de-DE" sz="1000" dirty="0" smtClean="0"/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monthly_allocation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dirty="0" smtClean="0"/>
                        <a:t>map&lt;double, str&gt;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minimum: double ,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map&lt;str, int&gt;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monthly_estimation</a:t>
                      </a:r>
                      <a:r>
                        <a:rPr lang="en-US" sz="1000" dirty="0" smtClean="0"/>
                        <a:t>(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lookback_yr: unsigned , lookback_mo: unsigned </a:t>
                      </a:r>
                      <a:r>
                        <a:rPr lang="en-US" sz="1000" dirty="0" smtClean="0"/>
                        <a:t>) : map&lt;double, str&gt;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preprocess_data</a:t>
                      </a:r>
                      <a:r>
                        <a:rPr lang="en-US" sz="1000" dirty="0" smtClean="0"/>
                        <a:t>(yr: unsigned, mon: unsigned) : void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</a:t>
                      </a:r>
                      <a:r>
                        <a:rPr lang="en-US" sz="1000" dirty="0" smtClean="0"/>
                        <a:t>(name: str,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yr: unsigned, mon: unsigned)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rate_of_change_map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lookback_yr: unsigned , lookback_mo: unsigned </a:t>
                      </a:r>
                      <a:r>
                        <a:rPr lang="en-US" sz="1000" dirty="0" smtClean="0"/>
                        <a:t>) : map&lt;double, str&gt;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81417"/>
              </p:ext>
            </p:extLst>
          </p:nvPr>
        </p:nvGraphicFramePr>
        <p:xfrm>
          <a:off x="905742" y="3693439"/>
          <a:ext cx="567171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71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GEMTrader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BOND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first_trading_day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set_bond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bond_sym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str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daily_execution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int&gt;,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</a:t>
                      </a:r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de-DE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daily_settlement</a:t>
                      </a:r>
                      <a:r>
                        <a:rPr lang="en-US" sz="1000" dirty="0" smtClean="0"/>
                        <a:t>(</a:t>
                      </a:r>
                      <a:r>
                        <a:rPr lang="ro-RO" sz="1000" dirty="0" smtClean="0"/>
                        <a:t>share_book: </a:t>
                      </a:r>
                      <a:r>
                        <a:rPr lang="en-US" sz="1000" dirty="0" smtClean="0"/>
                        <a:t>map&lt;str, int&gt;</a:t>
                      </a:r>
                      <a:r>
                        <a:rPr lang="ro-RO" sz="1000" dirty="0" smtClean="0"/>
                        <a:t>,</a:t>
                      </a:r>
                      <a:r>
                        <a:rPr lang="ro-RO" sz="1000" baseline="0" dirty="0" smtClean="0"/>
                        <a:t> </a:t>
                      </a:r>
                      <a:r>
                        <a:rPr lang="ro-RO" sz="1000" dirty="0" smtClean="0"/>
                        <a:t>netcash: double,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date_check</a:t>
                      </a:r>
                      <a:r>
                        <a:rPr lang="en-US" sz="1000" dirty="0" smtClean="0"/>
                        <a:t>(today date)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de-DE" sz="1000" dirty="0" err="1" smtClean="0"/>
                        <a:t>get_rf</a:t>
                      </a:r>
                      <a:r>
                        <a:rPr lang="en-US" sz="1000" dirty="0" smtClean="0"/>
                        <a:t>(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double</a:t>
                      </a:r>
                      <a:endParaRPr lang="de-DE" sz="1000" dirty="0" smtClean="0"/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monthly_allocation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dirty="0" smtClean="0"/>
                        <a:t>map&lt;double, str&gt;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minimum: double , 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dirty="0" smtClean="0"/>
                        <a:t>) : map&lt;str, int&gt;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monthly_estimation</a:t>
                      </a:r>
                      <a:r>
                        <a:rPr lang="en-US" sz="1000" dirty="0" smtClean="0"/>
                        <a:t>(</a:t>
                      </a:r>
                      <a:r>
                        <a:rPr lang="it-IT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today: date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lookback_yr: unsigned , lookback_mo: unsigned </a:t>
                      </a:r>
                      <a:r>
                        <a:rPr lang="en-US" sz="1000" dirty="0" smtClean="0"/>
                        <a:t>) : map&lt;double, str&gt;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preprocess_data</a:t>
                      </a:r>
                      <a:r>
                        <a:rPr lang="en-US" sz="1000" dirty="0" smtClean="0"/>
                        <a:t>(yr: unsigned, mon: unsigned) : void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</a:t>
                      </a:r>
                      <a:r>
                        <a:rPr lang="en-US" sz="1000" dirty="0" smtClean="0"/>
                        <a:t>(name: str,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yr: unsigned, mon: unsigned) : double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rate_of_change_map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lookback_yr: unsigned , lookback_mo: unsigned </a:t>
                      </a:r>
                      <a:r>
                        <a:rPr lang="en-US" sz="1000" dirty="0" smtClean="0"/>
                        <a:t>) : map&lt;double, str&gt;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6" idx="3"/>
          </p:cNvCxnSpPr>
          <p:nvPr/>
        </p:nvCxnSpPr>
        <p:spPr>
          <a:xfrm flipV="1">
            <a:off x="5308661" y="3120567"/>
            <a:ext cx="724459" cy="572872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 rot="2923734">
            <a:off x="6004397" y="3003844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8" idx="3"/>
          </p:cNvCxnSpPr>
          <p:nvPr/>
        </p:nvCxnSpPr>
        <p:spPr>
          <a:xfrm flipH="1" flipV="1">
            <a:off x="7421112" y="3120567"/>
            <a:ext cx="724459" cy="572872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18676266" flipH="1">
            <a:off x="7286667" y="3003844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3" idx="0"/>
          </p:cNvCxnSpPr>
          <p:nvPr/>
        </p:nvCxnSpPr>
        <p:spPr>
          <a:xfrm>
            <a:off x="21874028" y="13199231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0"/>
          </p:cNvCxnSpPr>
          <p:nvPr/>
        </p:nvCxnSpPr>
        <p:spPr>
          <a:xfrm>
            <a:off x="23510212" y="13199231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68768"/>
              </p:ext>
            </p:extLst>
          </p:nvPr>
        </p:nvGraphicFramePr>
        <p:xfrm>
          <a:off x="20795772" y="11833458"/>
          <a:ext cx="374232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3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tok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TokensRdr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 unsigned)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void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- _update(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tok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TokensRdr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: unsigned, field: str,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: int) : void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56504"/>
              </p:ext>
            </p:extLst>
          </p:nvPr>
        </p:nvGraphicFramePr>
        <p:xfrm>
          <a:off x="18657119" y="13534511"/>
          <a:ext cx="229616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69125"/>
              </p:ext>
            </p:extLst>
          </p:nvPr>
        </p:nvGraphicFramePr>
        <p:xfrm>
          <a:off x="21142508" y="13534511"/>
          <a:ext cx="14630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61632"/>
              </p:ext>
            </p:extLst>
          </p:nvPr>
        </p:nvGraphicFramePr>
        <p:xfrm>
          <a:off x="24420379" y="13534511"/>
          <a:ext cx="208026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(maturity_: str)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03661"/>
              </p:ext>
            </p:extLst>
          </p:nvPr>
        </p:nvGraphicFramePr>
        <p:xfrm>
          <a:off x="22778692" y="13534511"/>
          <a:ext cx="1463040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12" idx="0"/>
          </p:cNvCxnSpPr>
          <p:nvPr/>
        </p:nvCxnSpPr>
        <p:spPr>
          <a:xfrm flipV="1">
            <a:off x="19805199" y="13199231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</p:cNvCxnSpPr>
          <p:nvPr/>
        </p:nvCxnSpPr>
        <p:spPr>
          <a:xfrm flipV="1">
            <a:off x="25460509" y="13199231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05199" y="13199231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2" idx="3"/>
          </p:cNvCxnSpPr>
          <p:nvPr/>
        </p:nvCxnSpPr>
        <p:spPr>
          <a:xfrm flipH="1">
            <a:off x="22665873" y="13010440"/>
            <a:ext cx="1058" cy="188791"/>
          </a:xfrm>
          <a:prstGeom prst="line">
            <a:avLst/>
          </a:prstGeom>
          <a:ln w="12700" cmpd="sng">
            <a:solidFill>
              <a:schemeClr val="tx1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73371" y="12619289"/>
            <a:ext cx="109517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450859" y="12762720"/>
            <a:ext cx="422512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22585347" y="12869778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38581"/>
              </p:ext>
            </p:extLst>
          </p:nvPr>
        </p:nvGraphicFramePr>
        <p:xfrm>
          <a:off x="13955751" y="10852355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96106"/>
              </p:ext>
            </p:extLst>
          </p:nvPr>
        </p:nvGraphicFramePr>
        <p:xfrm>
          <a:off x="12253563" y="11760928"/>
          <a:ext cx="487009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098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_load(driver: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 filename: str)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size_t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 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duration()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date_duration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period():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date_period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(k: date)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after(k: date, rec: unsigned)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before(k: date, rec: unsigned)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last()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greg_year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month: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greg_month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day: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greg_year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month: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greg_month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day: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greg_day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greg_year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month: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greg_year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month: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map&lt;date, LP*&gt;*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227903" y="10741944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907029" y="14449540"/>
            <a:ext cx="1188734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&lt;&lt;bind&gt;&gt;</a:t>
            </a:r>
          </a:p>
          <a:p>
            <a:pPr algn="ctr"/>
            <a:r>
              <a:rPr lang="en-US" sz="1000" dirty="0" smtClean="0"/>
              <a:t>LP </a:t>
            </a:r>
            <a:r>
              <a:rPr lang="en-US" sz="1000" dirty="0" smtClean="0">
                <a:sym typeface="Wingdings"/>
              </a:rPr>
              <a:t> </a:t>
            </a:r>
            <a:r>
              <a:rPr lang="en-US" sz="1000" dirty="0" err="1" smtClean="0"/>
              <a:t>YahooAction</a:t>
            </a:r>
            <a:endParaRPr lang="en-US" sz="10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68904"/>
              </p:ext>
            </p:extLst>
          </p:nvPr>
        </p:nvGraphicFramePr>
        <p:xfrm>
          <a:off x="7054874" y="14918054"/>
          <a:ext cx="2328755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5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filename: str, begin: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date)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weekly()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216147" y="14449540"/>
            <a:ext cx="1112279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&lt;&lt;bind&gt;&gt;</a:t>
            </a:r>
          </a:p>
          <a:p>
            <a:pPr algn="ctr"/>
            <a:r>
              <a:rPr lang="en-US" sz="1000" dirty="0" smtClean="0"/>
              <a:t>LP </a:t>
            </a:r>
            <a:r>
              <a:rPr lang="en-US" sz="1000" dirty="0" smtClean="0">
                <a:sym typeface="Wingdings"/>
              </a:rPr>
              <a:t> </a:t>
            </a:r>
            <a:r>
              <a:rPr lang="en-US" sz="1000" dirty="0" err="1" smtClean="0"/>
              <a:t>YahooPrice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80510" y="14449539"/>
            <a:ext cx="1373768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&lt;&lt;bind&gt;&gt;</a:t>
            </a:r>
          </a:p>
          <a:p>
            <a:pPr algn="ctr"/>
            <a:r>
              <a:rPr lang="en-US" sz="1000" dirty="0" smtClean="0"/>
              <a:t>LP </a:t>
            </a:r>
            <a:r>
              <a:rPr lang="en-US" sz="1000" dirty="0" smtClean="0">
                <a:sym typeface="Wingdings"/>
              </a:rPr>
              <a:t> </a:t>
            </a:r>
            <a:r>
              <a:rPr lang="en-US" sz="1000" dirty="0" err="1" smtClean="0"/>
              <a:t>USTreasuryYield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3594881" y="14449540"/>
            <a:ext cx="1352166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&lt;&lt;bind&gt;&gt;</a:t>
            </a:r>
          </a:p>
          <a:p>
            <a:pPr algn="ctr"/>
            <a:r>
              <a:rPr lang="en-US" sz="1000" dirty="0" smtClean="0"/>
              <a:t>LP </a:t>
            </a:r>
            <a:r>
              <a:rPr lang="en-US" sz="1000" dirty="0" smtClean="0">
                <a:sym typeface="Wingdings"/>
              </a:rPr>
              <a:t> </a:t>
            </a:r>
            <a:r>
              <a:rPr lang="en-US" sz="1000" dirty="0" err="1" smtClean="0"/>
              <a:t>USEquityReturn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675703" y="10849974"/>
            <a:ext cx="1224551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>
            <a:endCxn id="31" idx="1"/>
          </p:cNvCxnSpPr>
          <p:nvPr/>
        </p:nvCxnSpPr>
        <p:spPr>
          <a:xfrm>
            <a:off x="15968464" y="10973085"/>
            <a:ext cx="707239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93827"/>
              </p:ext>
            </p:extLst>
          </p:nvPr>
        </p:nvGraphicFramePr>
        <p:xfrm>
          <a:off x="12436411" y="14918054"/>
          <a:ext cx="2328755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5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filename: str, begin: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date)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EquitySeries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EquitySeries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weekly()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EquitySeries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3953"/>
              </p:ext>
            </p:extLst>
          </p:nvPr>
        </p:nvGraphicFramePr>
        <p:xfrm>
          <a:off x="15124188" y="14918054"/>
          <a:ext cx="2328755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5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filename: str, begin: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date)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TreasurySeries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TreasurySeries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weekly()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TreasurySeries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26087"/>
              </p:ext>
            </p:extLst>
          </p:nvPr>
        </p:nvGraphicFramePr>
        <p:xfrm>
          <a:off x="9742651" y="14918054"/>
          <a:ext cx="232875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75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filename: str, begin: date,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date) 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67159"/>
              </p:ext>
            </p:extLst>
          </p:nvPr>
        </p:nvGraphicFramePr>
        <p:xfrm>
          <a:off x="7679480" y="11821888"/>
          <a:ext cx="303052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23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unsigned, mon: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94945"/>
              </p:ext>
            </p:extLst>
          </p:nvPr>
        </p:nvGraphicFramePr>
        <p:xfrm>
          <a:off x="7679480" y="8878781"/>
          <a:ext cx="303052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0523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u="sng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u="sng" baseline="0" dirty="0" smtClean="0">
                          <a:solidFill>
                            <a:schemeClr val="tx1"/>
                          </a:solidFill>
                        </a:rPr>
                        <a:t> instance() : DB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yr: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unsigned, mon: unsigned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daily_advance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monthly_advance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vector&lt;str&gt;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get(symbol: str) :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Asset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price_file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action_file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str, driver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begin: date, end: date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monthly_dt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: vector&lt;date&gt;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215452" y="8878781"/>
            <a:ext cx="671979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10812065" y="9001892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4687271" y="11236857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14605687" y="11096195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4687271" y="14065671"/>
            <a:ext cx="0" cy="35000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>
            <a:off x="14605687" y="13925008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9190757" y="11289702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>
            <a:off x="9109173" y="11149040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27" idx="0"/>
          </p:cNvCxnSpPr>
          <p:nvPr/>
        </p:nvCxnSpPr>
        <p:spPr>
          <a:xfrm flipH="1" flipV="1">
            <a:off x="8216147" y="14415674"/>
            <a:ext cx="3104" cy="50238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0"/>
          </p:cNvCxnSpPr>
          <p:nvPr/>
        </p:nvCxnSpPr>
        <p:spPr>
          <a:xfrm flipH="1" flipV="1">
            <a:off x="13594881" y="14415673"/>
            <a:ext cx="5907" cy="502381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16147" y="14415674"/>
            <a:ext cx="8064363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9114346" y="13925008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9195930" y="14061417"/>
            <a:ext cx="0" cy="20320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0"/>
          </p:cNvCxnSpPr>
          <p:nvPr/>
        </p:nvCxnSpPr>
        <p:spPr>
          <a:xfrm flipV="1">
            <a:off x="10907028" y="14415674"/>
            <a:ext cx="1" cy="50238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4" idx="0"/>
          </p:cNvCxnSpPr>
          <p:nvPr/>
        </p:nvCxnSpPr>
        <p:spPr>
          <a:xfrm flipH="1" flipV="1">
            <a:off x="16280510" y="14415674"/>
            <a:ext cx="8055" cy="50238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043427" y="14264622"/>
            <a:ext cx="0" cy="65343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0734309" y="14264621"/>
            <a:ext cx="0" cy="65343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039224" y="14264621"/>
            <a:ext cx="269508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6280510" y="16192780"/>
            <a:ext cx="0" cy="561340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16184167" y="16000094"/>
            <a:ext cx="192686" cy="192686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5460509" y="14418432"/>
            <a:ext cx="0" cy="2335688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6280510" y="16754120"/>
            <a:ext cx="9179999" cy="0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2"/>
          </p:cNvCxnSpPr>
          <p:nvPr/>
        </p:nvCxnSpPr>
        <p:spPr>
          <a:xfrm>
            <a:off x="13509158" y="16192780"/>
            <a:ext cx="0" cy="730173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13412815" y="16000094"/>
            <a:ext cx="192686" cy="192686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3510212" y="14159351"/>
            <a:ext cx="0" cy="2763602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3509158" y="16923450"/>
            <a:ext cx="10001054" cy="0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9" idx="2"/>
          </p:cNvCxnSpPr>
          <p:nvPr/>
        </p:nvCxnSpPr>
        <p:spPr>
          <a:xfrm>
            <a:off x="10907626" y="15887980"/>
            <a:ext cx="0" cy="1214513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Diamond 68"/>
          <p:cNvSpPr/>
          <p:nvPr/>
        </p:nvSpPr>
        <p:spPr>
          <a:xfrm>
            <a:off x="10811283" y="15695294"/>
            <a:ext cx="192686" cy="192686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21875576" y="14311751"/>
            <a:ext cx="0" cy="2790742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0907626" y="17102990"/>
            <a:ext cx="10967950" cy="0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3" idx="2"/>
          </p:cNvCxnSpPr>
          <p:nvPr/>
        </p:nvCxnSpPr>
        <p:spPr>
          <a:xfrm flipH="1">
            <a:off x="8221997" y="16195430"/>
            <a:ext cx="0" cy="1076890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Diamond 72"/>
          <p:cNvSpPr/>
          <p:nvPr/>
        </p:nvSpPr>
        <p:spPr>
          <a:xfrm>
            <a:off x="8125654" y="16002744"/>
            <a:ext cx="192686" cy="192686"/>
          </a:xfrm>
          <a:prstGeom prst="diamond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endCxn id="12" idx="2"/>
          </p:cNvCxnSpPr>
          <p:nvPr/>
        </p:nvCxnSpPr>
        <p:spPr>
          <a:xfrm flipH="1" flipV="1">
            <a:off x="19805199" y="14311751"/>
            <a:ext cx="1890" cy="2960072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8221997" y="17272320"/>
            <a:ext cx="11585091" cy="0"/>
          </a:xfrm>
          <a:prstGeom prst="straightConnector1">
            <a:avLst/>
          </a:prstGeom>
          <a:ln w="12700" cap="flat" cmpd="sng">
            <a:solidFill>
              <a:srgbClr val="000000"/>
            </a:solidFill>
            <a:prstDash val="solid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07486"/>
              </p:ext>
            </p:extLst>
          </p:nvPr>
        </p:nvGraphicFramePr>
        <p:xfrm>
          <a:off x="21857165" y="4695686"/>
          <a:ext cx="37486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308"/>
                <a:gridCol w="1874308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date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 : UL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action()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side() : Side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83334"/>
              </p:ext>
            </p:extLst>
          </p:nvPr>
        </p:nvGraphicFramePr>
        <p:xfrm>
          <a:off x="21857163" y="2372333"/>
          <a:ext cx="374861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617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u="sng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u="sng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u="sng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UL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UL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UL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symbol: str,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UL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54704"/>
              </p:ext>
            </p:extLst>
          </p:nvPr>
        </p:nvGraphicFramePr>
        <p:xfrm>
          <a:off x="20671763" y="6875049"/>
          <a:ext cx="133180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47534"/>
              </p:ext>
            </p:extLst>
          </p:nvPr>
        </p:nvGraphicFramePr>
        <p:xfrm>
          <a:off x="25304771" y="6875049"/>
          <a:ext cx="133180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12801"/>
              </p:ext>
            </p:extLst>
          </p:nvPr>
        </p:nvGraphicFramePr>
        <p:xfrm>
          <a:off x="23760435" y="6875049"/>
          <a:ext cx="133180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63625"/>
              </p:ext>
            </p:extLst>
          </p:nvPr>
        </p:nvGraphicFramePr>
        <p:xfrm>
          <a:off x="22216099" y="6875049"/>
          <a:ext cx="133180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1" name="Straight Connector 90"/>
          <p:cNvCxnSpPr/>
          <p:nvPr/>
        </p:nvCxnSpPr>
        <p:spPr>
          <a:xfrm>
            <a:off x="22873095" y="6531745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4420379" y="6531745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1337666" y="6531745"/>
            <a:ext cx="0" cy="3352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5964276" y="6531745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337666" y="6531745"/>
            <a:ext cx="46266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95"/>
          <p:cNvSpPr/>
          <p:nvPr/>
        </p:nvSpPr>
        <p:spPr>
          <a:xfrm>
            <a:off x="23569387" y="6189206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23732555" y="4171615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Isosceles Triangle 97"/>
          <p:cNvSpPr/>
          <p:nvPr/>
        </p:nvSpPr>
        <p:spPr>
          <a:xfrm>
            <a:off x="23650971" y="4030953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23650971" y="6325615"/>
            <a:ext cx="0" cy="20320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30517"/>
              </p:ext>
            </p:extLst>
          </p:nvPr>
        </p:nvGraphicFramePr>
        <p:xfrm>
          <a:off x="15462840" y="1067520"/>
          <a:ext cx="33224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44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00224"/>
              </p:ext>
            </p:extLst>
          </p:nvPr>
        </p:nvGraphicFramePr>
        <p:xfrm>
          <a:off x="15464878" y="2372333"/>
          <a:ext cx="332040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0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closed()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 : UL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 : int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 : str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i="1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buy(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sell(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i="1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cover(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double, size: unsigned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close(</a:t>
                      </a:r>
                      <a:r>
                        <a:rPr lang="en-US" sz="100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date, price: double</a:t>
                      </a: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): void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>
                          <a:solidFill>
                            <a:schemeClr val="tx1"/>
                          </a:solidFill>
                        </a:rPr>
                        <a:t>+ type() : Type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i="1" baseline="0" dirty="0" err="1" smtClean="0">
                          <a:solidFill>
                            <a:schemeClr val="tx1"/>
                          </a:solidFill>
                        </a:rPr>
                        <a:t>type_str</a:t>
                      </a:r>
                      <a:r>
                        <a:rPr lang="en-US" sz="1000" b="0" i="1" baseline="0" dirty="0" smtClean="0">
                          <a:solidFill>
                            <a:schemeClr val="tx1"/>
                          </a:solidFill>
                        </a:rPr>
                        <a:t>() : str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32513"/>
              </p:ext>
            </p:extLst>
          </p:nvPr>
        </p:nvGraphicFramePr>
        <p:xfrm>
          <a:off x="14290302" y="6826960"/>
          <a:ext cx="259854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545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3683"/>
              </p:ext>
            </p:extLst>
          </p:nvPr>
        </p:nvGraphicFramePr>
        <p:xfrm>
          <a:off x="17365740" y="6826960"/>
          <a:ext cx="259650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0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15711226" y="6488753"/>
            <a:ext cx="0" cy="3352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8661436" y="6491680"/>
            <a:ext cx="0" cy="33528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711226" y="6491679"/>
            <a:ext cx="29502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>
            <a:off x="17041247" y="6149140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17122831" y="1848262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>
            <a:off x="17041247" y="1707600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7122831" y="6285549"/>
            <a:ext cx="0" cy="20320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 flipH="1">
            <a:off x="18785286" y="2400447"/>
            <a:ext cx="192686" cy="192686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113" idx="3"/>
          </p:cNvCxnSpPr>
          <p:nvPr/>
        </p:nvCxnSpPr>
        <p:spPr>
          <a:xfrm>
            <a:off x="18785286" y="2496790"/>
            <a:ext cx="3071877" cy="0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40705"/>
              </p:ext>
            </p:extLst>
          </p:nvPr>
        </p:nvGraphicFramePr>
        <p:xfrm>
          <a:off x="2558404" y="10024188"/>
          <a:ext cx="257623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23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_shares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int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date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 : str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 : void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87289"/>
              </p:ext>
            </p:extLst>
          </p:nvPr>
        </p:nvGraphicFramePr>
        <p:xfrm>
          <a:off x="1658561" y="7408735"/>
          <a:ext cx="437455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55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names : vector&lt;str&gt;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CASH, TOTAL : str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u="sng" dirty="0" smtClean="0">
                          <a:solidFill>
                            <a:schemeClr val="tx1"/>
                          </a:solidFill>
                        </a:rPr>
                        <a:t>+ instance() : </a:t>
                      </a:r>
                      <a:r>
                        <a:rPr lang="en-US" sz="1000" b="0" u="sng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export_to_csv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(tag: str) : void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initialize(</a:t>
                      </a:r>
                      <a:r>
                        <a:rPr lang="da-DK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da-DK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da-DK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date,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init: double, names_: vector&lt;str&gt;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latest_total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print() : void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split_and_dividend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int&gt;,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</a:t>
                      </a:r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update_capital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share_book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map&lt;str, int&gt;,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netcash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double,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today</a:t>
                      </a:r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6553703" y="7408112"/>
            <a:ext cx="671979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5" name="Straight Connector 124"/>
          <p:cNvCxnSpPr>
            <a:endCxn id="124" idx="1"/>
          </p:cNvCxnSpPr>
          <p:nvPr/>
        </p:nvCxnSpPr>
        <p:spPr>
          <a:xfrm>
            <a:off x="6150316" y="7531223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846524" y="9500117"/>
            <a:ext cx="0" cy="5240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Isosceles Triangle 126"/>
          <p:cNvSpPr/>
          <p:nvPr/>
        </p:nvSpPr>
        <p:spPr>
          <a:xfrm>
            <a:off x="3764940" y="9359455"/>
            <a:ext cx="163168" cy="140662"/>
          </a:xfrm>
          <a:prstGeom prst="triangle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19144"/>
              </p:ext>
            </p:extLst>
          </p:nvPr>
        </p:nvGraphicFramePr>
        <p:xfrm>
          <a:off x="12883901" y="9003317"/>
          <a:ext cx="211301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01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open(filename: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str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: void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pEntry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DataEntry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29" name="Straight Arrow Connector 128"/>
          <p:cNvCxnSpPr/>
          <p:nvPr/>
        </p:nvCxnSpPr>
        <p:spPr>
          <a:xfrm>
            <a:off x="10710003" y="9584580"/>
            <a:ext cx="2173898" cy="0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ysDash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/>
          <p:cNvSpPr/>
          <p:nvPr/>
        </p:nvSpPr>
        <p:spPr>
          <a:xfrm flipH="1">
            <a:off x="8697929" y="1387560"/>
            <a:ext cx="192686" cy="192686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stCxn id="141" idx="3"/>
          </p:cNvCxnSpPr>
          <p:nvPr/>
        </p:nvCxnSpPr>
        <p:spPr>
          <a:xfrm>
            <a:off x="8697929" y="1483903"/>
            <a:ext cx="6739971" cy="0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8678820" y="1848262"/>
            <a:ext cx="5110425" cy="0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ysDash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6033120" y="7928091"/>
            <a:ext cx="7476038" cy="0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ysDash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13509158" y="2140585"/>
            <a:ext cx="0" cy="5787506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ysDash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8678820" y="2140585"/>
            <a:ext cx="4830338" cy="0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ysDash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9195930" y="8232084"/>
            <a:ext cx="4593315" cy="0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ysDash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13789245" y="1848262"/>
            <a:ext cx="0" cy="6383823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ysDash"/>
            <a:round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37" idx="0"/>
          </p:cNvCxnSpPr>
          <p:nvPr/>
        </p:nvCxnSpPr>
        <p:spPr>
          <a:xfrm>
            <a:off x="9190757" y="8232084"/>
            <a:ext cx="3984" cy="646697"/>
          </a:xfrm>
          <a:prstGeom prst="straightConnector1">
            <a:avLst/>
          </a:prstGeom>
          <a:ln w="28575" cap="flat" cmpd="sng">
            <a:solidFill>
              <a:srgbClr val="000000"/>
            </a:solidFill>
            <a:prstDash val="sysDash"/>
            <a:round/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4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7702124" y="2932219"/>
            <a:ext cx="1828800" cy="457200"/>
          </a:xfrm>
          <a:prstGeom prst="flowChartAlternate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3" name="Process 2"/>
          <p:cNvSpPr/>
          <p:nvPr/>
        </p:nvSpPr>
        <p:spPr>
          <a:xfrm>
            <a:off x="7702124" y="3696001"/>
            <a:ext cx="1828800" cy="457200"/>
          </a:xfrm>
          <a:prstGeom prst="flowChart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&amp; preprocess data</a:t>
            </a:r>
            <a:endParaRPr lang="en-US" sz="1400" dirty="0"/>
          </a:p>
        </p:txBody>
      </p:sp>
      <p:sp>
        <p:nvSpPr>
          <p:cNvPr id="4" name="Decision 3"/>
          <p:cNvSpPr/>
          <p:nvPr/>
        </p:nvSpPr>
        <p:spPr>
          <a:xfrm>
            <a:off x="7702124" y="4459783"/>
            <a:ext cx="1828800" cy="457200"/>
          </a:xfrm>
          <a:prstGeom prst="flowChartDecisio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 of data?</a:t>
            </a:r>
            <a:endParaRPr lang="en-US" sz="1400" dirty="0"/>
          </a:p>
        </p:txBody>
      </p:sp>
      <p:sp>
        <p:nvSpPr>
          <p:cNvPr id="5" name="Process 4"/>
          <p:cNvSpPr/>
          <p:nvPr/>
        </p:nvSpPr>
        <p:spPr>
          <a:xfrm>
            <a:off x="7702124" y="5223565"/>
            <a:ext cx="1828800" cy="457200"/>
          </a:xfrm>
          <a:prstGeom prst="flowChart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execute</a:t>
            </a:r>
            <a:endParaRPr lang="en-US" sz="1400" dirty="0"/>
          </a:p>
        </p:txBody>
      </p:sp>
      <p:sp>
        <p:nvSpPr>
          <p:cNvPr id="6" name="Data 5"/>
          <p:cNvSpPr/>
          <p:nvPr/>
        </p:nvSpPr>
        <p:spPr>
          <a:xfrm>
            <a:off x="7702124" y="5987347"/>
            <a:ext cx="1828800" cy="457200"/>
          </a:xfrm>
          <a:prstGeom prst="flowChartInputOutpu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 cash</a:t>
            </a:r>
            <a:endParaRPr lang="en-US" sz="1400" dirty="0"/>
          </a:p>
        </p:txBody>
      </p:sp>
      <p:sp>
        <p:nvSpPr>
          <p:cNvPr id="7" name="Decision 6"/>
          <p:cNvSpPr/>
          <p:nvPr/>
        </p:nvSpPr>
        <p:spPr>
          <a:xfrm>
            <a:off x="7702124" y="6751129"/>
            <a:ext cx="1828800" cy="457200"/>
          </a:xfrm>
          <a:prstGeom prst="flowChartDecision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 of month?</a:t>
            </a:r>
            <a:endParaRPr lang="en-US" sz="1400" dirty="0"/>
          </a:p>
        </p:txBody>
      </p:sp>
      <p:sp>
        <p:nvSpPr>
          <p:cNvPr id="8" name="Process 7"/>
          <p:cNvSpPr/>
          <p:nvPr/>
        </p:nvSpPr>
        <p:spPr>
          <a:xfrm>
            <a:off x="9761306" y="7520257"/>
            <a:ext cx="1828800" cy="457200"/>
          </a:xfrm>
          <a:prstGeom prst="flowChart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Estimation</a:t>
            </a:r>
            <a:endParaRPr lang="en-US" sz="1400" dirty="0"/>
          </a:p>
        </p:txBody>
      </p:sp>
      <p:sp>
        <p:nvSpPr>
          <p:cNvPr id="9" name="Data 8"/>
          <p:cNvSpPr/>
          <p:nvPr/>
        </p:nvSpPr>
        <p:spPr>
          <a:xfrm>
            <a:off x="9761306" y="8284039"/>
            <a:ext cx="1828800" cy="457200"/>
          </a:xfrm>
          <a:prstGeom prst="flowChartInputOutpu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Stock pick</a:t>
            </a:r>
            <a:endParaRPr lang="en-US" sz="1400" dirty="0"/>
          </a:p>
        </p:txBody>
      </p:sp>
      <p:sp>
        <p:nvSpPr>
          <p:cNvPr id="10" name="Process 9"/>
          <p:cNvSpPr/>
          <p:nvPr/>
        </p:nvSpPr>
        <p:spPr>
          <a:xfrm>
            <a:off x="9761306" y="9047821"/>
            <a:ext cx="1828800" cy="457200"/>
          </a:xfrm>
          <a:prstGeom prst="flowChart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Allocation</a:t>
            </a:r>
            <a:endParaRPr lang="en-US" sz="1400" dirty="0"/>
          </a:p>
        </p:txBody>
      </p:sp>
      <p:sp>
        <p:nvSpPr>
          <p:cNvPr id="11" name="Data 10"/>
          <p:cNvSpPr/>
          <p:nvPr/>
        </p:nvSpPr>
        <p:spPr>
          <a:xfrm>
            <a:off x="9761306" y="9811603"/>
            <a:ext cx="1828800" cy="457200"/>
          </a:xfrm>
          <a:prstGeom prst="flowChartInputOutpu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order</a:t>
            </a:r>
            <a:endParaRPr lang="en-US" sz="1400" dirty="0"/>
          </a:p>
        </p:txBody>
      </p:sp>
      <p:sp>
        <p:nvSpPr>
          <p:cNvPr id="12" name="Process 11"/>
          <p:cNvSpPr/>
          <p:nvPr/>
        </p:nvSpPr>
        <p:spPr>
          <a:xfrm>
            <a:off x="9761306" y="10575385"/>
            <a:ext cx="1828800" cy="457200"/>
          </a:xfrm>
          <a:prstGeom prst="flowChart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Monthly advance</a:t>
            </a:r>
            <a:endParaRPr lang="en-US" sz="1400" dirty="0"/>
          </a:p>
        </p:txBody>
      </p:sp>
      <p:sp>
        <p:nvSpPr>
          <p:cNvPr id="13" name="Process 12"/>
          <p:cNvSpPr/>
          <p:nvPr/>
        </p:nvSpPr>
        <p:spPr>
          <a:xfrm>
            <a:off x="7702124" y="11775807"/>
            <a:ext cx="1828800" cy="457200"/>
          </a:xfrm>
          <a:prstGeom prst="flowChart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settlement</a:t>
            </a:r>
            <a:endParaRPr lang="en-US" sz="1400" dirty="0"/>
          </a:p>
        </p:txBody>
      </p:sp>
      <p:sp>
        <p:nvSpPr>
          <p:cNvPr id="14" name="Process 13"/>
          <p:cNvSpPr/>
          <p:nvPr/>
        </p:nvSpPr>
        <p:spPr>
          <a:xfrm>
            <a:off x="7702124" y="12553180"/>
            <a:ext cx="1828800" cy="457200"/>
          </a:xfrm>
          <a:prstGeom prst="flowChart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Daily advance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18884" y="3389419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Alternate Process 15"/>
          <p:cNvSpPr/>
          <p:nvPr/>
        </p:nvSpPr>
        <p:spPr>
          <a:xfrm>
            <a:off x="5566742" y="10040203"/>
            <a:ext cx="1828800" cy="457200"/>
          </a:xfrm>
          <a:prstGeom prst="flowChartAlternateProcess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65142" y="2850822"/>
            <a:ext cx="147762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err="1"/>
              <a:t>GEMTrader</a:t>
            </a:r>
            <a:r>
              <a:rPr lang="en-US" sz="1400" dirty="0"/>
              <a:t>::run()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618884" y="4153201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18884" y="4916983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18884" y="5680765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18884" y="6444547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676284" y="7977457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676284" y="8741239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76284" y="9505021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676284" y="10268803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7" idx="3"/>
            <a:endCxn id="8" idx="0"/>
          </p:cNvCxnSpPr>
          <p:nvPr/>
        </p:nvCxnSpPr>
        <p:spPr>
          <a:xfrm>
            <a:off x="9530924" y="6979729"/>
            <a:ext cx="1144782" cy="54052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55384" y="11339167"/>
            <a:ext cx="127000" cy="12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2" idx="2"/>
            <a:endCxn id="27" idx="6"/>
          </p:cNvCxnSpPr>
          <p:nvPr/>
        </p:nvCxnSpPr>
        <p:spPr>
          <a:xfrm rot="5400000">
            <a:off x="9494004" y="10220965"/>
            <a:ext cx="370082" cy="1993322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27" idx="0"/>
          </p:cNvCxnSpPr>
          <p:nvPr/>
        </p:nvCxnSpPr>
        <p:spPr>
          <a:xfrm>
            <a:off x="8616524" y="7208329"/>
            <a:ext cx="2360" cy="41308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18884" y="11466167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18884" y="12246598"/>
            <a:ext cx="0" cy="3065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4" idx="3"/>
            <a:endCxn id="4" idx="3"/>
          </p:cNvCxnSpPr>
          <p:nvPr/>
        </p:nvCxnSpPr>
        <p:spPr>
          <a:xfrm flipV="1">
            <a:off x="9530924" y="4688383"/>
            <a:ext cx="12700" cy="8093397"/>
          </a:xfrm>
          <a:prstGeom prst="bentConnector3">
            <a:avLst>
              <a:gd name="adj1" fmla="val 20134622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1"/>
            <a:endCxn id="34" idx="0"/>
          </p:cNvCxnSpPr>
          <p:nvPr/>
        </p:nvCxnSpPr>
        <p:spPr>
          <a:xfrm rot="10800000" flipV="1">
            <a:off x="6481142" y="4688383"/>
            <a:ext cx="1220983" cy="3733074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ocument 33"/>
          <p:cNvSpPr/>
          <p:nvPr/>
        </p:nvSpPr>
        <p:spPr>
          <a:xfrm>
            <a:off x="5932501" y="8421457"/>
            <a:ext cx="1097280" cy="64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endCxn id="16" idx="0"/>
          </p:cNvCxnSpPr>
          <p:nvPr/>
        </p:nvCxnSpPr>
        <p:spPr>
          <a:xfrm>
            <a:off x="6481141" y="9022421"/>
            <a:ext cx="1" cy="10177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3039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4468</Words>
  <Application>Microsoft Macintosh PowerPoint</Application>
  <PresentationFormat>Custom</PresentationFormat>
  <Paragraphs>618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28</cp:revision>
  <dcterms:created xsi:type="dcterms:W3CDTF">2016-05-03T12:18:43Z</dcterms:created>
  <dcterms:modified xsi:type="dcterms:W3CDTF">2016-07-07T03:35:52Z</dcterms:modified>
</cp:coreProperties>
</file>