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624" y="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6E4B-7A79-FB43-8638-E9A35802AE45}" type="datetimeFigureOut">
              <a:rPr lang="en-US" smtClean="0"/>
              <a:t>4/19/16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A0AE-054D-4343-B850-8D1F4AB3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6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>
            <a:endCxn id="26" idx="0"/>
          </p:cNvCxnSpPr>
          <p:nvPr/>
        </p:nvCxnSpPr>
        <p:spPr>
          <a:xfrm>
            <a:off x="3448049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8" idx="0"/>
          </p:cNvCxnSpPr>
          <p:nvPr/>
        </p:nvCxnSpPr>
        <p:spPr>
          <a:xfrm>
            <a:off x="5084233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98623"/>
              </p:ext>
            </p:extLst>
          </p:nvPr>
        </p:nvGraphicFramePr>
        <p:xfrm>
          <a:off x="3348566" y="190500"/>
          <a:ext cx="17847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DataEntry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:boost::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::date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update() 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date()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 =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09110"/>
              </p:ext>
            </p:extLst>
          </p:nvPr>
        </p:nvGraphicFramePr>
        <p:xfrm>
          <a:off x="231140" y="1617137"/>
          <a:ext cx="229616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YahooPrice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open, high, low, close,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adjclose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volume : unsigned long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33320"/>
              </p:ext>
            </p:extLst>
          </p:nvPr>
        </p:nvGraphicFramePr>
        <p:xfrm>
          <a:off x="2716529" y="1617137"/>
          <a:ext cx="146304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YahooAction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ratio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927"/>
              </p:ext>
            </p:extLst>
          </p:nvPr>
        </p:nvGraphicFramePr>
        <p:xfrm>
          <a:off x="5994400" y="1617137"/>
          <a:ext cx="208026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maturity : string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77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USTreasuryYield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(string maturity_)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17357"/>
              </p:ext>
            </p:extLst>
          </p:nvPr>
        </p:nvGraphicFramePr>
        <p:xfrm>
          <a:off x="4352713" y="1617137"/>
          <a:ext cx="1463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USEquityReturn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ret : double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_update()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>
            <a:stCxn id="25" idx="0"/>
          </p:cNvCxnSpPr>
          <p:nvPr/>
        </p:nvCxnSpPr>
        <p:spPr>
          <a:xfrm flipV="1">
            <a:off x="137922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7034530" y="1464737"/>
            <a:ext cx="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9220" y="1464737"/>
            <a:ext cx="565531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2"/>
          </p:cNvCxnSpPr>
          <p:nvPr/>
        </p:nvCxnSpPr>
        <p:spPr>
          <a:xfrm>
            <a:off x="4240952" y="1226820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43072"/>
              </p:ext>
            </p:extLst>
          </p:nvPr>
        </p:nvGraphicFramePr>
        <p:xfrm>
          <a:off x="492760" y="3205480"/>
          <a:ext cx="14630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infile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ifstream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linenum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_line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next(),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551785" y="759648"/>
            <a:ext cx="1095172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pattern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endCxn id="74" idx="1"/>
          </p:cNvCxnSpPr>
          <p:nvPr/>
        </p:nvCxnSpPr>
        <p:spPr>
          <a:xfrm>
            <a:off x="4072467" y="838200"/>
            <a:ext cx="1479318" cy="44559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74" idx="1"/>
          </p:cNvCxnSpPr>
          <p:nvPr/>
        </p:nvCxnSpPr>
        <p:spPr>
          <a:xfrm flipV="1">
            <a:off x="4305300" y="882759"/>
            <a:ext cx="1246485" cy="230608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4121"/>
              </p:ext>
            </p:extLst>
          </p:nvPr>
        </p:nvGraphicFramePr>
        <p:xfrm>
          <a:off x="224974" y="127941"/>
          <a:ext cx="8702933" cy="208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trader(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trader.run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all_positions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trader.positions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());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first_entry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last_exit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::days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invested_days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44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Series::EODDB::_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sDB.insert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(DB::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value_type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Series::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Series::EODDB::instance().get(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spx_db.size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spx_db.period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spx_db.duration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:=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::map&lt;boost::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4973" y="2634084"/>
            <a:ext cx="4104252" cy="6463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EODSeries</a:t>
            </a:r>
            <a:r>
              <a:rPr lang="en-US" sz="900" dirty="0" smtClean="0"/>
              <a:t> := </a:t>
            </a:r>
            <a:r>
              <a:rPr lang="en-US" sz="900" dirty="0" err="1"/>
              <a:t>std</a:t>
            </a:r>
            <a:r>
              <a:rPr lang="en-US" sz="900" dirty="0"/>
              <a:t>::map&lt;boost::</a:t>
            </a:r>
            <a:r>
              <a:rPr lang="en-US" sz="900" dirty="0" err="1"/>
              <a:t>gregorian</a:t>
            </a:r>
            <a:r>
              <a:rPr lang="en-US" sz="900" dirty="0"/>
              <a:t>::date, </a:t>
            </a:r>
            <a:r>
              <a:rPr lang="en-US" sz="900" dirty="0" err="1"/>
              <a:t>DayPrice</a:t>
            </a:r>
            <a:r>
              <a:rPr lang="en-US" sz="900" dirty="0" smtClean="0"/>
              <a:t>&gt;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</a:t>
            </a:r>
            <a:r>
              <a:rPr lang="en-US" sz="900" dirty="0" err="1" smtClean="0">
                <a:solidFill>
                  <a:srgbClr val="008000"/>
                </a:solidFill>
              </a:rPr>
              <a:t>date&amp;price</a:t>
            </a:r>
            <a:r>
              <a:rPr lang="en-US" sz="900" dirty="0" smtClean="0">
                <a:solidFill>
                  <a:srgbClr val="008000"/>
                </a:solidFill>
              </a:rPr>
              <a:t>, which mainly returns the price of specified date</a:t>
            </a:r>
          </a:p>
          <a:p>
            <a:r>
              <a:rPr lang="en-US" sz="900" dirty="0" smtClean="0"/>
              <a:t>Member: _name, _</a:t>
            </a:r>
            <a:r>
              <a:rPr lang="en-US" sz="900" dirty="0" err="1" smtClean="0"/>
              <a:t>isLoaded</a:t>
            </a:r>
            <a:endParaRPr lang="en-US" sz="900" dirty="0"/>
          </a:p>
          <a:p>
            <a:r>
              <a:rPr lang="en-US" sz="900" dirty="0" smtClean="0"/>
              <a:t>Method: open(), close(), low(), high(),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(), volume(), after(), before(),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607" y="2228850"/>
            <a:ext cx="332479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DayPrice</a:t>
            </a:r>
            <a:endParaRPr lang="en-US" sz="900" dirty="0" smtClean="0"/>
          </a:p>
          <a:p>
            <a:r>
              <a:rPr lang="en-US" sz="900" dirty="0" smtClean="0"/>
              <a:t>Member: key (this is date), open, close, low, high, </a:t>
            </a:r>
            <a:r>
              <a:rPr lang="en-US" sz="900" dirty="0" err="1" smtClean="0"/>
              <a:t>adjclose</a:t>
            </a:r>
            <a:r>
              <a:rPr lang="en-US" sz="900" dirty="0" smtClean="0"/>
              <a:t>, volume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3919383" y="2598182"/>
            <a:ext cx="838623" cy="12912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305" y="474018"/>
            <a:ext cx="4907432" cy="32778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Execution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This is a container of most basic trading activity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When, what, at how much, how many shares, etc.</a:t>
            </a:r>
          </a:p>
          <a:p>
            <a:r>
              <a:rPr lang="en-US" sz="900" dirty="0" smtClean="0"/>
              <a:t>Member: UL _id, string _symbol, unsigned _size, Price _price, date _</a:t>
            </a:r>
            <a:r>
              <a:rPr lang="en-US" sz="900" dirty="0" err="1" smtClean="0"/>
              <a:t>dt</a:t>
            </a:r>
            <a:endParaRPr lang="en-US" sz="900" dirty="0" smtClean="0"/>
          </a:p>
          <a:p>
            <a:r>
              <a:rPr lang="en-US" sz="900" dirty="0" smtClean="0"/>
              <a:t>Method: </a:t>
            </a:r>
            <a:r>
              <a:rPr lang="en-US" sz="900" i="1" dirty="0" smtClean="0"/>
              <a:t>mostly returning the members</a:t>
            </a:r>
          </a:p>
          <a:p>
            <a:endParaRPr lang="en-US" sz="900" dirty="0"/>
          </a:p>
          <a:p>
            <a:r>
              <a:rPr lang="en-US" sz="900" dirty="0" err="1"/>
              <a:t>Execution</a:t>
            </a:r>
            <a:r>
              <a:rPr lang="en-US" sz="900" dirty="0" err="1" smtClean="0"/>
              <a:t>Ptr</a:t>
            </a:r>
            <a:r>
              <a:rPr lang="en-US" sz="900" dirty="0" smtClean="0"/>
              <a:t> := </a:t>
            </a:r>
            <a:r>
              <a:rPr lang="en-US" sz="900" dirty="0"/>
              <a:t>boost::</a:t>
            </a:r>
            <a:r>
              <a:rPr lang="en-US" sz="900" dirty="0" err="1"/>
              <a:t>shared_ptr</a:t>
            </a:r>
            <a:r>
              <a:rPr lang="en-US" sz="900" dirty="0"/>
              <a:t>&lt;Execution&gt;</a:t>
            </a:r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:= </a:t>
            </a:r>
            <a:r>
              <a:rPr lang="en-US" sz="900" dirty="0" err="1" smtClean="0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 smtClean="0"/>
              <a:t>ExecutionPtr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Indexed by: </a:t>
            </a:r>
            <a:r>
              <a:rPr lang="en-US" sz="900" dirty="0" err="1" smtClean="0"/>
              <a:t>ordered_unique</a:t>
            </a:r>
            <a:r>
              <a:rPr lang="en-US" sz="900" dirty="0" smtClean="0"/>
              <a:t>&lt;Execution _id&gt;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</a:t>
            </a:r>
            <a:r>
              <a:rPr lang="en-US" sz="900" dirty="0"/>
              <a:t>Execution </a:t>
            </a:r>
            <a:r>
              <a:rPr lang="en-US" sz="900" dirty="0" smtClean="0"/>
              <a:t>_</a:t>
            </a:r>
            <a:r>
              <a:rPr lang="en-US" sz="900" dirty="0" err="1" smtClean="0"/>
              <a:t>dt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_id&gt;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ordered_unique</a:t>
            </a:r>
            <a:r>
              <a:rPr lang="en-US" sz="900" dirty="0"/>
              <a:t>&lt;Execution </a:t>
            </a:r>
            <a:r>
              <a:rPr lang="en-US" sz="900" dirty="0" smtClean="0"/>
              <a:t>side&gt;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 smtClean="0"/>
              <a:t>ExecutionSet</a:t>
            </a:r>
            <a:r>
              <a:rPr lang="en-US" sz="900" dirty="0" smtClean="0"/>
              <a:t>: private __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, </a:t>
            </a:r>
            <a:r>
              <a:rPr lang="en-US" sz="900" dirty="0"/>
              <a:t>public </a:t>
            </a:r>
            <a:r>
              <a:rPr lang="en-US" sz="900" dirty="0" err="1"/>
              <a:t>ExecutionNotifier</a:t>
            </a:r>
            <a:endParaRPr lang="en-US" sz="900" dirty="0"/>
          </a:p>
          <a:p>
            <a:r>
              <a:rPr lang="en-US" sz="900" dirty="0">
                <a:solidFill>
                  <a:srgbClr val="008000"/>
                </a:solidFill>
              </a:rPr>
              <a:t>/</a:t>
            </a:r>
            <a:r>
              <a:rPr lang="en-US" sz="900" dirty="0" smtClean="0">
                <a:solidFill>
                  <a:srgbClr val="008000"/>
                </a:solidFill>
              </a:rPr>
              <a:t>/ Container (like vector&lt;&gt;) of Execution pointers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/>
              <a:t>Member</a:t>
            </a:r>
            <a:r>
              <a:rPr lang="en-US" sz="900" dirty="0" smtClean="0"/>
              <a:t>: </a:t>
            </a:r>
            <a:r>
              <a:rPr lang="en-US" sz="900" dirty="0"/>
              <a:t>static Execution::ID _</a:t>
            </a:r>
            <a:r>
              <a:rPr lang="en-US" sz="900" dirty="0" err="1"/>
              <a:t>eid</a:t>
            </a:r>
            <a:endParaRPr lang="en-US" sz="900" dirty="0"/>
          </a:p>
          <a:p>
            <a:r>
              <a:rPr lang="en-US" sz="900" dirty="0" smtClean="0"/>
              <a:t>Method:  buy(string symbol</a:t>
            </a:r>
            <a:r>
              <a:rPr lang="en-US" sz="900" dirty="0"/>
              <a:t>, </a:t>
            </a:r>
            <a:r>
              <a:rPr lang="en-US" sz="900" dirty="0" smtClean="0"/>
              <a:t>date</a:t>
            </a:r>
            <a:r>
              <a:rPr lang="en-US" sz="900" dirty="0"/>
              <a:t>&amp; </a:t>
            </a:r>
            <a:r>
              <a:rPr lang="en-US" sz="900" dirty="0" err="1"/>
              <a:t>dt</a:t>
            </a:r>
            <a:r>
              <a:rPr lang="en-US" sz="900" dirty="0"/>
              <a:t>, </a:t>
            </a:r>
            <a:r>
              <a:rPr lang="en-US" sz="900" dirty="0" smtClean="0"/>
              <a:t>Price</a:t>
            </a:r>
            <a:r>
              <a:rPr lang="en-US" sz="900" dirty="0"/>
              <a:t>&amp; price, unsigned size</a:t>
            </a:r>
            <a:r>
              <a:rPr lang="en-US" sz="900" dirty="0" smtClean="0"/>
              <a:t>)  </a:t>
            </a:r>
            <a:r>
              <a:rPr lang="en-US" sz="900" dirty="0" smtClean="0">
                <a:solidFill>
                  <a:srgbClr val="008000"/>
                </a:solidFill>
              </a:rPr>
              <a:t>// add a buy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sell(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sell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</a:t>
            </a:r>
            <a:r>
              <a:rPr lang="en-US" sz="900" dirty="0" err="1" smtClean="0"/>
              <a:t>sell_short</a:t>
            </a:r>
            <a:r>
              <a:rPr lang="en-US" sz="900" dirty="0" smtClean="0"/>
              <a:t>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short transaction</a:t>
            </a:r>
            <a:endParaRPr lang="en-US" sz="900" dirty="0">
              <a:solidFill>
                <a:srgbClr val="008000"/>
              </a:solidFill>
            </a:endParaRPr>
          </a:p>
          <a:p>
            <a:r>
              <a:rPr lang="en-US" sz="900" dirty="0" smtClean="0"/>
              <a:t>	cover(</a:t>
            </a:r>
            <a:r>
              <a:rPr lang="en-US" sz="900" dirty="0"/>
              <a:t>string symbol, date&amp; </a:t>
            </a:r>
            <a:r>
              <a:rPr lang="en-US" sz="900" dirty="0" err="1"/>
              <a:t>dt</a:t>
            </a:r>
            <a:r>
              <a:rPr lang="en-US" sz="900" dirty="0"/>
              <a:t>, Price&amp; price, unsigned size)  </a:t>
            </a:r>
            <a:r>
              <a:rPr lang="en-US" sz="900" dirty="0">
                <a:solidFill>
                  <a:srgbClr val="008000"/>
                </a:solidFill>
              </a:rPr>
              <a:t>// add a </a:t>
            </a:r>
            <a:r>
              <a:rPr lang="en-US" sz="900" dirty="0" smtClean="0">
                <a:solidFill>
                  <a:srgbClr val="008000"/>
                </a:solidFill>
              </a:rPr>
              <a:t>cover </a:t>
            </a:r>
            <a:r>
              <a:rPr lang="en-US" sz="900" dirty="0">
                <a:solidFill>
                  <a:srgbClr val="008000"/>
                </a:solidFill>
              </a:rPr>
              <a:t>transaction</a:t>
            </a:r>
          </a:p>
          <a:p>
            <a:r>
              <a:rPr lang="en-US" sz="900" dirty="0" smtClean="0"/>
              <a:t>ex&gt; buy() </a:t>
            </a:r>
            <a:r>
              <a:rPr lang="en-US" sz="9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 err="1" smtClean="0"/>
              <a:t>pExe</a:t>
            </a:r>
            <a:r>
              <a:rPr lang="en-US" sz="900" dirty="0" smtClean="0"/>
              <a:t> = new </a:t>
            </a:r>
            <a:r>
              <a:rPr lang="en-US" sz="900" dirty="0" err="1" smtClean="0"/>
              <a:t>BuyExecution</a:t>
            </a:r>
            <a:r>
              <a:rPr lang="en-US" sz="900" dirty="0" smtClean="0"/>
              <a:t>(symbol, ++ _</a:t>
            </a:r>
            <a:r>
              <a:rPr lang="en-US" sz="900" dirty="0" err="1" smtClean="0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</a:t>
            </a:r>
            <a:r>
              <a:rPr lang="en-US" sz="900" dirty="0"/>
              <a:t>insert(</a:t>
            </a:r>
            <a:r>
              <a:rPr lang="en-US" sz="900" dirty="0" err="1"/>
              <a:t>pExe</a:t>
            </a:r>
            <a:r>
              <a:rPr lang="en-US" sz="900" dirty="0" smtClean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 smtClean="0"/>
              <a:t> return _</a:t>
            </a:r>
            <a:r>
              <a:rPr lang="en-US" sz="900" dirty="0" err="1" smtClean="0"/>
              <a:t>eid</a:t>
            </a:r>
            <a:endParaRPr lang="en-US" sz="900" dirty="0" smtClean="0"/>
          </a:p>
          <a:p>
            <a:r>
              <a:rPr lang="en-US" sz="900" dirty="0" smtClean="0"/>
              <a:t>        sell(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</a:t>
            </a:r>
            <a:r>
              <a:rPr lang="en-US" sz="900" dirty="0" err="1"/>
              <a:t>pExe</a:t>
            </a:r>
            <a:r>
              <a:rPr lang="en-US" sz="900" dirty="0"/>
              <a:t> = new </a:t>
            </a:r>
            <a:r>
              <a:rPr lang="en-US" sz="900" dirty="0" err="1" smtClean="0"/>
              <a:t>SellExecution</a:t>
            </a:r>
            <a:r>
              <a:rPr lang="en-US" sz="900" dirty="0"/>
              <a:t>(symbol, ++ _</a:t>
            </a:r>
            <a:r>
              <a:rPr lang="en-US" sz="900" dirty="0" err="1"/>
              <a:t>eid</a:t>
            </a:r>
            <a:r>
              <a:rPr lang="en-US" sz="900" dirty="0"/>
              <a:t>, </a:t>
            </a:r>
            <a:r>
              <a:rPr lang="en-US" sz="900" dirty="0" err="1"/>
              <a:t>dt</a:t>
            </a:r>
            <a:r>
              <a:rPr lang="en-US" sz="900" dirty="0"/>
              <a:t>, price, size)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insert(</a:t>
            </a:r>
            <a:r>
              <a:rPr lang="en-US" sz="900" dirty="0" err="1"/>
              <a:t>pExe</a:t>
            </a:r>
            <a:r>
              <a:rPr lang="en-US" sz="900" dirty="0"/>
              <a:t>) </a:t>
            </a:r>
            <a:r>
              <a:rPr lang="en-US" sz="9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900" dirty="0"/>
              <a:t> return </a:t>
            </a:r>
            <a:r>
              <a:rPr lang="en-US" sz="900" dirty="0" smtClean="0"/>
              <a:t>_</a:t>
            </a:r>
            <a:r>
              <a:rPr lang="en-US" sz="900" dirty="0" err="1" smtClean="0"/>
              <a:t>eid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96884"/>
              </p:ext>
            </p:extLst>
          </p:nvPr>
        </p:nvGraphicFramePr>
        <p:xfrm>
          <a:off x="393151" y="102202"/>
          <a:ext cx="4718164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891"/>
                <a:gridCol w="1081371"/>
                <a:gridCol w="1320313"/>
                <a:gridCol w="123458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BUY(0)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SELL(1)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SellShortExecutio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SHORT(2)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side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COVER(3)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>
            <a:stCxn id="3" idx="2"/>
          </p:cNvCxnSpPr>
          <p:nvPr/>
        </p:nvCxnSpPr>
        <p:spPr>
          <a:xfrm flipH="1">
            <a:off x="1136710" y="384141"/>
            <a:ext cx="1615523" cy="18201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51" y="3166981"/>
            <a:ext cx="4179713" cy="25853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Position</a:t>
            </a:r>
          </a:p>
          <a:p>
            <a:r>
              <a:rPr lang="en-US" sz="900" dirty="0" smtClean="0">
                <a:solidFill>
                  <a:srgbClr val="008000"/>
                </a:solidFill>
              </a:rPr>
              <a:t>// Each type (long, short, ..) of position consists of a set of executions</a:t>
            </a:r>
          </a:p>
          <a:p>
            <a:r>
              <a:rPr lang="en-US" sz="900" dirty="0" smtClean="0"/>
              <a:t>Member: UL _id, string _symbol, unsigned _size, </a:t>
            </a:r>
            <a:r>
              <a:rPr lang="en-US" sz="900" dirty="0" err="1" smtClean="0"/>
              <a:t>ExecutionSet</a:t>
            </a:r>
            <a:r>
              <a:rPr lang="en-US" sz="900" dirty="0" smtClean="0"/>
              <a:t> </a:t>
            </a:r>
            <a:r>
              <a:rPr lang="en-US" sz="900" dirty="0"/>
              <a:t>_</a:t>
            </a:r>
            <a:r>
              <a:rPr lang="en-US" sz="900" dirty="0" err="1"/>
              <a:t>sExecutions</a:t>
            </a:r>
            <a:endParaRPr lang="en-US" sz="900" dirty="0" smtClean="0"/>
          </a:p>
          <a:p>
            <a:r>
              <a:rPr lang="en-US" sz="900" dirty="0" smtClean="0"/>
              <a:t>Method: open(){ return _size != 0; }, closed() { return !open(); }</a:t>
            </a:r>
          </a:p>
          <a:p>
            <a:endParaRPr lang="en-US" sz="900" dirty="0"/>
          </a:p>
          <a:p>
            <a:r>
              <a:rPr lang="en-US" sz="900" dirty="0" err="1" smtClean="0"/>
              <a:t>PositionPtr</a:t>
            </a:r>
            <a:r>
              <a:rPr lang="en-US" sz="900" dirty="0" smtClean="0"/>
              <a:t> :</a:t>
            </a:r>
            <a:r>
              <a:rPr lang="en-US" sz="900" dirty="0"/>
              <a:t>= boost::</a:t>
            </a:r>
            <a:r>
              <a:rPr lang="en-US" sz="900" dirty="0" err="1"/>
              <a:t>shared_ptr</a:t>
            </a:r>
            <a:r>
              <a:rPr lang="en-US" sz="900" dirty="0" smtClean="0"/>
              <a:t>&lt;</a:t>
            </a:r>
            <a:r>
              <a:rPr lang="en-US" sz="900" dirty="0"/>
              <a:t>Position</a:t>
            </a:r>
            <a:r>
              <a:rPr lang="en-US" sz="900" dirty="0" smtClean="0"/>
              <a:t>&gt;</a:t>
            </a:r>
            <a:endParaRPr lang="en-US" sz="900" dirty="0"/>
          </a:p>
          <a:p>
            <a:endParaRPr lang="en-US" sz="900" dirty="0" smtClean="0"/>
          </a:p>
          <a:p>
            <a:r>
              <a:rPr lang="en-US" sz="900" dirty="0" smtClean="0"/>
              <a:t>__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:</a:t>
            </a:r>
            <a:r>
              <a:rPr lang="en-US" sz="900" dirty="0"/>
              <a:t>= </a:t>
            </a:r>
            <a:r>
              <a:rPr lang="en-US" sz="900" dirty="0" err="1"/>
              <a:t>multi_index_container</a:t>
            </a:r>
            <a:r>
              <a:rPr lang="en-US" sz="900" dirty="0" smtClean="0"/>
              <a:t>&lt;</a:t>
            </a:r>
            <a:r>
              <a:rPr lang="en-US" sz="900" dirty="0" err="1"/>
              <a:t>PositionPtr</a:t>
            </a:r>
            <a:r>
              <a:rPr lang="en-US" sz="900" dirty="0"/>
              <a:t> </a:t>
            </a:r>
            <a:r>
              <a:rPr lang="en-US" sz="900" dirty="0" smtClean="0"/>
              <a:t>&gt;</a:t>
            </a:r>
            <a:endParaRPr lang="en-US" sz="900" dirty="0"/>
          </a:p>
          <a:p>
            <a:r>
              <a:rPr lang="en-US" sz="900" dirty="0"/>
              <a:t>Indexed by: </a:t>
            </a:r>
            <a:r>
              <a:rPr lang="en-US" sz="900" dirty="0" err="1"/>
              <a:t>ordered_unique</a:t>
            </a:r>
            <a:r>
              <a:rPr lang="en-US" sz="900" dirty="0" smtClean="0"/>
              <a:t>&lt; Position::_id &gt;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    </a:t>
            </a:r>
            <a:r>
              <a:rPr lang="en-US" sz="900" dirty="0" err="1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</a:t>
            </a:r>
            <a:r>
              <a:rPr lang="en-US" sz="900" dirty="0" smtClean="0"/>
              <a:t>:_symbol </a:t>
            </a:r>
            <a:r>
              <a:rPr lang="en-US" sz="900" dirty="0"/>
              <a:t>&gt;</a:t>
            </a:r>
          </a:p>
          <a:p>
            <a:r>
              <a:rPr lang="en-US" sz="900" dirty="0" smtClean="0"/>
              <a:t>	    </a:t>
            </a:r>
            <a:r>
              <a:rPr lang="en-US" sz="900" dirty="0" err="1" smtClean="0"/>
              <a:t>ordered_non_unique</a:t>
            </a:r>
            <a:r>
              <a:rPr lang="en-US" sz="900" dirty="0" smtClean="0"/>
              <a:t>&lt; Position</a:t>
            </a:r>
            <a:r>
              <a:rPr lang="en-US" sz="900" dirty="0"/>
              <a:t>::</a:t>
            </a:r>
            <a:r>
              <a:rPr lang="en-US" sz="900" dirty="0" err="1" smtClean="0"/>
              <a:t>first_exec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r>
              <a:rPr lang="en-US" sz="900" dirty="0"/>
              <a:t>	    </a:t>
            </a:r>
            <a:r>
              <a:rPr lang="en-US" sz="900" dirty="0" err="1"/>
              <a:t>ordered_non_unique</a:t>
            </a:r>
            <a:r>
              <a:rPr lang="en-US" sz="900" dirty="0"/>
              <a:t>&lt; Position:</a:t>
            </a:r>
            <a:r>
              <a:rPr lang="en-US" sz="900" dirty="0" smtClean="0"/>
              <a:t>:</a:t>
            </a:r>
            <a:r>
              <a:rPr lang="en-US" sz="900" dirty="0" err="1" smtClean="0"/>
              <a:t>last_exec</a:t>
            </a:r>
            <a:r>
              <a:rPr lang="en-US" sz="900" dirty="0" smtClean="0"/>
              <a:t>() </a:t>
            </a:r>
            <a:r>
              <a:rPr lang="en-US" sz="900" dirty="0"/>
              <a:t>&gt;</a:t>
            </a:r>
          </a:p>
          <a:p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 err="1" smtClean="0"/>
              <a:t>PositionSet</a:t>
            </a:r>
            <a:r>
              <a:rPr lang="en-US" sz="900" dirty="0" smtClean="0"/>
              <a:t> </a:t>
            </a:r>
            <a:r>
              <a:rPr lang="en-US" sz="900" dirty="0"/>
              <a:t>: private __</a:t>
            </a:r>
            <a:r>
              <a:rPr lang="en-US" sz="900" dirty="0" err="1"/>
              <a:t>PositionSet</a:t>
            </a:r>
            <a:endParaRPr lang="en-US" sz="900" dirty="0" smtClean="0">
              <a:solidFill>
                <a:srgbClr val="008000"/>
              </a:solidFill>
            </a:endParaRPr>
          </a:p>
          <a:p>
            <a:r>
              <a:rPr lang="en-US" sz="900" dirty="0">
                <a:solidFill>
                  <a:srgbClr val="008000"/>
                </a:solidFill>
              </a:rPr>
              <a:t>// Container (like vector</a:t>
            </a:r>
            <a:r>
              <a:rPr lang="en-US" sz="900" dirty="0" smtClean="0">
                <a:solidFill>
                  <a:srgbClr val="008000"/>
                </a:solidFill>
              </a:rPr>
              <a:t>&lt;…&gt;</a:t>
            </a:r>
            <a:r>
              <a:rPr lang="en-US" sz="900" dirty="0">
                <a:solidFill>
                  <a:srgbClr val="008000"/>
                </a:solidFill>
              </a:rPr>
              <a:t>) of </a:t>
            </a:r>
            <a:r>
              <a:rPr lang="en-US" sz="900" dirty="0" smtClean="0">
                <a:solidFill>
                  <a:srgbClr val="008000"/>
                </a:solidFill>
              </a:rPr>
              <a:t>Position pointers</a:t>
            </a:r>
          </a:p>
          <a:p>
            <a:r>
              <a:rPr lang="en-US" sz="900" dirty="0" smtClean="0"/>
              <a:t>Method: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err="1" smtClean="0"/>
              <a:t>PositionSet</a:t>
            </a:r>
            <a:r>
              <a:rPr lang="en-US" sz="900" dirty="0" smtClean="0"/>
              <a:t> open(), closed()</a:t>
            </a:r>
            <a:r>
              <a:rPr lang="en-US" sz="900" dirty="0"/>
              <a:t> </a:t>
            </a:r>
            <a:r>
              <a:rPr lang="en-US" sz="900" dirty="0" smtClean="0"/>
              <a:t> </a:t>
            </a:r>
            <a:r>
              <a:rPr lang="en-US" sz="900" dirty="0" smtClean="0">
                <a:solidFill>
                  <a:srgbClr val="008000"/>
                </a:solidFill>
              </a:rPr>
              <a:t>/</a:t>
            </a:r>
            <a:r>
              <a:rPr lang="en-US" sz="900" dirty="0">
                <a:solidFill>
                  <a:srgbClr val="008000"/>
                </a:solidFill>
              </a:rPr>
              <a:t>/ </a:t>
            </a:r>
            <a:r>
              <a:rPr lang="en-US" sz="900" dirty="0" smtClean="0">
                <a:solidFill>
                  <a:srgbClr val="008000"/>
                </a:solidFill>
              </a:rPr>
              <a:t>return all open or closed positions</a:t>
            </a:r>
          </a:p>
          <a:p>
            <a:r>
              <a:rPr lang="en-US" sz="900" dirty="0" smtClean="0"/>
              <a:t>	</a:t>
            </a:r>
            <a:r>
              <a:rPr lang="en-US" sz="900" dirty="0" err="1"/>
              <a:t>PositionSet</a:t>
            </a:r>
            <a:r>
              <a:rPr lang="en-US" sz="900" dirty="0"/>
              <a:t> </a:t>
            </a:r>
            <a:r>
              <a:rPr lang="en-US" sz="900" dirty="0" err="1" smtClean="0"/>
              <a:t>longPos</a:t>
            </a:r>
            <a:r>
              <a:rPr lang="en-US" sz="900" dirty="0" smtClean="0"/>
              <a:t>(), </a:t>
            </a:r>
            <a:r>
              <a:rPr lang="en-US" sz="900" dirty="0" err="1" smtClean="0"/>
              <a:t>shortPos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	</a:t>
            </a:r>
            <a:r>
              <a:rPr lang="en-US" sz="900" dirty="0" smtClean="0"/>
              <a:t>double realized(), unrealized()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8000"/>
                </a:solidFill>
              </a:rPr>
              <a:t>// </a:t>
            </a:r>
            <a:r>
              <a:rPr lang="en-US" sz="900" dirty="0" smtClean="0">
                <a:solidFill>
                  <a:srgbClr val="008000"/>
                </a:solidFill>
              </a:rPr>
              <a:t>number of realized </a:t>
            </a:r>
            <a:r>
              <a:rPr lang="en-US" sz="900" dirty="0">
                <a:solidFill>
                  <a:srgbClr val="008000"/>
                </a:solidFill>
              </a:rPr>
              <a:t>or </a:t>
            </a:r>
            <a:r>
              <a:rPr lang="en-US" sz="900" dirty="0" smtClean="0">
                <a:solidFill>
                  <a:srgbClr val="008000"/>
                </a:solidFill>
              </a:rPr>
              <a:t>unrealized positions</a:t>
            </a:r>
            <a:endParaRPr lang="en-US" sz="900" dirty="0">
              <a:solidFill>
                <a:srgbClr val="008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52781"/>
              </p:ext>
            </p:extLst>
          </p:nvPr>
        </p:nvGraphicFramePr>
        <p:xfrm>
          <a:off x="393148" y="5226316"/>
          <a:ext cx="6565539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_buys, _sells (# of buy and sell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cover(){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sell(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/_</a:t>
                      </a:r>
                      <a:r>
                        <a:rPr lang="en-US" sz="700" b="0" i="1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(next page)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18407" y="5306244"/>
            <a:ext cx="262899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408" y="3255821"/>
            <a:ext cx="389593" cy="213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18407" y="3249160"/>
            <a:ext cx="0" cy="205913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10873"/>
              </p:ext>
            </p:extLst>
          </p:nvPr>
        </p:nvGraphicFramePr>
        <p:xfrm>
          <a:off x="393148" y="110913"/>
          <a:ext cx="6565539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2001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U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_shorts, _covers (# of short and cover executions), double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buys(){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_buys; }, sells(){ return _sells; },</a:t>
                      </a:r>
                    </a:p>
                    <a:p>
                      <a:pPr lvl="1"/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(){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buy(){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}, void sell(){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NotImplemented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sExecutions.sell_short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_buys += size; _size +=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 {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sExecutions.cover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pPr lvl="3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  _sells += size; _size -= size; update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; }</a:t>
                      </a:r>
                    </a:p>
                    <a:p>
                      <a:pPr lvl="1"/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void close(){ cover(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price, _size); }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factor =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700" b="0" i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factor();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StrategicPosition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(not covered yet: look at </a:t>
                      </a:r>
                      <a:r>
                        <a:rPr lang="en-US" sz="700" b="0" dirty="0" err="1" smtClean="0">
                          <a:solidFill>
                            <a:srgbClr val="FF0000"/>
                          </a:solidFill>
                        </a:rPr>
                        <a:t>JanTrader</a:t>
                      </a:r>
                      <a:r>
                        <a:rPr lang="en-US" sz="7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001"/>
              </p:ext>
            </p:extLst>
          </p:nvPr>
        </p:nvGraphicFramePr>
        <p:xfrm>
          <a:off x="1494337" y="1852498"/>
          <a:ext cx="6261340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  <a:gridCol w="1252268"/>
                <a:gridCol w="1252268"/>
                <a:gridCol w="1252268"/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AATrader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EOMTrader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970948" y="1940127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76000"/>
              </p:ext>
            </p:extLst>
          </p:nvPr>
        </p:nvGraphicFramePr>
        <p:xfrm>
          <a:off x="393148" y="2180353"/>
          <a:ext cx="6565539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140589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Captures buy/sell/</a:t>
                      </a:r>
                      <a:r>
                        <a:rPr lang="en-US" sz="700" b="0" dirty="0" err="1" smtClean="0">
                          <a:solidFill>
                            <a:srgbClr val="008000"/>
                          </a:solidFill>
                        </a:rPr>
                        <a:t>etc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 signal, and update position accordingly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static Position::ID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Method:  buy()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sell(id)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-&gt;sell(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(++_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    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cover(id) {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*(_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miPositions.find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(id));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                 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-&gt;cover(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size); }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positions() {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return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; },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positions(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symbol);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get(U id);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VIX high: buy signal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Buys when VIX &gt;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+3SD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, sells when VIX &lt; +1SD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BBand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strategy_sellshort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January effect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Buy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DFSVX (</a:t>
                      </a: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Buys US Small Cap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Value) on Dec 20, hedge the long position with SPX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// Close everything on Jan 10 next year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long_symbol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hedge_symbol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vix_db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 run();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63195"/>
              </p:ext>
            </p:extLst>
          </p:nvPr>
        </p:nvGraphicFramePr>
        <p:xfrm>
          <a:off x="7620001" y="1459257"/>
          <a:ext cx="1252268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JanTrader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7096612" y="1546886"/>
            <a:ext cx="523389" cy="34448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7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7718"/>
              </p:ext>
            </p:extLst>
          </p:nvPr>
        </p:nvGraphicFramePr>
        <p:xfrm>
          <a:off x="393148" y="150894"/>
          <a:ext cx="6565539" cy="1287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vector&lt;double&gt;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double _mean,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Total return, arithmetic mean of return,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stdev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of return, best &amp; worst position and consecutive positions, drawdown, etc.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36669"/>
              </p:ext>
            </p:extLst>
          </p:nvPr>
        </p:nvGraphicFramePr>
        <p:xfrm>
          <a:off x="7469747" y="150893"/>
          <a:ext cx="1235096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96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8836"/>
              </p:ext>
            </p:extLst>
          </p:nvPr>
        </p:nvGraphicFramePr>
        <p:xfrm>
          <a:off x="7469748" y="1572220"/>
          <a:ext cx="1434481" cy="122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1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39257"/>
              </p:ext>
            </p:extLst>
          </p:nvPr>
        </p:nvGraphicFramePr>
        <p:xfrm>
          <a:off x="393148" y="1572220"/>
          <a:ext cx="6565539" cy="1592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539"/>
              </a:tblGrid>
              <a:tr h="3771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bfe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wae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PositionFactorsSet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{ double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371600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high, consecutive; };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ExcursionResults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favorable(), adverse()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PositionsReport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rgbClr val="008000"/>
                          </a:solidFill>
                        </a:rPr>
                        <a:t>// Outputs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rgbClr val="008000"/>
                          </a:solidFill>
                        </a:rPr>
                        <a:t>ReturnFactors</a:t>
                      </a:r>
                      <a:r>
                        <a:rPr lang="en-US" sz="700" b="0" baseline="0" dirty="0" smtClean="0">
                          <a:solidFill>
                            <a:srgbClr val="008000"/>
                          </a:solidFill>
                        </a:rPr>
                        <a:t> in an organized way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rf_pos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rf_neg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double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pos_percent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neg_percent</a:t>
                      </a:r>
                      <a:endParaRPr lang="en-US" sz="700" b="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Method:  Report(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en-US" sz="700" b="0" i="0" baseline="0" dirty="0" err="1" smtClean="0">
                          <a:solidFill>
                            <a:schemeClr val="tx1"/>
                          </a:solidFill>
                        </a:rPr>
                        <a:t>rf</a:t>
                      </a:r>
                      <a:r>
                        <a:rPr lang="en-US" sz="700" b="0" i="0" baseline="0" dirty="0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20589"/>
              </p:ext>
            </p:extLst>
          </p:nvPr>
        </p:nvGraphicFramePr>
        <p:xfrm>
          <a:off x="393143" y="3762970"/>
          <a:ext cx="8311698" cy="225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849"/>
                <a:gridCol w="4155849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Trader::buy()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miPositions.insert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pPos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multi index container of Position*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Member: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sExecutions.buy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(_symbol,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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29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multi index container of Execution*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::buy(…) {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(new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(symbol, 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</a:rPr>
                        <a:t>++_</a:t>
                      </a:r>
                      <a:r>
                        <a:rPr lang="en-US" sz="700" b="1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price, size))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insert(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21920" marR="121920" marT="34290" marB="34290">
                    <a:lnL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4075" y="6077026"/>
            <a:ext cx="5820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/>
              <a:t>Position index (_</a:t>
            </a:r>
            <a:r>
              <a:rPr lang="en-US" sz="900" dirty="0" err="1" smtClean="0"/>
              <a:t>pid</a:t>
            </a:r>
            <a:r>
              <a:rPr lang="en-US" sz="900" dirty="0" smtClean="0"/>
              <a:t>) and execution index (_</a:t>
            </a:r>
            <a:r>
              <a:rPr lang="en-US" sz="900" dirty="0" err="1" smtClean="0"/>
              <a:t>eid</a:t>
            </a:r>
            <a:r>
              <a:rPr lang="en-US" sz="900" dirty="0" smtClean="0"/>
              <a:t>) are cumulative through the run</a:t>
            </a:r>
          </a:p>
          <a:p>
            <a:pPr marL="228600" indent="-228600">
              <a:buAutoNum type="arabicPeriod"/>
            </a:pPr>
            <a:r>
              <a:rPr lang="en-US" sz="900" dirty="0"/>
              <a:t>Position </a:t>
            </a:r>
            <a:r>
              <a:rPr lang="en-US" sz="900" dirty="0" smtClean="0"/>
              <a:t>#4 </a:t>
            </a:r>
            <a:r>
              <a:rPr lang="en-US" sz="900" dirty="0"/>
              <a:t>may contain Execution </a:t>
            </a:r>
            <a:r>
              <a:rPr lang="en-US" sz="900" dirty="0" smtClean="0"/>
              <a:t>#10,</a:t>
            </a:r>
            <a:r>
              <a:rPr lang="en-US" sz="900" dirty="0"/>
              <a:t>#</a:t>
            </a:r>
            <a:r>
              <a:rPr lang="en-US" sz="900" dirty="0" smtClean="0"/>
              <a:t>11</a:t>
            </a:r>
          </a:p>
          <a:p>
            <a:pPr marL="228600" indent="-228600">
              <a:buAutoNum type="arabicPeriod"/>
            </a:pPr>
            <a:r>
              <a:rPr lang="en-US" sz="900" dirty="0" smtClean="0"/>
              <a:t>Position #5 may contain Execution #12,#13,#14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884075" y="6457898"/>
            <a:ext cx="58207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err="1" smtClean="0"/>
              <a:t>StrategyPosition</a:t>
            </a:r>
            <a:r>
              <a:rPr lang="en-US" sz="900" dirty="0" smtClean="0"/>
              <a:t> may need refining; when you output </a:t>
            </a:r>
            <a:r>
              <a:rPr lang="en-US" sz="900" dirty="0" err="1" smtClean="0"/>
              <a:t>positionID</a:t>
            </a:r>
            <a:r>
              <a:rPr lang="en-US" sz="900" dirty="0"/>
              <a:t> </a:t>
            </a:r>
            <a:r>
              <a:rPr lang="en-US" sz="900" dirty="0" smtClean="0"/>
              <a:t>and </a:t>
            </a:r>
            <a:r>
              <a:rPr lang="en-US" sz="900" dirty="0" err="1" smtClean="0"/>
              <a:t>executionID</a:t>
            </a:r>
            <a:r>
              <a:rPr lang="en-US" sz="900" dirty="0" smtClean="0"/>
              <a:t>, it does not seem systematic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8751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4206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3901"/>
            <a:ext cx="8229600" cy="54022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Performance in dollar amount</a:t>
            </a:r>
          </a:p>
          <a:p>
            <a:pPr lvl="1"/>
            <a:r>
              <a:rPr lang="en-US" dirty="0"/>
              <a:t>Currently it assumes infinite </a:t>
            </a:r>
            <a:r>
              <a:rPr lang="en-US" dirty="0" smtClean="0"/>
              <a:t>capital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/>
          </a:p>
          <a:p>
            <a:pPr lvl="1"/>
            <a:r>
              <a:rPr lang="en-US" dirty="0" smtClean="0"/>
              <a:t>Bankroll auto formatting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test n&gt;1 bet size, Excel test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AATrader</a:t>
            </a:r>
            <a:r>
              <a:rPr lang="en-US" dirty="0" smtClean="0"/>
              <a:t> does not work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</a:t>
            </a:r>
          </a:p>
          <a:p>
            <a:pPr lvl="1"/>
            <a:r>
              <a:rPr lang="en-US" dirty="0"/>
              <a:t>No transaction fee, </a:t>
            </a:r>
            <a:r>
              <a:rPr lang="en-US" dirty="0" smtClean="0"/>
              <a:t>nor slippage</a:t>
            </a:r>
          </a:p>
          <a:p>
            <a:r>
              <a:rPr lang="en-US" dirty="0" smtClean="0"/>
              <a:t>Structure of </a:t>
            </a:r>
            <a:r>
              <a:rPr lang="en-US" dirty="0" err="1" smtClean="0"/>
              <a:t>backtest</a:t>
            </a:r>
            <a:endParaRPr lang="en-US" dirty="0" smtClean="0"/>
          </a:p>
          <a:p>
            <a:pPr lvl="1"/>
            <a:r>
              <a:rPr lang="en-US" dirty="0" smtClean="0"/>
              <a:t>Per security basis -&gt; per trading day basis -&gt; </a:t>
            </a:r>
            <a:r>
              <a:rPr lang="en-US" dirty="0" err="1" smtClean="0"/>
              <a:t>AATrader</a:t>
            </a:r>
            <a:r>
              <a:rPr lang="en-US" dirty="0" smtClean="0"/>
              <a:t> </a:t>
            </a:r>
            <a:r>
              <a:rPr lang="en-US" dirty="0" err="1" smtClean="0"/>
              <a:t>shld</a:t>
            </a:r>
            <a:r>
              <a:rPr lang="en-US" dirty="0" smtClean="0"/>
              <a:t> work after this update</a:t>
            </a:r>
          </a:p>
          <a:p>
            <a:pPr lvl="1"/>
            <a:r>
              <a:rPr lang="en-US" dirty="0" smtClean="0"/>
              <a:t>Bankroll + portfolio value recorded every trading day -&gt; used for statistics</a:t>
            </a:r>
          </a:p>
          <a:p>
            <a:pPr lvl="1"/>
            <a:r>
              <a:rPr lang="en-US" dirty="0" smtClean="0"/>
              <a:t>Take arbitrary # of securities as input together with all available dates</a:t>
            </a:r>
            <a:endParaRPr lang="en-US" dirty="0"/>
          </a:p>
          <a:p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Read benchmark and treasury data, </a:t>
            </a:r>
            <a:r>
              <a:rPr lang="en-US" dirty="0"/>
              <a:t>calculate beta, alpha,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Series::EOM to calculate EOM position of strategy, with SPX EOM, calculate beta, then with Treasury, calculate alpha</a:t>
            </a:r>
          </a:p>
          <a:p>
            <a:pPr lvl="1"/>
            <a:r>
              <a:rPr lang="en-US" dirty="0" err="1" smtClean="0"/>
              <a:t>Quantopial</a:t>
            </a:r>
            <a:r>
              <a:rPr lang="en-US" dirty="0" smtClean="0"/>
              <a:t> SPX </a:t>
            </a:r>
            <a:r>
              <a:rPr lang="en-US" dirty="0" err="1" smtClean="0"/>
              <a:t>BnH</a:t>
            </a:r>
            <a:r>
              <a:rPr lang="en-US" dirty="0" smtClean="0"/>
              <a:t> </a:t>
            </a:r>
            <a:r>
              <a:rPr lang="en-US" dirty="0" err="1" smtClean="0"/>
              <a:t>wirh</a:t>
            </a:r>
            <a:r>
              <a:rPr lang="en-US" dirty="0" smtClean="0"/>
              <a:t> diff horizon to test beta and alpha</a:t>
            </a:r>
            <a:endParaRPr lang="en-US" dirty="0"/>
          </a:p>
          <a:p>
            <a:r>
              <a:rPr lang="en-US" dirty="0" smtClean="0"/>
              <a:t>Position size control</a:t>
            </a:r>
          </a:p>
          <a:p>
            <a:pPr lvl="1"/>
            <a:r>
              <a:rPr lang="en-US" dirty="0" smtClean="0"/>
              <a:t>Kelly’s formula</a:t>
            </a:r>
          </a:p>
          <a:p>
            <a:r>
              <a:rPr lang="en-US" dirty="0" smtClean="0"/>
              <a:t>Class design</a:t>
            </a:r>
          </a:p>
          <a:p>
            <a:pPr lvl="1"/>
            <a:r>
              <a:rPr lang="en-US" dirty="0" smtClean="0"/>
              <a:t>Some pure virtual functions are used by only a subset of children</a:t>
            </a:r>
          </a:p>
          <a:p>
            <a:r>
              <a:rPr lang="en-US" dirty="0" smtClean="0"/>
              <a:t>No visual aid</a:t>
            </a:r>
          </a:p>
          <a:p>
            <a:pPr lvl="1"/>
            <a:r>
              <a:rPr lang="en-US" dirty="0" smtClean="0"/>
              <a:t>Find a way to visualize strategy</a:t>
            </a:r>
          </a:p>
        </p:txBody>
      </p:sp>
    </p:spTree>
    <p:extLst>
      <p:ext uri="{BB962C8B-B14F-4D97-AF65-F5344CB8AC3E}">
        <p14:creationId xmlns:p14="http://schemas.microsoft.com/office/powerpoint/2010/main" val="282476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84917"/>
              </p:ext>
            </p:extLst>
          </p:nvPr>
        </p:nvGraphicFramePr>
        <p:xfrm>
          <a:off x="2963332" y="551528"/>
          <a:ext cx="1463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Map&lt;date, LP*&gt;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95112"/>
              </p:ext>
            </p:extLst>
          </p:nvPr>
        </p:nvGraphicFramePr>
        <p:xfrm>
          <a:off x="1738206" y="1033285"/>
          <a:ext cx="391329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3293"/>
              </a:tblGrid>
              <a:tr h="12521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_load()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days(), duration(), period()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after(),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at_or_before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before(), last()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last_in_week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first_in_month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last_in_month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694852" y="795368"/>
            <a:ext cx="0" cy="237917"/>
          </a:xfrm>
          <a:prstGeom prst="line">
            <a:avLst/>
          </a:prstGeom>
          <a:ln w="12700" cmpd="sng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699" y="441117"/>
            <a:ext cx="642524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LP : class</a:t>
            </a:r>
            <a:endParaRPr lang="en-US" sz="1000" dirty="0"/>
          </a:p>
        </p:txBody>
      </p:sp>
      <p:cxnSp>
        <p:nvCxnSpPr>
          <p:cNvPr id="6" name="Straight Connector 5"/>
          <p:cNvCxnSpPr>
            <a:endCxn id="9" idx="0"/>
          </p:cNvCxnSpPr>
          <p:nvPr/>
        </p:nvCxnSpPr>
        <p:spPr>
          <a:xfrm>
            <a:off x="1175910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5993" y="2387264"/>
            <a:ext cx="1439892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YahooAction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70721"/>
              </p:ext>
            </p:extLst>
          </p:nvPr>
        </p:nvGraphicFramePr>
        <p:xfrm>
          <a:off x="510007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4192" y="2386928"/>
            <a:ext cx="1363437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YahooPrice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0422" y="2386928"/>
            <a:ext cx="1624926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USTreasuryYield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16035" y="2386928"/>
            <a:ext cx="1603324" cy="24622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&lt;&lt;bind&gt;&gt; (</a:t>
            </a:r>
            <a:r>
              <a:rPr lang="en-US" sz="1000" dirty="0" err="1" smtClean="0"/>
              <a:t>USEquityReturn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7" name="Straight Connector 16"/>
          <p:cNvCxnSpPr>
            <a:stCxn id="3" idx="2"/>
          </p:cNvCxnSpPr>
          <p:nvPr/>
        </p:nvCxnSpPr>
        <p:spPr>
          <a:xfrm>
            <a:off x="3694852" y="1978165"/>
            <a:ext cx="0" cy="29513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317697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72565" y="2273300"/>
            <a:ext cx="0" cy="49954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65872" y="2277885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75910" y="2277885"/>
            <a:ext cx="469665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042187" y="549147"/>
            <a:ext cx="1224551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Template base class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>
            <a:endCxn id="47" idx="1"/>
          </p:cNvCxnSpPr>
          <p:nvPr/>
        </p:nvCxnSpPr>
        <p:spPr>
          <a:xfrm>
            <a:off x="5006314" y="672258"/>
            <a:ext cx="1035873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7"/>
              </p:ext>
            </p:extLst>
          </p:nvPr>
        </p:nvGraphicFramePr>
        <p:xfrm>
          <a:off x="3651794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EquitySeries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50512"/>
              </p:ext>
            </p:extLst>
          </p:nvPr>
        </p:nvGraphicFramePr>
        <p:xfrm>
          <a:off x="5226982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TreasurySeries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monthly(), weekly()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12257"/>
              </p:ext>
            </p:extLst>
          </p:nvPr>
        </p:nvGraphicFramePr>
        <p:xfrm>
          <a:off x="2070036" y="2772849"/>
          <a:ext cx="133180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6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4959"/>
              </p:ext>
            </p:extLst>
          </p:nvPr>
        </p:nvGraphicFramePr>
        <p:xfrm>
          <a:off x="255016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_daily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_monthly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_action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::iterator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daily(),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monthly(),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pDaily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pMonthly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pAction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49"/>
              </p:ext>
            </p:extLst>
          </p:nvPr>
        </p:nvGraphicFramePr>
        <p:xfrm>
          <a:off x="5506720" y="557969"/>
          <a:ext cx="204015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54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map&lt;string, Asset&gt;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vector&lt;string&gt;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DB*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: unsigned long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instance()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load()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get()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dblist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advance()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>
            <a:endCxn id="2" idx="3"/>
          </p:cNvCxnSpPr>
          <p:nvPr/>
        </p:nvCxnSpPr>
        <p:spPr>
          <a:xfrm flipH="1">
            <a:off x="4590314" y="1457129"/>
            <a:ext cx="91640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82341" y="557969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5" idx="1"/>
          </p:cNvCxnSpPr>
          <p:nvPr/>
        </p:nvCxnSpPr>
        <p:spPr>
          <a:xfrm>
            <a:off x="7678954" y="681080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21665"/>
              </p:ext>
            </p:extLst>
          </p:nvPr>
        </p:nvGraphicFramePr>
        <p:xfrm>
          <a:off x="458560" y="68108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PriceSeries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1790366" y="1046840"/>
            <a:ext cx="759794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0976"/>
              </p:ext>
            </p:extLst>
          </p:nvPr>
        </p:nvGraphicFramePr>
        <p:xfrm>
          <a:off x="458560" y="1565000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ActionSeries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H="1">
            <a:off x="1790366" y="1209040"/>
            <a:ext cx="759794" cy="721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8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53069"/>
              </p:ext>
            </p:extLst>
          </p:nvPr>
        </p:nvGraphicFramePr>
        <p:xfrm>
          <a:off x="906246" y="3352800"/>
          <a:ext cx="133180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_dt : date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_price : double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price()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699491"/>
              </p:ext>
            </p:extLst>
          </p:nvPr>
        </p:nvGraphicFramePr>
        <p:xfrm>
          <a:off x="3213970" y="387424"/>
          <a:ext cx="23249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longPos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shortPos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90927"/>
              </p:ext>
            </p:extLst>
          </p:nvPr>
        </p:nvGraphicFramePr>
        <p:xfrm>
          <a:off x="906246" y="1374476"/>
          <a:ext cx="133180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sell()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1604"/>
              </p:ext>
            </p:extLst>
          </p:nvPr>
        </p:nvGraphicFramePr>
        <p:xfrm>
          <a:off x="906246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8010"/>
              </p:ext>
            </p:extLst>
          </p:nvPr>
        </p:nvGraphicFramePr>
        <p:xfrm>
          <a:off x="5539254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9237"/>
              </p:ext>
            </p:extLst>
          </p:nvPr>
        </p:nvGraphicFramePr>
        <p:xfrm>
          <a:off x="3994918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76112"/>
              </p:ext>
            </p:extLst>
          </p:nvPr>
        </p:nvGraphicFramePr>
        <p:xfrm>
          <a:off x="2450582" y="6102453"/>
          <a:ext cx="133180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SellExecution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side()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>
            <a:stCxn id="2" idx="2"/>
            <a:endCxn id="6" idx="0"/>
          </p:cNvCxnSpPr>
          <p:nvPr/>
        </p:nvCxnSpPr>
        <p:spPr>
          <a:xfrm>
            <a:off x="1572149" y="5760720"/>
            <a:ext cx="0" cy="34173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8" idx="0"/>
          </p:cNvCxnSpPr>
          <p:nvPr/>
        </p:nvCxnSpPr>
        <p:spPr>
          <a:xfrm>
            <a:off x="4660821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" idx="0"/>
          </p:cNvCxnSpPr>
          <p:nvPr/>
        </p:nvCxnSpPr>
        <p:spPr>
          <a:xfrm>
            <a:off x="6205157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0"/>
          </p:cNvCxnSpPr>
          <p:nvPr/>
        </p:nvCxnSpPr>
        <p:spPr>
          <a:xfrm>
            <a:off x="3116485" y="5964957"/>
            <a:ext cx="0" cy="137496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72149" y="5973249"/>
            <a:ext cx="4633008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2" idx="0"/>
          </p:cNvCxnSpPr>
          <p:nvPr/>
        </p:nvCxnSpPr>
        <p:spPr>
          <a:xfrm>
            <a:off x="1572149" y="3020396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67477"/>
              </p:ext>
            </p:extLst>
          </p:nvPr>
        </p:nvGraphicFramePr>
        <p:xfrm>
          <a:off x="3216008" y="1374476"/>
          <a:ext cx="232493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_symbol : string</a:t>
                      </a: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_id : unsigned</a:t>
                      </a:r>
                      <a:r>
                        <a:rPr lang="ro-RO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long</a:t>
                      </a:r>
                      <a:endParaRPr lang="ro-RO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_size : 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_sExecutions : ExecutionSet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symbol()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size()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print()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executions(),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first_exec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last_exec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 = 0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close() = 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7121"/>
              </p:ext>
            </p:extLst>
          </p:nvPr>
        </p:nvGraphicFramePr>
        <p:xfrm>
          <a:off x="3213970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avgBuyPrice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avgSellPrice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_buys,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_sells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sells()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1753"/>
              </p:ext>
            </p:extLst>
          </p:nvPr>
        </p:nvGraphicFramePr>
        <p:xfrm>
          <a:off x="5877928" y="4114800"/>
          <a:ext cx="232493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38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avgShortPrice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avgCoverPrice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_shorts,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_covers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shorts(),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covers()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9" name="Straight Connector 48"/>
          <p:cNvCxnSpPr>
            <a:stCxn id="44" idx="2"/>
            <a:endCxn id="45" idx="0"/>
          </p:cNvCxnSpPr>
          <p:nvPr/>
        </p:nvCxnSpPr>
        <p:spPr>
          <a:xfrm flipH="1">
            <a:off x="4376439" y="3782396"/>
            <a:ext cx="2038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8" idx="0"/>
          </p:cNvCxnSpPr>
          <p:nvPr/>
        </p:nvCxnSpPr>
        <p:spPr>
          <a:xfrm>
            <a:off x="7040397" y="3976473"/>
            <a:ext cx="0" cy="13832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78477" y="3976473"/>
            <a:ext cx="266192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5" idx="3"/>
          </p:cNvCxnSpPr>
          <p:nvPr/>
        </p:nvCxnSpPr>
        <p:spPr>
          <a:xfrm flipH="1">
            <a:off x="2238052" y="2197436"/>
            <a:ext cx="977956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" idx="2"/>
            <a:endCxn id="44" idx="0"/>
          </p:cNvCxnSpPr>
          <p:nvPr/>
        </p:nvCxnSpPr>
        <p:spPr>
          <a:xfrm>
            <a:off x="4376439" y="1027504"/>
            <a:ext cx="2038" cy="346972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36302"/>
              </p:ext>
            </p:extLst>
          </p:nvPr>
        </p:nvGraphicFramePr>
        <p:xfrm>
          <a:off x="956400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31730"/>
              </p:ext>
            </p:extLst>
          </p:nvPr>
        </p:nvGraphicFramePr>
        <p:xfrm>
          <a:off x="2843346" y="476689"/>
          <a:ext cx="16772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unsigned long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# _Positions 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id()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positions()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buy(), sell()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(), cover()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close()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+ run() = 0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H="1">
            <a:off x="2288206" y="842449"/>
            <a:ext cx="55514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arrow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40011"/>
              </p:ext>
            </p:extLst>
          </p:nvPr>
        </p:nvGraphicFramePr>
        <p:xfrm>
          <a:off x="5788668" y="476689"/>
          <a:ext cx="13318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80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43199"/>
              </p:ext>
            </p:extLst>
          </p:nvPr>
        </p:nvGraphicFramePr>
        <p:xfrm>
          <a:off x="2843346" y="2455013"/>
          <a:ext cx="167724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46"/>
              </a:tblGrid>
              <a:tr h="13476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initial_capital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762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+ run()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3" idx="2"/>
            <a:endCxn id="7" idx="0"/>
          </p:cNvCxnSpPr>
          <p:nvPr/>
        </p:nvCxnSpPr>
        <p:spPr>
          <a:xfrm>
            <a:off x="3681969" y="2122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9669" y="1868609"/>
            <a:ext cx="0" cy="33240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8795" y="478387"/>
            <a:ext cx="671979" cy="246221"/>
          </a:xfrm>
          <a:prstGeom prst="rect">
            <a:avLst/>
          </a:prstGeom>
          <a:solidFill>
            <a:srgbClr val="FFFFFF"/>
          </a:solidFill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Singleton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>
            <a:off x="7225408" y="601498"/>
            <a:ext cx="403387" cy="0"/>
          </a:xfrm>
          <a:prstGeom prst="line">
            <a:avLst/>
          </a:prstGeom>
          <a:ln w="12700" cap="flat" cmpd="sng">
            <a:solidFill>
              <a:srgbClr val="FF0000"/>
            </a:solidFill>
            <a:prstDash val="sysDash"/>
            <a:round/>
            <a:headEnd type="stealth" w="med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>
            <a:off x="5307608" y="594799"/>
            <a:ext cx="0" cy="4953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65370" y="1351280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Closely work together but not associated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12055"/>
              </p:ext>
            </p:extLst>
          </p:nvPr>
        </p:nvGraphicFramePr>
        <p:xfrm>
          <a:off x="1336852" y="3859969"/>
          <a:ext cx="658794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8"/>
                <a:gridCol w="4328160"/>
              </a:tblGrid>
              <a:tr h="13476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ETFTrader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::run()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preprocess_data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Advance  all data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by a specified look-back period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each day: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day,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date_check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if all data have the same date (sanity check)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daily_execution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Execute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all orders that have submitted last day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If today is EOD: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For each EOM,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monthly_estimation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Estimate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the future direction</a:t>
                      </a: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914400" marR="0" lvl="2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monthly_allocation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Allocate asset weight according to the estimate (set target weight)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daily_settlement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summary()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Summarize trading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7926"/>
              </p:ext>
            </p:extLst>
          </p:nvPr>
        </p:nvGraphicFramePr>
        <p:xfrm>
          <a:off x="587257" y="572944"/>
          <a:ext cx="2623303" cy="114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0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_value</a:t>
                      </a:r>
                    </a:p>
                    <a:p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static Price last(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symbol, 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isValid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value()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5174"/>
              </p:ext>
            </p:extLst>
          </p:nvPr>
        </p:nvGraphicFramePr>
        <p:xfrm>
          <a:off x="4407418" y="572944"/>
          <a:ext cx="367756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567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867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enum Side{BUY, SELL, SHORT, COVER}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+ static UL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NullID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UL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Price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Unsigned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empty()</a:t>
                      </a:r>
                    </a:p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upper_bound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94274"/>
              </p:ext>
            </p:extLst>
          </p:nvPr>
        </p:nvGraphicFramePr>
        <p:xfrm>
          <a:off x="2258246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56867"/>
              </p:ext>
            </p:extLst>
          </p:nvPr>
        </p:nvGraphicFramePr>
        <p:xfrm>
          <a:off x="3892643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BuyExecution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60161"/>
              </p:ext>
            </p:extLst>
          </p:nvPr>
        </p:nvGraphicFramePr>
        <p:xfrm>
          <a:off x="5527040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SellShortExecution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5821"/>
              </p:ext>
            </p:extLst>
          </p:nvPr>
        </p:nvGraphicFramePr>
        <p:xfrm>
          <a:off x="7161438" y="2008389"/>
          <a:ext cx="1431197" cy="632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CoverExecution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action()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Side side()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>
            <a:stCxn id="30" idx="0"/>
            <a:endCxn id="25" idx="2"/>
          </p:cNvCxnSpPr>
          <p:nvPr/>
        </p:nvCxnSpPr>
        <p:spPr>
          <a:xfrm flipH="1" flipV="1">
            <a:off x="6246201" y="1845483"/>
            <a:ext cx="1630835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V="1">
            <a:off x="4608241" y="1845483"/>
            <a:ext cx="1637960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2973844" y="1845483"/>
            <a:ext cx="3272357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V="1">
            <a:off x="6242638" y="1845483"/>
            <a:ext cx="3563" cy="162906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07418" y="290428"/>
            <a:ext cx="367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 smtClean="0"/>
              <a:t>ExecutionPtr</a:t>
            </a:r>
            <a:endParaRPr lang="en-US" sz="900" dirty="0" smtClean="0"/>
          </a:p>
          <a:p>
            <a:r>
              <a:rPr lang="en-US" sz="900" dirty="0" err="1"/>
              <a:t>typedef</a:t>
            </a:r>
            <a:r>
              <a:rPr lang="en-US" sz="900" dirty="0"/>
              <a:t> unsigned long 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256" y="267132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typedef</a:t>
            </a:r>
            <a:r>
              <a:rPr lang="en-US" sz="900" dirty="0"/>
              <a:t> boost::</a:t>
            </a:r>
            <a:r>
              <a:rPr lang="en-US" sz="900" dirty="0" err="1"/>
              <a:t>shared_ptr</a:t>
            </a:r>
            <a:r>
              <a:rPr lang="en-US" sz="900" dirty="0"/>
              <a:t>&lt;Execution&gt; </a:t>
            </a:r>
            <a:r>
              <a:rPr lang="en-US" sz="900" dirty="0" err="1"/>
              <a:t>ExecutionPtr</a:t>
            </a:r>
            <a:r>
              <a:rPr lang="en-US" sz="900" dirty="0" smtClean="0"/>
              <a:t>;</a:t>
            </a:r>
          </a:p>
          <a:p>
            <a:r>
              <a:rPr lang="en-US" sz="900" dirty="0" err="1"/>
              <a:t>typedef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::list&lt;</a:t>
            </a:r>
            <a:r>
              <a:rPr lang="en-US" sz="900" dirty="0" err="1"/>
              <a:t>ExecutionObserver</a:t>
            </a:r>
            <a:r>
              <a:rPr lang="en-US" sz="900" dirty="0"/>
              <a:t>*&gt; LEO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7977"/>
              </p:ext>
            </p:extLst>
          </p:nvPr>
        </p:nvGraphicFramePr>
        <p:xfrm>
          <a:off x="1930400" y="2940223"/>
          <a:ext cx="1670989" cy="72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89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virtual void update(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1593"/>
              </p:ext>
            </p:extLst>
          </p:nvPr>
        </p:nvGraphicFramePr>
        <p:xfrm>
          <a:off x="3860800" y="2940223"/>
          <a:ext cx="3580368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368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ExecutionNotifier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lExecObs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LEO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virtual void attach(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void detach(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ExecutionObserver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pObserver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virtual void notify(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pExe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6126"/>
              </p:ext>
            </p:extLst>
          </p:nvPr>
        </p:nvGraphicFramePr>
        <p:xfrm>
          <a:off x="587256" y="2940222"/>
          <a:ext cx="1083733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3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Execution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6" name="Group 75"/>
          <p:cNvGrpSpPr/>
          <p:nvPr/>
        </p:nvGrpSpPr>
        <p:grpSpPr>
          <a:xfrm>
            <a:off x="1670757" y="3027045"/>
            <a:ext cx="259644" cy="551815"/>
            <a:chOff x="1253067" y="4036060"/>
            <a:chExt cx="194733" cy="735753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601390" y="3027046"/>
            <a:ext cx="259644" cy="173354"/>
            <a:chOff x="1253067" y="4036060"/>
            <a:chExt cx="194733" cy="73575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253067" y="4036060"/>
              <a:ext cx="96520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49587" y="4771813"/>
              <a:ext cx="98213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349587" y="4036060"/>
              <a:ext cx="0" cy="73575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689647"/>
              </p:ext>
            </p:extLst>
          </p:nvPr>
        </p:nvGraphicFramePr>
        <p:xfrm>
          <a:off x="4286010" y="3861318"/>
          <a:ext cx="4130847" cy="127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4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static Execution::ID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eid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side_key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by_side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typedef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::index&lt;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date_key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&gt;::type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by_date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sell(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short(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Execution::ID cover(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Price price,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size)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first_by_date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ExecutionPtr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last_by_date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2" name="Straight Arrow Connector 81"/>
          <p:cNvCxnSpPr>
            <a:stCxn id="81" idx="0"/>
          </p:cNvCxnSpPr>
          <p:nvPr/>
        </p:nvCxnSpPr>
        <p:spPr>
          <a:xfrm flipH="1" flipV="1">
            <a:off x="5440950" y="3660311"/>
            <a:ext cx="910483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17981"/>
              </p:ext>
            </p:extLst>
          </p:nvPr>
        </p:nvGraphicFramePr>
        <p:xfrm>
          <a:off x="7592541" y="2940221"/>
          <a:ext cx="1222755" cy="72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55"/>
              </a:tblGrid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57525" y="2761958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boost::</a:t>
            </a:r>
            <a:r>
              <a:rPr lang="en-US" sz="900" dirty="0" err="1" smtClean="0"/>
              <a:t>multi_index</a:t>
            </a:r>
            <a:endParaRPr lang="en-US" sz="900" dirty="0"/>
          </a:p>
        </p:txBody>
      </p:sp>
      <p:cxnSp>
        <p:nvCxnSpPr>
          <p:cNvPr id="37" name="Straight Arrow Connector 36"/>
          <p:cNvCxnSpPr>
            <a:stCxn id="81" idx="0"/>
            <a:endCxn id="34" idx="2"/>
          </p:cNvCxnSpPr>
          <p:nvPr/>
        </p:nvCxnSpPr>
        <p:spPr>
          <a:xfrm flipV="1">
            <a:off x="6351433" y="3660311"/>
            <a:ext cx="1852485" cy="20100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32709"/>
              </p:ext>
            </p:extLst>
          </p:nvPr>
        </p:nvGraphicFramePr>
        <p:xfrm>
          <a:off x="587256" y="5095757"/>
          <a:ext cx="1431197" cy="148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TA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EMA()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RSI()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MACD()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ROCR()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ROCP()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STDDEV()</a:t>
                      </a:r>
                      <a:br>
                        <a:rPr lang="en-US" sz="7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BBANDS()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FACTORS()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8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84993"/>
              </p:ext>
            </p:extLst>
          </p:nvPr>
        </p:nvGraphicFramePr>
        <p:xfrm>
          <a:off x="498067" y="401037"/>
          <a:ext cx="6227465" cy="137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46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_id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_symbol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_size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unsigned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sExecutions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open(), closed()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attach(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), detach(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ExecutionObserver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pObserver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Price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avgEntryPrice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avgExitPrice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(void)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factor(Series::EODDB::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SeriesFactorSet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factors(Series::EODDB::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PriceType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= Series::EODDB::ADJCLOSE) = 0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size), sell(),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cover(), close() = 0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89428"/>
              </p:ext>
            </p:extLst>
          </p:nvPr>
        </p:nvGraphicFramePr>
        <p:xfrm>
          <a:off x="730791" y="2018575"/>
          <a:ext cx="1980735" cy="845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LongPosition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_buys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_sells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avgBuyPrice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double</a:t>
                      </a: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avgSellPrice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29462"/>
              </p:ext>
            </p:extLst>
          </p:nvPr>
        </p:nvGraphicFramePr>
        <p:xfrm>
          <a:off x="3140370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ShortPosition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95955"/>
              </p:ext>
            </p:extLst>
          </p:nvPr>
        </p:nvGraphicFramePr>
        <p:xfrm>
          <a:off x="4774767" y="2018575"/>
          <a:ext cx="1431197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19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StrategyPosition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stCxn id="28" idx="0"/>
            <a:endCxn id="25" idx="2"/>
          </p:cNvCxnSpPr>
          <p:nvPr/>
        </p:nvCxnSpPr>
        <p:spPr>
          <a:xfrm flipH="1" flipV="1">
            <a:off x="3611799" y="1780256"/>
            <a:ext cx="244169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1721158" y="1780256"/>
            <a:ext cx="1890641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9" idx="0"/>
            <a:endCxn id="25" idx="2"/>
          </p:cNvCxnSpPr>
          <p:nvPr/>
        </p:nvCxnSpPr>
        <p:spPr>
          <a:xfrm flipH="1" flipV="1">
            <a:off x="3611799" y="1780256"/>
            <a:ext cx="1878566" cy="238319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71311"/>
              </p:ext>
            </p:extLst>
          </p:nvPr>
        </p:nvGraphicFramePr>
        <p:xfrm>
          <a:off x="498067" y="3019751"/>
          <a:ext cx="6632515" cy="952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1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static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Position::ID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miPositions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buy(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symbol,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buy(Position::ID id,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 price, unsigned size = 1),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sell(),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sell_short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cover(), close()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positions(), positions(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symbol)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get(Position::ID id)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0" name="Straight Connector 59"/>
          <p:cNvCxnSpPr>
            <a:endCxn id="62" idx="1"/>
          </p:cNvCxnSpPr>
          <p:nvPr/>
        </p:nvCxnSpPr>
        <p:spPr>
          <a:xfrm>
            <a:off x="6725532" y="486761"/>
            <a:ext cx="405051" cy="1904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66337"/>
              </p:ext>
            </p:extLst>
          </p:nvPr>
        </p:nvGraphicFramePr>
        <p:xfrm>
          <a:off x="7130583" y="401036"/>
          <a:ext cx="1536827" cy="1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7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PositionPtr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9246"/>
              </p:ext>
            </p:extLst>
          </p:nvPr>
        </p:nvGraphicFramePr>
        <p:xfrm>
          <a:off x="7130582" y="801746"/>
          <a:ext cx="1536828" cy="281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28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(boost::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multi_index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5" name="Straight Connector 64"/>
          <p:cNvCxnSpPr>
            <a:stCxn id="62" idx="2"/>
            <a:endCxn id="63" idx="0"/>
          </p:cNvCxnSpPr>
          <p:nvPr/>
        </p:nvCxnSpPr>
        <p:spPr>
          <a:xfrm>
            <a:off x="7898996" y="576295"/>
            <a:ext cx="0" cy="225451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70783"/>
              </p:ext>
            </p:extLst>
          </p:nvPr>
        </p:nvGraphicFramePr>
        <p:xfrm>
          <a:off x="730791" y="4192027"/>
          <a:ext cx="1980735" cy="525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35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BnHTrader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void run()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9167"/>
              </p:ext>
            </p:extLst>
          </p:nvPr>
        </p:nvGraphicFramePr>
        <p:xfrm>
          <a:off x="2914725" y="4192027"/>
          <a:ext cx="5752684" cy="1036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84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StrategyTrader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n-US" sz="7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strategy(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symbol,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PositionPtr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pPos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Position::ID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strategy_buy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strat_symbol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pos_symbol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date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strategy_sell_short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Price&amp; price, unsigned size = 1, double weight = 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void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strategy_close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(Position::ID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strat_id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stCxn id="15" idx="0"/>
            <a:endCxn id="54" idx="2"/>
          </p:cNvCxnSpPr>
          <p:nvPr/>
        </p:nvCxnSpPr>
        <p:spPr>
          <a:xfrm flipV="1">
            <a:off x="1721158" y="3972250"/>
            <a:ext cx="2093166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  <a:endCxn id="54" idx="2"/>
          </p:cNvCxnSpPr>
          <p:nvPr/>
        </p:nvCxnSpPr>
        <p:spPr>
          <a:xfrm flipH="1" flipV="1">
            <a:off x="3814324" y="3972250"/>
            <a:ext cx="1976743" cy="219777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770" y="290429"/>
            <a:ext cx="8576844" cy="644565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50" dirty="0">
              <a:solidFill>
                <a:srgbClr val="00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73574"/>
              </p:ext>
            </p:extLst>
          </p:nvPr>
        </p:nvGraphicFramePr>
        <p:xfrm>
          <a:off x="498068" y="401037"/>
          <a:ext cx="5813040" cy="1249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sPositions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vFactors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::vector&lt;double&gt;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fvalue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_mean,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double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roi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skew()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PositionSet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max_cons_pos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max_cons_neg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dd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Position&amp; best(), worst()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struct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variance_bf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skew_bf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PositionGt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PositionLtCmp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PositionSetSizeCmp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PositionSetRealizedCmp</a:t>
                      </a: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2360"/>
              </p:ext>
            </p:extLst>
          </p:nvPr>
        </p:nvGraphicFramePr>
        <p:xfrm>
          <a:off x="498068" y="1938647"/>
          <a:ext cx="5813040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040"/>
              </a:tblGrid>
              <a:tr h="171450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EOMReturnFactors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_begin,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_end : 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7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rf_rate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mmean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mstddev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msharpe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, _days, _years : double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#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, _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vLogMFactors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 : vector&lt;double&gt;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+ double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cagr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gsd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sharpe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27" idx="0"/>
            <a:endCxn id="25" idx="2"/>
          </p:cNvCxnSpPr>
          <p:nvPr/>
        </p:nvCxnSpPr>
        <p:spPr>
          <a:xfrm flipV="1">
            <a:off x="3404588" y="1650716"/>
            <a:ext cx="0" cy="28793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34605"/>
              </p:ext>
            </p:extLst>
          </p:nvPr>
        </p:nvGraphicFramePr>
        <p:xfrm>
          <a:off x="498067" y="3019752"/>
          <a:ext cx="3551461" cy="76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461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0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bool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open(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), next(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DayPrice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&amp; rec), </a:t>
                      </a:r>
                      <a:r>
                        <a:rPr lang="en-US" sz="700" baseline="0" dirty="0" err="1" smtClean="0">
                          <a:solidFill>
                            <a:schemeClr val="tx1"/>
                          </a:solidFill>
                        </a:rPr>
                        <a:t>eof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aseline="0" dirty="0" smtClean="0">
                          <a:solidFill>
                            <a:schemeClr val="tx1"/>
                          </a:solidFill>
                        </a:rPr>
                        <a:t>         ^ read header      ^ read next line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700" dirty="0" smtClean="0">
                          <a:solidFill>
                            <a:schemeClr val="tx1"/>
                          </a:solidFill>
                        </a:rPr>
                        <a:t>void close()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stCxn id="9" idx="0"/>
            <a:endCxn id="6" idx="2"/>
          </p:cNvCxnSpPr>
          <p:nvPr/>
        </p:nvCxnSpPr>
        <p:spPr>
          <a:xfrm flipV="1">
            <a:off x="1397584" y="3780694"/>
            <a:ext cx="876213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6" idx="2"/>
          </p:cNvCxnSpPr>
          <p:nvPr/>
        </p:nvCxnSpPr>
        <p:spPr>
          <a:xfrm flipH="1" flipV="1">
            <a:off x="2273797" y="3780694"/>
            <a:ext cx="1287491" cy="27216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269"/>
              </p:ext>
            </p:extLst>
          </p:nvPr>
        </p:nvGraphicFramePr>
        <p:xfrm>
          <a:off x="498067" y="4052857"/>
          <a:ext cx="1799035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35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YahooDriver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75490"/>
              </p:ext>
            </p:extLst>
          </p:nvPr>
        </p:nvGraphicFramePr>
        <p:xfrm>
          <a:off x="2729667" y="4052857"/>
          <a:ext cx="1663243" cy="739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243"/>
              </a:tblGrid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err="1" smtClean="0">
                          <a:solidFill>
                            <a:schemeClr val="tx1"/>
                          </a:solidFill>
                        </a:rPr>
                        <a:t>DMYCloseDriver</a:t>
                      </a:r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infile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ifstream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_line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linenum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unsigned </a:t>
                      </a:r>
                      <a:endParaRPr lang="is-I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85051" y="3019751"/>
            <a:ext cx="192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&lt;- This class reads </a:t>
            </a:r>
            <a:r>
              <a:rPr lang="en-US" sz="900" dirty="0" err="1" smtClean="0"/>
              <a:t>csv</a:t>
            </a:r>
            <a:r>
              <a:rPr lang="en-US" sz="900" dirty="0" smtClean="0"/>
              <a:t> file line by line,</a:t>
            </a:r>
          </a:p>
          <a:p>
            <a:r>
              <a:rPr lang="en-US" sz="900" dirty="0" smtClean="0"/>
              <a:t>Record to </a:t>
            </a:r>
            <a:r>
              <a:rPr lang="en-US" sz="900" dirty="0" err="1" smtClean="0"/>
              <a:t>DayPrice</a:t>
            </a:r>
            <a:r>
              <a:rPr lang="en-US" sz="900" dirty="0" smtClean="0"/>
              <a:t>&amp; rec, return 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550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2446"/>
              </p:ext>
            </p:extLst>
          </p:nvPr>
        </p:nvGraphicFramePr>
        <p:xfrm>
          <a:off x="224974" y="127940"/>
          <a:ext cx="8702933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933"/>
              </a:tblGrid>
              <a:tr h="582930">
                <a:tc>
                  <a:txBody>
                    <a:bodyPr/>
                    <a:lstStyle/>
                    <a:p>
                      <a:r>
                        <a:rPr lang="en-US" sz="700" b="0" u="sng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“../../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VIX.csv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begin_date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“1980-1-1”</a:t>
                      </a:r>
                    </a:p>
                    <a:p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end_date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= “2007-10-1”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"SPX”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"VIX”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from_simple_string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015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Series::EODDB::instance().load(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spx_symbol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spx_file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Series::EODDB::YAHOO,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load_begin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load_end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			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DriverType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   ^^^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 class has a private static member 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which points to an instantiation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of itself</a:t>
                      </a: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sz="700" b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 can be accessed via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EODDB::instance()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To load data to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load(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) -&gt; insert (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name,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data) to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To retrieve data from EODDB,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</a:rPr>
                        <a:t>EODDB::instance()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pInstance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-&gt; get(name) -&gt; return data from _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sDB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if exists</a:t>
                      </a: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11630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= new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EODSeries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(name);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pSeries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-&gt;load(*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pFD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, filename, begin, end)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	 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FileDriver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      ^^ 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 boost::</a:t>
                      </a:r>
                      <a:r>
                        <a:rPr lang="en-US" sz="700" b="0" baseline="0" dirty="0" err="1" smtClean="0">
                          <a:solidFill>
                            <a:schemeClr val="tx1"/>
                          </a:solidFill>
                        </a:rPr>
                        <a:t>gregorian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</a:rPr>
                        <a:t>::date&amp;</a:t>
                      </a:r>
                    </a:p>
                    <a:p>
                      <a:pPr lvl="1"/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FileDriver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driver,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::string&amp; filename,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begin,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boost::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gregorian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::date&amp; end)</a:t>
                      </a:r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DayPrice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rec;</a:t>
                      </a:r>
                    </a:p>
                    <a:p>
                      <a:pPr lvl="1"/>
                      <a:r>
                        <a:rPr lang="en-US" sz="7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while( !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driver.eof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) {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until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EOF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driver.next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(rec)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rec contains next line information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::insert(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value_type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rec.key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rec))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inserted to the map</a:t>
                      </a:r>
                      <a:endParaRPr lang="en-US" sz="700" kern="1200" dirty="0" smtClean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lvl="1"/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driver.close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isLoaded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ThisMap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::size();</a:t>
                      </a:r>
                    </a:p>
                    <a:p>
                      <a:pPr lvl="1"/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Series::EODDB::instance().load(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vix_file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Series::EODDB::YAHOO,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load_begin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load_end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load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vix.csv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spx_db</a:t>
                      </a:r>
                      <a:endParaRPr lang="en-US" sz="7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Series::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EODSeries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Series::EODDB::instance().get(</a:t>
                      </a:r>
                      <a:r>
                        <a:rPr lang="en-US" sz="7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vix_symbol</a:t>
                      </a:r>
                      <a:r>
                        <a:rPr lang="en-US" sz="7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sz="70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// retrieve</a:t>
                      </a:r>
                      <a:r>
                        <a:rPr lang="en-US" sz="700" kern="1200" baseline="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700" kern="1200" baseline="0" dirty="0" err="1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vix_db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0824" y="4496092"/>
            <a:ext cx="4182812" cy="313932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FF0000"/>
                </a:solidFill>
              </a:rPr>
              <a:t>&lt;Singleton pattern&gt;: ensures that only one instance of the class is </a:t>
            </a:r>
            <a:r>
              <a:rPr lang="en-US" sz="900" b="1" dirty="0" err="1" smtClean="0">
                <a:solidFill>
                  <a:srgbClr val="FF0000"/>
                </a:solidFill>
              </a:rPr>
              <a:t>intantiated</a:t>
            </a:r>
            <a:endParaRPr lang="en-US" sz="900" b="1" dirty="0" smtClean="0">
              <a:solidFill>
                <a:srgbClr val="FF0000"/>
              </a:solidFill>
            </a:endParaRPr>
          </a:p>
          <a:p>
            <a:r>
              <a:rPr lang="en-US" sz="900" b="1" dirty="0">
                <a:solidFill>
                  <a:srgbClr val="FF0000"/>
                </a:solidFill>
              </a:rPr>
              <a:t>http://</a:t>
            </a:r>
            <a:r>
              <a:rPr lang="en-US" sz="900" b="1" dirty="0" err="1">
                <a:solidFill>
                  <a:srgbClr val="FF0000"/>
                </a:solidFill>
              </a:rPr>
              <a:t>www.yolinux.com</a:t>
            </a:r>
            <a:r>
              <a:rPr lang="en-US" sz="900" b="1" dirty="0">
                <a:solidFill>
                  <a:srgbClr val="FF0000"/>
                </a:solidFill>
              </a:rPr>
              <a:t>/TUTORIALS/C++</a:t>
            </a:r>
            <a:r>
              <a:rPr lang="en-US" sz="900" b="1" dirty="0" err="1">
                <a:solidFill>
                  <a:srgbClr val="FF0000"/>
                </a:solidFill>
              </a:rPr>
              <a:t>Singleton.html</a:t>
            </a:r>
            <a:endParaRPr lang="en-US" sz="900" b="1" dirty="0" smtClean="0">
              <a:solidFill>
                <a:srgbClr val="FF0000"/>
              </a:solidFill>
            </a:endParaRPr>
          </a:p>
          <a:p>
            <a:endParaRPr lang="en-US" sz="900" dirty="0" smtClean="0"/>
          </a:p>
          <a:p>
            <a:r>
              <a:rPr lang="en-US" sz="900" dirty="0" err="1" smtClean="0"/>
              <a:t>std</a:t>
            </a:r>
            <a:r>
              <a:rPr lang="en-US" sz="900" dirty="0"/>
              <a:t>::</a:t>
            </a:r>
            <a:r>
              <a:rPr lang="en-US" sz="900" dirty="0" err="1"/>
              <a:t>auto_ptr</a:t>
            </a:r>
            <a:r>
              <a:rPr lang="en-US" sz="900" dirty="0"/>
              <a:t>&lt;Series::EODDB&gt; Series::EODDB::_</a:t>
            </a:r>
            <a:r>
              <a:rPr lang="en-US" sz="900" dirty="0" err="1"/>
              <a:t>pInstance</a:t>
            </a:r>
            <a:r>
              <a:rPr lang="en-US" sz="900" dirty="0" smtClean="0"/>
              <a:t>;</a:t>
            </a:r>
          </a:p>
          <a:p>
            <a:endParaRPr lang="en-US" sz="900" dirty="0"/>
          </a:p>
          <a:p>
            <a:r>
              <a:rPr lang="en-US" sz="900" dirty="0" smtClean="0"/>
              <a:t>class EODDB {</a:t>
            </a:r>
            <a:endParaRPr lang="en-US" sz="900" dirty="0"/>
          </a:p>
          <a:p>
            <a:r>
              <a:rPr lang="en-US" sz="900" dirty="0" smtClean="0"/>
              <a:t>public: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smtClean="0">
                <a:solidFill>
                  <a:srgbClr val="FF0000"/>
                </a:solidFill>
              </a:rPr>
              <a:t>static</a:t>
            </a:r>
            <a:r>
              <a:rPr lang="en-US" sz="900" dirty="0" smtClean="0"/>
              <a:t> </a:t>
            </a:r>
            <a:r>
              <a:rPr lang="en-US" sz="900" dirty="0"/>
              <a:t>EODDB&amp; instance(void</a:t>
            </a:r>
            <a:r>
              <a:rPr lang="en-US" sz="900" dirty="0" smtClean="0"/>
              <a:t>) {</a:t>
            </a:r>
            <a:endParaRPr lang="en-US" sz="900" dirty="0"/>
          </a:p>
          <a:p>
            <a:r>
              <a:rPr lang="en-US" sz="900" dirty="0" smtClean="0"/>
              <a:t>        if</a:t>
            </a:r>
            <a:r>
              <a:rPr lang="en-US" sz="900" dirty="0"/>
              <a:t>( _</a:t>
            </a:r>
            <a:r>
              <a:rPr lang="en-US" sz="900" dirty="0" err="1"/>
              <a:t>pInstance.get</a:t>
            </a:r>
            <a:r>
              <a:rPr lang="en-US" sz="900" dirty="0"/>
              <a:t>() == 0 )</a:t>
            </a:r>
          </a:p>
          <a:p>
            <a:r>
              <a:rPr lang="en-US" sz="900" dirty="0" smtClean="0"/>
              <a:t>            _</a:t>
            </a:r>
            <a:r>
              <a:rPr lang="en-US" sz="900" dirty="0" err="1" smtClean="0"/>
              <a:t>pInstance.reset</a:t>
            </a:r>
            <a:r>
              <a:rPr lang="en-US" sz="900" dirty="0"/>
              <a:t>(new EODDB)</a:t>
            </a:r>
            <a:r>
              <a:rPr lang="en-US" sz="900" dirty="0" smtClean="0"/>
              <a:t>;</a:t>
            </a:r>
            <a:endParaRPr lang="en-US" sz="900" dirty="0"/>
          </a:p>
          <a:p>
            <a:r>
              <a:rPr lang="en-US" sz="900" dirty="0" smtClean="0"/>
              <a:t>        return </a:t>
            </a:r>
            <a:r>
              <a:rPr lang="en-US" sz="900" dirty="0"/>
              <a:t>*_</a:t>
            </a:r>
            <a:r>
              <a:rPr lang="en-US" sz="900" dirty="0" err="1"/>
              <a:t>pInstance</a:t>
            </a:r>
            <a:r>
              <a:rPr lang="en-US" sz="900" dirty="0"/>
              <a:t>;</a:t>
            </a:r>
          </a:p>
          <a:p>
            <a:r>
              <a:rPr lang="en-US" sz="900" dirty="0" smtClean="0"/>
              <a:t>    }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/>
              <a:t>void load(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name, 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filename, </a:t>
            </a:r>
            <a:r>
              <a:rPr lang="en-US" sz="900" dirty="0" err="1"/>
              <a:t>DriverType</a:t>
            </a:r>
            <a:r>
              <a:rPr lang="en-US" sz="900" dirty="0"/>
              <a:t> </a:t>
            </a:r>
            <a:r>
              <a:rPr lang="en-US" sz="900" dirty="0" err="1"/>
              <a:t>dt</a:t>
            </a:r>
            <a:r>
              <a:rPr lang="en-US" sz="900" dirty="0"/>
              <a:t>,</a:t>
            </a:r>
          </a:p>
          <a:p>
            <a:r>
              <a:rPr lang="en-US" sz="900" dirty="0"/>
              <a:t>	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/>
              <a:t>boost::</a:t>
            </a:r>
            <a:r>
              <a:rPr lang="en-US" sz="900" dirty="0" err="1"/>
              <a:t>gregorian</a:t>
            </a:r>
            <a:r>
              <a:rPr lang="en-US" sz="900" dirty="0"/>
              <a:t>::date&amp; begin, </a:t>
            </a:r>
            <a:r>
              <a:rPr lang="en-US" sz="900" dirty="0" err="1"/>
              <a:t>const</a:t>
            </a:r>
            <a:r>
              <a:rPr lang="en-US" sz="900" dirty="0"/>
              <a:t> boost::</a:t>
            </a:r>
            <a:r>
              <a:rPr lang="en-US" sz="900" dirty="0" err="1"/>
              <a:t>gregorian</a:t>
            </a:r>
            <a:r>
              <a:rPr lang="en-US" sz="900" dirty="0"/>
              <a:t>::date&amp; end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const</a:t>
            </a:r>
            <a:r>
              <a:rPr lang="en-US" sz="900" dirty="0" smtClean="0"/>
              <a:t> </a:t>
            </a:r>
            <a:r>
              <a:rPr lang="en-US" sz="900" dirty="0" err="1"/>
              <a:t>EODSeries</a:t>
            </a:r>
            <a:r>
              <a:rPr lang="en-US" sz="900" dirty="0"/>
              <a:t>&amp; get(</a:t>
            </a:r>
            <a:r>
              <a:rPr lang="en-US" sz="900" dirty="0" err="1"/>
              <a:t>const</a:t>
            </a:r>
            <a:r>
              <a:rPr lang="en-US" sz="900" dirty="0"/>
              <a:t> </a:t>
            </a:r>
            <a:r>
              <a:rPr lang="en-US" sz="900" dirty="0" err="1"/>
              <a:t>std</a:t>
            </a:r>
            <a:r>
              <a:rPr lang="en-US" sz="900" dirty="0"/>
              <a:t>::string&amp; name</a:t>
            </a:r>
            <a:r>
              <a:rPr lang="en-US" sz="900" dirty="0" smtClean="0"/>
              <a:t>);</a:t>
            </a:r>
          </a:p>
          <a:p>
            <a:r>
              <a:rPr lang="en-US" sz="900" dirty="0" smtClean="0"/>
              <a:t>protected:</a:t>
            </a:r>
          </a:p>
          <a:p>
            <a:r>
              <a:rPr lang="en-US" sz="900" dirty="0" smtClean="0"/>
              <a:t>    </a:t>
            </a:r>
            <a:r>
              <a:rPr lang="en-US" sz="900" dirty="0" err="1" smtClean="0"/>
              <a:t>std</a:t>
            </a:r>
            <a:r>
              <a:rPr lang="en-US" sz="900" dirty="0"/>
              <a:t>::map&lt;</a:t>
            </a:r>
            <a:r>
              <a:rPr lang="en-US" sz="900" dirty="0" err="1"/>
              <a:t>std</a:t>
            </a:r>
            <a:r>
              <a:rPr lang="en-US" sz="900" dirty="0"/>
              <a:t>::string, </a:t>
            </a:r>
            <a:r>
              <a:rPr lang="en-US" sz="900" dirty="0" err="1"/>
              <a:t>EODSeries</a:t>
            </a:r>
            <a:r>
              <a:rPr lang="en-US" sz="900" dirty="0"/>
              <a:t>*</a:t>
            </a:r>
            <a:r>
              <a:rPr lang="en-US" sz="900" dirty="0" smtClean="0"/>
              <a:t>&gt; _</a:t>
            </a:r>
            <a:r>
              <a:rPr lang="en-US" sz="900" dirty="0" err="1" smtClean="0"/>
              <a:t>sDB</a:t>
            </a:r>
            <a:r>
              <a:rPr lang="en-US" sz="900" dirty="0" smtClean="0"/>
              <a:t>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</a:t>
            </a:r>
            <a:r>
              <a:rPr lang="en-US" sz="900" dirty="0" err="1"/>
              <a:t>YahooDriver</a:t>
            </a:r>
            <a:r>
              <a:rPr lang="en-US" sz="900" dirty="0"/>
              <a:t> _</a:t>
            </a:r>
            <a:r>
              <a:rPr lang="en-US" sz="900" dirty="0" err="1"/>
              <a:t>yd</a:t>
            </a:r>
            <a:r>
              <a:rPr lang="en-US" sz="900" dirty="0"/>
              <a:t>;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DMYCloseDriver</a:t>
            </a:r>
            <a:r>
              <a:rPr lang="en-US" sz="900" dirty="0"/>
              <a:t> _</a:t>
            </a:r>
            <a:r>
              <a:rPr lang="en-US" sz="900" dirty="0" err="1"/>
              <a:t>dmycd</a:t>
            </a:r>
            <a:r>
              <a:rPr lang="en-US" sz="900" dirty="0" smtClean="0"/>
              <a:t>;</a:t>
            </a:r>
            <a:endParaRPr lang="fi-FI" sz="900" dirty="0"/>
          </a:p>
          <a:p>
            <a:r>
              <a:rPr lang="fi-FI" sz="900" dirty="0" err="1" smtClean="0"/>
              <a:t>private</a:t>
            </a:r>
            <a:r>
              <a:rPr lang="fi-FI" sz="900" dirty="0"/>
              <a:t>:</a:t>
            </a:r>
          </a:p>
          <a:p>
            <a:r>
              <a:rPr lang="fi-FI" sz="900" dirty="0" smtClean="0"/>
              <a:t>    </a:t>
            </a:r>
            <a:r>
              <a:rPr lang="fi-FI" sz="900" dirty="0" err="1" smtClean="0">
                <a:solidFill>
                  <a:srgbClr val="FF0000"/>
                </a:solidFill>
              </a:rPr>
              <a:t>static</a:t>
            </a:r>
            <a:r>
              <a:rPr lang="fi-FI" sz="900" dirty="0" smtClean="0">
                <a:solidFill>
                  <a:srgbClr val="FF0000"/>
                </a:solidFill>
              </a:rPr>
              <a:t> </a:t>
            </a:r>
            <a:r>
              <a:rPr lang="fi-FI" sz="900" dirty="0" err="1"/>
              <a:t>std::auto_ptr</a:t>
            </a:r>
            <a:r>
              <a:rPr lang="fi-FI" sz="900" dirty="0"/>
              <a:t>&lt;EODDB&gt; _</a:t>
            </a:r>
            <a:r>
              <a:rPr lang="fi-FI" sz="900" dirty="0" err="1"/>
              <a:t>pInstance</a:t>
            </a:r>
            <a:r>
              <a:rPr lang="fi-FI" sz="900" dirty="0"/>
              <a:t>;</a:t>
            </a:r>
          </a:p>
          <a:p>
            <a:r>
              <a:rPr lang="fi-FI" sz="900" dirty="0" smtClean="0"/>
              <a:t>}</a:t>
            </a:r>
            <a:r>
              <a:rPr lang="fi-FI" sz="900" dirty="0"/>
              <a:t>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7231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5072</TotalTime>
  <Words>3634</Words>
  <Application>Microsoft Macintosh PowerPoint</Application>
  <PresentationFormat>Letter Paper (8.5x11 in)</PresentationFormat>
  <Paragraphs>566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</dc:creator>
  <cp:lastModifiedBy>jeongwon</cp:lastModifiedBy>
  <cp:revision>122</cp:revision>
  <dcterms:created xsi:type="dcterms:W3CDTF">2016-02-02T12:36:06Z</dcterms:created>
  <dcterms:modified xsi:type="dcterms:W3CDTF">2016-04-19T11:20:37Z</dcterms:modified>
</cp:coreProperties>
</file>