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58" r:id="rId7"/>
    <p:sldId id="259" r:id="rId8"/>
    <p:sldId id="271" r:id="rId9"/>
    <p:sldId id="272" r:id="rId1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528" autoAdjust="0"/>
  </p:normalViewPr>
  <p:slideViewPr>
    <p:cSldViewPr snapToGrid="0" snapToObjects="1" showGuides="1">
      <p:cViewPr>
        <p:scale>
          <a:sx n="85" d="100"/>
          <a:sy n="85" d="100"/>
        </p:scale>
        <p:origin x="1804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17.12.2023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17/12/2023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Basics of Mobile </a:t>
            </a:r>
            <a:r>
              <a:rPr lang="fr-FR" dirty="0" err="1"/>
              <a:t>Robotics</a:t>
            </a:r>
            <a:r>
              <a:rPr lang="fr-FR" dirty="0"/>
              <a:t>.</a:t>
            </a:r>
            <a:br>
              <a:rPr lang="fr-FR" dirty="0"/>
            </a:br>
            <a:r>
              <a:rPr lang="fr-FR" sz="2000" dirty="0"/>
              <a:t>Final Project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Elisa Ferrara</a:t>
            </a:r>
          </a:p>
          <a:p>
            <a:r>
              <a:rPr lang="fr-FR" dirty="0"/>
              <a:t>Cédric Fournier</a:t>
            </a:r>
          </a:p>
          <a:p>
            <a:r>
              <a:rPr lang="fr-FR" dirty="0"/>
              <a:t>Simon </a:t>
            </a:r>
            <a:r>
              <a:rPr lang="fr-FR"/>
              <a:t>Gmür</a:t>
            </a:r>
            <a:endParaRPr lang="fr-FR" dirty="0"/>
          </a:p>
          <a:p>
            <a:r>
              <a:rPr lang="fr-FR" dirty="0"/>
              <a:t>Edgar Aellen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19/12/2023</a:t>
            </a: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7BC4BC0-7D27-3444-A1AD-65DBA4239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893233"/>
            <a:ext cx="3671466" cy="393395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ArUco</a:t>
            </a:r>
            <a:r>
              <a:rPr lang="fr-FR" dirty="0"/>
              <a:t> Library </a:t>
            </a:r>
          </a:p>
          <a:p>
            <a:r>
              <a:rPr lang="fr-CH" dirty="0" err="1"/>
              <a:t>Detect</a:t>
            </a:r>
            <a:r>
              <a:rPr lang="fr-CH" dirty="0"/>
              <a:t> Marker Candidates</a:t>
            </a:r>
            <a:r>
              <a:rPr lang="fr-FR" dirty="0"/>
              <a:t> </a:t>
            </a:r>
          </a:p>
          <a:p>
            <a:r>
              <a:rPr lang="fr-CH" dirty="0"/>
              <a:t>Analyse Marker Codification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EF2C0-AFE0-5A40-B32F-5698F4F0B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9772" y="893233"/>
            <a:ext cx="3671466" cy="393395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  <a:p>
            <a:r>
              <a:rPr lang="fr-FR" dirty="0" err="1"/>
              <a:t>Define</a:t>
            </a:r>
            <a:r>
              <a:rPr lang="fr-FR" dirty="0"/>
              <a:t> the </a:t>
            </a:r>
            <a:r>
              <a:rPr lang="fr-FR" dirty="0" err="1"/>
              <a:t>color</a:t>
            </a:r>
            <a:r>
              <a:rPr lang="fr-FR" dirty="0"/>
              <a:t> of the obstacles</a:t>
            </a:r>
          </a:p>
          <a:p>
            <a:r>
              <a:rPr lang="fr-FR" dirty="0" err="1"/>
              <a:t>Selection</a:t>
            </a:r>
            <a:r>
              <a:rPr lang="fr-FR" dirty="0"/>
              <a:t> the pixels of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in the image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762201"/>
          </a:xfrm>
        </p:spPr>
        <p:txBody>
          <a:bodyPr>
            <a:normAutofit/>
          </a:bodyPr>
          <a:lstStyle/>
          <a:p>
            <a:r>
              <a:rPr lang="fr-FR" dirty="0"/>
              <a:t>Computer vision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ctr" latinLnBrk="0"/>
            <a:r>
              <a:rPr lang="fr-CH" dirty="0"/>
              <a:t>Basics of mobile </a:t>
            </a:r>
            <a:r>
              <a:rPr lang="fr-CH" dirty="0" err="1"/>
              <a:t>robotics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0677"/>
            <a:ext cx="3543260" cy="512762"/>
          </a:xfrm>
        </p:spPr>
        <p:txBody>
          <a:bodyPr/>
          <a:lstStyle/>
          <a:p>
            <a:r>
              <a:rPr lang="fr-FR" dirty="0"/>
              <a:t>Elisa Ferrara, Cédric Fournier, Simon </a:t>
            </a:r>
            <a:r>
              <a:rPr lang="fr-FR" dirty="0" err="1"/>
              <a:t>Gmür</a:t>
            </a:r>
            <a:r>
              <a:rPr lang="fr-FR" dirty="0"/>
              <a:t> et Edgar Aellen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5" name="Image 14" descr="Une image contenant capture d’écran, intérieur, sol&#10;&#10;Description générée automatiquement">
            <a:extLst>
              <a:ext uri="{FF2B5EF4-FFF2-40B4-BE49-F238E27FC236}">
                <a16:creationId xmlns:a16="http://schemas.microsoft.com/office/drawing/2014/main" id="{F99C1CF1-1DD6-97C0-89C0-B9C3BC98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63" y="2571750"/>
            <a:ext cx="2548673" cy="1912389"/>
          </a:xfrm>
          <a:prstGeom prst="rect">
            <a:avLst/>
          </a:prstGeom>
        </p:spPr>
      </p:pic>
      <p:pic>
        <p:nvPicPr>
          <p:cNvPr id="17" name="Image 16" descr="Une image contenant symbole&#10;&#10;Description générée automatiquement">
            <a:extLst>
              <a:ext uri="{FF2B5EF4-FFF2-40B4-BE49-F238E27FC236}">
                <a16:creationId xmlns:a16="http://schemas.microsoft.com/office/drawing/2014/main" id="{0AA6A45B-CDD9-7DB2-409E-F6FEBFBF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03" y="2921000"/>
            <a:ext cx="1206500" cy="12065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C17F76E-71BE-A89E-9FC7-92E2E17A4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097" y="2921000"/>
            <a:ext cx="1139472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659" y="4345"/>
            <a:ext cx="4058920" cy="1793875"/>
          </a:xfrm>
        </p:spPr>
        <p:txBody>
          <a:bodyPr/>
          <a:lstStyle/>
          <a:p>
            <a:r>
              <a:rPr lang="fr-FR" dirty="0"/>
              <a:t>Global Path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ctr" latinLnBrk="0"/>
            <a:r>
              <a:rPr lang="fr-CH"/>
              <a:t>Basics of mobile robotics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E50B3DD8-E997-2DCA-E8C9-BDDBF91672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fr-FR" sz="700">
                <a:solidFill>
                  <a:schemeClr val="bg1"/>
                </a:solidFill>
                <a:latin typeface="Arial" panose="020B0604020202020204" pitchFamily="34" charset="0"/>
              </a:rPr>
              <a:t>Elisa Ferrara, Cédric Fournier, Simon Gmür et Edgar Aellen</a:t>
            </a:r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9F4F5ED0-0AC7-E096-06B9-A1310023C1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1370" y="459918"/>
            <a:ext cx="3667125" cy="4554291"/>
          </a:xfrm>
        </p:spPr>
        <p:txBody>
          <a:bodyPr>
            <a:normAutofit/>
          </a:bodyPr>
          <a:lstStyle/>
          <a:p>
            <a:r>
              <a:rPr lang="fr-CH" dirty="0" err="1"/>
              <a:t>Alogrithm</a:t>
            </a:r>
            <a:r>
              <a:rPr lang="fr-CH" dirty="0"/>
              <a:t> A*</a:t>
            </a:r>
          </a:p>
          <a:p>
            <a:r>
              <a:rPr lang="fr-CH" dirty="0" err="1"/>
              <a:t>Problem</a:t>
            </a:r>
            <a:r>
              <a:rPr lang="fr-CH" dirty="0"/>
              <a:t> : </a:t>
            </a:r>
          </a:p>
          <a:p>
            <a:pPr lvl="1"/>
            <a:r>
              <a:rPr lang="fr-CH" dirty="0" err="1"/>
              <a:t>Too</a:t>
            </a:r>
            <a:r>
              <a:rPr lang="fr-CH" dirty="0"/>
              <a:t> </a:t>
            </a:r>
            <a:r>
              <a:rPr lang="fr-CH" dirty="0" err="1"/>
              <a:t>much</a:t>
            </a:r>
            <a:r>
              <a:rPr lang="fr-CH" dirty="0"/>
              <a:t> point</a:t>
            </a:r>
          </a:p>
          <a:p>
            <a:pPr lvl="1"/>
            <a:r>
              <a:rPr lang="fr-CH" dirty="0"/>
              <a:t>Robot </a:t>
            </a:r>
            <a:r>
              <a:rPr lang="fr-CH" dirty="0" err="1"/>
              <a:t>going</a:t>
            </a:r>
            <a:r>
              <a:rPr lang="fr-CH" dirty="0"/>
              <a:t> slow</a:t>
            </a:r>
          </a:p>
          <a:p>
            <a:pPr lvl="1"/>
            <a:r>
              <a:rPr lang="fr-CH" dirty="0"/>
              <a:t>Risk of </a:t>
            </a:r>
            <a:r>
              <a:rPr lang="fr-CH" dirty="0" err="1"/>
              <a:t>missing</a:t>
            </a:r>
            <a:r>
              <a:rPr lang="fr-CH" dirty="0"/>
              <a:t> a point </a:t>
            </a:r>
          </a:p>
          <a:p>
            <a:r>
              <a:rPr lang="fr-CH" dirty="0"/>
              <a:t>Solution :</a:t>
            </a:r>
          </a:p>
          <a:p>
            <a:pPr lvl="1"/>
            <a:r>
              <a:rPr lang="fr-CH" dirty="0" err="1"/>
              <a:t>Keypoints</a:t>
            </a:r>
            <a:endParaRPr lang="fr-CH" dirty="0"/>
          </a:p>
          <a:p>
            <a:pPr lvl="1"/>
            <a:r>
              <a:rPr lang="fr-CH" dirty="0" err="1"/>
              <a:t>Reduce</a:t>
            </a:r>
            <a:r>
              <a:rPr lang="fr-CH" dirty="0"/>
              <a:t> the </a:t>
            </a:r>
            <a:r>
              <a:rPr lang="fr-CH" dirty="0" err="1"/>
              <a:t>number</a:t>
            </a:r>
            <a:r>
              <a:rPr lang="fr-CH" dirty="0"/>
              <a:t> of point</a:t>
            </a:r>
          </a:p>
          <a:p>
            <a:pPr lvl="1"/>
            <a:r>
              <a:rPr lang="fr-CH" dirty="0"/>
              <a:t>Strategic point -&gt; angle</a:t>
            </a:r>
          </a:p>
          <a:p>
            <a:pPr lvl="1"/>
            <a:r>
              <a:rPr lang="fr-CH" dirty="0" err="1"/>
              <a:t>Increase</a:t>
            </a:r>
            <a:r>
              <a:rPr lang="fr-CH" dirty="0"/>
              <a:t> the robot speed</a:t>
            </a:r>
          </a:p>
          <a:p>
            <a:pPr lvl="1"/>
            <a:r>
              <a:rPr lang="fr-CH" dirty="0" err="1"/>
              <a:t>Keep</a:t>
            </a:r>
            <a:r>
              <a:rPr lang="fr-CH" dirty="0"/>
              <a:t> the </a:t>
            </a:r>
            <a:r>
              <a:rPr lang="fr-CH" dirty="0" err="1"/>
              <a:t>precision</a:t>
            </a:r>
            <a:endParaRPr lang="fr-CH" dirty="0"/>
          </a:p>
          <a:p>
            <a:r>
              <a:rPr lang="fr-CH" dirty="0" err="1"/>
              <a:t>Recurring</a:t>
            </a:r>
            <a:r>
              <a:rPr lang="fr-CH" dirty="0"/>
              <a:t> </a:t>
            </a:r>
            <a:r>
              <a:rPr lang="fr-CH" dirty="0" err="1"/>
              <a:t>problem</a:t>
            </a:r>
            <a:r>
              <a:rPr lang="fr-CH" dirty="0"/>
              <a:t> :</a:t>
            </a:r>
          </a:p>
          <a:p>
            <a:pPr lvl="1"/>
            <a:r>
              <a:rPr lang="fr-CH" dirty="0"/>
              <a:t>Computation time</a:t>
            </a:r>
          </a:p>
          <a:p>
            <a:pPr lvl="1"/>
            <a:endParaRPr lang="fr-CH" dirty="0"/>
          </a:p>
          <a:p>
            <a:pPr marL="342900" lvl="1" indent="0">
              <a:buNone/>
            </a:pPr>
            <a:endParaRPr lang="fr-CH" dirty="0"/>
          </a:p>
          <a:p>
            <a:pPr lvl="1"/>
            <a:endParaRPr lang="fr-CH" dirty="0"/>
          </a:p>
          <a:p>
            <a:endParaRPr lang="fr-CH" dirty="0"/>
          </a:p>
        </p:txBody>
      </p:sp>
      <p:pic>
        <p:nvPicPr>
          <p:cNvPr id="17" name="Espace réservé pour une image  1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2D56901C-D8CB-F7E5-9CBE-0EA4D28031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097" r="23028" b="-1"/>
          <a:stretch/>
        </p:blipFill>
        <p:spPr>
          <a:xfrm>
            <a:off x="4779010" y="1602462"/>
            <a:ext cx="3671466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-9109"/>
            <a:ext cx="4058920" cy="1793875"/>
          </a:xfrm>
        </p:spPr>
        <p:txBody>
          <a:bodyPr anchor="ctr">
            <a:normAutofit/>
          </a:bodyPr>
          <a:lstStyle/>
          <a:p>
            <a:r>
              <a:rPr lang="fr-FR" dirty="0"/>
              <a:t>Local Obstacles </a:t>
            </a:r>
            <a:r>
              <a:rPr lang="fr-FR" dirty="0" err="1"/>
              <a:t>Avoidance</a:t>
            </a:r>
            <a:endParaRPr lang="fr-FR" dirty="0"/>
          </a:p>
        </p:txBody>
      </p:sp>
      <p:pic>
        <p:nvPicPr>
          <p:cNvPr id="20" name="Espace réservé pour une image  19" descr="Une image contenant Graphique, cercle, graphisme, conception&#10;&#10;Description générée automatiquement">
            <a:extLst>
              <a:ext uri="{FF2B5EF4-FFF2-40B4-BE49-F238E27FC236}">
                <a16:creationId xmlns:a16="http://schemas.microsoft.com/office/drawing/2014/main" id="{6D2E1630-DE99-2939-DC72-749FDBF940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904875" y="261997"/>
            <a:ext cx="2627359" cy="2789436"/>
          </a:xfrm>
          <a:noFill/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pPr fontAlgn="ctr" latinLnBrk="0">
              <a:spcAft>
                <a:spcPts val="600"/>
              </a:spcAft>
            </a:pPr>
            <a:r>
              <a:rPr lang="fr-CH"/>
              <a:t>Basics of mobile robotics</a:t>
            </a:r>
            <a:endParaRPr lang="fr-FR"/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1CE4764-99E1-16B7-0D02-44A09ED05B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15989" y="1874064"/>
            <a:ext cx="3543260" cy="5127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Elisa Ferrara, Cédric Fournier, Simon Gmür et Edgar Aellen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22" name="Image 21" descr="Une image contenant Graphique, graphisme, conception, art&#10;&#10;Description générée automatiquement">
            <a:extLst>
              <a:ext uri="{FF2B5EF4-FFF2-40B4-BE49-F238E27FC236}">
                <a16:creationId xmlns:a16="http://schemas.microsoft.com/office/drawing/2014/main" id="{F24B3E49-AB1C-F460-7DBD-594243A1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47" y="1657600"/>
            <a:ext cx="1800225" cy="3248025"/>
          </a:xfrm>
          <a:prstGeom prst="rect">
            <a:avLst/>
          </a:prstGeom>
        </p:spPr>
      </p:pic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id="{E39B9C9C-C3FB-20B8-1AD1-D7B63BE6E765}"/>
              </a:ext>
            </a:extLst>
          </p:cNvPr>
          <p:cNvSpPr txBox="1">
            <a:spLocks/>
          </p:cNvSpPr>
          <p:nvPr/>
        </p:nvSpPr>
        <p:spPr>
          <a:xfrm>
            <a:off x="712033" y="2828499"/>
            <a:ext cx="3859967" cy="2077126"/>
          </a:xfrm>
          <a:prstGeom prst="rect">
            <a:avLst/>
          </a:prstGeom>
        </p:spPr>
        <p:txBody>
          <a:bodyPr vert="horz" lIns="18000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r>
              <a:rPr lang="en-AU" dirty="0"/>
              <a:t>Potential field </a:t>
            </a:r>
          </a:p>
          <a:p>
            <a:r>
              <a:rPr lang="en-AU" dirty="0"/>
              <a:t>Problem : obstacle on </a:t>
            </a:r>
            <a:r>
              <a:rPr lang="en-AU" dirty="0" err="1"/>
              <a:t>keypoint</a:t>
            </a:r>
            <a:endParaRPr lang="en-AU" dirty="0"/>
          </a:p>
          <a:p>
            <a:r>
              <a:rPr lang="en-AU" dirty="0"/>
              <a:t>Solution : ignoring </a:t>
            </a:r>
            <a:r>
              <a:rPr lang="en-AU" dirty="0" err="1"/>
              <a:t>keypoint</a:t>
            </a:r>
            <a:r>
              <a:rPr lang="en-AU" dirty="0"/>
              <a:t> if angle between robot direction and </a:t>
            </a:r>
            <a:r>
              <a:rPr lang="en-AU" dirty="0" err="1"/>
              <a:t>keypoint</a:t>
            </a:r>
            <a:r>
              <a:rPr lang="en-AU" dirty="0"/>
              <a:t> higher than an angle threshold</a:t>
            </a:r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err="1"/>
              <a:t>Estimating</a:t>
            </a:r>
            <a:r>
              <a:rPr lang="fr-FR" i="1" dirty="0"/>
              <a:t> position </a:t>
            </a:r>
            <a:r>
              <a:rPr lang="fr-FR" i="1" dirty="0" err="1"/>
              <a:t>including</a:t>
            </a:r>
            <a:r>
              <a:rPr lang="fr-FR" i="1" dirty="0"/>
              <a:t> information </a:t>
            </a:r>
            <a:r>
              <a:rPr lang="fr-FR" i="1" dirty="0" err="1"/>
              <a:t>from</a:t>
            </a:r>
            <a:r>
              <a:rPr lang="fr-FR" i="1" dirty="0"/>
              <a:t> camera and </a:t>
            </a:r>
            <a:r>
              <a:rPr lang="fr-FR" i="1" dirty="0" err="1"/>
              <a:t>odomtry</a:t>
            </a:r>
            <a:endParaRPr lang="fr-FR" i="1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20F4E5E-C94C-9043-9393-94FDC6176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it-IT" dirty="0"/>
          </a:p>
          <a:p>
            <a:endParaRPr lang="en-AU" dirty="0"/>
          </a:p>
          <a:p>
            <a:r>
              <a:rPr lang="en-AU" dirty="0"/>
              <a:t>MODEL</a:t>
            </a:r>
          </a:p>
          <a:p>
            <a:pPr lvl="1"/>
            <a:r>
              <a:rPr lang="en-AU" dirty="0"/>
              <a:t>State: (</a:t>
            </a:r>
            <a:r>
              <a:rPr lang="en-AU" dirty="0" err="1"/>
              <a:t>x,y</a:t>
            </a:r>
            <a:r>
              <a:rPr lang="en-AU" dirty="0"/>
              <a:t>, </a:t>
            </a:r>
            <a:r>
              <a:rPr lang="el-GR" dirty="0">
                <a:latin typeface="Franklin Gothic Book" panose="020B0503020102020204" pitchFamily="34" charset="0"/>
              </a:rPr>
              <a:t>θ</a:t>
            </a:r>
            <a:r>
              <a:rPr lang="it-IT" dirty="0">
                <a:latin typeface="Franklin Gothic Book" panose="020B0503020102020204" pitchFamily="34" charset="0"/>
              </a:rPr>
              <a:t>)</a:t>
            </a:r>
          </a:p>
          <a:p>
            <a:pPr lvl="1"/>
            <a:r>
              <a:rPr lang="it-IT" dirty="0"/>
              <a:t>Inputs: </a:t>
            </a:r>
            <a:r>
              <a:rPr lang="it-IT" dirty="0" err="1"/>
              <a:t>right_speed</a:t>
            </a:r>
            <a:r>
              <a:rPr lang="it-IT" dirty="0"/>
              <a:t>, </a:t>
            </a:r>
            <a:r>
              <a:rPr lang="it-IT" dirty="0" err="1"/>
              <a:t>left_speed</a:t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Extended Kalman Filter for non linear systems</a:t>
            </a:r>
            <a:endParaRPr lang="en-AU" dirty="0"/>
          </a:p>
          <a:p>
            <a:r>
              <a:rPr lang="en-AU" dirty="0"/>
              <a:t>PROCESS NOISE</a:t>
            </a:r>
          </a:p>
          <a:p>
            <a:pPr lvl="1"/>
            <a:r>
              <a:rPr lang="en-AU" dirty="0"/>
              <a:t>Gaussian White Noise of covariance Q due to slippering and errors in motor speed sensors</a:t>
            </a:r>
          </a:p>
          <a:p>
            <a:r>
              <a:rPr lang="en-AU" dirty="0"/>
              <a:t>MEASUREMENT NOISE</a:t>
            </a:r>
          </a:p>
          <a:p>
            <a:pPr lvl="1"/>
            <a:r>
              <a:rPr lang="en-AU" dirty="0"/>
              <a:t>Gaussian White Noise of covariance R due to errors in the camera measurements and Computer Vision algorithm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ctr" latinLnBrk="0"/>
            <a:r>
              <a:rPr lang="fr-CH" dirty="0"/>
              <a:t>Basics of mobile </a:t>
            </a:r>
            <a:r>
              <a:rPr lang="fr-CH" dirty="0" err="1"/>
              <a:t>robotics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Elisa Ferrara, Cédric Fournier, Simon </a:t>
            </a:r>
            <a:r>
              <a:rPr lang="fr-FR" sz="700" dirty="0" err="1">
                <a:solidFill>
                  <a:schemeClr val="bg1"/>
                </a:solidFill>
                <a:latin typeface="Arial" panose="020B0604020202020204" pitchFamily="34" charset="0"/>
              </a:rPr>
              <a:t>Gmür</a:t>
            </a:r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 et Edgar Aellen</a:t>
            </a:r>
            <a:r>
              <a:rPr lang="fr-FR" dirty="0"/>
              <a:t>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1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Control: Path Following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318" y="3250141"/>
            <a:ext cx="4058920" cy="419060"/>
          </a:xfrm>
        </p:spPr>
        <p:txBody>
          <a:bodyPr>
            <a:noAutofit/>
          </a:bodyPr>
          <a:lstStyle/>
          <a:p>
            <a:pPr algn="ctr"/>
            <a:r>
              <a:rPr lang="fr-FR" sz="4400" dirty="0"/>
              <a:t>P </a:t>
            </a:r>
            <a:r>
              <a:rPr lang="fr-FR" sz="3200" dirty="0" err="1"/>
              <a:t>controller</a:t>
            </a:r>
            <a:endParaRPr lang="fr-FR" sz="3200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64B0A5-AFC4-9D4F-91AB-92F73D0D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557" y="1758533"/>
            <a:ext cx="3667125" cy="2236346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Basic P controller</a:t>
            </a:r>
          </a:p>
          <a:p>
            <a:r>
              <a:rPr lang="en-AU" dirty="0"/>
              <a:t>If angle between robot direction and orientation goal too high :</a:t>
            </a:r>
          </a:p>
          <a:p>
            <a:pPr lvl="1"/>
            <a:r>
              <a:rPr lang="en-AU" dirty="0"/>
              <a:t>Robot stop and turn</a:t>
            </a:r>
          </a:p>
          <a:p>
            <a:r>
              <a:rPr lang="en-AU" dirty="0"/>
              <a:t>Else : P controller classic</a:t>
            </a:r>
          </a:p>
          <a:p>
            <a:r>
              <a:rPr lang="en-AU" dirty="0"/>
              <a:t>Local avoidance :</a:t>
            </a:r>
          </a:p>
          <a:p>
            <a:pPr lvl="1"/>
            <a:r>
              <a:rPr lang="en-AU" dirty="0"/>
              <a:t>Sum of the global speed and local speed to avoid the obstacle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ctr" latinLnBrk="0"/>
            <a:r>
              <a:rPr lang="fr-CH" dirty="0"/>
              <a:t>Basics of mobile </a:t>
            </a:r>
            <a:r>
              <a:rPr lang="fr-CH" dirty="0" err="1"/>
              <a:t>robotics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Elisa Ferrara, Cédric Fournier, Simon </a:t>
            </a:r>
            <a:r>
              <a:rPr lang="fr-FR" sz="700" dirty="0" err="1">
                <a:solidFill>
                  <a:schemeClr val="bg1"/>
                </a:solidFill>
                <a:latin typeface="Arial" panose="020B0604020202020204" pitchFamily="34" charset="0"/>
              </a:rPr>
              <a:t>Gmür</a:t>
            </a:r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 et Edgar Aellen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309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56</TotalTime>
  <Words>313</Words>
  <Application>Microsoft Office PowerPoint</Application>
  <PresentationFormat>Affichage à l'écran (16:9)</PresentationFormat>
  <Paragraphs>70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Franklin Gothic Demi Cond</vt:lpstr>
      <vt:lpstr>Wingdings</vt:lpstr>
      <vt:lpstr>Thème Office</vt:lpstr>
      <vt:lpstr>Basics of Mobile Robotics. Final Project</vt:lpstr>
      <vt:lpstr>Computer vision</vt:lpstr>
      <vt:lpstr>Global Path Planning</vt:lpstr>
      <vt:lpstr>Local Obstacles Avoidance</vt:lpstr>
      <vt:lpstr>Kalman Filtering</vt:lpstr>
      <vt:lpstr>Control: Path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Cédric Fournier</cp:lastModifiedBy>
  <cp:revision>61</cp:revision>
  <dcterms:created xsi:type="dcterms:W3CDTF">2019-04-02T06:24:35Z</dcterms:created>
  <dcterms:modified xsi:type="dcterms:W3CDTF">2023-12-17T10:39:37Z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