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58" r:id="rId7"/>
    <p:sldId id="259" r:id="rId8"/>
    <p:sldId id="271" r:id="rId9"/>
    <p:sldId id="272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528" autoAdjust="0"/>
  </p:normalViewPr>
  <p:slideViewPr>
    <p:cSldViewPr snapToGrid="0" snapToObjects="1" showGuides="1">
      <p:cViewPr>
        <p:scale>
          <a:sx n="125" d="100"/>
          <a:sy n="125" d="100"/>
        </p:scale>
        <p:origin x="1256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14.12.2023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14/12/2023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.</a:t>
            </a:r>
            <a:br>
              <a:rPr lang="fr-FR" dirty="0"/>
            </a:br>
            <a:r>
              <a:rPr lang="fr-FR" sz="2000" dirty="0"/>
              <a:t>Final Project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Elisa Ferrara</a:t>
            </a:r>
          </a:p>
          <a:p>
            <a:r>
              <a:rPr lang="fr-FR" dirty="0"/>
              <a:t>Cédric Fournier</a:t>
            </a:r>
          </a:p>
          <a:p>
            <a:r>
              <a:rPr lang="fr-FR" dirty="0"/>
              <a:t>Simon </a:t>
            </a:r>
            <a:r>
              <a:rPr lang="fr-FR"/>
              <a:t>Gmür</a:t>
            </a:r>
            <a:endParaRPr lang="fr-FR" dirty="0"/>
          </a:p>
          <a:p>
            <a:r>
              <a:rPr lang="fr-FR" dirty="0"/>
              <a:t>Edgar Aellen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19/12/2023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893233"/>
            <a:ext cx="3671466" cy="393395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ArUco</a:t>
            </a:r>
            <a:r>
              <a:rPr lang="fr-FR" dirty="0"/>
              <a:t> Library </a:t>
            </a:r>
          </a:p>
          <a:p>
            <a:r>
              <a:rPr lang="fr-CH" dirty="0" err="1"/>
              <a:t>Detect</a:t>
            </a:r>
            <a:r>
              <a:rPr lang="fr-CH" dirty="0"/>
              <a:t> Marker Candidates</a:t>
            </a:r>
            <a:r>
              <a:rPr lang="fr-FR" dirty="0"/>
              <a:t> </a:t>
            </a:r>
          </a:p>
          <a:p>
            <a:r>
              <a:rPr lang="fr-CH" dirty="0"/>
              <a:t>Analyse Marker Codification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9772" y="893233"/>
            <a:ext cx="3671466" cy="393395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  <a:p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color</a:t>
            </a:r>
            <a:r>
              <a:rPr lang="fr-FR" dirty="0"/>
              <a:t> of the obstacles</a:t>
            </a:r>
          </a:p>
          <a:p>
            <a:r>
              <a:rPr lang="fr-FR" dirty="0" err="1"/>
              <a:t>Selection</a:t>
            </a:r>
            <a:r>
              <a:rPr lang="fr-FR" dirty="0"/>
              <a:t> the pixels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in the image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762201"/>
          </a:xfrm>
        </p:spPr>
        <p:txBody>
          <a:bodyPr>
            <a:normAutofit/>
          </a:bodyPr>
          <a:lstStyle/>
          <a:p>
            <a:r>
              <a:rPr lang="fr-FR" dirty="0"/>
              <a:t>Computer vision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0677"/>
            <a:ext cx="3543260" cy="512762"/>
          </a:xfrm>
        </p:spPr>
        <p:txBody>
          <a:bodyPr/>
          <a:lstStyle/>
          <a:p>
            <a:r>
              <a:rPr lang="fr-FR" dirty="0"/>
              <a:t>Elisa Ferrara, Cédric Fournier, Simon </a:t>
            </a:r>
            <a:r>
              <a:rPr lang="fr-FR" dirty="0" err="1"/>
              <a:t>Gmür</a:t>
            </a:r>
            <a:r>
              <a:rPr lang="fr-FR" dirty="0"/>
              <a:t> et Edgar Aellen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5" name="Image 14" descr="Une image contenant capture d’écran, intérieur, sol&#10;&#10;Description générée automatiquement">
            <a:extLst>
              <a:ext uri="{FF2B5EF4-FFF2-40B4-BE49-F238E27FC236}">
                <a16:creationId xmlns:a16="http://schemas.microsoft.com/office/drawing/2014/main" id="{F99C1CF1-1DD6-97C0-89C0-B9C3BC98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3" y="2571750"/>
            <a:ext cx="2548673" cy="1912389"/>
          </a:xfrm>
          <a:prstGeom prst="rect">
            <a:avLst/>
          </a:prstGeom>
        </p:spPr>
      </p:pic>
      <p:pic>
        <p:nvPicPr>
          <p:cNvPr id="17" name="Image 16" descr="Une image contenant symbole&#10;&#10;Description générée automatiquement">
            <a:extLst>
              <a:ext uri="{FF2B5EF4-FFF2-40B4-BE49-F238E27FC236}">
                <a16:creationId xmlns:a16="http://schemas.microsoft.com/office/drawing/2014/main" id="{0AA6A45B-CDD9-7DB2-409E-F6FEBFBF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03" y="2921000"/>
            <a:ext cx="1206500" cy="1206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C17F76E-71BE-A89E-9FC7-92E2E17A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97" y="2921000"/>
            <a:ext cx="1139472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 Path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E50B3DD8-E997-2DCA-E8C9-BDDBF91672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Local Obstacles </a:t>
            </a:r>
            <a:r>
              <a:rPr lang="fr-FR" dirty="0" err="1"/>
              <a:t>Avoidance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8B80C510-1275-1646-B3D2-A5ED0A32F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1CE4764-99E1-16B7-0D02-44A09ED05B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err="1"/>
              <a:t>Estimating</a:t>
            </a:r>
            <a:r>
              <a:rPr lang="fr-FR" i="1" dirty="0"/>
              <a:t> position </a:t>
            </a:r>
            <a:r>
              <a:rPr lang="fr-FR" i="1" dirty="0" err="1"/>
              <a:t>including</a:t>
            </a:r>
            <a:r>
              <a:rPr lang="fr-FR" i="1" dirty="0"/>
              <a:t> information </a:t>
            </a:r>
            <a:r>
              <a:rPr lang="fr-FR" i="1" dirty="0" err="1"/>
              <a:t>from</a:t>
            </a:r>
            <a:r>
              <a:rPr lang="fr-FR" i="1" dirty="0"/>
              <a:t> camera and </a:t>
            </a:r>
            <a:r>
              <a:rPr lang="fr-FR" i="1" dirty="0" err="1"/>
              <a:t>odomtry</a:t>
            </a:r>
            <a:endParaRPr lang="fr-FR" i="1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 dirty="0"/>
          </a:p>
          <a:p>
            <a:endParaRPr lang="en-AU" dirty="0"/>
          </a:p>
          <a:p>
            <a:r>
              <a:rPr lang="en-AU" dirty="0"/>
              <a:t>MODEL</a:t>
            </a:r>
          </a:p>
          <a:p>
            <a:pPr lvl="1"/>
            <a:r>
              <a:rPr lang="en-AU" dirty="0"/>
              <a:t>State: (</a:t>
            </a:r>
            <a:r>
              <a:rPr lang="en-AU" dirty="0" err="1"/>
              <a:t>x,y</a:t>
            </a:r>
            <a:r>
              <a:rPr lang="en-AU" dirty="0"/>
              <a:t>, </a:t>
            </a:r>
            <a:r>
              <a:rPr lang="el-GR" dirty="0">
                <a:latin typeface="Franklin Gothic Book" panose="020B0503020102020204" pitchFamily="34" charset="0"/>
              </a:rPr>
              <a:t>θ</a:t>
            </a:r>
            <a:r>
              <a:rPr lang="it-IT" dirty="0">
                <a:latin typeface="Franklin Gothic Book" panose="020B0503020102020204" pitchFamily="34" charset="0"/>
              </a:rPr>
              <a:t>)</a:t>
            </a:r>
          </a:p>
          <a:p>
            <a:pPr lvl="1"/>
            <a:r>
              <a:rPr lang="it-IT" dirty="0"/>
              <a:t>Inputs: </a:t>
            </a:r>
            <a:r>
              <a:rPr lang="it-IT" dirty="0" err="1"/>
              <a:t>right_speed</a:t>
            </a:r>
            <a:r>
              <a:rPr lang="it-IT" dirty="0"/>
              <a:t>, </a:t>
            </a:r>
            <a:r>
              <a:rPr lang="it-IT" dirty="0" err="1"/>
              <a:t>left_speed</a:t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Extended Kalman Filter for non linear systems</a:t>
            </a:r>
            <a:endParaRPr lang="en-AU" dirty="0"/>
          </a:p>
          <a:p>
            <a:r>
              <a:rPr lang="en-AU" dirty="0"/>
              <a:t>PROCESS NOISE</a:t>
            </a:r>
          </a:p>
          <a:p>
            <a:pPr lvl="1"/>
            <a:r>
              <a:rPr lang="en-AU" dirty="0"/>
              <a:t>Gaussian White Noise of covariance Q due to slippering and errors in motor speed sensors</a:t>
            </a:r>
          </a:p>
          <a:p>
            <a:r>
              <a:rPr lang="en-AU" dirty="0"/>
              <a:t>MEASUREMENT NOISE</a:t>
            </a:r>
          </a:p>
          <a:p>
            <a:pPr lvl="1"/>
            <a:r>
              <a:rPr lang="en-AU" dirty="0"/>
              <a:t>Gaussian White Noise of covariance R due to errors in the camera measurements and Computer Vision algorithm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  <a:r>
              <a:rPr lang="fr-FR" dirty="0"/>
              <a:t>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1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Control: Path Following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ctr" latinLnBrk="0"/>
            <a:r>
              <a:rPr lang="fr-CH" dirty="0"/>
              <a:t>Basics of mobile </a:t>
            </a:r>
            <a:r>
              <a:rPr lang="fr-CH" dirty="0" err="1"/>
              <a:t>robotics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Elisa Ferrara, Cédric Fournier, Simon </a:t>
            </a:r>
            <a:r>
              <a:rPr lang="fr-FR" sz="700" dirty="0" err="1">
                <a:solidFill>
                  <a:schemeClr val="bg1"/>
                </a:solidFill>
                <a:latin typeface="Arial" panose="020B0604020202020204" pitchFamily="34" charset="0"/>
              </a:rPr>
              <a:t>Gmür</a:t>
            </a:r>
            <a:r>
              <a:rPr lang="fr-FR" sz="700" dirty="0">
                <a:solidFill>
                  <a:schemeClr val="bg1"/>
                </a:solidFill>
                <a:latin typeface="Arial" panose="020B0604020202020204" pitchFamily="34" charset="0"/>
              </a:rPr>
              <a:t> et Edgar Aellen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309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210</Words>
  <Application>Microsoft Office PowerPoint</Application>
  <PresentationFormat>Affichage à l'écran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 Cond</vt:lpstr>
      <vt:lpstr>Wingdings</vt:lpstr>
      <vt:lpstr>Thème Office</vt:lpstr>
      <vt:lpstr>Basics of Mobile Robotics. Final Project</vt:lpstr>
      <vt:lpstr>Computer vision</vt:lpstr>
      <vt:lpstr>Global Path Planning</vt:lpstr>
      <vt:lpstr>Local Obstacles Avoidance</vt:lpstr>
      <vt:lpstr>Kalman Filtering</vt:lpstr>
      <vt:lpstr>Control: Path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Edgar Max Aellen</cp:lastModifiedBy>
  <cp:revision>59</cp:revision>
  <dcterms:created xsi:type="dcterms:W3CDTF">2019-04-02T06:24:35Z</dcterms:created>
  <dcterms:modified xsi:type="dcterms:W3CDTF">2023-12-14T14:49:14Z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