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lvl1pPr defTabSz="457200">
      <a:defRPr>
        <a:latin typeface="Arial"/>
        <a:ea typeface="Arial"/>
        <a:cs typeface="Arial"/>
        <a:sym typeface="Arial"/>
      </a:defRPr>
    </a:lvl1pPr>
    <a:lvl2pPr indent="457200" defTabSz="457200">
      <a:defRPr>
        <a:latin typeface="Arial"/>
        <a:ea typeface="Arial"/>
        <a:cs typeface="Arial"/>
        <a:sym typeface="Arial"/>
      </a:defRPr>
    </a:lvl2pPr>
    <a:lvl3pPr indent="914400" defTabSz="457200">
      <a:defRPr>
        <a:latin typeface="Arial"/>
        <a:ea typeface="Arial"/>
        <a:cs typeface="Arial"/>
        <a:sym typeface="Arial"/>
      </a:defRPr>
    </a:lvl3pPr>
    <a:lvl4pPr indent="1371600" defTabSz="457200">
      <a:defRPr>
        <a:latin typeface="Arial"/>
        <a:ea typeface="Arial"/>
        <a:cs typeface="Arial"/>
        <a:sym typeface="Arial"/>
      </a:defRPr>
    </a:lvl4pPr>
    <a:lvl5pPr indent="1828800" defTabSz="457200">
      <a:defRPr>
        <a:latin typeface="Arial"/>
        <a:ea typeface="Arial"/>
        <a:cs typeface="Arial"/>
        <a:sym typeface="Arial"/>
      </a:defRPr>
    </a:lvl5pPr>
    <a:lvl6pPr indent="2286000" defTabSz="457200">
      <a:defRPr>
        <a:latin typeface="Arial"/>
        <a:ea typeface="Arial"/>
        <a:cs typeface="Arial"/>
        <a:sym typeface="Arial"/>
      </a:defRPr>
    </a:lvl6pPr>
    <a:lvl7pPr indent="2743200" defTabSz="457200">
      <a:defRPr>
        <a:latin typeface="Arial"/>
        <a:ea typeface="Arial"/>
        <a:cs typeface="Arial"/>
        <a:sym typeface="Arial"/>
      </a:defRPr>
    </a:lvl7pPr>
    <a:lvl8pPr indent="3200400" defTabSz="457200">
      <a:defRPr>
        <a:latin typeface="Arial"/>
        <a:ea typeface="Arial"/>
        <a:cs typeface="Arial"/>
        <a:sym typeface="Arial"/>
      </a:defRPr>
    </a:lvl8pPr>
    <a:lvl9pPr indent="3657600" defTabSz="4572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D0CB"/>
          </a:solidFill>
        </a:fill>
      </a:tcStyle>
    </a:wholeTbl>
    <a:band2H>
      <a:tcTxStyle b="def" i="def"/>
      <a:tcStyle>
        <a:tcBdr/>
        <a:fill>
          <a:solidFill>
            <a:srgbClr val="F9E9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6E7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E7CC"/>
          </a:solidFill>
        </a:fill>
      </a:tcStyle>
    </a:wholeTbl>
    <a:band2H>
      <a:tcTxStyle b="def" i="def"/>
      <a:tcStyle>
        <a:tcBdr/>
        <a:fill>
          <a:solidFill>
            <a:srgbClr val="FDF4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5B1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5B1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364491" y="0"/>
            <a:ext cx="6400801" cy="3156661"/>
          </a:xfrm>
          <a:prstGeom prst="rect">
            <a:avLst/>
          </a:prstGeom>
        </p:spPr>
        <p:txBody>
          <a:bodyPr anchor="b"/>
          <a:lstStyle>
            <a:lvl1pPr algn="l">
              <a:defRPr b="1" spc="170" sz="4000">
                <a:solidFill>
                  <a:srgbClr val="DD5B1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70" sz="4000">
                <a:solidFill>
                  <a:srgbClr val="DD5B1C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2364491" y="3156660"/>
            <a:ext cx="6400801" cy="19868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6629400" y="0"/>
            <a:ext cx="2057400" cy="3600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457200" y="154780"/>
            <a:ext cx="6019800" cy="4576764"/>
          </a:xfrm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</p:spPr>
        <p:txBody>
          <a:bodyPr lIns="26789" tIns="26789" rIns="26789" bIns="26789"/>
          <a:lstStyle>
            <a:lvl1pPr defTabSz="584200">
              <a:defRPr sz="4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</p:spPr>
        <p:txBody>
          <a:bodyPr lIns="26789" tIns="26789" rIns="26789" bIns="26789" anchor="ctr"/>
          <a:lstStyle>
            <a:lvl1pPr marL="233947" indent="-233947" defTabSz="584200">
              <a:spcBef>
                <a:spcPts val="4200"/>
              </a:spcBef>
              <a:buSzPct val="75000"/>
              <a:buFontTx/>
              <a:defRPr sz="2000">
                <a:solidFill>
                  <a:srgbClr val="FFFFFF"/>
                </a:solidFill>
              </a:defRPr>
            </a:lvl1pPr>
            <a:lvl2pPr marL="6784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2pPr>
            <a:lvl3pPr marL="1122947" indent="-233947" defTabSz="584200">
              <a:spcBef>
                <a:spcPts val="4200"/>
              </a:spcBef>
              <a:buSzPct val="75000"/>
              <a:buFontTx/>
              <a:defRPr sz="2000">
                <a:solidFill>
                  <a:srgbClr val="FFFFFF"/>
                </a:solidFill>
              </a:defRPr>
            </a:lvl3pPr>
            <a:lvl4pPr marL="15674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4pPr>
            <a:lvl5pPr marL="20119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22312" y="2079223"/>
            <a:ext cx="7772401" cy="2307431"/>
          </a:xfrm>
          <a:prstGeom prst="rect">
            <a:avLst/>
          </a:prstGeom>
        </p:spPr>
        <p:txBody>
          <a:bodyPr anchor="t"/>
          <a:lstStyle>
            <a:lvl1pPr algn="l">
              <a:defRPr b="1" cap="all" spc="150" sz="4000">
                <a:solidFill>
                  <a:srgbClr val="DD5B1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0" sz="4000">
                <a:solidFill>
                  <a:srgbClr val="DD5B1C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22312" y="0"/>
            <a:ext cx="7772401" cy="20792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One</a:t>
            </a:r>
            <a:endParaRPr b="1" sz="2400">
              <a:solidFill>
                <a:srgbClr val="595959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Two</a:t>
            </a:r>
            <a:endParaRPr b="1" sz="2400">
              <a:solidFill>
                <a:srgbClr val="595959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Three</a:t>
            </a:r>
            <a:endParaRPr b="1" sz="2400">
              <a:solidFill>
                <a:srgbClr val="595959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Four</a:t>
            </a:r>
            <a:endParaRPr b="1" sz="2400">
              <a:solidFill>
                <a:srgbClr val="595959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One</a:t>
            </a:r>
            <a:endParaRPr sz="14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Two</a:t>
            </a:r>
            <a:endParaRPr sz="14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Three</a:t>
            </a:r>
            <a:endParaRPr sz="14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Four</a:t>
            </a:r>
            <a:endParaRPr sz="14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886423" y="4772057"/>
            <a:ext cx="2133601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42899" indent="-34289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1pPr>
      <a:lvl2pPr marL="742950" indent="-285750" defTabSz="457200">
        <a:spcBef>
          <a:spcPts val="700"/>
        </a:spcBef>
        <a:buSzPct val="100000"/>
        <a:buFont typeface="Arial"/>
        <a:buChar char="–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2pPr>
      <a:lvl3pPr marL="1181100" indent="-26670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3pPr>
      <a:lvl4pPr marL="1691639" indent="-320039" defTabSz="457200">
        <a:spcBef>
          <a:spcPts val="700"/>
        </a:spcBef>
        <a:buSzPct val="100000"/>
        <a:buFont typeface="Arial"/>
        <a:buChar char="–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4pPr>
      <a:lvl5pPr marL="2148839" indent="-320039" defTabSz="457200">
        <a:spcBef>
          <a:spcPts val="700"/>
        </a:spcBef>
        <a:buSzPct val="100000"/>
        <a:buFont typeface="Arial"/>
        <a:buChar char="»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5pPr>
      <a:lvl6pPr marL="2606039" indent="-32003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6pPr>
      <a:lvl7pPr marL="3063239" indent="-32003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7pPr>
      <a:lvl8pPr marL="3520440" indent="-32004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8pPr>
      <a:lvl9pPr marL="3977640" indent="-32004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freeman/SparkR_DataFrame_Demo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freeman/SparkR_DataFrame_Demo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2364491" y="684244"/>
            <a:ext cx="6400801" cy="247241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b="0" spc="39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9" sz="4000">
                <a:solidFill>
                  <a:srgbClr val="DD5B1C"/>
                </a:solidFill>
              </a:rPr>
              <a:t>A Data Frame Abstraction Layer for SparkR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2364491" y="2665899"/>
            <a:ext cx="6400801" cy="56082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34340">
              <a:defRPr sz="304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595959"/>
                </a:solidFill>
              </a:rPr>
              <a:t>Chris Freeman </a:t>
            </a:r>
          </a:p>
        </p:txBody>
      </p:sp>
      <p:pic>
        <p:nvPicPr>
          <p:cNvPr id="53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3763" y="3285292"/>
            <a:ext cx="1542261" cy="560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006203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There’s got to be a better way.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Uses the distributed, parallel capabilities offered by RDDs, but imposes a schema on the data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More structure == Easier access and manipulation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Plays very nicely with existing R conventions since DataFrames are the standard in R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{"name":"Michael", "age":29}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{"name":"Andy", "age":30}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{"name":"Justin", "age":19}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{"name":"Bob", "age":22}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{"name":"Chris", "age":28}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{"name":"Garth", "age":36}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{"name":"Tasha", "age":24}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{"name":"Mac", "age":30}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{"name":"Neil", "age":32}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df &lt;- jsonFile(sqlCtx, “people.json”)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df &lt;- jsonFile(sqlCtx, “people.json”)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select(df, avg(df$age))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457200" y="2006203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Live Demo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DataFrames in SparkR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Multiple Components: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set of native S4 classes and methods that live inside a standard R package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SparkR backend that passes data structures and method calls to the JVM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set of “helper” methods written in Scala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does the structure matter?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Native R classes allow us to extend the existing DataFrame API by adding R-like syntax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Handoff to the JVM gives us full access to the Spark DAG capabilities, e.g. lazy evaluation, filter pushdown, full Catalyst optimization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SparkR DataFrame Features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Column access using ‘$’ or ‘[ ]’ just like in 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dplyr-like DataFrame manipulation:</a:t>
            </a:r>
            <a:endParaRPr sz="2800"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filter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groupBy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summarize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mutate</a:t>
            </a:r>
            <a:endParaRPr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Access to external R packages that extend R syntax (e.g. magrittr)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On the Roadmap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200150"/>
            <a:ext cx="8229600" cy="3342288"/>
          </a:xfrm>
          <a:prstGeom prst="rect">
            <a:avLst/>
          </a:prstGeom>
        </p:spPr>
        <p:txBody>
          <a:bodyPr/>
          <a:lstStyle/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Spark 1.4: SparkR becomes an official API</a:t>
            </a:r>
            <a:endParaRPr sz="2380">
              <a:solidFill>
                <a:srgbClr val="595959"/>
              </a:solidFill>
            </a:endParaRPr>
          </a:p>
          <a:p>
            <a:pPr lvl="1" marL="666205" indent="-277585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Primarily focused on SparkSQL/DataFrame implementation</a:t>
            </a:r>
            <a:endParaRPr sz="2380">
              <a:solidFill>
                <a:srgbClr val="595959"/>
              </a:solidFill>
            </a:endParaRPr>
          </a:p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Spark 1.5: Extend SparkR to include machine learning capabilities (e.g. sparkML)</a:t>
            </a:r>
            <a:endParaRPr sz="2380">
              <a:solidFill>
                <a:srgbClr val="595959"/>
              </a:solidFill>
            </a:endParaRPr>
          </a:p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For more information, be sure to check out “</a:t>
            </a:r>
            <a:r>
              <a:rPr b="1" sz="2380"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rPr>
              <a:t>SparkR: The Past, Present, and Future</a:t>
            </a:r>
            <a:r>
              <a:rPr sz="2380">
                <a:solidFill>
                  <a:srgbClr val="595959"/>
                </a:solidFill>
              </a:rPr>
              <a:t>” at 4:30 on the Data Science track.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Agenda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What is SparkR?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Why DataFrames?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How do DataFrames work?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Demo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Questions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Developer Community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SparkR originated at UC Berkeley AMPLAB, with additional contributions from Alteryx, Intel, Databrick, and others.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Working on integration with Spark Packages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Easily extend Spark with new functionality and distribute via the Spark Package repository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053434" y="69057"/>
            <a:ext cx="7037132" cy="1131094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Integration with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Drag-and-drop GUI for data analysis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 functionality built directly into existing tools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Interact with a remote Spark cluster from your desktop via Alteryx Designer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Combine local and in-database data sources in one workflow.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34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568" y="257771"/>
            <a:ext cx="2282445" cy="829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For More Information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Be sure to check out “SparkR: The Past, Present, and Future” at 4:30 on the Data Science track.</a:t>
            </a:r>
            <a:endParaRPr sz="2800">
              <a:solidFill>
                <a:srgbClr val="595959"/>
              </a:solidFill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Slides, Demo, and Data available on GitHub at: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E73700"/>
                </a:solidFill>
                <a:uFill>
                  <a:solidFill>
                    <a:srgbClr val="E73700"/>
                  </a:solidFill>
                </a:uFill>
                <a:hlinkClick r:id="rId2" invalidUrl="" action="" tgtFrame="" tooltip="" history="1" highlightClick="0" endSnd="0"/>
              </a:rPr>
              <a:t>https://github.com/cafreeman/SparkR_DataFrame_Demo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457200" y="163422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Questions?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Drag-and-drop GUI for data analysis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 functionality built directly into existing tools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Interact with a remote Spark cluster from your desktop via Alteryx Designer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Combine local and in-database data sources in one workflow.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Questions?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Slides, Demo, and Data available on GitHub at: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E73700"/>
                </a:solidFill>
                <a:uFill>
                  <a:solidFill>
                    <a:srgbClr val="E73700"/>
                  </a:solidFill>
                </a:uFill>
                <a:hlinkClick r:id="rId2" invalidUrl="" action="" tgtFrame="" tooltip="" history="1" highlightClick="0" endSnd="0"/>
              </a:rPr>
              <a:t>https://github.com/cafreeman/SparkR_DataFrame_Demo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@15lettermax 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cafreeman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47" name="GitHub-Mar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619" y="3722417"/>
            <a:ext cx="618039" cy="618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twitt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1704" y="3077489"/>
            <a:ext cx="793868" cy="793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is SparkR?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New R language API for Spark and SparkSQL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Exposes existing Spark functionality in an R-friendly syntax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Extend RDDs with R packages and functions via the RRDD construct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Has its own shell, but can also be imported like a standard R package.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705542"/>
            <a:ext cx="8229600" cy="2561124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Michael, 29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Andy, 30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Justin, 19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Bob, 22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Chris, 28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Garth, 36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Tasha, 24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Mac, 30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Neil, 32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66" name="Shape 66"/>
          <p:cNvSpPr/>
          <p:nvPr/>
        </p:nvSpPr>
        <p:spPr>
          <a:xfrm>
            <a:off x="457200" y="954945"/>
            <a:ext cx="8229600" cy="75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>
                <a:solidFill>
                  <a:srgbClr val="53535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</a:rPr>
              <a:t>Let’s say we wanted to do this with regular RDDs. What would that look like?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410" y="1200150"/>
            <a:ext cx="4609180" cy="306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