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notesMasterIdLst>
    <p:notesMasterId r:id="rId19"/>
  </p:notesMasterIdLst>
  <p:handoutMasterIdLst>
    <p:handoutMasterId r:id="rId20"/>
  </p:handoutMasterIdLst>
  <p:sldIdLst>
    <p:sldId id="257" r:id="rId2"/>
    <p:sldId id="259" r:id="rId3"/>
    <p:sldId id="260" r:id="rId4"/>
    <p:sldId id="261" r:id="rId5"/>
    <p:sldId id="262" r:id="rId6"/>
    <p:sldId id="263" r:id="rId7"/>
    <p:sldId id="264" r:id="rId8"/>
    <p:sldId id="265" r:id="rId9"/>
    <p:sldId id="267" r:id="rId10"/>
    <p:sldId id="273" r:id="rId11"/>
    <p:sldId id="269" r:id="rId12"/>
    <p:sldId id="268" r:id="rId13"/>
    <p:sldId id="270" r:id="rId14"/>
    <p:sldId id="271" r:id="rId15"/>
    <p:sldId id="274" r:id="rId16"/>
    <p:sldId id="266"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91" y="115"/>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7626282-83BE-4B14-AA1D-E9A716F8FEB8}" type="datetime1">
              <a:rPr lang="it-IT" smtClean="0"/>
              <a:t>30/07/2024</a:t>
            </a:fld>
            <a:endParaRPr lang="en-US"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23FCBA3-AE69-44D9-84A9-153F3F9E2987}" type="datetime1">
              <a:rPr lang="it-IT" smtClean="0"/>
              <a:t>30/07/2024</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8"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3" y="2733709"/>
            <a:ext cx="8144135"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3" y="4394043"/>
            <a:ext cx="8144135" cy="1117687"/>
          </a:xfrm>
        </p:spPr>
        <p:txBody>
          <a:bodyPr>
            <a:normAutofit/>
          </a:bodyPr>
          <a:lstStyle>
            <a:lvl1pPr marL="0" indent="0" algn="r">
              <a:buNone/>
              <a:defRPr sz="20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a:xfrm>
            <a:off x="9255347" y="2750337"/>
            <a:ext cx="1171888" cy="1356442"/>
          </a:xfrm>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60789049"/>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angle 9"/>
          <p:cNvSpPr/>
          <p:nvPr/>
        </p:nvSpPr>
        <p:spPr bwMode="ltGray">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4" y="4711620"/>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4" y="609601"/>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1" y="5169587"/>
            <a:ext cx="9613863" cy="622971"/>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a:xfrm>
            <a:off x="10729458" y="4711313"/>
            <a:ext cx="1154151" cy="1090789"/>
          </a:xfrm>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9989350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angle 9"/>
          <p:cNvSpPr/>
          <p:nvPr/>
        </p:nvSpPr>
        <p:spPr bwMode="ltGray">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609597"/>
            <a:ext cx="9613859"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4" y="4711619"/>
            <a:ext cx="9613859" cy="1090789"/>
          </a:xfrm>
        </p:spPr>
        <p:txBody>
          <a:bodyPr anchor="ct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a:xfrm>
            <a:off x="10729458" y="4711619"/>
            <a:ext cx="1154151" cy="1090789"/>
          </a:xfrm>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80539978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4" name="Rectangle 13"/>
          <p:cNvSpPr/>
          <p:nvPr/>
        </p:nvSpPr>
        <p:spPr bwMode="ltGray">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602"/>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9" y="3653379"/>
            <a:ext cx="8156579" cy="548968"/>
          </a:xfrm>
        </p:spPr>
        <p:txBody>
          <a:bodyPr anchor="t">
            <a:normAutofit/>
          </a:bodyPr>
          <a:lstStyle>
            <a:lvl1pPr marL="0" indent="0">
              <a:buNone/>
              <a:defRPr sz="14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4" y="4711619"/>
            <a:ext cx="9613859" cy="1090789"/>
          </a:xfrm>
        </p:spPr>
        <p:txBody>
          <a:bodyPr anchor="ctr">
            <a:normAutofit/>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a:xfrm>
            <a:off x="10729458" y="4709929"/>
            <a:ext cx="1154151" cy="1090789"/>
          </a:xfrm>
        </p:spPr>
        <p:txBody>
          <a:bodyPr/>
          <a:lstStyle/>
          <a:p>
            <a:pPr rtl="0"/>
            <a:fld id="{3A98EE3D-8CD1-4C3F-BD1C-C98C9596463C}"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44770311"/>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1" name="Rectangle 10"/>
          <p:cNvSpPr/>
          <p:nvPr/>
        </p:nvSpPr>
        <p:spPr bwMode="ltGray">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4711619"/>
            <a:ext cx="9613863"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5300153"/>
            <a:ext cx="9613863" cy="502255"/>
          </a:xfrm>
        </p:spPr>
        <p:txBody>
          <a:bodyPr anchor="t"/>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a:xfrm>
            <a:off x="10729458" y="4709929"/>
            <a:ext cx="1154151" cy="1090789"/>
          </a:xfrm>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144926766"/>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6" name="Rectangle 15"/>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3"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5" y="2336873"/>
            <a:ext cx="3070035" cy="576262"/>
          </a:xfrm>
        </p:spPr>
        <p:txBody>
          <a:bodyPr anchor="b">
            <a:noAutofit/>
          </a:bodyPr>
          <a:lstStyle>
            <a:lvl1pPr marL="0" indent="0">
              <a:buNone/>
              <a:defRPr sz="2400" b="0">
                <a:solidFill>
                  <a:schemeClr val="tx1"/>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3" y="3022677"/>
            <a:ext cx="3049703" cy="2913513"/>
          </a:xfrm>
        </p:spPr>
        <p:txBody>
          <a:bodyPr anchor="t">
            <a:normAutofit/>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1" y="3022677"/>
            <a:ext cx="3063240" cy="2913513"/>
          </a:xfrm>
        </p:spPr>
        <p:txBody>
          <a:bodyPr anchor="t">
            <a:normAutofit/>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8" y="2336873"/>
            <a:ext cx="3070025" cy="576262"/>
          </a:xfrm>
        </p:spPr>
        <p:txBody>
          <a:bodyPr anchor="b">
            <a:noAutofit/>
          </a:bodyPr>
          <a:lstStyle>
            <a:lvl1pPr marL="0" indent="0">
              <a:buNone/>
              <a:defRPr sz="2400" b="0">
                <a:solidFill>
                  <a:schemeClr val="tx1"/>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8" y="3022677"/>
            <a:ext cx="3070025" cy="2913513"/>
          </a:xfrm>
        </p:spPr>
        <p:txBody>
          <a:bodyPr anchor="t">
            <a:normAutofit/>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929139052"/>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angle 16"/>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3"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21" y="4297503"/>
            <a:ext cx="3049705" cy="576262"/>
          </a:xfrm>
        </p:spPr>
        <p:txBody>
          <a:bodyPr anchor="b">
            <a:noAutofit/>
          </a:bodyPr>
          <a:lstStyle>
            <a:lvl1pPr marL="0" indent="0">
              <a:buNone/>
              <a:defRPr sz="2400" b="0">
                <a:solidFill>
                  <a:schemeClr val="tx1"/>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21"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78" indent="0">
              <a:buNone/>
              <a:defRPr sz="1600"/>
            </a:lvl2pPr>
            <a:lvl3pPr marL="914354" indent="0">
              <a:buNone/>
              <a:defRPr sz="1600"/>
            </a:lvl3pPr>
            <a:lvl4pPr marL="1371532" indent="0">
              <a:buNone/>
              <a:defRPr sz="1600"/>
            </a:lvl4pPr>
            <a:lvl5pPr marL="1828709" indent="0">
              <a:buNone/>
              <a:defRPr sz="1600"/>
            </a:lvl5pPr>
            <a:lvl6pPr marL="2285886" indent="0">
              <a:buNone/>
              <a:defRPr sz="1600"/>
            </a:lvl6pPr>
            <a:lvl7pPr marL="2743062" indent="0">
              <a:buNone/>
              <a:defRPr sz="1600"/>
            </a:lvl7pPr>
            <a:lvl8pPr marL="3200240" indent="0">
              <a:buNone/>
              <a:defRPr sz="1600"/>
            </a:lvl8pPr>
            <a:lvl9pPr marL="3657418"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21" y="4873765"/>
            <a:ext cx="3049705" cy="1062422"/>
          </a:xfrm>
        </p:spPr>
        <p:txBody>
          <a:bodyPr anchor="t">
            <a:normAutofit/>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78" indent="0">
              <a:buNone/>
              <a:defRPr sz="1600"/>
            </a:lvl2pPr>
            <a:lvl3pPr marL="914354" indent="0">
              <a:buNone/>
              <a:defRPr sz="1600"/>
            </a:lvl3pPr>
            <a:lvl4pPr marL="1371532" indent="0">
              <a:buNone/>
              <a:defRPr sz="1600"/>
            </a:lvl4pPr>
            <a:lvl5pPr marL="1828709" indent="0">
              <a:buNone/>
              <a:defRPr sz="1600"/>
            </a:lvl5pPr>
            <a:lvl6pPr marL="2285886" indent="0">
              <a:buNone/>
              <a:defRPr sz="1600"/>
            </a:lvl6pPr>
            <a:lvl7pPr marL="2743062" indent="0">
              <a:buNone/>
              <a:defRPr sz="1600"/>
            </a:lvl7pPr>
            <a:lvl8pPr marL="3200240" indent="0">
              <a:buNone/>
              <a:defRPr sz="1600"/>
            </a:lvl8pPr>
            <a:lvl9pPr marL="3657418"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20" y="4873764"/>
            <a:ext cx="3067297" cy="1062422"/>
          </a:xfrm>
        </p:spPr>
        <p:txBody>
          <a:bodyPr anchor="t">
            <a:normAutofit/>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81" y="4297503"/>
            <a:ext cx="3063505" cy="576262"/>
          </a:xfrm>
        </p:spPr>
        <p:txBody>
          <a:bodyPr anchor="b">
            <a:noAutofit/>
          </a:bodyPr>
          <a:lstStyle>
            <a:lvl1pPr marL="0" indent="0">
              <a:buNone/>
              <a:defRPr sz="2400" b="0">
                <a:solidFill>
                  <a:schemeClr val="tx1"/>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80"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78" indent="0">
              <a:buNone/>
              <a:defRPr sz="1600"/>
            </a:lvl2pPr>
            <a:lvl3pPr marL="914354" indent="0">
              <a:buNone/>
              <a:defRPr sz="1600"/>
            </a:lvl3pPr>
            <a:lvl4pPr marL="1371532" indent="0">
              <a:buNone/>
              <a:defRPr sz="1600"/>
            </a:lvl4pPr>
            <a:lvl5pPr marL="1828709" indent="0">
              <a:buNone/>
              <a:defRPr sz="1600"/>
            </a:lvl5pPr>
            <a:lvl6pPr marL="2285886" indent="0">
              <a:buNone/>
              <a:defRPr sz="1600"/>
            </a:lvl6pPr>
            <a:lvl7pPr marL="2743062" indent="0">
              <a:buNone/>
              <a:defRPr sz="1600"/>
            </a:lvl7pPr>
            <a:lvl8pPr marL="3200240" indent="0">
              <a:buNone/>
              <a:defRPr sz="1600"/>
            </a:lvl8pPr>
            <a:lvl9pPr marL="3657418"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32680219"/>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9" name="Rectangle 8"/>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55231015"/>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8"/>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4" y="5372406"/>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2" y="609597"/>
            <a:ext cx="1073803"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601"/>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5" y="5936191"/>
            <a:ext cx="2743200" cy="365125"/>
          </a:xfrm>
        </p:spPr>
        <p:txBody>
          <a:bodyPr/>
          <a:lstStyle/>
          <a:p>
            <a:pPr rtl="0"/>
            <a:fld id="{F117DD88-DA0B-42BB-B7E2-325641850C3A}" type="datetime1">
              <a:rPr lang="it-IT" smtClean="0"/>
              <a:t>30/07/2024</a:t>
            </a:fld>
            <a:endParaRPr lang="en-US" dirty="0"/>
          </a:p>
        </p:txBody>
      </p:sp>
      <p:sp>
        <p:nvSpPr>
          <p:cNvPr id="5" name="Footer Placeholder 4"/>
          <p:cNvSpPr>
            <a:spLocks noGrp="1"/>
          </p:cNvSpPr>
          <p:nvPr>
            <p:ph type="ftr" sz="quarter" idx="11"/>
          </p:nvPr>
        </p:nvSpPr>
        <p:spPr>
          <a:xfrm>
            <a:off x="680323" y="5936192"/>
            <a:ext cx="6126805" cy="365125"/>
          </a:xfrm>
        </p:spPr>
        <p:txBody>
          <a:bodyPr/>
          <a:lstStyle/>
          <a:p>
            <a:pPr rtl="0"/>
            <a:endParaRPr lang="en-US" dirty="0"/>
          </a:p>
        </p:txBody>
      </p:sp>
      <p:sp>
        <p:nvSpPr>
          <p:cNvPr id="6" name="Slide Number Placeholder 5"/>
          <p:cNvSpPr>
            <a:spLocks noGrp="1"/>
          </p:cNvSpPr>
          <p:nvPr>
            <p:ph type="sldNum" sz="quarter" idx="12"/>
          </p:nvPr>
        </p:nvSpPr>
        <p:spPr>
          <a:xfrm>
            <a:off x="10097553" y="5398637"/>
            <a:ext cx="1154151" cy="1090789"/>
          </a:xfrm>
        </p:spPr>
        <p:txBody>
          <a:bodyPr anchor="t"/>
          <a:lstStyle>
            <a:lvl1pPr algn="ctr">
              <a:defRPr/>
            </a:lvl1p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075682069"/>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angle 16"/>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48139909"/>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3" y="4232175"/>
            <a:ext cx="9613860" cy="1704017"/>
          </a:xfrm>
        </p:spPr>
        <p:txBody>
          <a:bodyPr>
            <a:normAutofit/>
          </a:bodyPr>
          <a:lstStyle>
            <a:lvl1pPr marL="0" indent="0" algn="r">
              <a:buNone/>
              <a:defRPr sz="20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a:xfrm>
            <a:off x="10729458" y="2869899"/>
            <a:ext cx="1154151" cy="1090789"/>
          </a:xfrm>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41725192"/>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2" y="2336873"/>
            <a:ext cx="46983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4" y="2336873"/>
            <a:ext cx="47000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98656378"/>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2" name="Rectangle 11"/>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753233"/>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3" y="2336877"/>
            <a:ext cx="4472327" cy="693135"/>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4" y="3030012"/>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5" y="2336873"/>
            <a:ext cx="4474028" cy="692076"/>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5" y="3030012"/>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0630584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8" name="Rectangle 7"/>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837915763"/>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6" name="Rectangle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38028836"/>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7" y="2336877"/>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3" y="2336876"/>
            <a:ext cx="3790079" cy="3599317"/>
          </a:xfrm>
        </p:spPr>
        <p:txBody>
          <a:bodyPr anchor="ct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894403906"/>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bwMode="ltGray">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6"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6"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7"/>
            <a:ext cx="3876256" cy="3599315"/>
          </a:xfrm>
        </p:spPr>
        <p:txBody>
          <a:bodyPr anchor="ct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F117DD88-DA0B-42BB-B7E2-325641850C3A}" type="datetime1">
              <a:rPr lang="it-IT" smtClean="0"/>
              <a:t>30/07/2024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828686634"/>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3"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3"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91"/>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pPr rtl="0"/>
            <a:fld id="{F117DD88-DA0B-42BB-B7E2-325641850C3A}" type="datetime1">
              <a:rPr lang="it-IT" smtClean="0"/>
              <a:t>30/07/2024</a:t>
            </a:fld>
            <a:endParaRPr lang="en-US" dirty="0"/>
          </a:p>
        </p:txBody>
      </p:sp>
      <p:sp>
        <p:nvSpPr>
          <p:cNvPr id="5" name="Footer Placeholder 4"/>
          <p:cNvSpPr>
            <a:spLocks noGrp="1"/>
          </p:cNvSpPr>
          <p:nvPr>
            <p:ph type="ftr" sz="quarter" idx="3"/>
          </p:nvPr>
        </p:nvSpPr>
        <p:spPr>
          <a:xfrm>
            <a:off x="680323" y="5936192"/>
            <a:ext cx="6870660" cy="365125"/>
          </a:xfrm>
          <a:prstGeom prst="rect">
            <a:avLst/>
          </a:prstGeom>
        </p:spPr>
        <p:txBody>
          <a:bodyPr vert="horz" lIns="91440" tIns="45720" rIns="91440" bIns="45720" rtlCol="0" anchor="ctr"/>
          <a:lstStyle>
            <a:lvl1pPr algn="l">
              <a:defRPr sz="1051">
                <a:solidFill>
                  <a:schemeClr val="tx1">
                    <a:tint val="75000"/>
                  </a:schemeClr>
                </a:solidFill>
              </a:defRPr>
            </a:lvl1pPr>
          </a:lstStyle>
          <a:p>
            <a:pPr rtl="0"/>
            <a:endParaRPr lang="en-US" dirty="0"/>
          </a:p>
        </p:txBody>
      </p:sp>
      <p:sp>
        <p:nvSpPr>
          <p:cNvPr id="6" name="Slide Number Placeholder 5"/>
          <p:cNvSpPr>
            <a:spLocks noGrp="1"/>
          </p:cNvSpPr>
          <p:nvPr>
            <p:ph type="sldNum" sz="quarter" idx="4"/>
          </p:nvPr>
        </p:nvSpPr>
        <p:spPr>
          <a:xfrm>
            <a:off x="10729458" y="753231"/>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756124676"/>
      </p:ext>
    </p:extLst>
  </p:cSld>
  <p:clrMap bg1="dk1" tx1="lt1" bg2="dk2"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Lst>
  <p:hf sldNum="0" hdr="0" ftr="0"/>
  <p:txStyles>
    <p:titleStyle>
      <a:lvl1pPr algn="l" defTabSz="914354"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usdot/flight-delay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EDF2838-61BD-4552-A6C3-E3D6763CF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7876ED4-577B-4724-914E-42A0567A3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9" name="Rectangle 38">
            <a:extLst>
              <a:ext uri="{FF2B5EF4-FFF2-40B4-BE49-F238E27FC236}">
                <a16:creationId xmlns:a16="http://schemas.microsoft.com/office/drawing/2014/main" id="{5A35B073-543D-4B7C-85CE-3F6F3F519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2"/>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56C9C24B-A8AA-4E20-9A75-455D96E200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5"/>
            <a:ext cx="6400800" cy="185701"/>
          </a:xfrm>
          <a:prstGeom prst="rect">
            <a:avLst/>
          </a:prstGeom>
        </p:spPr>
      </p:pic>
      <p:sp>
        <p:nvSpPr>
          <p:cNvPr id="41" name="Rectangle 40">
            <a:extLst>
              <a:ext uri="{FF2B5EF4-FFF2-40B4-BE49-F238E27FC236}">
                <a16:creationId xmlns:a16="http://schemas.microsoft.com/office/drawing/2014/main" id="{0505B119-A4E9-4F97-9673-6F51C1C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78FD68DA-43BA-4508-8DE2-BA9BB7B2FA5B}"/>
              </a:ext>
            </a:extLst>
          </p:cNvPr>
          <p:cNvSpPr>
            <a:spLocks noGrp="1"/>
          </p:cNvSpPr>
          <p:nvPr>
            <p:ph type="ctrTitle"/>
          </p:nvPr>
        </p:nvSpPr>
        <p:spPr>
          <a:xfrm>
            <a:off x="680323" y="2390523"/>
            <a:ext cx="5192940" cy="2133600"/>
          </a:xfrm>
        </p:spPr>
        <p:txBody>
          <a:bodyPr rtlCol="0" anchor="ctr">
            <a:normAutofit fontScale="90000"/>
          </a:bodyPr>
          <a:lstStyle/>
          <a:p>
            <a:pPr rtl="0"/>
            <a:r>
              <a:rPr lang="it" dirty="0">
                <a:solidFill>
                  <a:srgbClr val="FFFFFF"/>
                </a:solidFill>
              </a:rPr>
              <a:t>Analisi ritardi e cancellazioni di voli aerei </a:t>
            </a:r>
          </a:p>
        </p:txBody>
      </p:sp>
      <p:sp>
        <p:nvSpPr>
          <p:cNvPr id="3" name="Sottotitolo 2">
            <a:extLst>
              <a:ext uri="{FF2B5EF4-FFF2-40B4-BE49-F238E27FC236}">
                <a16:creationId xmlns:a16="http://schemas.microsoft.com/office/drawing/2014/main" id="{A8E9CFF2-3777-4FF4-A759-8491175B0B7C}"/>
              </a:ext>
            </a:extLst>
          </p:cNvPr>
          <p:cNvSpPr>
            <a:spLocks noGrp="1"/>
          </p:cNvSpPr>
          <p:nvPr>
            <p:ph type="subTitle" idx="1"/>
          </p:nvPr>
        </p:nvSpPr>
        <p:spPr>
          <a:xfrm>
            <a:off x="680323" y="5034993"/>
            <a:ext cx="5192940" cy="1551155"/>
          </a:xfrm>
        </p:spPr>
        <p:txBody>
          <a:bodyPr rtlCol="0">
            <a:normAutofit lnSpcReduction="10000"/>
          </a:bodyPr>
          <a:lstStyle/>
          <a:p>
            <a:pPr rtl="0"/>
            <a:r>
              <a:rPr lang="it" dirty="0">
                <a:solidFill>
                  <a:srgbClr val="FFFFFF"/>
                </a:solidFill>
              </a:rPr>
              <a:t>LUCIO BUCCIERO</a:t>
            </a:r>
          </a:p>
          <a:p>
            <a:pPr rtl="0"/>
            <a:r>
              <a:rPr lang="it" dirty="0">
                <a:solidFill>
                  <a:srgbClr val="FFFFFF"/>
                </a:solidFill>
              </a:rPr>
              <a:t>MARTINA CAFARELLA</a:t>
            </a:r>
          </a:p>
          <a:p>
            <a:pPr rtl="0"/>
            <a:endParaRPr lang="it" dirty="0">
              <a:solidFill>
                <a:srgbClr val="FFFFFF"/>
              </a:solidFill>
            </a:endParaRPr>
          </a:p>
          <a:p>
            <a:pPr rtl="0"/>
            <a:r>
              <a:rPr lang="it" dirty="0">
                <a:solidFill>
                  <a:srgbClr val="FFFFFF"/>
                </a:solidFill>
              </a:rPr>
              <a:t>MASTER DATA SCIENCE - A.A. 2023/2024</a:t>
            </a:r>
          </a:p>
        </p:txBody>
      </p:sp>
      <p:sp useBgFill="1">
        <p:nvSpPr>
          <p:cNvPr id="20" name="Rectangle 19">
            <a:extLst>
              <a:ext uri="{FF2B5EF4-FFF2-40B4-BE49-F238E27FC236}">
                <a16:creationId xmlns:a16="http://schemas.microsoft.com/office/drawing/2014/main" id="{3DF5FFB9-6D81-4F3A-AF5B-6F9EC3428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5" y="642796"/>
            <a:ext cx="4812407"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282CF6DD-7FE8-4063-9551-1B7BBCE92ABE}"/>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043933" y="2327086"/>
            <a:ext cx="4178419" cy="2197039"/>
          </a:xfrm>
          <a:prstGeom prst="rect">
            <a:avLst/>
          </a:prstGeom>
          <a:ln>
            <a:noFill/>
          </a:ln>
          <a:effectLst/>
        </p:spPr>
      </p:pic>
    </p:spTree>
    <p:extLst>
      <p:ext uri="{BB962C8B-B14F-4D97-AF65-F5344CB8AC3E}">
        <p14:creationId xmlns:p14="http://schemas.microsoft.com/office/powerpoint/2010/main" val="404373782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746D-D562-4CC8-34CD-75F125D8904B}"/>
              </a:ext>
            </a:extLst>
          </p:cNvPr>
          <p:cNvSpPr>
            <a:spLocks noGrp="1"/>
          </p:cNvSpPr>
          <p:nvPr>
            <p:ph type="title"/>
          </p:nvPr>
        </p:nvSpPr>
        <p:spPr/>
        <p:txBody>
          <a:bodyPr/>
          <a:lstStyle/>
          <a:p>
            <a:r>
              <a:rPr lang="it-IT" dirty="0"/>
              <a:t>ANALISI DE RITARDI: ROTTE</a:t>
            </a:r>
          </a:p>
        </p:txBody>
      </p:sp>
      <p:pic>
        <p:nvPicPr>
          <p:cNvPr id="6" name="Content Placeholder 5" descr="A graph of blue rectangular shapes&#10;&#10;Description automatically generated with medium confidence">
            <a:extLst>
              <a:ext uri="{FF2B5EF4-FFF2-40B4-BE49-F238E27FC236}">
                <a16:creationId xmlns:a16="http://schemas.microsoft.com/office/drawing/2014/main" id="{73BFF867-F3D5-2783-FE05-D3AE772B78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64" t="4354" r="3970" b="4511"/>
          <a:stretch/>
        </p:blipFill>
        <p:spPr>
          <a:xfrm>
            <a:off x="1929937" y="3429000"/>
            <a:ext cx="7242343" cy="3176509"/>
          </a:xfrm>
        </p:spPr>
      </p:pic>
      <p:sp>
        <p:nvSpPr>
          <p:cNvPr id="7" name="TextBox 6">
            <a:extLst>
              <a:ext uri="{FF2B5EF4-FFF2-40B4-BE49-F238E27FC236}">
                <a16:creationId xmlns:a16="http://schemas.microsoft.com/office/drawing/2014/main" id="{9DC90D1B-EC22-D7B8-2221-C31123F153BA}"/>
              </a:ext>
            </a:extLst>
          </p:cNvPr>
          <p:cNvSpPr txBox="1"/>
          <p:nvPr/>
        </p:nvSpPr>
        <p:spPr>
          <a:xfrm>
            <a:off x="179110" y="2026763"/>
            <a:ext cx="11670384" cy="1477328"/>
          </a:xfrm>
          <a:prstGeom prst="rect">
            <a:avLst/>
          </a:prstGeom>
          <a:noFill/>
        </p:spPr>
        <p:txBody>
          <a:bodyPr wrap="square" rtlCol="0">
            <a:spAutoFit/>
          </a:bodyPr>
          <a:lstStyle/>
          <a:p>
            <a:r>
              <a:rPr lang="it-IT" dirty="0"/>
              <a:t>Aggregando i dati in base alla coppia aeroporto di partenza – aeroporto d’arrivo, si può notare come esistano delle rotte in cui si verificano ritardi più severi, come ad esempio la tratta </a:t>
            </a:r>
            <a:r>
              <a:rPr lang="en-US" dirty="0"/>
              <a:t>Dallas Fort Worth International Airport - </a:t>
            </a:r>
            <a:r>
              <a:rPr lang="it-IT" dirty="0"/>
              <a:t>Daniel K. </a:t>
            </a:r>
            <a:r>
              <a:rPr lang="it-IT" dirty="0" err="1"/>
              <a:t>Inouye</a:t>
            </a:r>
            <a:r>
              <a:rPr lang="it-IT" dirty="0"/>
              <a:t> International Airport (locato alle Hawaii, area geografica soggetta a turismo e/o condizioni meteo in grado di mutare velocemente).</a:t>
            </a:r>
            <a:endParaRPr lang="en-US" dirty="0"/>
          </a:p>
          <a:p>
            <a:endParaRPr lang="it-IT" dirty="0"/>
          </a:p>
        </p:txBody>
      </p:sp>
    </p:spTree>
    <p:extLst>
      <p:ext uri="{BB962C8B-B14F-4D97-AF65-F5344CB8AC3E}">
        <p14:creationId xmlns:p14="http://schemas.microsoft.com/office/powerpoint/2010/main" val="220032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30D1-64AD-0D8B-3F84-E09EBBFEEAE3}"/>
              </a:ext>
            </a:extLst>
          </p:cNvPr>
          <p:cNvSpPr>
            <a:spLocks noGrp="1"/>
          </p:cNvSpPr>
          <p:nvPr>
            <p:ph type="title"/>
          </p:nvPr>
        </p:nvSpPr>
        <p:spPr>
          <a:xfrm>
            <a:off x="1" y="753228"/>
            <a:ext cx="10294184" cy="1080938"/>
          </a:xfrm>
        </p:spPr>
        <p:txBody>
          <a:bodyPr/>
          <a:lstStyle/>
          <a:p>
            <a:r>
              <a:rPr lang="it-IT" dirty="0"/>
              <a:t>ANALISI DEI VOLI CANCELLATI: COMPAGNIE AEREE</a:t>
            </a:r>
          </a:p>
        </p:txBody>
      </p:sp>
      <p:pic>
        <p:nvPicPr>
          <p:cNvPr id="6" name="Content Placeholder 5" descr="A graph of different colored bars&#10;&#10;Description automatically generated with medium confidence">
            <a:extLst>
              <a:ext uri="{FF2B5EF4-FFF2-40B4-BE49-F238E27FC236}">
                <a16:creationId xmlns:a16="http://schemas.microsoft.com/office/drawing/2014/main" id="{9BD81B2F-4B14-A43E-A6BA-A1AF60FA0C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4"/>
          <a:stretch/>
        </p:blipFill>
        <p:spPr>
          <a:xfrm>
            <a:off x="1649691" y="2844225"/>
            <a:ext cx="8342721" cy="3819597"/>
          </a:xfrm>
        </p:spPr>
      </p:pic>
      <p:sp>
        <p:nvSpPr>
          <p:cNvPr id="7" name="TextBox 6">
            <a:extLst>
              <a:ext uri="{FF2B5EF4-FFF2-40B4-BE49-F238E27FC236}">
                <a16:creationId xmlns:a16="http://schemas.microsoft.com/office/drawing/2014/main" id="{581E7FDB-396F-2B78-02BE-0259D9A4C898}"/>
              </a:ext>
            </a:extLst>
          </p:cNvPr>
          <p:cNvSpPr txBox="1"/>
          <p:nvPr/>
        </p:nvSpPr>
        <p:spPr>
          <a:xfrm>
            <a:off x="65988" y="2052431"/>
            <a:ext cx="11736370" cy="646331"/>
          </a:xfrm>
          <a:prstGeom prst="rect">
            <a:avLst/>
          </a:prstGeom>
          <a:noFill/>
        </p:spPr>
        <p:txBody>
          <a:bodyPr wrap="square" rtlCol="0">
            <a:spAutoFit/>
          </a:bodyPr>
          <a:lstStyle/>
          <a:p>
            <a:r>
              <a:rPr lang="it-IT" dirty="0"/>
              <a:t>Cominciamo l’analisi relativa alle cancellazioni andando ad evidenziare come le tre compagnie aeree maggiormente interessate dalle cancellazioni siano tutte oltre i 15mila voli cancellati.</a:t>
            </a:r>
          </a:p>
        </p:txBody>
      </p:sp>
    </p:spTree>
    <p:extLst>
      <p:ext uri="{BB962C8B-B14F-4D97-AF65-F5344CB8AC3E}">
        <p14:creationId xmlns:p14="http://schemas.microsoft.com/office/powerpoint/2010/main" val="3402915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8032-286E-42E2-60FD-5A028C5FC594}"/>
              </a:ext>
            </a:extLst>
          </p:cNvPr>
          <p:cNvSpPr>
            <a:spLocks noGrp="1"/>
          </p:cNvSpPr>
          <p:nvPr>
            <p:ph type="title"/>
          </p:nvPr>
        </p:nvSpPr>
        <p:spPr/>
        <p:txBody>
          <a:bodyPr/>
          <a:lstStyle/>
          <a:p>
            <a:r>
              <a:rPr lang="it-IT" dirty="0"/>
              <a:t>ANALISI DEI VOLI CANCELLATI: MOTIVAZIONI</a:t>
            </a:r>
          </a:p>
        </p:txBody>
      </p:sp>
      <p:pic>
        <p:nvPicPr>
          <p:cNvPr id="6" name="Content Placeholder 5" descr="A graph with blue rectangular bars&#10;&#10;Description automatically generated with medium confidence">
            <a:extLst>
              <a:ext uri="{FF2B5EF4-FFF2-40B4-BE49-F238E27FC236}">
                <a16:creationId xmlns:a16="http://schemas.microsoft.com/office/drawing/2014/main" id="{D942A8A2-50E9-693F-C3EC-F0051DA06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361" y="3206100"/>
            <a:ext cx="5523346" cy="3314009"/>
          </a:xfrm>
        </p:spPr>
      </p:pic>
      <p:pic>
        <p:nvPicPr>
          <p:cNvPr id="8" name="Picture 7" descr="A pie chart with different colored circles&#10;&#10;Description automatically generated">
            <a:extLst>
              <a:ext uri="{FF2B5EF4-FFF2-40B4-BE49-F238E27FC236}">
                <a16:creationId xmlns:a16="http://schemas.microsoft.com/office/drawing/2014/main" id="{0D37AF1E-49C8-35F2-8625-FD5CED5E2A53}"/>
              </a:ext>
            </a:extLst>
          </p:cNvPr>
          <p:cNvPicPr>
            <a:picLocks noChangeAspect="1"/>
          </p:cNvPicPr>
          <p:nvPr/>
        </p:nvPicPr>
        <p:blipFill rotWithShape="1">
          <a:blip r:embed="rId3">
            <a:extLst>
              <a:ext uri="{28A0092B-C50C-407E-A947-70E740481C1C}">
                <a14:useLocalDpi xmlns:a14="http://schemas.microsoft.com/office/drawing/2010/main" val="0"/>
              </a:ext>
            </a:extLst>
          </a:blip>
          <a:srcRect l="25403" t="5200" r="19101" b="12812"/>
          <a:stretch/>
        </p:blipFill>
        <p:spPr>
          <a:xfrm>
            <a:off x="6520547" y="3206100"/>
            <a:ext cx="5008435" cy="3314009"/>
          </a:xfrm>
          <a:prstGeom prst="rect">
            <a:avLst/>
          </a:prstGeom>
        </p:spPr>
      </p:pic>
      <p:sp>
        <p:nvSpPr>
          <p:cNvPr id="9" name="TextBox 8">
            <a:extLst>
              <a:ext uri="{FF2B5EF4-FFF2-40B4-BE49-F238E27FC236}">
                <a16:creationId xmlns:a16="http://schemas.microsoft.com/office/drawing/2014/main" id="{92D0E203-C458-C511-3416-B5E941016975}"/>
              </a:ext>
            </a:extLst>
          </p:cNvPr>
          <p:cNvSpPr txBox="1"/>
          <p:nvPr/>
        </p:nvSpPr>
        <p:spPr>
          <a:xfrm>
            <a:off x="361361" y="2168165"/>
            <a:ext cx="11469278" cy="923330"/>
          </a:xfrm>
          <a:prstGeom prst="rect">
            <a:avLst/>
          </a:prstGeom>
          <a:noFill/>
        </p:spPr>
        <p:txBody>
          <a:bodyPr wrap="square" rtlCol="0">
            <a:spAutoFit/>
          </a:bodyPr>
          <a:lstStyle/>
          <a:p>
            <a:r>
              <a:rPr lang="it-IT" dirty="0"/>
              <a:t>Analizzando le cause delle cancellazioni, risulta evidente che la ragione principale per cui un volo viene annullato è rappresentata dalle condizioni meteorologiche avverse, responsabili di oltre la metà dei casi di cancellazione.</a:t>
            </a:r>
          </a:p>
        </p:txBody>
      </p:sp>
    </p:spTree>
    <p:extLst>
      <p:ext uri="{BB962C8B-B14F-4D97-AF65-F5344CB8AC3E}">
        <p14:creationId xmlns:p14="http://schemas.microsoft.com/office/powerpoint/2010/main" val="2948828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D3ED-1D22-C5E8-A7B4-8CDCAD636EFD}"/>
              </a:ext>
            </a:extLst>
          </p:cNvPr>
          <p:cNvSpPr>
            <a:spLocks noGrp="1"/>
          </p:cNvSpPr>
          <p:nvPr>
            <p:ph type="title"/>
          </p:nvPr>
        </p:nvSpPr>
        <p:spPr>
          <a:xfrm>
            <a:off x="150829" y="753228"/>
            <a:ext cx="10143355" cy="1080938"/>
          </a:xfrm>
        </p:spPr>
        <p:txBody>
          <a:bodyPr>
            <a:normAutofit fontScale="90000"/>
          </a:bodyPr>
          <a:lstStyle/>
          <a:p>
            <a:r>
              <a:rPr lang="it-IT" dirty="0"/>
              <a:t>ANALISI DEI VOLI CANCELLATI: PERIODI MAGGIORMENTE INTERESSATI DALLE CANCELLAZIONI</a:t>
            </a:r>
          </a:p>
        </p:txBody>
      </p:sp>
      <p:pic>
        <p:nvPicPr>
          <p:cNvPr id="12" name="Content Placeholder 11" descr="A graph with blue bars&#10;&#10;Description automatically generated">
            <a:extLst>
              <a:ext uri="{FF2B5EF4-FFF2-40B4-BE49-F238E27FC236}">
                <a16:creationId xmlns:a16="http://schemas.microsoft.com/office/drawing/2014/main" id="{A81C893A-A987-3567-94E4-B13AE158A48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685" t="3959" r="6488"/>
          <a:stretch/>
        </p:blipFill>
        <p:spPr>
          <a:xfrm>
            <a:off x="5750577" y="3286275"/>
            <a:ext cx="6245722" cy="3314937"/>
          </a:xfrm>
        </p:spPr>
      </p:pic>
      <p:pic>
        <p:nvPicPr>
          <p:cNvPr id="14" name="Picture 13" descr="A graph with red bars&#10;&#10;Description automatically generated">
            <a:extLst>
              <a:ext uri="{FF2B5EF4-FFF2-40B4-BE49-F238E27FC236}">
                <a16:creationId xmlns:a16="http://schemas.microsoft.com/office/drawing/2014/main" id="{49F62B43-CBC4-1FC5-0A28-6A64AA1E4866}"/>
              </a:ext>
            </a:extLst>
          </p:cNvPr>
          <p:cNvPicPr>
            <a:picLocks noChangeAspect="1"/>
          </p:cNvPicPr>
          <p:nvPr/>
        </p:nvPicPr>
        <p:blipFill rotWithShape="1">
          <a:blip r:embed="rId3">
            <a:extLst>
              <a:ext uri="{28A0092B-C50C-407E-A947-70E740481C1C}">
                <a14:useLocalDpi xmlns:a14="http://schemas.microsoft.com/office/drawing/2010/main" val="0"/>
              </a:ext>
            </a:extLst>
          </a:blip>
          <a:srcRect l="4338" t="4863" r="7663"/>
          <a:stretch/>
        </p:blipFill>
        <p:spPr>
          <a:xfrm>
            <a:off x="195701" y="3286276"/>
            <a:ext cx="5432101" cy="3314936"/>
          </a:xfrm>
          <a:prstGeom prst="rect">
            <a:avLst/>
          </a:prstGeom>
        </p:spPr>
      </p:pic>
      <p:sp>
        <p:nvSpPr>
          <p:cNvPr id="15" name="TextBox 14">
            <a:extLst>
              <a:ext uri="{FF2B5EF4-FFF2-40B4-BE49-F238E27FC236}">
                <a16:creationId xmlns:a16="http://schemas.microsoft.com/office/drawing/2014/main" id="{A0A34076-144C-28B5-DE0E-D42FECBC7B5E}"/>
              </a:ext>
            </a:extLst>
          </p:cNvPr>
          <p:cNvSpPr txBox="1"/>
          <p:nvPr/>
        </p:nvSpPr>
        <p:spPr>
          <a:xfrm>
            <a:off x="75414" y="1960056"/>
            <a:ext cx="12116585" cy="1200329"/>
          </a:xfrm>
          <a:prstGeom prst="rect">
            <a:avLst/>
          </a:prstGeom>
          <a:noFill/>
        </p:spPr>
        <p:txBody>
          <a:bodyPr wrap="square" rtlCol="0">
            <a:spAutoFit/>
          </a:bodyPr>
          <a:lstStyle/>
          <a:p>
            <a:r>
              <a:rPr lang="it-IT" dirty="0"/>
              <a:t>I grafici a barre relativi ai periodi di cancellazione vedono Febbraio come il mese in cui si sono verificate più cancellazioni in assoluto, probabilmente a causa di un’ondata di maltempo che ha colpito gli Stati Uniti in quel periodo. A livello settimanale, invece, il giorno della settimana in cui si sono verificate maggiori cancellazioni è stato il lunedì.</a:t>
            </a:r>
          </a:p>
        </p:txBody>
      </p:sp>
    </p:spTree>
    <p:extLst>
      <p:ext uri="{BB962C8B-B14F-4D97-AF65-F5344CB8AC3E}">
        <p14:creationId xmlns:p14="http://schemas.microsoft.com/office/powerpoint/2010/main" val="864305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9FC1-1D70-2CFA-492E-CB64EC134E5B}"/>
              </a:ext>
            </a:extLst>
          </p:cNvPr>
          <p:cNvSpPr>
            <a:spLocks noGrp="1"/>
          </p:cNvSpPr>
          <p:nvPr>
            <p:ph type="title"/>
          </p:nvPr>
        </p:nvSpPr>
        <p:spPr/>
        <p:txBody>
          <a:bodyPr/>
          <a:lstStyle/>
          <a:p>
            <a:r>
              <a:rPr lang="it-IT" dirty="0"/>
              <a:t>ANALISI DEI GRAFI: INTERCONNESSIONI TRA I RITARDI DEI VARI AEROPORTI</a:t>
            </a:r>
          </a:p>
        </p:txBody>
      </p:sp>
      <p:sp>
        <p:nvSpPr>
          <p:cNvPr id="3" name="Content Placeholder 2">
            <a:extLst>
              <a:ext uri="{FF2B5EF4-FFF2-40B4-BE49-F238E27FC236}">
                <a16:creationId xmlns:a16="http://schemas.microsoft.com/office/drawing/2014/main" id="{880799A1-CBCD-CCF0-95D2-936C35EA15AE}"/>
              </a:ext>
            </a:extLst>
          </p:cNvPr>
          <p:cNvSpPr>
            <a:spLocks noGrp="1"/>
          </p:cNvSpPr>
          <p:nvPr>
            <p:ph idx="1"/>
          </p:nvPr>
        </p:nvSpPr>
        <p:spPr>
          <a:xfrm>
            <a:off x="157011" y="2032075"/>
            <a:ext cx="11748655" cy="3599316"/>
          </a:xfrm>
        </p:spPr>
        <p:txBody>
          <a:bodyPr/>
          <a:lstStyle/>
          <a:p>
            <a:pPr marL="0" indent="0">
              <a:buNone/>
            </a:pPr>
            <a:r>
              <a:rPr lang="it-IT" sz="2000" dirty="0"/>
              <a:t>Per determinare l’interconnessione tra le città maggiormente coinvolte da ritardi è stata effettuata un’analisi del grafo e si nota come gli aeroporti con </a:t>
            </a:r>
            <a:r>
              <a:rPr lang="it-IT" sz="2000" dirty="0" err="1"/>
              <a:t>pagerank</a:t>
            </a:r>
            <a:r>
              <a:rPr lang="it-IT" sz="2000" dirty="0"/>
              <a:t> e grado di connessione più elevato siano l’Atalanta International Airport (ATL), seguito dal Chicago </a:t>
            </a:r>
            <a:r>
              <a:rPr lang="it-IT" sz="2000" dirty="0" err="1"/>
              <a:t>O’Hare</a:t>
            </a:r>
            <a:r>
              <a:rPr lang="it-IT" sz="2000" dirty="0"/>
              <a:t> (ORD) e dal Dallas For Worth International Airport (DFW).</a:t>
            </a:r>
          </a:p>
          <a:p>
            <a:pPr marL="0" indent="0">
              <a:buNone/>
            </a:pPr>
            <a:endParaRPr lang="it-IT" dirty="0"/>
          </a:p>
        </p:txBody>
      </p:sp>
      <p:pic>
        <p:nvPicPr>
          <p:cNvPr id="6" name="Picture 5" descr="A graph of a number of blue bars&#10;&#10;Description automatically generated with medium confidence">
            <a:extLst>
              <a:ext uri="{FF2B5EF4-FFF2-40B4-BE49-F238E27FC236}">
                <a16:creationId xmlns:a16="http://schemas.microsoft.com/office/drawing/2014/main" id="{0994683F-B2F2-C188-62A5-FD986909C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11" y="3241966"/>
            <a:ext cx="5773495" cy="3464097"/>
          </a:xfrm>
          <a:prstGeom prst="rect">
            <a:avLst/>
          </a:prstGeom>
        </p:spPr>
      </p:pic>
      <p:pic>
        <p:nvPicPr>
          <p:cNvPr id="8" name="Picture 7" descr="A graph of a number of people&#10;&#10;Description automatically generated with medium confidence">
            <a:extLst>
              <a:ext uri="{FF2B5EF4-FFF2-40B4-BE49-F238E27FC236}">
                <a16:creationId xmlns:a16="http://schemas.microsoft.com/office/drawing/2014/main" id="{8DB4DA5C-0419-2E14-66B1-420D3DF0A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516" y="3241965"/>
            <a:ext cx="5731149" cy="3438691"/>
          </a:xfrm>
          <a:prstGeom prst="rect">
            <a:avLst/>
          </a:prstGeom>
        </p:spPr>
      </p:pic>
    </p:spTree>
    <p:extLst>
      <p:ext uri="{BB962C8B-B14F-4D97-AF65-F5344CB8AC3E}">
        <p14:creationId xmlns:p14="http://schemas.microsoft.com/office/powerpoint/2010/main" val="99253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4F5A7-A33B-56CA-5C25-5D2D82B110E8}"/>
              </a:ext>
            </a:extLst>
          </p:cNvPr>
          <p:cNvSpPr>
            <a:spLocks noGrp="1"/>
          </p:cNvSpPr>
          <p:nvPr>
            <p:ph type="title"/>
          </p:nvPr>
        </p:nvSpPr>
        <p:spPr>
          <a:xfrm>
            <a:off x="1" y="753228"/>
            <a:ext cx="10294184" cy="1080938"/>
          </a:xfrm>
        </p:spPr>
        <p:txBody>
          <a:bodyPr/>
          <a:lstStyle/>
          <a:p>
            <a:r>
              <a:rPr lang="it-IT" dirty="0"/>
              <a:t>ANALISI DEI GRAFI: INTERCONNESSIONI TRA I VOLI IN RITARDO NEI VARI STATI</a:t>
            </a:r>
          </a:p>
        </p:txBody>
      </p:sp>
      <p:sp>
        <p:nvSpPr>
          <p:cNvPr id="3" name="Content Placeholder 2">
            <a:extLst>
              <a:ext uri="{FF2B5EF4-FFF2-40B4-BE49-F238E27FC236}">
                <a16:creationId xmlns:a16="http://schemas.microsoft.com/office/drawing/2014/main" id="{4D62BF7A-DB87-D8E1-3093-911E97D7CE6C}"/>
              </a:ext>
            </a:extLst>
          </p:cNvPr>
          <p:cNvSpPr>
            <a:spLocks noGrp="1"/>
          </p:cNvSpPr>
          <p:nvPr>
            <p:ph idx="1"/>
          </p:nvPr>
        </p:nvSpPr>
        <p:spPr>
          <a:xfrm>
            <a:off x="182919" y="2129484"/>
            <a:ext cx="11674764" cy="4193236"/>
          </a:xfrm>
        </p:spPr>
        <p:txBody>
          <a:bodyPr/>
          <a:lstStyle/>
          <a:p>
            <a:pPr marL="0" indent="0">
              <a:buNone/>
            </a:pPr>
            <a:r>
              <a:rPr lang="it-IT" dirty="0"/>
              <a:t>Effettuando lo studio dell’interconnessione tra Stati, possiamo notare come anche in questo caso il grado è pressoché direttamente proporzionale al </a:t>
            </a:r>
            <a:r>
              <a:rPr lang="it-IT" dirty="0" err="1"/>
              <a:t>Pagerank</a:t>
            </a:r>
            <a:r>
              <a:rPr lang="it-IT" dirty="0"/>
              <a:t>, ciò significa che i ritardi in quello Stato tendono a propagarsi negli Stati con cui essi si trovano in connessione.</a:t>
            </a:r>
          </a:p>
        </p:txBody>
      </p:sp>
      <p:pic>
        <p:nvPicPr>
          <p:cNvPr id="10" name="Picture 9" descr="A graph of blue bars&#10;&#10;Description automatically generated">
            <a:extLst>
              <a:ext uri="{FF2B5EF4-FFF2-40B4-BE49-F238E27FC236}">
                <a16:creationId xmlns:a16="http://schemas.microsoft.com/office/drawing/2014/main" id="{C3A852F4-9B3A-E1D2-3226-032CEEB2B668}"/>
              </a:ext>
            </a:extLst>
          </p:cNvPr>
          <p:cNvPicPr>
            <a:picLocks noChangeAspect="1"/>
          </p:cNvPicPr>
          <p:nvPr/>
        </p:nvPicPr>
        <p:blipFill rotWithShape="1">
          <a:blip r:embed="rId2">
            <a:extLst>
              <a:ext uri="{28A0092B-C50C-407E-A947-70E740481C1C}">
                <a14:useLocalDpi xmlns:a14="http://schemas.microsoft.com/office/drawing/2010/main" val="0"/>
              </a:ext>
            </a:extLst>
          </a:blip>
          <a:srcRect l="5949" t="6298" r="7781" b="1834"/>
          <a:stretch/>
        </p:blipFill>
        <p:spPr>
          <a:xfrm>
            <a:off x="6171700" y="3701509"/>
            <a:ext cx="5742807" cy="2968171"/>
          </a:xfrm>
          <a:prstGeom prst="rect">
            <a:avLst/>
          </a:prstGeom>
        </p:spPr>
      </p:pic>
      <p:pic>
        <p:nvPicPr>
          <p:cNvPr id="12" name="Picture 11" descr="A graph with blue bars&#10;&#10;Description automatically generated">
            <a:extLst>
              <a:ext uri="{FF2B5EF4-FFF2-40B4-BE49-F238E27FC236}">
                <a16:creationId xmlns:a16="http://schemas.microsoft.com/office/drawing/2014/main" id="{B25BCA91-7D5E-0A57-AAA5-5A09E969A2E0}"/>
              </a:ext>
            </a:extLst>
          </p:cNvPr>
          <p:cNvPicPr>
            <a:picLocks noChangeAspect="1"/>
          </p:cNvPicPr>
          <p:nvPr/>
        </p:nvPicPr>
        <p:blipFill rotWithShape="1">
          <a:blip r:embed="rId3">
            <a:extLst>
              <a:ext uri="{28A0092B-C50C-407E-A947-70E740481C1C}">
                <a14:useLocalDpi xmlns:a14="http://schemas.microsoft.com/office/drawing/2010/main" val="0"/>
              </a:ext>
            </a:extLst>
          </a:blip>
          <a:srcRect l="8121" t="5694" r="7386" b="2285"/>
          <a:stretch/>
        </p:blipFill>
        <p:spPr>
          <a:xfrm>
            <a:off x="175491" y="3688240"/>
            <a:ext cx="5615178" cy="2968171"/>
          </a:xfrm>
          <a:prstGeom prst="rect">
            <a:avLst/>
          </a:prstGeom>
        </p:spPr>
      </p:pic>
    </p:spTree>
    <p:extLst>
      <p:ext uri="{BB962C8B-B14F-4D97-AF65-F5344CB8AC3E}">
        <p14:creationId xmlns:p14="http://schemas.microsoft.com/office/powerpoint/2010/main" val="194878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CDA0-595D-9340-AEB5-DB6B63D3AA4B}"/>
              </a:ext>
            </a:extLst>
          </p:cNvPr>
          <p:cNvSpPr>
            <a:spLocks noGrp="1"/>
          </p:cNvSpPr>
          <p:nvPr>
            <p:ph type="title"/>
          </p:nvPr>
        </p:nvSpPr>
        <p:spPr/>
        <p:txBody>
          <a:bodyPr/>
          <a:lstStyle/>
          <a:p>
            <a:r>
              <a:rPr lang="it-IT" dirty="0"/>
              <a:t>CONCLUSIONI</a:t>
            </a:r>
          </a:p>
        </p:txBody>
      </p:sp>
      <p:sp>
        <p:nvSpPr>
          <p:cNvPr id="3" name="Content Placeholder 2">
            <a:extLst>
              <a:ext uri="{FF2B5EF4-FFF2-40B4-BE49-F238E27FC236}">
                <a16:creationId xmlns:a16="http://schemas.microsoft.com/office/drawing/2014/main" id="{97D00F9C-664C-5D2F-7595-00F5ED0854D2}"/>
              </a:ext>
            </a:extLst>
          </p:cNvPr>
          <p:cNvSpPr>
            <a:spLocks noGrp="1"/>
          </p:cNvSpPr>
          <p:nvPr>
            <p:ph idx="1"/>
          </p:nvPr>
        </p:nvSpPr>
        <p:spPr>
          <a:xfrm>
            <a:off x="166256" y="2271861"/>
            <a:ext cx="11841019" cy="4415268"/>
          </a:xfrm>
        </p:spPr>
        <p:txBody>
          <a:bodyPr/>
          <a:lstStyle/>
          <a:p>
            <a:r>
              <a:rPr lang="it-IT" sz="2000" dirty="0"/>
              <a:t>L’analisi ha evidenziato come alcune città, ad esempio Chicago ed Atalanta, sperimentino ritardi medi di partenza ed arrivo maggiori rispetto alla media delle altre, suggerendo la necessità di interventi mirati per migliorare la gestione del traffico aereo e le infrastrutture aeroportuali.</a:t>
            </a:r>
          </a:p>
          <a:p>
            <a:r>
              <a:rPr lang="it-IT" sz="2000" dirty="0"/>
              <a:t>L'analisi dei ritardi per fascia oraria ha  mostrato come le ore serali tendano a presentare ritardi più elevati, probabilmente a causa dell'effetto domino dei ritardi accumulati durante la giornata.</a:t>
            </a:r>
          </a:p>
          <a:p>
            <a:r>
              <a:rPr lang="it-IT" sz="2000" dirty="0"/>
              <a:t>Oltre la metà delle cancellazioni dei voli sono dovute al meteo, mentre in meno dello 0.1% dei casi la motivazione è riconducibile a questioni di sicurezza</a:t>
            </a:r>
          </a:p>
          <a:p>
            <a:r>
              <a:rPr lang="it-IT" sz="2000" dirty="0"/>
              <a:t>Infine, l’analisi del grafo delle connessioni tra aeroporti ci ha indicato dei cluster di collegamenti che sono strettamente legati tra loro, poiché esistono rotte che tendono a essere soggette a cancellazioni o ritardi più frequenti per motivazioni ricorrenti (come disservizi legati alla compagnia aerea oppure condizioni meteo meno prevedibili in tale tratta).</a:t>
            </a:r>
          </a:p>
          <a:p>
            <a:pPr marL="0" indent="0">
              <a:buNone/>
            </a:pPr>
            <a:endParaRPr lang="it-IT" sz="2000" dirty="0"/>
          </a:p>
          <a:p>
            <a:pPr marL="0" indent="0">
              <a:buNone/>
            </a:pPr>
            <a:endParaRPr lang="it-IT" sz="2000" dirty="0"/>
          </a:p>
          <a:p>
            <a:pPr marL="0" indent="0">
              <a:buNone/>
            </a:pPr>
            <a:endParaRPr lang="it-IT" sz="2000" dirty="0"/>
          </a:p>
          <a:p>
            <a:pPr marL="0" indent="0">
              <a:buNone/>
            </a:pPr>
            <a:endParaRPr lang="it-IT"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232700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55C2497-A31D-411B-B7CC-5CB04199A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airplane at an airport&#10;&#10;Description automatically generated">
            <a:extLst>
              <a:ext uri="{FF2B5EF4-FFF2-40B4-BE49-F238E27FC236}">
                <a16:creationId xmlns:a16="http://schemas.microsoft.com/office/drawing/2014/main" id="{AD72DB69-6050-A3E9-07A0-B10A411A26D3}"/>
              </a:ext>
            </a:extLst>
          </p:cNvPr>
          <p:cNvPicPr>
            <a:picLocks noChangeAspect="1"/>
          </p:cNvPicPr>
          <p:nvPr/>
        </p:nvPicPr>
        <p:blipFill>
          <a:blip r:embed="rId2">
            <a:extLst>
              <a:ext uri="{28A0092B-C50C-407E-A947-70E740481C1C}">
                <a14:useLocalDpi xmlns:a14="http://schemas.microsoft.com/office/drawing/2010/main" val="0"/>
              </a:ext>
            </a:extLst>
          </a:blip>
          <a:srcRect r="-1" b="7122"/>
          <a:stretch/>
        </p:blipFill>
        <p:spPr>
          <a:xfrm>
            <a:off x="2299855" y="1386065"/>
            <a:ext cx="5578763" cy="2505698"/>
          </a:xfrm>
          <a:prstGeom prst="rect">
            <a:avLst/>
          </a:prstGeom>
          <a:ln>
            <a:noFill/>
          </a:ln>
          <a:effectLst/>
        </p:spPr>
      </p:pic>
      <p:pic>
        <p:nvPicPr>
          <p:cNvPr id="18" name="Picture 17">
            <a:extLst>
              <a:ext uri="{FF2B5EF4-FFF2-40B4-BE49-F238E27FC236}">
                <a16:creationId xmlns:a16="http://schemas.microsoft.com/office/drawing/2014/main" id="{1702A4D1-2C2E-40B4-9C63-D31CDB407F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8" y="1971235"/>
            <a:ext cx="1602997" cy="144271"/>
          </a:xfrm>
          <a:prstGeom prst="rect">
            <a:avLst/>
          </a:prstGeom>
        </p:spPr>
      </p:pic>
      <p:sp>
        <p:nvSpPr>
          <p:cNvPr id="19" name="Rectangle 18">
            <a:extLst>
              <a:ext uri="{FF2B5EF4-FFF2-40B4-BE49-F238E27FC236}">
                <a16:creationId xmlns:a16="http://schemas.microsoft.com/office/drawing/2014/main" id="{77C4A954-C4D8-4B3C-8268-C93B77D49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8" y="609602"/>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7" name="TextBox 6">
            <a:extLst>
              <a:ext uri="{FF2B5EF4-FFF2-40B4-BE49-F238E27FC236}">
                <a16:creationId xmlns:a16="http://schemas.microsoft.com/office/drawing/2014/main" id="{8B05F3F4-E4C6-9E86-2135-57AC474E438C}"/>
              </a:ext>
            </a:extLst>
          </p:cNvPr>
          <p:cNvSpPr txBox="1"/>
          <p:nvPr/>
        </p:nvSpPr>
        <p:spPr>
          <a:xfrm>
            <a:off x="2937163" y="4721452"/>
            <a:ext cx="4227439" cy="523220"/>
          </a:xfrm>
          <a:prstGeom prst="rect">
            <a:avLst/>
          </a:prstGeom>
          <a:noFill/>
        </p:spPr>
        <p:txBody>
          <a:bodyPr wrap="none" rtlCol="0">
            <a:spAutoFit/>
          </a:bodyPr>
          <a:lstStyle/>
          <a:p>
            <a:r>
              <a:rPr lang="it-IT" sz="2800" b="1" dirty="0">
                <a:solidFill>
                  <a:schemeClr val="accent2">
                    <a:lumMod val="75000"/>
                  </a:schemeClr>
                </a:solidFill>
              </a:rPr>
              <a:t>Grazie per l’attenzione!</a:t>
            </a:r>
          </a:p>
        </p:txBody>
      </p:sp>
    </p:spTree>
    <p:extLst>
      <p:ext uri="{BB962C8B-B14F-4D97-AF65-F5344CB8AC3E}">
        <p14:creationId xmlns:p14="http://schemas.microsoft.com/office/powerpoint/2010/main" val="238357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CC90-376A-FF8A-BD1F-3187BC1937AB}"/>
              </a:ext>
            </a:extLst>
          </p:cNvPr>
          <p:cNvSpPr>
            <a:spLocks noGrp="1"/>
          </p:cNvSpPr>
          <p:nvPr>
            <p:ph type="title"/>
          </p:nvPr>
        </p:nvSpPr>
        <p:spPr/>
        <p:txBody>
          <a:bodyPr/>
          <a:lstStyle/>
          <a:p>
            <a:r>
              <a:rPr lang="it-IT" dirty="0"/>
              <a:t>SOMMARIO</a:t>
            </a:r>
          </a:p>
        </p:txBody>
      </p:sp>
      <p:sp>
        <p:nvSpPr>
          <p:cNvPr id="3" name="Content Placeholder 2">
            <a:extLst>
              <a:ext uri="{FF2B5EF4-FFF2-40B4-BE49-F238E27FC236}">
                <a16:creationId xmlns:a16="http://schemas.microsoft.com/office/drawing/2014/main" id="{04006439-78F1-0214-A42C-72ED515856EA}"/>
              </a:ext>
            </a:extLst>
          </p:cNvPr>
          <p:cNvSpPr>
            <a:spLocks noGrp="1"/>
          </p:cNvSpPr>
          <p:nvPr>
            <p:ph idx="1"/>
          </p:nvPr>
        </p:nvSpPr>
        <p:spPr/>
        <p:txBody>
          <a:bodyPr>
            <a:normAutofit fontScale="92500" lnSpcReduction="10000"/>
          </a:bodyPr>
          <a:lstStyle/>
          <a:p>
            <a:r>
              <a:rPr lang="it-IT" sz="2800" dirty="0"/>
              <a:t>INTRODUZIONE</a:t>
            </a:r>
          </a:p>
          <a:p>
            <a:r>
              <a:rPr lang="it-IT" sz="2800" dirty="0"/>
              <a:t>IL DATASET</a:t>
            </a:r>
          </a:p>
          <a:p>
            <a:r>
              <a:rPr lang="it-IT" sz="2800" dirty="0"/>
              <a:t>OBIETTIVI</a:t>
            </a:r>
          </a:p>
          <a:p>
            <a:r>
              <a:rPr lang="it-IT" sz="2800" dirty="0"/>
              <a:t>PREPARAZIONE DEI DATI</a:t>
            </a:r>
          </a:p>
          <a:p>
            <a:r>
              <a:rPr lang="it-IT" sz="2800" dirty="0"/>
              <a:t>ANALISI DEI RITARDI</a:t>
            </a:r>
          </a:p>
          <a:p>
            <a:r>
              <a:rPr lang="it-IT" sz="2800" dirty="0"/>
              <a:t>ANALISI DELLE CANCELLAZIONI</a:t>
            </a:r>
          </a:p>
          <a:p>
            <a:r>
              <a:rPr lang="it-IT" sz="2800" dirty="0"/>
              <a:t>UTILIZZO DEI GRAFI</a:t>
            </a:r>
          </a:p>
          <a:p>
            <a:r>
              <a:rPr lang="it-IT" sz="2800" dirty="0"/>
              <a:t>CONCLUSIONI</a:t>
            </a:r>
          </a:p>
          <a:p>
            <a:pPr marL="0" indent="0">
              <a:buNone/>
            </a:pPr>
            <a:endParaRPr lang="it-IT" dirty="0"/>
          </a:p>
        </p:txBody>
      </p:sp>
    </p:spTree>
    <p:extLst>
      <p:ext uri="{BB962C8B-B14F-4D97-AF65-F5344CB8AC3E}">
        <p14:creationId xmlns:p14="http://schemas.microsoft.com/office/powerpoint/2010/main" val="49057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CC2946-ED1C-C98E-3265-A584508F241D}"/>
              </a:ext>
            </a:extLst>
          </p:cNvPr>
          <p:cNvSpPr>
            <a:spLocks noGrp="1"/>
          </p:cNvSpPr>
          <p:nvPr>
            <p:ph type="title"/>
          </p:nvPr>
        </p:nvSpPr>
        <p:spPr/>
        <p:txBody>
          <a:bodyPr/>
          <a:lstStyle/>
          <a:p>
            <a:r>
              <a:rPr lang="it-IT" dirty="0"/>
              <a:t>INTRODUZIONE</a:t>
            </a:r>
          </a:p>
        </p:txBody>
      </p:sp>
      <p:sp>
        <p:nvSpPr>
          <p:cNvPr id="2" name="Content Placeholder 1">
            <a:extLst>
              <a:ext uri="{FF2B5EF4-FFF2-40B4-BE49-F238E27FC236}">
                <a16:creationId xmlns:a16="http://schemas.microsoft.com/office/drawing/2014/main" id="{2037131D-3DE8-6B33-817B-71AFF82B190C}"/>
              </a:ext>
            </a:extLst>
          </p:cNvPr>
          <p:cNvSpPr>
            <a:spLocks noGrp="1"/>
          </p:cNvSpPr>
          <p:nvPr>
            <p:ph idx="1"/>
          </p:nvPr>
        </p:nvSpPr>
        <p:spPr>
          <a:xfrm>
            <a:off x="680323" y="2336875"/>
            <a:ext cx="10643461" cy="3599316"/>
          </a:xfrm>
        </p:spPr>
        <p:txBody>
          <a:bodyPr/>
          <a:lstStyle/>
          <a:p>
            <a:pPr marL="0" indent="0">
              <a:buNone/>
            </a:pPr>
            <a:r>
              <a:rPr lang="it-IT" dirty="0"/>
              <a:t>Questo progetto si propone di analizzare ritardi e cancellazioni che hanno interessato i voli di 14 compagnie aeree negli Stati Uniti nel corso del 2015.</a:t>
            </a:r>
          </a:p>
          <a:p>
            <a:pPr marL="0" indent="0">
              <a:buNone/>
            </a:pPr>
            <a:r>
              <a:rPr lang="it-IT" dirty="0"/>
              <a:t>L’analisi mira ad identificare le principali cause che hanno comportato la cancellazione dei voli, studiare l’affidabilità delle compagnie aeree in relazione alla puntualità dei voli e comprendere pattern stagionali o geografici che possono influenzare le operazioni aeroportuali.</a:t>
            </a:r>
          </a:p>
        </p:txBody>
      </p:sp>
    </p:spTree>
    <p:extLst>
      <p:ext uri="{BB962C8B-B14F-4D97-AF65-F5344CB8AC3E}">
        <p14:creationId xmlns:p14="http://schemas.microsoft.com/office/powerpoint/2010/main" val="258427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7731C1-93CD-2E78-AB97-99F8589B4711}"/>
              </a:ext>
            </a:extLst>
          </p:cNvPr>
          <p:cNvSpPr>
            <a:spLocks noGrp="1"/>
          </p:cNvSpPr>
          <p:nvPr>
            <p:ph type="title"/>
          </p:nvPr>
        </p:nvSpPr>
        <p:spPr/>
        <p:txBody>
          <a:bodyPr/>
          <a:lstStyle/>
          <a:p>
            <a:r>
              <a:rPr lang="it-IT" dirty="0"/>
              <a:t>IL DATASET</a:t>
            </a:r>
          </a:p>
        </p:txBody>
      </p:sp>
      <p:sp>
        <p:nvSpPr>
          <p:cNvPr id="2" name="Content Placeholder 1">
            <a:extLst>
              <a:ext uri="{FF2B5EF4-FFF2-40B4-BE49-F238E27FC236}">
                <a16:creationId xmlns:a16="http://schemas.microsoft.com/office/drawing/2014/main" id="{3D292787-7C90-1458-08F6-F2D4BDA56CB3}"/>
              </a:ext>
            </a:extLst>
          </p:cNvPr>
          <p:cNvSpPr>
            <a:spLocks noGrp="1"/>
          </p:cNvSpPr>
          <p:nvPr>
            <p:ph idx="1"/>
          </p:nvPr>
        </p:nvSpPr>
        <p:spPr>
          <a:xfrm>
            <a:off x="680321" y="2336875"/>
            <a:ext cx="10920552" cy="3599316"/>
          </a:xfrm>
        </p:spPr>
        <p:txBody>
          <a:bodyPr/>
          <a:lstStyle/>
          <a:p>
            <a:pPr marL="0" indent="0">
              <a:buNone/>
            </a:pPr>
            <a:r>
              <a:rPr lang="it-IT" dirty="0"/>
              <a:t>Lo studio è stato effettuato utilizzando il dataset ‘2015 Flight Delays and </a:t>
            </a:r>
            <a:r>
              <a:rPr lang="it-IT" dirty="0" err="1"/>
              <a:t>Cancellation</a:t>
            </a:r>
            <a:r>
              <a:rPr lang="it-IT" dirty="0"/>
              <a:t>’, disponibile su </a:t>
            </a:r>
            <a:r>
              <a:rPr lang="it-IT" dirty="0" err="1"/>
              <a:t>Kaggle</a:t>
            </a:r>
            <a:r>
              <a:rPr lang="it-IT" dirty="0"/>
              <a:t> al seguente link: </a:t>
            </a:r>
            <a:r>
              <a:rPr lang="it-IT" dirty="0">
                <a:hlinkClick r:id="rId2"/>
              </a:rPr>
              <a:t>https://www.kaggle.com/datasets/</a:t>
            </a:r>
            <a:r>
              <a:rPr lang="it-IT" dirty="0" err="1">
                <a:hlinkClick r:id="rId2"/>
              </a:rPr>
              <a:t>usdot</a:t>
            </a:r>
            <a:r>
              <a:rPr lang="it-IT" dirty="0">
                <a:hlinkClick r:id="rId2"/>
              </a:rPr>
              <a:t>/</a:t>
            </a:r>
            <a:r>
              <a:rPr lang="it-IT" dirty="0" err="1">
                <a:hlinkClick r:id="rId2"/>
              </a:rPr>
              <a:t>flight</a:t>
            </a:r>
            <a:r>
              <a:rPr lang="it-IT" dirty="0">
                <a:hlinkClick r:id="rId2"/>
              </a:rPr>
              <a:t>-delays</a:t>
            </a:r>
            <a:r>
              <a:rPr lang="it-IT" dirty="0"/>
              <a:t>.</a:t>
            </a:r>
          </a:p>
          <a:p>
            <a:pPr marL="0" indent="0">
              <a:buNone/>
            </a:pPr>
            <a:r>
              <a:rPr lang="it-IT" dirty="0"/>
              <a:t>Il dataset riporta informazioni relative ai voli di linea di 14 compagnie aeree nel 2015, con focus su ritardi e cancellazioni.</a:t>
            </a:r>
          </a:p>
          <a:p>
            <a:pPr marL="0" indent="0">
              <a:buNone/>
            </a:pPr>
            <a:r>
              <a:rPr lang="it-IT" dirty="0"/>
              <a:t>Vengono fornite informazioni quali gli orari di partenza e di arrivo (sia programmati che effettivi), la compagnia aerea operante, l’aeroporto di partenza, quello di destinazione e l’eventuale motivo di cancellazione del volo.</a:t>
            </a:r>
          </a:p>
        </p:txBody>
      </p:sp>
    </p:spTree>
    <p:extLst>
      <p:ext uri="{BB962C8B-B14F-4D97-AF65-F5344CB8AC3E}">
        <p14:creationId xmlns:p14="http://schemas.microsoft.com/office/powerpoint/2010/main" val="3136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A486-3C3B-9F46-AF42-12609E685E0B}"/>
              </a:ext>
            </a:extLst>
          </p:cNvPr>
          <p:cNvSpPr>
            <a:spLocks noGrp="1"/>
          </p:cNvSpPr>
          <p:nvPr>
            <p:ph type="title"/>
          </p:nvPr>
        </p:nvSpPr>
        <p:spPr/>
        <p:txBody>
          <a:bodyPr/>
          <a:lstStyle/>
          <a:p>
            <a:r>
              <a:rPr lang="it-IT" dirty="0"/>
              <a:t>OBIETTIVI</a:t>
            </a:r>
          </a:p>
        </p:txBody>
      </p:sp>
      <p:sp>
        <p:nvSpPr>
          <p:cNvPr id="3" name="Content Placeholder 2">
            <a:extLst>
              <a:ext uri="{FF2B5EF4-FFF2-40B4-BE49-F238E27FC236}">
                <a16:creationId xmlns:a16="http://schemas.microsoft.com/office/drawing/2014/main" id="{96043797-D79B-BBB3-F4E7-84D346CE38D8}"/>
              </a:ext>
            </a:extLst>
          </p:cNvPr>
          <p:cNvSpPr>
            <a:spLocks noGrp="1"/>
          </p:cNvSpPr>
          <p:nvPr>
            <p:ph idx="1"/>
          </p:nvPr>
        </p:nvSpPr>
        <p:spPr>
          <a:xfrm>
            <a:off x="680323" y="2336875"/>
            <a:ext cx="10274007" cy="3599316"/>
          </a:xfrm>
        </p:spPr>
        <p:txBody>
          <a:bodyPr>
            <a:normAutofit fontScale="92500" lnSpcReduction="10000"/>
          </a:bodyPr>
          <a:lstStyle/>
          <a:p>
            <a:pPr marL="0" indent="0">
              <a:buNone/>
            </a:pPr>
            <a:r>
              <a:rPr lang="it-IT" dirty="0"/>
              <a:t>L’analisi viene effettuata con i seguenti obiettivi:</a:t>
            </a:r>
          </a:p>
          <a:p>
            <a:pPr marL="0" indent="0">
              <a:buNone/>
            </a:pPr>
            <a:endParaRPr lang="it-IT" dirty="0"/>
          </a:p>
          <a:p>
            <a:r>
              <a:rPr lang="it-IT" dirty="0"/>
              <a:t>Valutare la distribuzione dei ritardi per capire come variano in base all'orario, al giorno della settimana, al mese dell'anno ecc..</a:t>
            </a:r>
          </a:p>
          <a:p>
            <a:r>
              <a:rPr lang="it-IT" dirty="0"/>
              <a:t>Determinare quali aeroporti e compagnie aeree presentano maggiori ritardi ed identificare potenziali pattern</a:t>
            </a:r>
          </a:p>
          <a:p>
            <a:r>
              <a:rPr lang="it-IT" dirty="0"/>
              <a:t>Identificare le cause delle cancellazioni dei voli</a:t>
            </a:r>
          </a:p>
          <a:p>
            <a:r>
              <a:rPr lang="it-IT" dirty="0"/>
              <a:t>Esaminare come le cancellazioni variano nel tempo e quali aeroporti o compagnie aeree ne sono maggiormente coinvolti</a:t>
            </a:r>
          </a:p>
          <a:p>
            <a:pPr marL="0" indent="0">
              <a:buNone/>
            </a:pPr>
            <a:r>
              <a:rPr lang="it-IT" dirty="0"/>
              <a:t> </a:t>
            </a:r>
          </a:p>
        </p:txBody>
      </p:sp>
    </p:spTree>
    <p:extLst>
      <p:ext uri="{BB962C8B-B14F-4D97-AF65-F5344CB8AC3E}">
        <p14:creationId xmlns:p14="http://schemas.microsoft.com/office/powerpoint/2010/main" val="204545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7A6E-7F88-A718-BD5D-7A94068AD6C5}"/>
              </a:ext>
            </a:extLst>
          </p:cNvPr>
          <p:cNvSpPr>
            <a:spLocks noGrp="1"/>
          </p:cNvSpPr>
          <p:nvPr>
            <p:ph type="title"/>
          </p:nvPr>
        </p:nvSpPr>
        <p:spPr/>
        <p:txBody>
          <a:bodyPr/>
          <a:lstStyle/>
          <a:p>
            <a:r>
              <a:rPr lang="it-IT" dirty="0"/>
              <a:t>PREPARAZIONE DEI DATI</a:t>
            </a:r>
          </a:p>
        </p:txBody>
      </p:sp>
      <p:sp>
        <p:nvSpPr>
          <p:cNvPr id="3" name="Content Placeholder 2">
            <a:extLst>
              <a:ext uri="{FF2B5EF4-FFF2-40B4-BE49-F238E27FC236}">
                <a16:creationId xmlns:a16="http://schemas.microsoft.com/office/drawing/2014/main" id="{30A93002-B9FC-9A60-1DEB-8BE546AEEC7A}"/>
              </a:ext>
            </a:extLst>
          </p:cNvPr>
          <p:cNvSpPr>
            <a:spLocks noGrp="1"/>
          </p:cNvSpPr>
          <p:nvPr>
            <p:ph idx="1"/>
          </p:nvPr>
        </p:nvSpPr>
        <p:spPr>
          <a:xfrm>
            <a:off x="221675" y="2336874"/>
            <a:ext cx="11665527" cy="4119345"/>
          </a:xfrm>
        </p:spPr>
        <p:txBody>
          <a:bodyPr/>
          <a:lstStyle/>
          <a:p>
            <a:pPr marL="0" indent="0">
              <a:buNone/>
            </a:pPr>
            <a:r>
              <a:rPr lang="it-IT" dirty="0"/>
              <a:t>Per poter analizzare correttamente le informazioni, è stata effettuata una procedura preliminare di pulizia dei dati.</a:t>
            </a:r>
          </a:p>
          <a:p>
            <a:pPr marL="0" indent="0">
              <a:buNone/>
            </a:pPr>
            <a:r>
              <a:rPr lang="it-IT" dirty="0"/>
              <a:t>È stata </a:t>
            </a:r>
            <a:r>
              <a:rPr lang="it-IT" b="1" u="sng" dirty="0"/>
              <a:t>calcolata la percentuale di valori nulli </a:t>
            </a:r>
            <a:r>
              <a:rPr lang="it-IT" dirty="0"/>
              <a:t>per poter procedere all’analisi esplorativa, successivamente è stata creata una funzione </a:t>
            </a:r>
            <a:r>
              <a:rPr lang="it-IT" u="sng" dirty="0"/>
              <a:t>per </a:t>
            </a:r>
            <a:r>
              <a:rPr lang="it-IT" b="1" u="sng" dirty="0"/>
              <a:t>eliminare le colonne che non risultavano utili all’analisi</a:t>
            </a:r>
            <a:r>
              <a:rPr lang="it-IT" b="1" dirty="0"/>
              <a:t>, </a:t>
            </a:r>
            <a:r>
              <a:rPr lang="it-IT" dirty="0"/>
              <a:t>infine è stata creata una funzione per </a:t>
            </a:r>
            <a:r>
              <a:rPr lang="it-IT" b="1" u="sng" dirty="0"/>
              <a:t>eliminare le righe nulle </a:t>
            </a:r>
            <a:r>
              <a:rPr lang="it-IT" dirty="0"/>
              <a:t>(seppur presenti in quantità marginali, dato che costituivano meno dello 0.22%).</a:t>
            </a:r>
          </a:p>
          <a:p>
            <a:endParaRPr lang="it-IT" dirty="0"/>
          </a:p>
          <a:p>
            <a:endParaRPr lang="it-IT" dirty="0"/>
          </a:p>
        </p:txBody>
      </p:sp>
    </p:spTree>
    <p:extLst>
      <p:ext uri="{BB962C8B-B14F-4D97-AF65-F5344CB8AC3E}">
        <p14:creationId xmlns:p14="http://schemas.microsoft.com/office/powerpoint/2010/main" val="289441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1421-2868-68CF-1C57-8E81A22BD513}"/>
              </a:ext>
            </a:extLst>
          </p:cNvPr>
          <p:cNvSpPr>
            <a:spLocks noGrp="1"/>
          </p:cNvSpPr>
          <p:nvPr>
            <p:ph type="title"/>
          </p:nvPr>
        </p:nvSpPr>
        <p:spPr>
          <a:xfrm>
            <a:off x="92367" y="753229"/>
            <a:ext cx="10871199" cy="1080939"/>
          </a:xfrm>
        </p:spPr>
        <p:txBody>
          <a:bodyPr>
            <a:normAutofit/>
          </a:bodyPr>
          <a:lstStyle/>
          <a:p>
            <a:r>
              <a:rPr lang="it-IT" sz="3200" dirty="0"/>
              <a:t>ANALISI DEI VOLI IN RITARDO: LE COMPAGNIE AEREE</a:t>
            </a:r>
          </a:p>
        </p:txBody>
      </p:sp>
      <p:sp>
        <p:nvSpPr>
          <p:cNvPr id="3" name="Content Placeholder 2">
            <a:extLst>
              <a:ext uri="{FF2B5EF4-FFF2-40B4-BE49-F238E27FC236}">
                <a16:creationId xmlns:a16="http://schemas.microsoft.com/office/drawing/2014/main" id="{3FA74320-0A99-3F52-75D0-E63E12E35F45}"/>
              </a:ext>
            </a:extLst>
          </p:cNvPr>
          <p:cNvSpPr>
            <a:spLocks noGrp="1"/>
          </p:cNvSpPr>
          <p:nvPr>
            <p:ph idx="1"/>
          </p:nvPr>
        </p:nvSpPr>
        <p:spPr>
          <a:xfrm>
            <a:off x="92366" y="2096656"/>
            <a:ext cx="11942617" cy="4414981"/>
          </a:xfrm>
        </p:spPr>
        <p:txBody>
          <a:bodyPr>
            <a:normAutofit/>
          </a:bodyPr>
          <a:lstStyle/>
          <a:p>
            <a:pPr marL="0" indent="0">
              <a:buNone/>
            </a:pPr>
            <a:r>
              <a:rPr lang="it-IT" sz="1600" dirty="0"/>
              <a:t>Esaminando la media dei minuti di ritardo nelle varie città del dataset, si ottiene il seguente grafico a barre che evidenzia le compagnie aeree, suddivise per città, con i ritardi medi più significativi in termini di minuti.</a:t>
            </a:r>
          </a:p>
        </p:txBody>
      </p:sp>
      <p:pic>
        <p:nvPicPr>
          <p:cNvPr id="8" name="Picture 7" descr="A colorful lines on a white background&#10;&#10;Description automatically generated">
            <a:extLst>
              <a:ext uri="{FF2B5EF4-FFF2-40B4-BE49-F238E27FC236}">
                <a16:creationId xmlns:a16="http://schemas.microsoft.com/office/drawing/2014/main" id="{962FE8B2-89D6-FDD6-FD12-44048D73C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046" y="2648347"/>
            <a:ext cx="8325675" cy="4040939"/>
          </a:xfrm>
          <a:prstGeom prst="rect">
            <a:avLst/>
          </a:prstGeom>
        </p:spPr>
      </p:pic>
    </p:spTree>
    <p:extLst>
      <p:ext uri="{BB962C8B-B14F-4D97-AF65-F5344CB8AC3E}">
        <p14:creationId xmlns:p14="http://schemas.microsoft.com/office/powerpoint/2010/main" val="581848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A6F75-F4D8-5BE0-246C-8A8E7DF8DF9F}"/>
              </a:ext>
            </a:extLst>
          </p:cNvPr>
          <p:cNvSpPr>
            <a:spLocks noGrp="1"/>
          </p:cNvSpPr>
          <p:nvPr>
            <p:ph type="title"/>
          </p:nvPr>
        </p:nvSpPr>
        <p:spPr>
          <a:xfrm>
            <a:off x="286330" y="753229"/>
            <a:ext cx="10007855" cy="1080939"/>
          </a:xfrm>
        </p:spPr>
        <p:txBody>
          <a:bodyPr>
            <a:normAutofit fontScale="90000"/>
          </a:bodyPr>
          <a:lstStyle/>
          <a:p>
            <a:r>
              <a:rPr lang="it-IT" dirty="0"/>
              <a:t>ANALISI DEI VOLI IN RITARDO: MEDIA DEI MINUTI DI RITARDO ACCUMULATI IN ARRIVO ED IN PARTENZA</a:t>
            </a:r>
          </a:p>
        </p:txBody>
      </p:sp>
      <p:pic>
        <p:nvPicPr>
          <p:cNvPr id="6" name="Content Placeholder 5" descr="A red and blue graph&#10;&#10;Description automatically generated">
            <a:extLst>
              <a:ext uri="{FF2B5EF4-FFF2-40B4-BE49-F238E27FC236}">
                <a16:creationId xmlns:a16="http://schemas.microsoft.com/office/drawing/2014/main" id="{9CDD873A-C720-3086-54C8-635E9AD74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4836" y="3105634"/>
            <a:ext cx="7624096" cy="3648065"/>
          </a:xfrm>
        </p:spPr>
      </p:pic>
      <p:sp>
        <p:nvSpPr>
          <p:cNvPr id="9" name="TextBox 8">
            <a:extLst>
              <a:ext uri="{FF2B5EF4-FFF2-40B4-BE49-F238E27FC236}">
                <a16:creationId xmlns:a16="http://schemas.microsoft.com/office/drawing/2014/main" id="{7021D30B-C5E8-F36B-8ADA-8AEB3AFC591F}"/>
              </a:ext>
            </a:extLst>
          </p:cNvPr>
          <p:cNvSpPr txBox="1"/>
          <p:nvPr/>
        </p:nvSpPr>
        <p:spPr>
          <a:xfrm>
            <a:off x="286330" y="2099177"/>
            <a:ext cx="11702473" cy="1200329"/>
          </a:xfrm>
          <a:prstGeom prst="rect">
            <a:avLst/>
          </a:prstGeom>
          <a:noFill/>
        </p:spPr>
        <p:txBody>
          <a:bodyPr wrap="square" rtlCol="0">
            <a:spAutoFit/>
          </a:bodyPr>
          <a:lstStyle/>
          <a:p>
            <a:r>
              <a:rPr lang="it-IT" dirty="0"/>
              <a:t>Aggregando i dati dei diversi aeroporti di ciascuna città e calcolando la media dei minuti di ritardo, emerge che Chicago ha la media di ritardo più alta sia per le partenze che per gli arrivi, condivide il primato per i ritardi all'arrivo con West Palm Beach.</a:t>
            </a:r>
          </a:p>
          <a:p>
            <a:endParaRPr lang="it-IT" dirty="0"/>
          </a:p>
        </p:txBody>
      </p:sp>
    </p:spTree>
    <p:extLst>
      <p:ext uri="{BB962C8B-B14F-4D97-AF65-F5344CB8AC3E}">
        <p14:creationId xmlns:p14="http://schemas.microsoft.com/office/powerpoint/2010/main" val="88973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F9FB-1416-15BC-E369-99BC4ABFCA69}"/>
              </a:ext>
            </a:extLst>
          </p:cNvPr>
          <p:cNvSpPr>
            <a:spLocks noGrp="1"/>
          </p:cNvSpPr>
          <p:nvPr>
            <p:ph type="title"/>
          </p:nvPr>
        </p:nvSpPr>
        <p:spPr/>
        <p:txBody>
          <a:bodyPr/>
          <a:lstStyle/>
          <a:p>
            <a:r>
              <a:rPr lang="it-IT" dirty="0"/>
              <a:t>ANALISI DEI RITARDI: FASCE ORARIE</a:t>
            </a:r>
          </a:p>
        </p:txBody>
      </p:sp>
      <p:sp>
        <p:nvSpPr>
          <p:cNvPr id="3" name="Content Placeholder 2">
            <a:extLst>
              <a:ext uri="{FF2B5EF4-FFF2-40B4-BE49-F238E27FC236}">
                <a16:creationId xmlns:a16="http://schemas.microsoft.com/office/drawing/2014/main" id="{BDD9288D-7137-F889-FBF8-20512D20F789}"/>
              </a:ext>
            </a:extLst>
          </p:cNvPr>
          <p:cNvSpPr>
            <a:spLocks noGrp="1"/>
          </p:cNvSpPr>
          <p:nvPr>
            <p:ph idx="1"/>
          </p:nvPr>
        </p:nvSpPr>
        <p:spPr>
          <a:xfrm>
            <a:off x="120075" y="2050547"/>
            <a:ext cx="11951855" cy="4267127"/>
          </a:xfrm>
        </p:spPr>
        <p:txBody>
          <a:bodyPr>
            <a:normAutofit/>
          </a:bodyPr>
          <a:lstStyle/>
          <a:p>
            <a:pPr marL="0" indent="0">
              <a:buNone/>
            </a:pPr>
            <a:r>
              <a:rPr lang="it-IT" sz="2000" dirty="0"/>
              <a:t>Studiando invece i momenti della giornata in cui si concentrano più ritardi, vediamo come la fascia oraria in cui c’è maggiore accumulo di ritardi sia il pomeriggio (fascia oraria 12 – 19) mentre la fascia oraria in cui se ne verificano meno è la notte (1 – 6). La media di ritardo più elevato per fascia oraria spetta alla sera, mentre la fascia oraria più virtuosa è la mattina.</a:t>
            </a:r>
          </a:p>
        </p:txBody>
      </p:sp>
      <p:pic>
        <p:nvPicPr>
          <p:cNvPr id="6" name="Picture 5" descr="A graph with different colored bars&#10;&#10;Description automatically generated">
            <a:extLst>
              <a:ext uri="{FF2B5EF4-FFF2-40B4-BE49-F238E27FC236}">
                <a16:creationId xmlns:a16="http://schemas.microsoft.com/office/drawing/2014/main" id="{85274EB5-DF9B-C5C3-AD93-9E28166E1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28" y="3395999"/>
            <a:ext cx="6446400" cy="3128816"/>
          </a:xfrm>
          <a:prstGeom prst="rect">
            <a:avLst/>
          </a:prstGeom>
        </p:spPr>
      </p:pic>
      <p:pic>
        <p:nvPicPr>
          <p:cNvPr id="8" name="Picture 7" descr="A graph with green and grey bars&#10;&#10;Description automatically generated">
            <a:extLst>
              <a:ext uri="{FF2B5EF4-FFF2-40B4-BE49-F238E27FC236}">
                <a16:creationId xmlns:a16="http://schemas.microsoft.com/office/drawing/2014/main" id="{A4624C7F-467B-D08B-5658-43E524C88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943" y="3405236"/>
            <a:ext cx="5214695" cy="3128816"/>
          </a:xfrm>
          <a:prstGeom prst="rect">
            <a:avLst/>
          </a:prstGeom>
        </p:spPr>
      </p:pic>
    </p:spTree>
    <p:extLst>
      <p:ext uri="{BB962C8B-B14F-4D97-AF65-F5344CB8AC3E}">
        <p14:creationId xmlns:p14="http://schemas.microsoft.com/office/powerpoint/2010/main" val="2750895552"/>
      </p:ext>
    </p:extLst>
  </p:cSld>
  <p:clrMapOvr>
    <a:masterClrMapping/>
  </p:clrMapOvr>
</p:sld>
</file>

<file path=ppt/theme/theme1.xml><?xml version="1.0" encoding="utf-8"?>
<a:theme xmlns:a="http://schemas.openxmlformats.org/drawingml/2006/main" name="Berli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2316</TotalTime>
  <Words>1051</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Trebuchet MS</vt:lpstr>
      <vt:lpstr>Berlin</vt:lpstr>
      <vt:lpstr>Analisi ritardi e cancellazioni di voli aerei </vt:lpstr>
      <vt:lpstr>SOMMARIO</vt:lpstr>
      <vt:lpstr>INTRODUZIONE</vt:lpstr>
      <vt:lpstr>IL DATASET</vt:lpstr>
      <vt:lpstr>OBIETTIVI</vt:lpstr>
      <vt:lpstr>PREPARAZIONE DEI DATI</vt:lpstr>
      <vt:lpstr>ANALISI DEI VOLI IN RITARDO: LE COMPAGNIE AEREE</vt:lpstr>
      <vt:lpstr>ANALISI DEI VOLI IN RITARDO: MEDIA DEI MINUTI DI RITARDO ACCUMULATI IN ARRIVO ED IN PARTENZA</vt:lpstr>
      <vt:lpstr>ANALISI DEI RITARDI: FASCE ORARIE</vt:lpstr>
      <vt:lpstr>ANALISI DE RITARDI: ROTTE</vt:lpstr>
      <vt:lpstr>ANALISI DEI VOLI CANCELLATI: COMPAGNIE AEREE</vt:lpstr>
      <vt:lpstr>ANALISI DEI VOLI CANCELLATI: MOTIVAZIONI</vt:lpstr>
      <vt:lpstr>ANALISI DEI VOLI CANCELLATI: PERIODI MAGGIORMENTE INTERESSATI DALLE CANCELLAZIONI</vt:lpstr>
      <vt:lpstr>ANALISI DEI GRAFI: INTERCONNESSIONI TRA I RITARDI DEI VARI AEROPORTI</vt:lpstr>
      <vt:lpstr>ANALISI DEI GRAFI: INTERCONNESSIONI TRA I VOLI IN RITARDO NEI VARI STATI</vt:lpstr>
      <vt:lpstr>CONCLUSIONI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Martina Cafarella</dc:creator>
  <cp:lastModifiedBy>Martina Cafarella</cp:lastModifiedBy>
  <cp:revision>25</cp:revision>
  <dcterms:created xsi:type="dcterms:W3CDTF">2024-07-22T23:27:34Z</dcterms:created>
  <dcterms:modified xsi:type="dcterms:W3CDTF">2024-07-30T19:00:04Z</dcterms:modified>
</cp:coreProperties>
</file>