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5">
  <p:sldMasterIdLst>
    <p:sldMasterId id="2147483666" r:id="rId1"/>
  </p:sldMasterIdLst>
  <p:notesMasterIdLst>
    <p:notesMasterId r:id="rId25"/>
  </p:notesMasterIdLst>
  <p:sldIdLst>
    <p:sldId id="258" r:id="rId2"/>
    <p:sldId id="260" r:id="rId3"/>
    <p:sldId id="259" r:id="rId4"/>
    <p:sldId id="268" r:id="rId5"/>
    <p:sldId id="286" r:id="rId6"/>
    <p:sldId id="261" r:id="rId7"/>
    <p:sldId id="271" r:id="rId8"/>
    <p:sldId id="287" r:id="rId9"/>
    <p:sldId id="288" r:id="rId10"/>
    <p:sldId id="262" r:id="rId11"/>
    <p:sldId id="290" r:id="rId12"/>
    <p:sldId id="291" r:id="rId13"/>
    <p:sldId id="292" r:id="rId14"/>
    <p:sldId id="296" r:id="rId15"/>
    <p:sldId id="297" r:id="rId16"/>
    <p:sldId id="293" r:id="rId17"/>
    <p:sldId id="263" r:id="rId18"/>
    <p:sldId id="275" r:id="rId19"/>
    <p:sldId id="294" r:id="rId20"/>
    <p:sldId id="295" r:id="rId21"/>
    <p:sldId id="264" r:id="rId22"/>
    <p:sldId id="285" r:id="rId23"/>
    <p:sldId id="284" r:id="rId24"/>
  </p:sldIdLst>
  <p:sldSz cx="12192000" cy="6858000"/>
  <p:notesSz cx="6858000" cy="9144000"/>
  <p:custDataLst>
    <p:tags r:id="rId26"/>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42"/>
    <p:restoredTop sz="91837" autoAdjust="0"/>
  </p:normalViewPr>
  <p:slideViewPr>
    <p:cSldViewPr snapToGrid="0" snapToObjects="1">
      <p:cViewPr varScale="1">
        <p:scale>
          <a:sx n="62" d="100"/>
          <a:sy n="62" d="100"/>
        </p:scale>
        <p:origin x="-77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7A8D5-7ED1-43FA-828B-1161ABDBCB9F}" type="datetimeFigureOut">
              <a:rPr lang="en-US" smtClean="0"/>
              <a:pPr/>
              <a:t>6/6/2017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CFBF7-960C-4736-85BD-C95B3E27774B}" type="slidenum">
              <a:rPr lang="en-US" smtClean="0"/>
              <a:pPr/>
              <a:t>‹#›</a:t>
            </a:fld>
            <a:endParaRPr lang="en-US"/>
          </a:p>
        </p:txBody>
      </p:sp>
    </p:spTree>
    <p:extLst>
      <p:ext uri="{BB962C8B-B14F-4D97-AF65-F5344CB8AC3E}">
        <p14:creationId xmlns="" xmlns:p14="http://schemas.microsoft.com/office/powerpoint/2010/main" val="1289806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1</a:t>
            </a:fld>
            <a:endParaRPr lang="en-US"/>
          </a:p>
        </p:txBody>
      </p:sp>
    </p:spTree>
    <p:extLst>
      <p:ext uri="{BB962C8B-B14F-4D97-AF65-F5344CB8AC3E}">
        <p14:creationId xmlns="" xmlns:p14="http://schemas.microsoft.com/office/powerpoint/2010/main" val="4232234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10</a:t>
            </a:fld>
            <a:endParaRPr lang="en-US"/>
          </a:p>
        </p:txBody>
      </p:sp>
    </p:spTree>
    <p:extLst>
      <p:ext uri="{BB962C8B-B14F-4D97-AF65-F5344CB8AC3E}">
        <p14:creationId xmlns="" xmlns:p14="http://schemas.microsoft.com/office/powerpoint/2010/main" val="3970613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11</a:t>
            </a:fld>
            <a:endParaRPr lang="en-US"/>
          </a:p>
        </p:txBody>
      </p:sp>
    </p:spTree>
    <p:extLst>
      <p:ext uri="{BB962C8B-B14F-4D97-AF65-F5344CB8AC3E}">
        <p14:creationId xmlns="" xmlns:p14="http://schemas.microsoft.com/office/powerpoint/2010/main" val="61162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12</a:t>
            </a:fld>
            <a:endParaRPr lang="en-US"/>
          </a:p>
        </p:txBody>
      </p:sp>
    </p:spTree>
    <p:extLst>
      <p:ext uri="{BB962C8B-B14F-4D97-AF65-F5344CB8AC3E}">
        <p14:creationId xmlns="" xmlns:p14="http://schemas.microsoft.com/office/powerpoint/2010/main" val="611622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13</a:t>
            </a:fld>
            <a:endParaRPr lang="en-US"/>
          </a:p>
        </p:txBody>
      </p:sp>
    </p:spTree>
    <p:extLst>
      <p:ext uri="{BB962C8B-B14F-4D97-AF65-F5344CB8AC3E}">
        <p14:creationId xmlns="" xmlns:p14="http://schemas.microsoft.com/office/powerpoint/2010/main" val="611622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14</a:t>
            </a:fld>
            <a:endParaRPr lang="en-US"/>
          </a:p>
        </p:txBody>
      </p:sp>
    </p:spTree>
    <p:extLst>
      <p:ext uri="{BB962C8B-B14F-4D97-AF65-F5344CB8AC3E}">
        <p14:creationId xmlns="" xmlns:p14="http://schemas.microsoft.com/office/powerpoint/2010/main" val="611622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15</a:t>
            </a:fld>
            <a:endParaRPr lang="en-US"/>
          </a:p>
        </p:txBody>
      </p:sp>
    </p:spTree>
    <p:extLst>
      <p:ext uri="{BB962C8B-B14F-4D97-AF65-F5344CB8AC3E}">
        <p14:creationId xmlns="" xmlns:p14="http://schemas.microsoft.com/office/powerpoint/2010/main" val="611622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16</a:t>
            </a:fld>
            <a:endParaRPr lang="en-US"/>
          </a:p>
        </p:txBody>
      </p:sp>
    </p:spTree>
    <p:extLst>
      <p:ext uri="{BB962C8B-B14F-4D97-AF65-F5344CB8AC3E}">
        <p14:creationId xmlns="" xmlns:p14="http://schemas.microsoft.com/office/powerpoint/2010/main" val="611622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17</a:t>
            </a:fld>
            <a:endParaRPr lang="en-US"/>
          </a:p>
        </p:txBody>
      </p:sp>
    </p:spTree>
    <p:extLst>
      <p:ext uri="{BB962C8B-B14F-4D97-AF65-F5344CB8AC3E}">
        <p14:creationId xmlns="" xmlns:p14="http://schemas.microsoft.com/office/powerpoint/2010/main" val="83381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18</a:t>
            </a:fld>
            <a:endParaRPr lang="en-US"/>
          </a:p>
        </p:txBody>
      </p:sp>
    </p:spTree>
    <p:extLst>
      <p:ext uri="{BB962C8B-B14F-4D97-AF65-F5344CB8AC3E}">
        <p14:creationId xmlns="" xmlns:p14="http://schemas.microsoft.com/office/powerpoint/2010/main" val="2329652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19</a:t>
            </a:fld>
            <a:endParaRPr lang="en-US"/>
          </a:p>
        </p:txBody>
      </p:sp>
    </p:spTree>
    <p:extLst>
      <p:ext uri="{BB962C8B-B14F-4D97-AF65-F5344CB8AC3E}">
        <p14:creationId xmlns="" xmlns:p14="http://schemas.microsoft.com/office/powerpoint/2010/main" val="232965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2</a:t>
            </a:fld>
            <a:endParaRPr lang="en-US"/>
          </a:p>
        </p:txBody>
      </p:sp>
    </p:spTree>
    <p:extLst>
      <p:ext uri="{BB962C8B-B14F-4D97-AF65-F5344CB8AC3E}">
        <p14:creationId xmlns="" xmlns:p14="http://schemas.microsoft.com/office/powerpoint/2010/main" val="1419518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20</a:t>
            </a:fld>
            <a:endParaRPr lang="en-US"/>
          </a:p>
        </p:txBody>
      </p:sp>
    </p:spTree>
    <p:extLst>
      <p:ext uri="{BB962C8B-B14F-4D97-AF65-F5344CB8AC3E}">
        <p14:creationId xmlns="" xmlns:p14="http://schemas.microsoft.com/office/powerpoint/2010/main" val="2329652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21</a:t>
            </a:fld>
            <a:endParaRPr lang="en-US"/>
          </a:p>
        </p:txBody>
      </p:sp>
    </p:spTree>
    <p:extLst>
      <p:ext uri="{BB962C8B-B14F-4D97-AF65-F5344CB8AC3E}">
        <p14:creationId xmlns="" xmlns:p14="http://schemas.microsoft.com/office/powerpoint/2010/main" val="799576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22</a:t>
            </a:fld>
            <a:endParaRPr lang="en-US"/>
          </a:p>
        </p:txBody>
      </p:sp>
    </p:spTree>
    <p:extLst>
      <p:ext uri="{BB962C8B-B14F-4D97-AF65-F5344CB8AC3E}">
        <p14:creationId xmlns="" xmlns:p14="http://schemas.microsoft.com/office/powerpoint/2010/main" val="611622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23</a:t>
            </a:fld>
            <a:endParaRPr lang="en-US"/>
          </a:p>
        </p:txBody>
      </p:sp>
    </p:spTree>
    <p:extLst>
      <p:ext uri="{BB962C8B-B14F-4D97-AF65-F5344CB8AC3E}">
        <p14:creationId xmlns="" xmlns:p14="http://schemas.microsoft.com/office/powerpoint/2010/main" val="368974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3</a:t>
            </a:fld>
            <a:endParaRPr lang="en-US"/>
          </a:p>
        </p:txBody>
      </p:sp>
    </p:spTree>
    <p:extLst>
      <p:ext uri="{BB962C8B-B14F-4D97-AF65-F5344CB8AC3E}">
        <p14:creationId xmlns="" xmlns:p14="http://schemas.microsoft.com/office/powerpoint/2010/main" val="2373971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4</a:t>
            </a:fld>
            <a:endParaRPr lang="en-US"/>
          </a:p>
        </p:txBody>
      </p:sp>
    </p:spTree>
    <p:extLst>
      <p:ext uri="{BB962C8B-B14F-4D97-AF65-F5344CB8AC3E}">
        <p14:creationId xmlns="" xmlns:p14="http://schemas.microsoft.com/office/powerpoint/2010/main" val="61162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5</a:t>
            </a:fld>
            <a:endParaRPr lang="en-US"/>
          </a:p>
        </p:txBody>
      </p:sp>
    </p:spTree>
    <p:extLst>
      <p:ext uri="{BB962C8B-B14F-4D97-AF65-F5344CB8AC3E}">
        <p14:creationId xmlns="" xmlns:p14="http://schemas.microsoft.com/office/powerpoint/2010/main" val="611622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6</a:t>
            </a:fld>
            <a:endParaRPr lang="en-US"/>
          </a:p>
        </p:txBody>
      </p:sp>
    </p:spTree>
    <p:extLst>
      <p:ext uri="{BB962C8B-B14F-4D97-AF65-F5344CB8AC3E}">
        <p14:creationId xmlns="" xmlns:p14="http://schemas.microsoft.com/office/powerpoint/2010/main" val="2797760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7</a:t>
            </a:fld>
            <a:endParaRPr lang="en-US"/>
          </a:p>
        </p:txBody>
      </p:sp>
    </p:spTree>
    <p:extLst>
      <p:ext uri="{BB962C8B-B14F-4D97-AF65-F5344CB8AC3E}">
        <p14:creationId xmlns="" xmlns:p14="http://schemas.microsoft.com/office/powerpoint/2010/main" val="2497072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8</a:t>
            </a:fld>
            <a:endParaRPr lang="en-US"/>
          </a:p>
        </p:txBody>
      </p:sp>
    </p:spTree>
    <p:extLst>
      <p:ext uri="{BB962C8B-B14F-4D97-AF65-F5344CB8AC3E}">
        <p14:creationId xmlns="" xmlns:p14="http://schemas.microsoft.com/office/powerpoint/2010/main" val="2497072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CFBF7-960C-4736-85BD-C95B3E27774B}" type="slidenum">
              <a:rPr lang="en-US" smtClean="0"/>
              <a:pPr/>
              <a:t>9</a:t>
            </a:fld>
            <a:endParaRPr lang="en-US"/>
          </a:p>
        </p:txBody>
      </p:sp>
    </p:spTree>
    <p:extLst>
      <p:ext uri="{BB962C8B-B14F-4D97-AF65-F5344CB8AC3E}">
        <p14:creationId xmlns="" xmlns:p14="http://schemas.microsoft.com/office/powerpoint/2010/main" val="2497072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53999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3" name="矩形 2"/>
          <p:cNvSpPr/>
          <p:nvPr userDrawn="1"/>
        </p:nvSpPr>
        <p:spPr>
          <a:xfrm>
            <a:off x="0" y="255915"/>
            <a:ext cx="12192000" cy="63461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 xmlns:p14="http://schemas.microsoft.com/office/powerpoint/2010/main" val="11025200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
        <p:nvSpPr>
          <p:cNvPr id="3" name="矩形 2"/>
          <p:cNvSpPr/>
          <p:nvPr userDrawn="1"/>
        </p:nvSpPr>
        <p:spPr>
          <a:xfrm>
            <a:off x="0" y="255915"/>
            <a:ext cx="12192000" cy="63461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 xmlns:p14="http://schemas.microsoft.com/office/powerpoint/2010/main" val="4687031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 xmlns:p14="http://schemas.microsoft.com/office/powerpoint/2010/main" val="163262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21" name="矩形 20"/>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任意形状 11"/>
          <p:cNvSpPr/>
          <p:nvPr userDrawn="1"/>
        </p:nvSpPr>
        <p:spPr>
          <a:xfrm rot="9000000">
            <a:off x="-731010" y="2143921"/>
            <a:ext cx="15337757" cy="109389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3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任意形状 12"/>
          <p:cNvSpPr/>
          <p:nvPr userDrawn="1"/>
        </p:nvSpPr>
        <p:spPr>
          <a:xfrm rot="9000000">
            <a:off x="-7623331" y="5280098"/>
            <a:ext cx="20401914" cy="145506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4" name="任意形状 13"/>
          <p:cNvSpPr/>
          <p:nvPr userDrawn="1"/>
        </p:nvSpPr>
        <p:spPr>
          <a:xfrm rot="9000000">
            <a:off x="-8629388" y="7137586"/>
            <a:ext cx="19448833" cy="247052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9" name="任意形状 18"/>
          <p:cNvSpPr/>
          <p:nvPr userDrawn="1"/>
        </p:nvSpPr>
        <p:spPr>
          <a:xfrm rot="9000000">
            <a:off x="-9115022" y="9773804"/>
            <a:ext cx="21890179" cy="596900"/>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0" name="任意形状 19"/>
          <p:cNvSpPr/>
          <p:nvPr userDrawn="1"/>
        </p:nvSpPr>
        <p:spPr>
          <a:xfrm rot="9000000">
            <a:off x="-486639" y="1829440"/>
            <a:ext cx="13262977" cy="3616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 xmlns:p14="http://schemas.microsoft.com/office/powerpoint/2010/main" val="18019798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2"/>
        </a:solidFill>
        <a:effectLst/>
      </p:bgPr>
    </p:bg>
    <p:spTree>
      <p:nvGrpSpPr>
        <p:cNvPr id="1" name=""/>
        <p:cNvGrpSpPr/>
        <p:nvPr/>
      </p:nvGrpSpPr>
      <p:grpSpPr>
        <a:xfrm>
          <a:off x="0" y="0"/>
          <a:ext cx="0" cy="0"/>
          <a:chOff x="0" y="0"/>
          <a:chExt cx="0" cy="0"/>
        </a:xfrm>
      </p:grpSpPr>
      <p:grpSp>
        <p:nvGrpSpPr>
          <p:cNvPr id="15" name="组 14"/>
          <p:cNvGrpSpPr/>
          <p:nvPr userDrawn="1"/>
        </p:nvGrpSpPr>
        <p:grpSpPr>
          <a:xfrm>
            <a:off x="-26468527" y="3973065"/>
            <a:ext cx="32229841" cy="11251983"/>
            <a:chOff x="-30083473" y="4244143"/>
            <a:chExt cx="36403800" cy="12709183"/>
          </a:xfrm>
        </p:grpSpPr>
        <p:sp>
          <p:nvSpPr>
            <p:cNvPr id="14" name="任意形状 13"/>
            <p:cNvSpPr/>
            <p:nvPr userDrawn="1"/>
          </p:nvSpPr>
          <p:spPr>
            <a:xfrm rot="9000000">
              <a:off x="-30083473" y="14357003"/>
              <a:ext cx="36403800" cy="259632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9000000">
              <a:off x="-3966283" y="4244143"/>
              <a:ext cx="5636687" cy="402009"/>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6"/>
            <p:cNvSpPr/>
            <p:nvPr userDrawn="1"/>
          </p:nvSpPr>
          <p:spPr>
            <a:xfrm rot="9000000">
              <a:off x="-10334592" y="6892697"/>
              <a:ext cx="12857760" cy="917017"/>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8282487" y="6572714"/>
              <a:ext cx="12257106" cy="1556983"/>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9000000">
              <a:off x="-24267399" y="12952247"/>
              <a:ext cx="28000817" cy="76352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9000000">
              <a:off x="-5607692" y="4350969"/>
              <a:ext cx="6907518" cy="1883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userDrawn="1"/>
          </p:nvSpPr>
          <p:spPr>
            <a:xfrm rot="9000000">
              <a:off x="-7545179" y="7821760"/>
              <a:ext cx="10040430" cy="273782"/>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grpSp>
        <p:nvGrpSpPr>
          <p:cNvPr id="16" name="组 15"/>
          <p:cNvGrpSpPr/>
          <p:nvPr userDrawn="1"/>
        </p:nvGrpSpPr>
        <p:grpSpPr>
          <a:xfrm rot="10800000">
            <a:off x="3171601" y="-8548754"/>
            <a:ext cx="33439448" cy="11298060"/>
            <a:chOff x="-28468889" y="4244143"/>
            <a:chExt cx="37770058" cy="12761227"/>
          </a:xfrm>
        </p:grpSpPr>
        <p:sp>
          <p:nvSpPr>
            <p:cNvPr id="20" name="任意形状 19"/>
            <p:cNvSpPr/>
            <p:nvPr userDrawn="1"/>
          </p:nvSpPr>
          <p:spPr>
            <a:xfrm rot="9000000">
              <a:off x="-18461710" y="7608984"/>
              <a:ext cx="27762879" cy="352663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7" name="任意形状 16"/>
            <p:cNvSpPr/>
            <p:nvPr userDrawn="1"/>
          </p:nvSpPr>
          <p:spPr>
            <a:xfrm rot="9000000">
              <a:off x="-28468889" y="14409047"/>
              <a:ext cx="36403800" cy="259632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8" name="任意形状 17"/>
            <p:cNvSpPr/>
            <p:nvPr userDrawn="1"/>
          </p:nvSpPr>
          <p:spPr>
            <a:xfrm rot="9000000">
              <a:off x="-3966283" y="4244143"/>
              <a:ext cx="5636687" cy="402009"/>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任意形状 18"/>
            <p:cNvSpPr/>
            <p:nvPr userDrawn="1"/>
          </p:nvSpPr>
          <p:spPr>
            <a:xfrm rot="9000000">
              <a:off x="-10334592" y="6892697"/>
              <a:ext cx="12857760" cy="917017"/>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1" name="任意形状 20"/>
            <p:cNvSpPr/>
            <p:nvPr userDrawn="1"/>
          </p:nvSpPr>
          <p:spPr>
            <a:xfrm rot="9000000">
              <a:off x="-24168838" y="13320081"/>
              <a:ext cx="26665384" cy="727109"/>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2" name="任意形状 21"/>
            <p:cNvSpPr/>
            <p:nvPr userDrawn="1"/>
          </p:nvSpPr>
          <p:spPr>
            <a:xfrm rot="9000000">
              <a:off x="-5607692" y="4350969"/>
              <a:ext cx="6907518" cy="1883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3" name="任意形状 22"/>
            <p:cNvSpPr/>
            <p:nvPr userDrawn="1"/>
          </p:nvSpPr>
          <p:spPr>
            <a:xfrm rot="9000000">
              <a:off x="-7545179" y="7821760"/>
              <a:ext cx="10040430" cy="273782"/>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Tree>
    <p:extLst>
      <p:ext uri="{BB962C8B-B14F-4D97-AF65-F5344CB8AC3E}">
        <p14:creationId xmlns="" xmlns:p14="http://schemas.microsoft.com/office/powerpoint/2010/main" val="233665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solidFill>
          <a:schemeClr val="accent1"/>
        </a:solidFill>
        <a:effectLst/>
      </p:bgPr>
    </p:bg>
    <p:spTree>
      <p:nvGrpSpPr>
        <p:cNvPr id="1" name=""/>
        <p:cNvGrpSpPr/>
        <p:nvPr/>
      </p:nvGrpSpPr>
      <p:grpSpPr>
        <a:xfrm>
          <a:off x="0" y="0"/>
          <a:ext cx="0" cy="0"/>
          <a:chOff x="0" y="0"/>
          <a:chExt cx="0" cy="0"/>
        </a:xfrm>
      </p:grpSpPr>
      <p:sp>
        <p:nvSpPr>
          <p:cNvPr id="14" name="任意形状 13"/>
          <p:cNvSpPr/>
          <p:nvPr userDrawn="1"/>
        </p:nvSpPr>
        <p:spPr>
          <a:xfrm rot="9000000">
            <a:off x="-26468527" y="12926412"/>
            <a:ext cx="32229841" cy="229863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9000000">
            <a:off x="-3345862" y="3973065"/>
            <a:ext cx="4990400" cy="35591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6"/>
          <p:cNvSpPr/>
          <p:nvPr userDrawn="1"/>
        </p:nvSpPr>
        <p:spPr>
          <a:xfrm rot="9000000">
            <a:off x="-8983998" y="6317943"/>
            <a:ext cx="11383525" cy="81187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7167182" y="6034648"/>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9000000">
            <a:off x="-21319308" y="11682722"/>
            <a:ext cx="24790321" cy="675980"/>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9000000">
            <a:off x="-4799071" y="4067643"/>
            <a:ext cx="6115521" cy="166758"/>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userDrawn="1"/>
        </p:nvSpPr>
        <p:spPr>
          <a:xfrm rot="9000000">
            <a:off x="-6514411" y="7140482"/>
            <a:ext cx="8889222" cy="24239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0" name="任意形状 19"/>
          <p:cNvSpPr/>
          <p:nvPr userDrawn="1"/>
        </p:nvSpPr>
        <p:spPr>
          <a:xfrm rot="19800000">
            <a:off x="3171601" y="-3352012"/>
            <a:ext cx="24579664" cy="3122281"/>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7" name="任意形状 16"/>
          <p:cNvSpPr/>
          <p:nvPr userDrawn="1"/>
        </p:nvSpPr>
        <p:spPr>
          <a:xfrm rot="19800000">
            <a:off x="4381208" y="-8548754"/>
            <a:ext cx="32229841" cy="229863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8" name="任意形状 17"/>
          <p:cNvSpPr/>
          <p:nvPr userDrawn="1"/>
        </p:nvSpPr>
        <p:spPr>
          <a:xfrm rot="19800000">
            <a:off x="9927444" y="2393390"/>
            <a:ext cx="4990400" cy="35591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任意形状 18"/>
          <p:cNvSpPr/>
          <p:nvPr userDrawn="1"/>
        </p:nvSpPr>
        <p:spPr>
          <a:xfrm rot="19800000">
            <a:off x="9172455" y="-407446"/>
            <a:ext cx="11383525" cy="81187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1" name="任意形状 20"/>
          <p:cNvSpPr/>
          <p:nvPr userDrawn="1"/>
        </p:nvSpPr>
        <p:spPr>
          <a:xfrm rot="19800000">
            <a:off x="9196025" y="-5929751"/>
            <a:ext cx="23608005" cy="64374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2" name="任意形状 21"/>
          <p:cNvSpPr/>
          <p:nvPr userDrawn="1"/>
        </p:nvSpPr>
        <p:spPr>
          <a:xfrm rot="19800000">
            <a:off x="10255532" y="2487971"/>
            <a:ext cx="6115521" cy="166758"/>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3" name="任意形状 22"/>
          <p:cNvSpPr/>
          <p:nvPr userDrawn="1"/>
        </p:nvSpPr>
        <p:spPr>
          <a:xfrm rot="19800000">
            <a:off x="9197171" y="-660502"/>
            <a:ext cx="8889222" cy="24239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 xmlns:p14="http://schemas.microsoft.com/office/powerpoint/2010/main" val="12818308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
        <p:nvSpPr>
          <p:cNvPr id="2" name="矩形 1"/>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7302500" y="0"/>
            <a:ext cx="4889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5" name="任意形状 4"/>
          <p:cNvSpPr/>
          <p:nvPr userDrawn="1"/>
        </p:nvSpPr>
        <p:spPr>
          <a:xfrm rot="19800000">
            <a:off x="10372897"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19800000">
            <a:off x="10106396" y="-339592"/>
            <a:ext cx="3432067" cy="43596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7" name="任意形状 6"/>
          <p:cNvSpPr/>
          <p:nvPr userDrawn="1"/>
        </p:nvSpPr>
        <p:spPr>
          <a:xfrm rot="9000000">
            <a:off x="-5423997" y="8127200"/>
            <a:ext cx="6773754" cy="483105"/>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17299683" y="9570125"/>
            <a:ext cx="19665052" cy="14025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19800000">
            <a:off x="11766437" y="1050073"/>
            <a:ext cx="1589318" cy="201886"/>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 xmlns:p14="http://schemas.microsoft.com/office/powerpoint/2010/main" val="1540383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任意形状 12"/>
          <p:cNvSpPr/>
          <p:nvPr userDrawn="1"/>
        </p:nvSpPr>
        <p:spPr>
          <a:xfrm rot="12600000" flipH="1">
            <a:off x="9054249" y="6933693"/>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12600000" flipH="1">
            <a:off x="8854258" y="8872618"/>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任意形状 10"/>
          <p:cNvSpPr/>
          <p:nvPr userDrawn="1"/>
        </p:nvSpPr>
        <p:spPr>
          <a:xfrm rot="12600000" flipH="1" flipV="1">
            <a:off x="11598932" y="5166796"/>
            <a:ext cx="2230761" cy="15909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12600000" flipH="1">
            <a:off x="10340150" y="7248898"/>
            <a:ext cx="4285106" cy="3056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 xmlns:p14="http://schemas.microsoft.com/office/powerpoint/2010/main" val="5965166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 xmlns:p14="http://schemas.microsoft.com/office/powerpoint/2010/main" val="14703322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矩形 11"/>
          <p:cNvSpPr/>
          <p:nvPr userDrawn="1"/>
        </p:nvSpPr>
        <p:spPr>
          <a:xfrm>
            <a:off x="0" y="1289304"/>
            <a:ext cx="12192000" cy="23865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 xmlns:p14="http://schemas.microsoft.com/office/powerpoint/2010/main" val="9922770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矩形 11"/>
          <p:cNvSpPr/>
          <p:nvPr userDrawn="1"/>
        </p:nvSpPr>
        <p:spPr>
          <a:xfrm>
            <a:off x="0" y="3193692"/>
            <a:ext cx="12192000" cy="36981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 xmlns:p14="http://schemas.microsoft.com/office/powerpoint/2010/main" val="8310835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91" r:id="rId1"/>
    <p:sldLayoutId id="2147483685" r:id="rId2"/>
    <p:sldLayoutId id="2147483683" r:id="rId3"/>
    <p:sldLayoutId id="2147483687" r:id="rId4"/>
    <p:sldLayoutId id="2147483682" r:id="rId5"/>
    <p:sldLayoutId id="2147483679" r:id="rId6"/>
    <p:sldLayoutId id="2147483688" r:id="rId7"/>
    <p:sldLayoutId id="2147483689" r:id="rId8"/>
    <p:sldLayoutId id="2147483690" r:id="rId9"/>
    <p:sldLayoutId id="2147483680" r:id="rId10"/>
    <p:sldLayoutId id="2147483684"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sfcar/"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002" y="960120"/>
            <a:ext cx="8186857" cy="1569660"/>
          </a:xfrm>
          <a:prstGeom prst="rect">
            <a:avLst/>
          </a:prstGeom>
          <a:noFill/>
        </p:spPr>
        <p:txBody>
          <a:bodyPr wrap="none" rtlCol="0">
            <a:spAutoFit/>
          </a:bodyPr>
          <a:lstStyle/>
          <a:p>
            <a:r>
              <a:rPr kumimoji="1" lang="zh-CN" altLang="en-US" sz="4800" b="1" dirty="0" smtClean="0">
                <a:solidFill>
                  <a:schemeClr val="accent1"/>
                </a:solidFill>
                <a:latin typeface="Microsoft YaHei" charset="0"/>
                <a:ea typeface="Microsoft YaHei" charset="0"/>
                <a:cs typeface="Microsoft YaHei" charset="0"/>
              </a:rPr>
              <a:t>中国民航飞行学院计算机学院</a:t>
            </a:r>
            <a:endParaRPr kumimoji="1" lang="en-US" altLang="zh-CN" sz="4800" b="1" dirty="0" smtClean="0">
              <a:solidFill>
                <a:schemeClr val="accent1"/>
              </a:solidFill>
              <a:latin typeface="Microsoft YaHei" charset="0"/>
              <a:ea typeface="Microsoft YaHei" charset="0"/>
              <a:cs typeface="Microsoft YaHei" charset="0"/>
            </a:endParaRPr>
          </a:p>
          <a:p>
            <a:r>
              <a:rPr kumimoji="1" lang="zh-CN" altLang="en-US" sz="4800" b="1" dirty="0" smtClean="0">
                <a:solidFill>
                  <a:schemeClr val="accent1"/>
                </a:solidFill>
                <a:latin typeface="Microsoft YaHei" charset="0"/>
                <a:ea typeface="Microsoft YaHei" charset="0"/>
                <a:cs typeface="Microsoft YaHei" charset="0"/>
              </a:rPr>
              <a:t>信息与计算科学专业</a:t>
            </a:r>
            <a:endParaRPr kumimoji="1" lang="zh-CN" altLang="en-US" sz="4800" b="1" dirty="0">
              <a:solidFill>
                <a:schemeClr val="accent1"/>
              </a:solidFill>
              <a:latin typeface="Microsoft YaHei" charset="0"/>
              <a:ea typeface="Microsoft YaHei" charset="0"/>
              <a:cs typeface="Microsoft YaHei" charset="0"/>
            </a:endParaRPr>
          </a:p>
        </p:txBody>
      </p:sp>
      <p:sp>
        <p:nvSpPr>
          <p:cNvPr id="3" name="文本框 2"/>
          <p:cNvSpPr txBox="1"/>
          <p:nvPr/>
        </p:nvSpPr>
        <p:spPr>
          <a:xfrm>
            <a:off x="866002" y="2899293"/>
            <a:ext cx="5262979" cy="1107996"/>
          </a:xfrm>
          <a:prstGeom prst="rect">
            <a:avLst/>
          </a:prstGeom>
          <a:solidFill>
            <a:schemeClr val="accent1"/>
          </a:solidFill>
        </p:spPr>
        <p:txBody>
          <a:bodyPr wrap="none" rtlCol="0">
            <a:spAutoFit/>
          </a:bodyPr>
          <a:lstStyle/>
          <a:p>
            <a:r>
              <a:rPr kumimoji="1" lang="zh-CN" altLang="en-US" sz="6600" b="1" dirty="0" smtClean="0">
                <a:solidFill>
                  <a:schemeClr val="bg1"/>
                </a:solidFill>
                <a:latin typeface="Microsoft YaHei" charset="0"/>
                <a:ea typeface="Microsoft YaHei" charset="0"/>
                <a:cs typeface="Microsoft YaHei" charset="0"/>
              </a:rPr>
              <a:t>毕业设计答辩</a:t>
            </a:r>
            <a:endParaRPr kumimoji="1" lang="zh-CN" altLang="en-US" sz="6600" b="1" dirty="0">
              <a:solidFill>
                <a:schemeClr val="bg1"/>
              </a:solidFill>
              <a:latin typeface="Microsoft YaHei" charset="0"/>
              <a:ea typeface="Microsoft YaHei" charset="0"/>
              <a:cs typeface="Microsoft YaHei" charset="0"/>
            </a:endParaRPr>
          </a:p>
        </p:txBody>
      </p:sp>
      <p:sp>
        <p:nvSpPr>
          <p:cNvPr id="4" name="文本框 3"/>
          <p:cNvSpPr txBox="1"/>
          <p:nvPr/>
        </p:nvSpPr>
        <p:spPr>
          <a:xfrm>
            <a:off x="866002" y="4108889"/>
            <a:ext cx="2698175" cy="523220"/>
          </a:xfrm>
          <a:prstGeom prst="rect">
            <a:avLst/>
          </a:prstGeom>
          <a:noFill/>
        </p:spPr>
        <p:txBody>
          <a:bodyPr wrap="none" rtlCol="0">
            <a:spAutoFit/>
          </a:bodyPr>
          <a:lstStyle/>
          <a:p>
            <a:r>
              <a:rPr kumimoji="1" lang="en-US" altLang="zh-CN" sz="2800" b="1" dirty="0" smtClean="0">
                <a:solidFill>
                  <a:schemeClr val="accent1"/>
                </a:solidFill>
                <a:latin typeface="Microsoft YaHei" charset="0"/>
                <a:ea typeface="Microsoft YaHei" charset="0"/>
                <a:cs typeface="Microsoft YaHei" charset="0"/>
              </a:rPr>
              <a:t>《</a:t>
            </a:r>
            <a:r>
              <a:rPr kumimoji="1" lang="zh-CN" altLang="en-US" sz="2800" b="1" dirty="0" smtClean="0">
                <a:solidFill>
                  <a:schemeClr val="accent1"/>
                </a:solidFill>
                <a:latin typeface="Microsoft YaHei" charset="0"/>
                <a:ea typeface="Microsoft YaHei" charset="0"/>
                <a:cs typeface="Microsoft YaHei" charset="0"/>
              </a:rPr>
              <a:t>顺风车系统</a:t>
            </a:r>
            <a:r>
              <a:rPr kumimoji="1" lang="en-US" altLang="zh-CN" sz="2800" b="1" dirty="0" smtClean="0">
                <a:solidFill>
                  <a:schemeClr val="accent1"/>
                </a:solidFill>
                <a:latin typeface="Microsoft YaHei" charset="0"/>
                <a:ea typeface="Microsoft YaHei" charset="0"/>
                <a:cs typeface="Microsoft YaHei" charset="0"/>
              </a:rPr>
              <a:t>》</a:t>
            </a:r>
            <a:endParaRPr kumimoji="1" lang="zh-CN" altLang="en-US" sz="2800" b="1" dirty="0">
              <a:solidFill>
                <a:schemeClr val="accent2"/>
              </a:solidFill>
              <a:latin typeface="Microsoft YaHei" charset="0"/>
              <a:ea typeface="Microsoft YaHei" charset="0"/>
              <a:cs typeface="Microsoft YaHei" charset="0"/>
            </a:endParaRPr>
          </a:p>
        </p:txBody>
      </p:sp>
      <p:sp>
        <p:nvSpPr>
          <p:cNvPr id="5" name="文本框 8"/>
          <p:cNvSpPr txBox="1"/>
          <p:nvPr/>
        </p:nvSpPr>
        <p:spPr>
          <a:xfrm>
            <a:off x="866002" y="4849824"/>
            <a:ext cx="3294202"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CN" altLang="en-US" sz="1600" b="1" dirty="0" smtClean="0">
                <a:solidFill>
                  <a:schemeClr val="tx1">
                    <a:lumMod val="50000"/>
                    <a:lumOff val="50000"/>
                  </a:schemeClr>
                </a:solidFill>
                <a:latin typeface="微软雅黑" charset="0"/>
                <a:ea typeface="微软雅黑" charset="0"/>
              </a:rPr>
              <a:t>学校名称：中国民航飞行学院</a:t>
            </a:r>
          </a:p>
          <a:p>
            <a:pPr marL="285750" indent="-285750">
              <a:lnSpc>
                <a:spcPct val="150000"/>
              </a:lnSpc>
              <a:buFont typeface="Wingdings" charset="2"/>
              <a:buChar char="n"/>
            </a:pPr>
            <a:r>
              <a:rPr lang="zh-CN" altLang="en-US" sz="1600" b="1" dirty="0" smtClean="0">
                <a:solidFill>
                  <a:schemeClr val="tx1">
                    <a:lumMod val="50000"/>
                    <a:lumOff val="50000"/>
                  </a:schemeClr>
                </a:solidFill>
                <a:latin typeface="微软雅黑" charset="0"/>
                <a:ea typeface="微软雅黑" charset="0"/>
              </a:rPr>
              <a:t>指导老师：张黔川</a:t>
            </a:r>
          </a:p>
          <a:p>
            <a:pPr marL="285750" indent="-285750">
              <a:lnSpc>
                <a:spcPct val="150000"/>
              </a:lnSpc>
              <a:buFont typeface="Wingdings" charset="2"/>
              <a:buChar char="n"/>
            </a:pPr>
            <a:r>
              <a:rPr lang="zh-CN" altLang="en-US" sz="1600" b="1" dirty="0" smtClean="0">
                <a:solidFill>
                  <a:schemeClr val="tx1">
                    <a:lumMod val="50000"/>
                    <a:lumOff val="50000"/>
                  </a:schemeClr>
                </a:solidFill>
                <a:latin typeface="微软雅黑" charset="0"/>
                <a:ea typeface="微软雅黑" charset="0"/>
              </a:rPr>
              <a:t>报告人</a:t>
            </a:r>
            <a:r>
              <a:rPr lang="en-US" altLang="zh-CN" sz="1600" b="1" dirty="0" smtClean="0">
                <a:solidFill>
                  <a:schemeClr val="tx1">
                    <a:lumMod val="50000"/>
                    <a:lumOff val="50000"/>
                  </a:schemeClr>
                </a:solidFill>
                <a:latin typeface="微软雅黑" charset="0"/>
                <a:ea typeface="微软雅黑" charset="0"/>
              </a:rPr>
              <a:t>:</a:t>
            </a:r>
            <a:r>
              <a:rPr lang="zh-CN" altLang="en-US" sz="1600" b="1" dirty="0" smtClean="0">
                <a:solidFill>
                  <a:schemeClr val="tx1">
                    <a:lumMod val="50000"/>
                    <a:lumOff val="50000"/>
                  </a:schemeClr>
                </a:solidFill>
                <a:latin typeface="微软雅黑" charset="0"/>
                <a:ea typeface="微软雅黑" charset="0"/>
              </a:rPr>
              <a:t>张健</a:t>
            </a:r>
            <a:endParaRPr lang="zh-CN" altLang="en-US" sz="1600" b="1" dirty="0">
              <a:solidFill>
                <a:schemeClr val="tx1">
                  <a:lumMod val="50000"/>
                  <a:lumOff val="50000"/>
                </a:schemeClr>
              </a:solidFill>
              <a:latin typeface="微软雅黑" charset="0"/>
              <a:ea typeface="微软雅黑" charset="0"/>
            </a:endParaRPr>
          </a:p>
        </p:txBody>
      </p:sp>
    </p:spTree>
    <p:extLst>
      <p:ext uri="{BB962C8B-B14F-4D97-AF65-F5344CB8AC3E}">
        <p14:creationId xmlns="" xmlns:p14="http://schemas.microsoft.com/office/powerpoint/2010/main" val="752392754"/>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smtClean="0">
                <a:solidFill>
                  <a:schemeClr val="accent1"/>
                </a:solidFill>
                <a:latin typeface="Calibri"/>
                <a:ea typeface="宋体"/>
              </a:rPr>
              <a:t>03</a:t>
            </a:r>
            <a:endParaRPr kumimoji="1" lang="zh-CN" altLang="en-US" sz="19900" b="1" dirty="0">
              <a:solidFill>
                <a:schemeClr val="accent1"/>
              </a:solidFill>
              <a:latin typeface="Calibri"/>
              <a:ea typeface="宋体"/>
            </a:endParaRPr>
          </a:p>
        </p:txBody>
      </p:sp>
      <p:sp>
        <p:nvSpPr>
          <p:cNvPr id="4" name="矩形 3"/>
          <p:cNvSpPr/>
          <p:nvPr/>
        </p:nvSpPr>
        <p:spPr>
          <a:xfrm>
            <a:off x="7481956" y="2890391"/>
            <a:ext cx="3468468" cy="1077218"/>
          </a:xfrm>
          <a:prstGeom prst="rect">
            <a:avLst/>
          </a:prstGeom>
        </p:spPr>
        <p:txBody>
          <a:bodyPr wrap="square" anchor="ctr">
            <a:spAutoFit/>
          </a:bodyPr>
          <a:lstStyle/>
          <a:p>
            <a:r>
              <a:rPr lang="zh-CN" altLang="en-US" sz="3600" b="1" dirty="0" smtClean="0">
                <a:solidFill>
                  <a:schemeClr val="accent1"/>
                </a:solidFill>
                <a:latin typeface="微软雅黑"/>
                <a:ea typeface="微软雅黑"/>
                <a:cs typeface="微软雅黑"/>
              </a:rPr>
              <a:t>制作过程</a:t>
            </a:r>
          </a:p>
          <a:p>
            <a:r>
              <a:rPr lang="en-US" altLang="zh-CN" sz="2800" dirty="0" smtClean="0">
                <a:solidFill>
                  <a:schemeClr val="tx1">
                    <a:lumMod val="75000"/>
                    <a:lumOff val="25000"/>
                  </a:schemeClr>
                </a:solidFill>
                <a:latin typeface="Calibri"/>
                <a:ea typeface="宋体"/>
              </a:rPr>
              <a:t>WORKING</a:t>
            </a:r>
            <a:r>
              <a:rPr lang="zh-CN" altLang="en-US" sz="2800" dirty="0" smtClean="0">
                <a:solidFill>
                  <a:schemeClr val="tx1">
                    <a:lumMod val="75000"/>
                    <a:lumOff val="25000"/>
                  </a:schemeClr>
                </a:solidFill>
                <a:latin typeface="Calibri"/>
                <a:ea typeface="宋体"/>
              </a:rPr>
              <a:t> </a:t>
            </a:r>
            <a:r>
              <a:rPr lang="en-US" altLang="zh-CN" sz="2800" dirty="0" smtClean="0">
                <a:solidFill>
                  <a:schemeClr val="tx1">
                    <a:lumMod val="75000"/>
                    <a:lumOff val="25000"/>
                  </a:schemeClr>
                </a:solidFill>
                <a:latin typeface="Calibri"/>
                <a:ea typeface="宋体"/>
              </a:rPr>
              <a:t>PROCESS</a:t>
            </a:r>
            <a:endParaRPr kumimoji="1" lang="zh-CN" altLang="en-US" sz="2800" dirty="0">
              <a:solidFill>
                <a:schemeClr val="tx1">
                  <a:lumMod val="75000"/>
                  <a:lumOff val="25000"/>
                </a:schemeClr>
              </a:solidFill>
              <a:latin typeface="Calibri"/>
              <a:ea typeface="宋体"/>
            </a:endParaRPr>
          </a:p>
        </p:txBody>
      </p:sp>
    </p:spTree>
    <p:extLst>
      <p:ext uri="{BB962C8B-B14F-4D97-AF65-F5344CB8AC3E}">
        <p14:creationId xmlns="" xmlns:p14="http://schemas.microsoft.com/office/powerpoint/2010/main" val="2137100237"/>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sz="2400" dirty="0" smtClean="0"/>
              <a:t>03</a:t>
            </a:r>
            <a:r>
              <a:rPr kumimoji="1" lang="zh-CN" altLang="en-US" sz="2400" dirty="0" smtClean="0"/>
              <a:t> 制作过程</a:t>
            </a:r>
            <a:endParaRPr kumimoji="1" lang="zh-CN" altLang="en-US" sz="2400" dirty="0"/>
          </a:p>
        </p:txBody>
      </p:sp>
      <p:grpSp>
        <p:nvGrpSpPr>
          <p:cNvPr id="3" name="组 44"/>
          <p:cNvGrpSpPr/>
          <p:nvPr/>
        </p:nvGrpSpPr>
        <p:grpSpPr>
          <a:xfrm>
            <a:off x="650567" y="1264920"/>
            <a:ext cx="9316393" cy="3713971"/>
            <a:chOff x="924887" y="3478396"/>
            <a:chExt cx="9316393" cy="3713971"/>
          </a:xfrm>
        </p:grpSpPr>
        <p:sp>
          <p:nvSpPr>
            <p:cNvPr id="46" name="矩形 45"/>
            <p:cNvSpPr/>
            <p:nvPr/>
          </p:nvSpPr>
          <p:spPr>
            <a:xfrm>
              <a:off x="924887" y="4022268"/>
              <a:ext cx="9316393" cy="3170099"/>
            </a:xfrm>
            <a:prstGeom prst="rect">
              <a:avLst/>
            </a:prstGeom>
          </p:spPr>
          <p:txBody>
            <a:bodyPr wrap="square" numCol="1" spcCol="360000">
              <a:spAutoFit/>
            </a:bodyPr>
            <a:lstStyle/>
            <a:p>
              <a:r>
                <a:rPr lang="en-US" altLang="zh-CN" sz="2000" dirty="0" smtClean="0"/>
                <a:t>SSM</a:t>
              </a:r>
              <a:r>
                <a:rPr lang="zh-CN" altLang="zh-CN" sz="2000" dirty="0" smtClean="0"/>
                <a:t>框架集由</a:t>
              </a:r>
              <a:r>
                <a:rPr lang="en-US" altLang="zh-CN" sz="2000" dirty="0" smtClean="0"/>
                <a:t>Spring</a:t>
              </a:r>
              <a:r>
                <a:rPr lang="zh-CN" altLang="zh-CN" sz="2000" dirty="0" smtClean="0"/>
                <a:t>、</a:t>
              </a:r>
              <a:r>
                <a:rPr lang="en-US" altLang="zh-CN" sz="2000" dirty="0" err="1" smtClean="0"/>
                <a:t>SpringMVC</a:t>
              </a:r>
              <a:r>
                <a:rPr lang="zh-CN" altLang="en-US" sz="2000" dirty="0" smtClean="0"/>
                <a:t>、</a:t>
              </a:r>
              <a:r>
                <a:rPr lang="en-US" altLang="zh-CN" sz="2000" dirty="0" err="1" smtClean="0"/>
                <a:t>MyBatis</a:t>
              </a:r>
              <a:r>
                <a:rPr lang="zh-CN" altLang="zh-CN" sz="2000" dirty="0" smtClean="0"/>
                <a:t>三个开源框架整合而成，常作为数据源较简单的</a:t>
              </a:r>
              <a:r>
                <a:rPr lang="en-US" altLang="zh-CN" sz="2000" dirty="0" smtClean="0"/>
                <a:t>web</a:t>
              </a:r>
              <a:r>
                <a:rPr lang="zh-CN" altLang="zh-CN" sz="2000" dirty="0" smtClean="0"/>
                <a:t>项目的框架。</a:t>
              </a:r>
              <a:r>
                <a:rPr lang="zh-CN" altLang="en-US" sz="2000" dirty="0" smtClean="0">
                  <a:solidFill>
                    <a:schemeClr val="tx1">
                      <a:lumMod val="75000"/>
                      <a:lumOff val="25000"/>
                    </a:schemeClr>
                  </a:solidFill>
                  <a:latin typeface="微软雅黑" charset="0"/>
                  <a:ea typeface="微软雅黑" charset="0"/>
                </a:rPr>
                <a:t>其中，</a:t>
              </a:r>
              <a:r>
                <a:rPr lang="en-US" altLang="zh-CN" sz="2000" dirty="0" smtClean="0"/>
                <a:t> Spring</a:t>
              </a:r>
              <a:r>
                <a:rPr lang="zh-CN" altLang="zh-CN" sz="2000" dirty="0" smtClean="0"/>
                <a:t>是一个开源框架，它是为了解决企业应用开发的复杂性而创建的。从简单性、可测试性和松耦合的角度而言，任何</a:t>
              </a:r>
              <a:r>
                <a:rPr lang="en-US" altLang="zh-CN" sz="2000" dirty="0" smtClean="0"/>
                <a:t>Java</a:t>
              </a:r>
              <a:r>
                <a:rPr lang="zh-CN" altLang="zh-CN" sz="2000" dirty="0" smtClean="0"/>
                <a:t>应用都可以从</a:t>
              </a:r>
              <a:r>
                <a:rPr lang="en-US" altLang="zh-CN" sz="2000" dirty="0" smtClean="0"/>
                <a:t>Spring</a:t>
              </a:r>
              <a:r>
                <a:rPr lang="zh-CN" altLang="zh-CN" sz="2000" dirty="0" smtClean="0"/>
                <a:t>中受益。简单来说，</a:t>
              </a:r>
              <a:r>
                <a:rPr lang="en-US" altLang="zh-CN" sz="2000" dirty="0" smtClean="0"/>
                <a:t>Spring</a:t>
              </a:r>
              <a:r>
                <a:rPr lang="zh-CN" altLang="zh-CN" sz="2000" dirty="0" smtClean="0"/>
                <a:t>是一个轻量级的控制反转（</a:t>
              </a:r>
              <a:r>
                <a:rPr lang="en-US" altLang="zh-CN" sz="2000" dirty="0" err="1" smtClean="0"/>
                <a:t>IoC</a:t>
              </a:r>
              <a:r>
                <a:rPr lang="zh-CN" altLang="zh-CN" sz="2000" dirty="0" smtClean="0"/>
                <a:t>）和面向切面（</a:t>
              </a:r>
              <a:r>
                <a:rPr lang="en-US" altLang="zh-CN" sz="2000" dirty="0" smtClean="0"/>
                <a:t>AOP</a:t>
              </a:r>
              <a:r>
                <a:rPr lang="zh-CN" altLang="zh-CN" sz="2000" dirty="0" smtClean="0"/>
                <a:t>）的容器框架。</a:t>
              </a:r>
              <a:r>
                <a:rPr lang="en-US" altLang="zh-CN" sz="2000" dirty="0" smtClean="0"/>
                <a:t> Spring MVC</a:t>
              </a:r>
              <a:r>
                <a:rPr lang="zh-CN" altLang="zh-CN" sz="2000" dirty="0" smtClean="0"/>
                <a:t>分离了控制器、模型对象、分派器以及处理程序对象的角色，这种分离让它们更容易进行定制。可以跟其他的</a:t>
              </a:r>
              <a:r>
                <a:rPr lang="en-US" altLang="zh-CN" sz="2000" dirty="0" smtClean="0"/>
                <a:t>spring</a:t>
              </a:r>
              <a:r>
                <a:rPr lang="zh-CN" altLang="zh-CN" sz="2000" dirty="0" smtClean="0"/>
                <a:t>框架很好的相结合。可适配性能比较优秀，通过</a:t>
              </a:r>
              <a:r>
                <a:rPr lang="en-US" altLang="zh-CN" sz="2000" dirty="0" err="1" smtClean="0"/>
                <a:t>HandlerAdapter</a:t>
              </a:r>
              <a:r>
                <a:rPr lang="zh-CN" altLang="zh-CN" sz="2000" dirty="0" smtClean="0"/>
                <a:t>能够很好的支撑其他的一些类来当处理器。</a:t>
              </a:r>
              <a:r>
                <a:rPr lang="en-US" altLang="zh-CN" sz="2000" dirty="0" err="1" smtClean="0"/>
                <a:t>MyBatis</a:t>
              </a:r>
              <a:r>
                <a:rPr lang="zh-CN" altLang="zh-CN" sz="2000" dirty="0" smtClean="0"/>
                <a:t>使用简单的</a:t>
              </a:r>
              <a:r>
                <a:rPr lang="en-US" altLang="zh-CN" sz="2000" dirty="0" smtClean="0"/>
                <a:t>XML</a:t>
              </a:r>
              <a:r>
                <a:rPr lang="zh-CN" altLang="zh-CN" sz="2000" dirty="0" smtClean="0"/>
                <a:t>或注解用于配置和原始映射</a:t>
              </a:r>
              <a:r>
                <a:rPr lang="en-US" altLang="zh-CN" sz="2000" dirty="0" smtClean="0"/>
                <a:t>,</a:t>
              </a:r>
              <a:r>
                <a:rPr lang="zh-CN" altLang="zh-CN" sz="2000" dirty="0" smtClean="0"/>
                <a:t>将接口和</a:t>
              </a:r>
              <a:r>
                <a:rPr lang="en-US" altLang="zh-CN" sz="2000" dirty="0" smtClean="0"/>
                <a:t>Java</a:t>
              </a:r>
              <a:r>
                <a:rPr lang="zh-CN" altLang="zh-CN" sz="2000" dirty="0" smtClean="0"/>
                <a:t>的</a:t>
              </a:r>
              <a:r>
                <a:rPr lang="en-US" altLang="zh-CN" sz="2000" dirty="0" err="1" smtClean="0"/>
                <a:t>POJOs</a:t>
              </a:r>
              <a:r>
                <a:rPr lang="zh-CN" altLang="zh-CN" sz="2000" dirty="0" smtClean="0"/>
                <a:t>（</a:t>
              </a:r>
              <a:r>
                <a:rPr lang="en-US" altLang="zh-CN" sz="2000" dirty="0" smtClean="0"/>
                <a:t>Plain Old Java Objects,</a:t>
              </a:r>
              <a:r>
                <a:rPr lang="zh-CN" altLang="zh-CN" sz="2000" dirty="0" smtClean="0"/>
                <a:t>普通的</a:t>
              </a:r>
              <a:r>
                <a:rPr lang="en-US" altLang="zh-CN" sz="2000" dirty="0" smtClean="0"/>
                <a:t>Java</a:t>
              </a:r>
              <a:r>
                <a:rPr lang="zh-CN" altLang="zh-CN" sz="2000" dirty="0" smtClean="0"/>
                <a:t>对象）映射成数据库中的记录</a:t>
              </a:r>
            </a:p>
          </p:txBody>
        </p:sp>
        <p:sp>
          <p:nvSpPr>
            <p:cNvPr id="47" name="矩形 46"/>
            <p:cNvSpPr/>
            <p:nvPr/>
          </p:nvSpPr>
          <p:spPr>
            <a:xfrm>
              <a:off x="998039" y="3478396"/>
              <a:ext cx="2103461" cy="572464"/>
            </a:xfrm>
            <a:prstGeom prst="rect">
              <a:avLst/>
            </a:prstGeom>
            <a:solidFill>
              <a:schemeClr val="accent3">
                <a:lumMod val="75000"/>
              </a:schemeClr>
            </a:solidFill>
          </p:spPr>
          <p:txBody>
            <a:bodyPr wrap="none">
              <a:spAutoFit/>
            </a:bodyPr>
            <a:lstStyle/>
            <a:p>
              <a:pPr defTabSz="1219170">
                <a:lnSpc>
                  <a:spcPct val="130000"/>
                </a:lnSpc>
                <a:defRPr/>
              </a:pPr>
              <a:r>
                <a:rPr lang="en-US" altLang="zh-CN" sz="2400" b="1" kern="0" dirty="0" smtClean="0">
                  <a:solidFill>
                    <a:schemeClr val="bg1"/>
                  </a:solidFill>
                  <a:ea typeface="微软雅黑" charset="0"/>
                </a:rPr>
                <a:t>SSM</a:t>
              </a:r>
              <a:r>
                <a:rPr lang="zh-CN" altLang="en-US" sz="2400" b="1" kern="0" dirty="0" smtClean="0">
                  <a:solidFill>
                    <a:schemeClr val="bg1"/>
                  </a:solidFill>
                  <a:ea typeface="微软雅黑" charset="0"/>
                </a:rPr>
                <a:t>框架介绍</a:t>
              </a:r>
              <a:endParaRPr lang="en-US" altLang="zh-CN" sz="2400" b="1" kern="0" dirty="0">
                <a:solidFill>
                  <a:schemeClr val="bg1"/>
                </a:solidFill>
                <a:ea typeface="微软雅黑" charset="0"/>
              </a:endParaRPr>
            </a:p>
          </p:txBody>
        </p:sp>
      </p:grpSp>
    </p:spTree>
    <p:extLst>
      <p:ext uri="{BB962C8B-B14F-4D97-AF65-F5344CB8AC3E}">
        <p14:creationId xmlns="" xmlns:p14="http://schemas.microsoft.com/office/powerpoint/2010/main" val="943190495"/>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sz="2400" dirty="0" smtClean="0"/>
              <a:t>03</a:t>
            </a:r>
            <a:r>
              <a:rPr kumimoji="1" lang="zh-CN" altLang="en-US" sz="2400" dirty="0" smtClean="0"/>
              <a:t> 制作过程</a:t>
            </a:r>
            <a:endParaRPr kumimoji="1" lang="zh-CN" altLang="en-US" sz="2400" dirty="0"/>
          </a:p>
        </p:txBody>
      </p:sp>
      <p:grpSp>
        <p:nvGrpSpPr>
          <p:cNvPr id="3" name="组 44"/>
          <p:cNvGrpSpPr/>
          <p:nvPr/>
        </p:nvGrpSpPr>
        <p:grpSpPr>
          <a:xfrm>
            <a:off x="650567" y="1264920"/>
            <a:ext cx="9316393" cy="2790641"/>
            <a:chOff x="924887" y="3478396"/>
            <a:chExt cx="9316393" cy="2790641"/>
          </a:xfrm>
        </p:grpSpPr>
        <p:sp>
          <p:nvSpPr>
            <p:cNvPr id="46" name="矩形 45"/>
            <p:cNvSpPr/>
            <p:nvPr/>
          </p:nvSpPr>
          <p:spPr>
            <a:xfrm>
              <a:off x="924887" y="4022268"/>
              <a:ext cx="9316393" cy="2246769"/>
            </a:xfrm>
            <a:prstGeom prst="rect">
              <a:avLst/>
            </a:prstGeom>
          </p:spPr>
          <p:txBody>
            <a:bodyPr wrap="square" numCol="1" spcCol="360000">
              <a:spAutoFit/>
            </a:bodyPr>
            <a:lstStyle/>
            <a:p>
              <a:r>
                <a:rPr lang="zh-CN" altLang="zh-CN" sz="2000" dirty="0" smtClean="0"/>
                <a:t>顺风车系统设计要达到的目标是：</a:t>
              </a:r>
            </a:p>
            <a:p>
              <a:pPr lvl="0">
                <a:buFont typeface="Wingdings" pitchFamily="2" charset="2"/>
                <a:buChar char="ü"/>
              </a:pPr>
              <a:r>
                <a:rPr lang="zh-CN" altLang="zh-CN" sz="2000" dirty="0" smtClean="0"/>
                <a:t>能够实现车主发布行程。</a:t>
              </a:r>
              <a:endParaRPr lang="en-US" altLang="zh-CN" sz="2000" dirty="0" smtClean="0"/>
            </a:p>
            <a:p>
              <a:pPr lvl="0">
                <a:buFont typeface="Wingdings" pitchFamily="2" charset="2"/>
                <a:buChar char="ü"/>
              </a:pPr>
              <a:r>
                <a:rPr lang="zh-CN" altLang="zh-CN" sz="2000" dirty="0" smtClean="0"/>
                <a:t>能够实现用户对符合要求的顺风车进行查询。</a:t>
              </a:r>
            </a:p>
            <a:p>
              <a:pPr>
                <a:buFont typeface="Wingdings" pitchFamily="2" charset="2"/>
                <a:buChar char="ü"/>
              </a:pPr>
              <a:r>
                <a:rPr lang="zh-CN" altLang="zh-CN" sz="2000" dirty="0" smtClean="0"/>
                <a:t>能够实现车主的信誉评价，并存入数据库作为车主显示顺序的标准。</a:t>
              </a:r>
            </a:p>
            <a:p>
              <a:pPr>
                <a:buFont typeface="Wingdings" pitchFamily="2" charset="2"/>
                <a:buChar char="ü"/>
              </a:pPr>
              <a:r>
                <a:rPr lang="zh-CN" altLang="zh-CN" sz="2000" dirty="0" smtClean="0"/>
                <a:t>能够实现车主用户同账号功能，即同一个账号可以作为车主或用户。</a:t>
              </a:r>
            </a:p>
            <a:p>
              <a:pPr>
                <a:buFont typeface="Wingdings" pitchFamily="2" charset="2"/>
                <a:buChar char="ü"/>
              </a:pPr>
              <a:r>
                <a:rPr lang="zh-CN" altLang="zh-CN" sz="2000" dirty="0" smtClean="0"/>
                <a:t>能够实现用户自主选择符合条件的车辆。</a:t>
              </a:r>
            </a:p>
            <a:p>
              <a:pPr>
                <a:buFont typeface="Wingdings" pitchFamily="2" charset="2"/>
                <a:buChar char="ü"/>
              </a:pPr>
              <a:r>
                <a:rPr lang="zh-CN" altLang="zh-CN" sz="2000" dirty="0" smtClean="0"/>
                <a:t>能够实现车主和用户自主沟通。</a:t>
              </a:r>
              <a:endParaRPr lang="zh-CN" altLang="zh-CN" sz="2000" dirty="0"/>
            </a:p>
          </p:txBody>
        </p:sp>
        <p:sp>
          <p:nvSpPr>
            <p:cNvPr id="47" name="矩形 46"/>
            <p:cNvSpPr/>
            <p:nvPr/>
          </p:nvSpPr>
          <p:spPr>
            <a:xfrm>
              <a:off x="998039" y="3478396"/>
              <a:ext cx="1422184" cy="461665"/>
            </a:xfrm>
            <a:prstGeom prst="rect">
              <a:avLst/>
            </a:prstGeom>
            <a:solidFill>
              <a:schemeClr val="accent3">
                <a:lumMod val="75000"/>
              </a:schemeClr>
            </a:solidFill>
          </p:spPr>
          <p:txBody>
            <a:bodyPr wrap="none">
              <a:spAutoFit/>
            </a:bodyPr>
            <a:lstStyle/>
            <a:p>
              <a:r>
                <a:rPr lang="zh-CN" altLang="zh-CN" sz="2400" b="1" dirty="0" smtClean="0"/>
                <a:t>设计目标</a:t>
              </a:r>
              <a:endParaRPr lang="zh-CN" altLang="zh-CN" sz="2400" b="1" dirty="0"/>
            </a:p>
          </p:txBody>
        </p:sp>
      </p:grpSp>
    </p:spTree>
    <p:extLst>
      <p:ext uri="{BB962C8B-B14F-4D97-AF65-F5344CB8AC3E}">
        <p14:creationId xmlns="" xmlns:p14="http://schemas.microsoft.com/office/powerpoint/2010/main" val="94319049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sz="2400" dirty="0" smtClean="0"/>
              <a:t>03</a:t>
            </a:r>
            <a:r>
              <a:rPr kumimoji="1" lang="zh-CN" altLang="en-US" sz="2400" dirty="0" smtClean="0"/>
              <a:t> 制作过程</a:t>
            </a:r>
            <a:endParaRPr kumimoji="1" lang="zh-CN" altLang="en-US" sz="2400" dirty="0"/>
          </a:p>
        </p:txBody>
      </p:sp>
      <p:grpSp>
        <p:nvGrpSpPr>
          <p:cNvPr id="3" name="组 44"/>
          <p:cNvGrpSpPr/>
          <p:nvPr/>
        </p:nvGrpSpPr>
        <p:grpSpPr>
          <a:xfrm>
            <a:off x="650567" y="1264920"/>
            <a:ext cx="9316393" cy="943982"/>
            <a:chOff x="924887" y="3478396"/>
            <a:chExt cx="9316393" cy="943982"/>
          </a:xfrm>
        </p:grpSpPr>
        <p:sp>
          <p:nvSpPr>
            <p:cNvPr id="46" name="矩形 45"/>
            <p:cNvSpPr/>
            <p:nvPr/>
          </p:nvSpPr>
          <p:spPr>
            <a:xfrm>
              <a:off x="924887" y="4022268"/>
              <a:ext cx="9316393" cy="400110"/>
            </a:xfrm>
            <a:prstGeom prst="rect">
              <a:avLst/>
            </a:prstGeom>
          </p:spPr>
          <p:txBody>
            <a:bodyPr wrap="square" numCol="1" spcCol="360000">
              <a:spAutoFit/>
            </a:bodyPr>
            <a:lstStyle/>
            <a:p>
              <a:endParaRPr lang="zh-CN" altLang="en-US" sz="2000" dirty="0">
                <a:solidFill>
                  <a:schemeClr val="tx1">
                    <a:lumMod val="75000"/>
                    <a:lumOff val="25000"/>
                  </a:schemeClr>
                </a:solidFill>
                <a:latin typeface="微软雅黑" charset="0"/>
                <a:ea typeface="微软雅黑" charset="0"/>
              </a:endParaRPr>
            </a:p>
          </p:txBody>
        </p:sp>
        <p:sp>
          <p:nvSpPr>
            <p:cNvPr id="47" name="矩形 46"/>
            <p:cNvSpPr/>
            <p:nvPr/>
          </p:nvSpPr>
          <p:spPr>
            <a:xfrm>
              <a:off x="998039" y="3478396"/>
              <a:ext cx="2031325" cy="521681"/>
            </a:xfrm>
            <a:prstGeom prst="rect">
              <a:avLst/>
            </a:prstGeom>
            <a:solidFill>
              <a:schemeClr val="accent3">
                <a:lumMod val="75000"/>
              </a:schemeClr>
            </a:solidFill>
          </p:spPr>
          <p:txBody>
            <a:bodyPr wrap="none">
              <a:spAutoFit/>
            </a:bodyPr>
            <a:lstStyle/>
            <a:p>
              <a:pPr defTabSz="1219170">
                <a:lnSpc>
                  <a:spcPct val="130000"/>
                </a:lnSpc>
                <a:defRPr/>
              </a:pPr>
              <a:r>
                <a:rPr lang="zh-CN" altLang="zh-CN" sz="2400" dirty="0" smtClean="0"/>
                <a:t>数据库结构表</a:t>
              </a:r>
              <a:endParaRPr lang="en-US" altLang="zh-CN" sz="2400" b="1" kern="0" dirty="0">
                <a:solidFill>
                  <a:schemeClr val="bg1"/>
                </a:solidFill>
                <a:ea typeface="微软雅黑" charset="0"/>
              </a:endParaRPr>
            </a:p>
          </p:txBody>
        </p:sp>
      </p:grpSp>
      <p:pic>
        <p:nvPicPr>
          <p:cNvPr id="2050" name="Picture 2"/>
          <p:cNvPicPr>
            <a:picLocks noChangeAspect="1" noChangeArrowheads="1"/>
          </p:cNvPicPr>
          <p:nvPr/>
        </p:nvPicPr>
        <p:blipFill>
          <a:blip r:embed="rId3"/>
          <a:srcRect/>
          <a:stretch>
            <a:fillRect/>
          </a:stretch>
        </p:blipFill>
        <p:spPr bwMode="auto">
          <a:xfrm>
            <a:off x="723718" y="2208902"/>
            <a:ext cx="7155361" cy="3780418"/>
          </a:xfrm>
          <a:prstGeom prst="rect">
            <a:avLst/>
          </a:prstGeom>
          <a:noFill/>
          <a:ln w="9525">
            <a:noFill/>
            <a:miter lim="800000"/>
            <a:headEnd/>
            <a:tailEnd/>
          </a:ln>
        </p:spPr>
      </p:pic>
    </p:spTree>
    <p:extLst>
      <p:ext uri="{BB962C8B-B14F-4D97-AF65-F5344CB8AC3E}">
        <p14:creationId xmlns="" xmlns:p14="http://schemas.microsoft.com/office/powerpoint/2010/main" val="94319049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sz="2400" dirty="0" smtClean="0"/>
              <a:t>03</a:t>
            </a:r>
            <a:r>
              <a:rPr kumimoji="1" lang="zh-CN" altLang="en-US" sz="2400" dirty="0" smtClean="0"/>
              <a:t> 制作过程</a:t>
            </a:r>
            <a:endParaRPr kumimoji="1" lang="zh-CN" altLang="en-US" sz="2400" dirty="0"/>
          </a:p>
        </p:txBody>
      </p:sp>
      <p:grpSp>
        <p:nvGrpSpPr>
          <p:cNvPr id="3" name="组 44"/>
          <p:cNvGrpSpPr/>
          <p:nvPr/>
        </p:nvGrpSpPr>
        <p:grpSpPr>
          <a:xfrm>
            <a:off x="650567" y="1264920"/>
            <a:ext cx="9316393" cy="943982"/>
            <a:chOff x="924887" y="3478396"/>
            <a:chExt cx="9316393" cy="943982"/>
          </a:xfrm>
        </p:grpSpPr>
        <p:sp>
          <p:nvSpPr>
            <p:cNvPr id="46" name="矩形 45"/>
            <p:cNvSpPr/>
            <p:nvPr/>
          </p:nvSpPr>
          <p:spPr>
            <a:xfrm>
              <a:off x="924887" y="4022268"/>
              <a:ext cx="9316393" cy="400110"/>
            </a:xfrm>
            <a:prstGeom prst="rect">
              <a:avLst/>
            </a:prstGeom>
          </p:spPr>
          <p:txBody>
            <a:bodyPr wrap="square" numCol="1" spcCol="360000">
              <a:spAutoFit/>
            </a:bodyPr>
            <a:lstStyle/>
            <a:p>
              <a:endParaRPr lang="zh-CN" altLang="en-US" sz="2000" dirty="0">
                <a:solidFill>
                  <a:schemeClr val="tx1">
                    <a:lumMod val="75000"/>
                    <a:lumOff val="25000"/>
                  </a:schemeClr>
                </a:solidFill>
                <a:latin typeface="微软雅黑" charset="0"/>
                <a:ea typeface="微软雅黑" charset="0"/>
              </a:endParaRPr>
            </a:p>
          </p:txBody>
        </p:sp>
        <p:sp>
          <p:nvSpPr>
            <p:cNvPr id="47" name="矩形 46"/>
            <p:cNvSpPr/>
            <p:nvPr/>
          </p:nvSpPr>
          <p:spPr>
            <a:xfrm>
              <a:off x="998039" y="3478396"/>
              <a:ext cx="2031325" cy="521681"/>
            </a:xfrm>
            <a:prstGeom prst="rect">
              <a:avLst/>
            </a:prstGeom>
            <a:solidFill>
              <a:schemeClr val="accent3">
                <a:lumMod val="75000"/>
              </a:schemeClr>
            </a:solidFill>
          </p:spPr>
          <p:txBody>
            <a:bodyPr wrap="none">
              <a:spAutoFit/>
            </a:bodyPr>
            <a:lstStyle/>
            <a:p>
              <a:pPr defTabSz="1219170">
                <a:lnSpc>
                  <a:spcPct val="130000"/>
                </a:lnSpc>
                <a:defRPr/>
              </a:pPr>
              <a:r>
                <a:rPr lang="zh-CN" altLang="zh-CN" sz="2400" dirty="0" smtClean="0"/>
                <a:t>数据库结构表</a:t>
              </a:r>
              <a:endParaRPr lang="en-US" altLang="zh-CN" sz="2400" b="1" kern="0" dirty="0">
                <a:solidFill>
                  <a:schemeClr val="bg1"/>
                </a:solidFill>
                <a:ea typeface="微软雅黑" charset="0"/>
              </a:endParaRPr>
            </a:p>
          </p:txBody>
        </p:sp>
      </p:grpSp>
      <p:pic>
        <p:nvPicPr>
          <p:cNvPr id="3074" name="Picture 2"/>
          <p:cNvPicPr>
            <a:picLocks noChangeAspect="1" noChangeArrowheads="1"/>
          </p:cNvPicPr>
          <p:nvPr/>
        </p:nvPicPr>
        <p:blipFill>
          <a:blip r:embed="rId3"/>
          <a:srcRect/>
          <a:stretch>
            <a:fillRect/>
          </a:stretch>
        </p:blipFill>
        <p:spPr bwMode="auto">
          <a:xfrm>
            <a:off x="723718" y="2208902"/>
            <a:ext cx="7749721" cy="4130938"/>
          </a:xfrm>
          <a:prstGeom prst="rect">
            <a:avLst/>
          </a:prstGeom>
          <a:noFill/>
          <a:ln w="9525">
            <a:noFill/>
            <a:miter lim="800000"/>
            <a:headEnd/>
            <a:tailEnd/>
          </a:ln>
        </p:spPr>
      </p:pic>
    </p:spTree>
    <p:extLst>
      <p:ext uri="{BB962C8B-B14F-4D97-AF65-F5344CB8AC3E}">
        <p14:creationId xmlns="" xmlns:p14="http://schemas.microsoft.com/office/powerpoint/2010/main" val="94319049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sz="2400" dirty="0" smtClean="0"/>
              <a:t>03</a:t>
            </a:r>
            <a:r>
              <a:rPr kumimoji="1" lang="zh-CN" altLang="en-US" sz="2400" dirty="0" smtClean="0"/>
              <a:t> 制作过程</a:t>
            </a:r>
            <a:endParaRPr kumimoji="1" lang="zh-CN" altLang="en-US" sz="2400" dirty="0"/>
          </a:p>
        </p:txBody>
      </p:sp>
      <p:grpSp>
        <p:nvGrpSpPr>
          <p:cNvPr id="3" name="组 44"/>
          <p:cNvGrpSpPr/>
          <p:nvPr/>
        </p:nvGrpSpPr>
        <p:grpSpPr>
          <a:xfrm>
            <a:off x="650567" y="1264920"/>
            <a:ext cx="9316393" cy="943982"/>
            <a:chOff x="924887" y="3478396"/>
            <a:chExt cx="9316393" cy="943982"/>
          </a:xfrm>
        </p:grpSpPr>
        <p:sp>
          <p:nvSpPr>
            <p:cNvPr id="46" name="矩形 45"/>
            <p:cNvSpPr/>
            <p:nvPr/>
          </p:nvSpPr>
          <p:spPr>
            <a:xfrm>
              <a:off x="924887" y="4022268"/>
              <a:ext cx="9316393" cy="400110"/>
            </a:xfrm>
            <a:prstGeom prst="rect">
              <a:avLst/>
            </a:prstGeom>
          </p:spPr>
          <p:txBody>
            <a:bodyPr wrap="square" numCol="1" spcCol="360000">
              <a:spAutoFit/>
            </a:bodyPr>
            <a:lstStyle/>
            <a:p>
              <a:endParaRPr lang="zh-CN" altLang="en-US" sz="2000" dirty="0">
                <a:solidFill>
                  <a:schemeClr val="tx1">
                    <a:lumMod val="75000"/>
                    <a:lumOff val="25000"/>
                  </a:schemeClr>
                </a:solidFill>
                <a:latin typeface="微软雅黑" charset="0"/>
                <a:ea typeface="微软雅黑" charset="0"/>
              </a:endParaRPr>
            </a:p>
          </p:txBody>
        </p:sp>
        <p:sp>
          <p:nvSpPr>
            <p:cNvPr id="47" name="矩形 46"/>
            <p:cNvSpPr/>
            <p:nvPr/>
          </p:nvSpPr>
          <p:spPr>
            <a:xfrm>
              <a:off x="998039" y="3478396"/>
              <a:ext cx="2031325" cy="521681"/>
            </a:xfrm>
            <a:prstGeom prst="rect">
              <a:avLst/>
            </a:prstGeom>
            <a:solidFill>
              <a:schemeClr val="accent3">
                <a:lumMod val="75000"/>
              </a:schemeClr>
            </a:solidFill>
          </p:spPr>
          <p:txBody>
            <a:bodyPr wrap="none">
              <a:spAutoFit/>
            </a:bodyPr>
            <a:lstStyle/>
            <a:p>
              <a:pPr defTabSz="1219170">
                <a:lnSpc>
                  <a:spcPct val="130000"/>
                </a:lnSpc>
                <a:defRPr/>
              </a:pPr>
              <a:r>
                <a:rPr lang="zh-CN" altLang="zh-CN" sz="2400" dirty="0" smtClean="0"/>
                <a:t>数据库结构表</a:t>
              </a:r>
              <a:endParaRPr lang="en-US" altLang="zh-CN" sz="2400" b="1" kern="0" dirty="0">
                <a:solidFill>
                  <a:schemeClr val="bg1"/>
                </a:solidFill>
                <a:ea typeface="微软雅黑" charset="0"/>
              </a:endParaRPr>
            </a:p>
          </p:txBody>
        </p:sp>
      </p:grpSp>
      <p:pic>
        <p:nvPicPr>
          <p:cNvPr id="4098" name="Picture 2"/>
          <p:cNvPicPr>
            <a:picLocks noChangeAspect="1" noChangeArrowheads="1"/>
          </p:cNvPicPr>
          <p:nvPr/>
        </p:nvPicPr>
        <p:blipFill>
          <a:blip r:embed="rId3"/>
          <a:srcRect/>
          <a:stretch>
            <a:fillRect/>
          </a:stretch>
        </p:blipFill>
        <p:spPr bwMode="auto">
          <a:xfrm>
            <a:off x="723719" y="2208902"/>
            <a:ext cx="7109040" cy="2317378"/>
          </a:xfrm>
          <a:prstGeom prst="rect">
            <a:avLst/>
          </a:prstGeom>
          <a:noFill/>
          <a:ln w="9525">
            <a:noFill/>
            <a:miter lim="800000"/>
            <a:headEnd/>
            <a:tailEnd/>
          </a:ln>
        </p:spPr>
      </p:pic>
    </p:spTree>
    <p:extLst>
      <p:ext uri="{BB962C8B-B14F-4D97-AF65-F5344CB8AC3E}">
        <p14:creationId xmlns="" xmlns:p14="http://schemas.microsoft.com/office/powerpoint/2010/main" val="94319049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sz="2400" dirty="0" smtClean="0"/>
              <a:t>03</a:t>
            </a:r>
            <a:r>
              <a:rPr kumimoji="1" lang="zh-CN" altLang="en-US" sz="2400" dirty="0" smtClean="0"/>
              <a:t> 制作过程</a:t>
            </a:r>
            <a:endParaRPr kumimoji="1" lang="zh-CN" altLang="en-US" sz="2400" dirty="0"/>
          </a:p>
        </p:txBody>
      </p:sp>
      <p:grpSp>
        <p:nvGrpSpPr>
          <p:cNvPr id="3" name="组 44"/>
          <p:cNvGrpSpPr/>
          <p:nvPr/>
        </p:nvGrpSpPr>
        <p:grpSpPr>
          <a:xfrm>
            <a:off x="650567" y="1264920"/>
            <a:ext cx="9316393" cy="3713971"/>
            <a:chOff x="924887" y="3478396"/>
            <a:chExt cx="9316393" cy="3713971"/>
          </a:xfrm>
        </p:grpSpPr>
        <p:sp>
          <p:nvSpPr>
            <p:cNvPr id="46" name="矩形 45"/>
            <p:cNvSpPr/>
            <p:nvPr/>
          </p:nvSpPr>
          <p:spPr>
            <a:xfrm>
              <a:off x="924887" y="4022268"/>
              <a:ext cx="9316393" cy="3170099"/>
            </a:xfrm>
            <a:prstGeom prst="rect">
              <a:avLst/>
            </a:prstGeom>
          </p:spPr>
          <p:txBody>
            <a:bodyPr wrap="square" numCol="1" spcCol="360000">
              <a:spAutoFit/>
            </a:bodyPr>
            <a:lstStyle/>
            <a:p>
              <a:r>
                <a:rPr lang="zh-CN" altLang="zh-CN" sz="2000" dirty="0" smtClean="0"/>
                <a:t>现在，世界上绝大数的数据库都采用关系模型，至于关系模型的优点，以及概念、完整性约束等内容，由于本文不是专门研究数据库的，这里就不进行详细的讨论了，只需知道这里的数据库也是关系数据库</a:t>
              </a:r>
              <a:r>
                <a:rPr lang="en-US" altLang="zh-CN" sz="2000" dirty="0" smtClean="0"/>
                <a:t>[23]</a:t>
              </a:r>
              <a:r>
                <a:rPr lang="zh-CN" altLang="zh-CN" sz="2000" dirty="0" smtClean="0"/>
                <a:t>。目前，主流的数据库系统主要有</a:t>
              </a:r>
              <a:r>
                <a:rPr lang="en-US" altLang="zh-CN" sz="2000" dirty="0" smtClean="0"/>
                <a:t> Oracle </a:t>
              </a:r>
              <a:r>
                <a:rPr lang="zh-CN" altLang="zh-CN" sz="2000" dirty="0" smtClean="0"/>
                <a:t>，</a:t>
              </a:r>
              <a:r>
                <a:rPr lang="en-US" altLang="zh-CN" sz="2000" dirty="0" smtClean="0"/>
                <a:t>Microsoft SQL Server 2000 </a:t>
              </a:r>
              <a:r>
                <a:rPr lang="zh-CN" altLang="zh-CN" sz="2000" dirty="0" smtClean="0"/>
                <a:t>，</a:t>
              </a:r>
              <a:r>
                <a:rPr lang="en-US" altLang="zh-CN" sz="2000" dirty="0" smtClean="0"/>
                <a:t>Sybase </a:t>
              </a:r>
              <a:r>
                <a:rPr lang="zh-CN" altLang="zh-CN" sz="2000" dirty="0" smtClean="0"/>
                <a:t>，</a:t>
              </a:r>
              <a:r>
                <a:rPr lang="en-US" altLang="zh-CN" sz="2000" dirty="0" smtClean="0"/>
                <a:t>Microsoft Access </a:t>
              </a:r>
              <a:r>
                <a:rPr lang="zh-CN" altLang="zh-CN" sz="2000" dirty="0" smtClean="0"/>
                <a:t>，</a:t>
              </a:r>
              <a:r>
                <a:rPr lang="en-US" altLang="zh-CN" sz="2000" dirty="0" smtClean="0"/>
                <a:t>Informix </a:t>
              </a:r>
              <a:r>
                <a:rPr lang="zh-CN" altLang="zh-CN" sz="2000" dirty="0" smtClean="0"/>
                <a:t>，</a:t>
              </a:r>
              <a:r>
                <a:rPr lang="en-US" altLang="zh-CN" sz="2000" dirty="0" smtClean="0"/>
                <a:t>IBM </a:t>
              </a:r>
              <a:r>
                <a:rPr lang="zh-CN" altLang="zh-CN" sz="2000" dirty="0" smtClean="0"/>
                <a:t>的</a:t>
              </a:r>
              <a:r>
                <a:rPr lang="en-US" altLang="zh-CN" sz="2000" dirty="0" smtClean="0"/>
                <a:t> DB2</a:t>
              </a:r>
              <a:r>
                <a:rPr lang="zh-CN" altLang="zh-CN" sz="2000" dirty="0" smtClean="0"/>
                <a:t>等。由于</a:t>
              </a:r>
              <a:r>
                <a:rPr lang="en-US" altLang="zh-CN" sz="2000" dirty="0" smtClean="0"/>
                <a:t>ADO</a:t>
              </a:r>
              <a:r>
                <a:rPr lang="zh-CN" altLang="zh-CN" sz="2000" dirty="0" smtClean="0"/>
                <a:t>是微软公司的产品，因此它主要支持</a:t>
              </a:r>
              <a:r>
                <a:rPr lang="en-US" altLang="zh-CN" sz="2000" dirty="0" smtClean="0"/>
                <a:t> Microsoft SQL Server 2000 </a:t>
              </a:r>
              <a:r>
                <a:rPr lang="zh-CN" altLang="zh-CN" sz="2000" dirty="0" smtClean="0"/>
                <a:t>和</a:t>
              </a:r>
              <a:r>
                <a:rPr lang="en-US" altLang="zh-CN" sz="2000" dirty="0" smtClean="0"/>
                <a:t>  Microsoft Access </a:t>
              </a:r>
              <a:r>
                <a:rPr lang="zh-CN" altLang="zh-CN" sz="2000" dirty="0" smtClean="0"/>
                <a:t>两种产品。</a:t>
              </a:r>
              <a:r>
                <a:rPr lang="en-US" altLang="zh-CN" sz="2000" dirty="0" smtClean="0"/>
                <a:t>Microsoft SQL Server 2000 </a:t>
              </a:r>
              <a:r>
                <a:rPr lang="zh-CN" altLang="zh-CN" sz="2000" dirty="0" smtClean="0"/>
                <a:t>是一种专门的大型数据库系统，提供完全的数据库操作；</a:t>
              </a:r>
              <a:r>
                <a:rPr lang="en-US" altLang="zh-CN" sz="2000" dirty="0" smtClean="0"/>
                <a:t>Microsoft Access </a:t>
              </a:r>
              <a:r>
                <a:rPr lang="zh-CN" altLang="zh-CN" sz="2000" dirty="0" smtClean="0"/>
                <a:t>只是</a:t>
              </a:r>
              <a:r>
                <a:rPr lang="en-US" altLang="zh-CN" sz="2000" dirty="0" smtClean="0"/>
                <a:t> Microsoft Office </a:t>
              </a:r>
              <a:r>
                <a:rPr lang="zh-CN" altLang="zh-CN" sz="2000" dirty="0" smtClean="0"/>
                <a:t>附属的，提供一般的数据库操作。而本系统所涉及的数据库内只含有一张表，所执行的工作也只是一般的增加、查询、删除和修改等操作，为了简单易行，所以选择了</a:t>
              </a:r>
              <a:r>
                <a:rPr lang="en-US" altLang="zh-CN" sz="2000" dirty="0" err="1" smtClean="0"/>
                <a:t>MySQL</a:t>
              </a:r>
              <a:r>
                <a:rPr lang="en-US" altLang="zh-CN" sz="2000" dirty="0" smtClean="0"/>
                <a:t> </a:t>
              </a:r>
              <a:r>
                <a:rPr lang="zh-CN" altLang="zh-CN" sz="2000" dirty="0" smtClean="0"/>
                <a:t>来设计数据库</a:t>
              </a:r>
              <a:r>
                <a:rPr lang="zh-CN" altLang="en-US" sz="2000" dirty="0" smtClean="0"/>
                <a:t>。</a:t>
              </a:r>
              <a:endParaRPr lang="zh-CN" altLang="en-US" sz="2000" dirty="0">
                <a:solidFill>
                  <a:schemeClr val="tx1">
                    <a:lumMod val="75000"/>
                    <a:lumOff val="25000"/>
                  </a:schemeClr>
                </a:solidFill>
                <a:latin typeface="微软雅黑" charset="0"/>
                <a:ea typeface="微软雅黑" charset="0"/>
              </a:endParaRPr>
            </a:p>
          </p:txBody>
        </p:sp>
        <p:sp>
          <p:nvSpPr>
            <p:cNvPr id="47" name="矩形 46"/>
            <p:cNvSpPr/>
            <p:nvPr/>
          </p:nvSpPr>
          <p:spPr>
            <a:xfrm>
              <a:off x="998039" y="3478396"/>
              <a:ext cx="1723549" cy="572464"/>
            </a:xfrm>
            <a:prstGeom prst="rect">
              <a:avLst/>
            </a:prstGeom>
            <a:solidFill>
              <a:schemeClr val="accent3">
                <a:lumMod val="75000"/>
              </a:schemeClr>
            </a:solidFill>
          </p:spPr>
          <p:txBody>
            <a:bodyPr wrap="none">
              <a:spAutoFit/>
            </a:bodyPr>
            <a:lstStyle/>
            <a:p>
              <a:pPr defTabSz="1219170">
                <a:lnSpc>
                  <a:spcPct val="130000"/>
                </a:lnSpc>
                <a:defRPr/>
              </a:pPr>
              <a:r>
                <a:rPr lang="zh-CN" altLang="en-US" sz="2400" b="1" kern="0" dirty="0" smtClean="0">
                  <a:solidFill>
                    <a:schemeClr val="bg1"/>
                  </a:solidFill>
                  <a:ea typeface="微软雅黑" charset="0"/>
                </a:rPr>
                <a:t>数据库选择</a:t>
              </a:r>
              <a:endParaRPr lang="en-US" altLang="zh-CN" sz="2400" b="1" kern="0" dirty="0">
                <a:solidFill>
                  <a:schemeClr val="bg1"/>
                </a:solidFill>
                <a:ea typeface="微软雅黑" charset="0"/>
              </a:endParaRPr>
            </a:p>
          </p:txBody>
        </p:sp>
      </p:grpSp>
    </p:spTree>
    <p:extLst>
      <p:ext uri="{BB962C8B-B14F-4D97-AF65-F5344CB8AC3E}">
        <p14:creationId xmlns="" xmlns:p14="http://schemas.microsoft.com/office/powerpoint/2010/main" val="94319049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smtClean="0">
                <a:solidFill>
                  <a:schemeClr val="accent1"/>
                </a:solidFill>
                <a:latin typeface="Calibri"/>
                <a:ea typeface="宋体"/>
              </a:rPr>
              <a:t>04</a:t>
            </a:r>
            <a:endParaRPr kumimoji="1" lang="zh-CN" altLang="en-US" sz="19900" b="1" dirty="0">
              <a:solidFill>
                <a:schemeClr val="accent1"/>
              </a:solidFill>
              <a:latin typeface="Calibri"/>
              <a:ea typeface="宋体"/>
            </a:endParaRPr>
          </a:p>
        </p:txBody>
      </p:sp>
      <p:sp>
        <p:nvSpPr>
          <p:cNvPr id="3" name="矩形 2"/>
          <p:cNvSpPr/>
          <p:nvPr/>
        </p:nvSpPr>
        <p:spPr>
          <a:xfrm>
            <a:off x="7481956" y="2890391"/>
            <a:ext cx="3468468" cy="1077218"/>
          </a:xfrm>
          <a:prstGeom prst="rect">
            <a:avLst/>
          </a:prstGeom>
        </p:spPr>
        <p:txBody>
          <a:bodyPr wrap="square" anchor="ctr">
            <a:spAutoFit/>
          </a:bodyPr>
          <a:lstStyle/>
          <a:p>
            <a:r>
              <a:rPr lang="zh-CN" altLang="en-US" sz="3600" b="1" dirty="0" smtClean="0">
                <a:solidFill>
                  <a:schemeClr val="accent1"/>
                </a:solidFill>
                <a:latin typeface="微软雅黑"/>
                <a:ea typeface="微软雅黑"/>
                <a:cs typeface="微软雅黑"/>
              </a:rPr>
              <a:t>作品展示</a:t>
            </a:r>
            <a:endParaRPr lang="en-US" altLang="zh-CN" sz="3600" b="1" dirty="0">
              <a:solidFill>
                <a:schemeClr val="accent1"/>
              </a:solidFill>
              <a:latin typeface="微软雅黑"/>
              <a:ea typeface="微软雅黑"/>
              <a:cs typeface="微软雅黑"/>
            </a:endParaRPr>
          </a:p>
          <a:p>
            <a:r>
              <a:rPr lang="en-US" altLang="zh-CN" sz="2800" dirty="0" smtClean="0">
                <a:solidFill>
                  <a:schemeClr val="tx1">
                    <a:lumMod val="75000"/>
                    <a:lumOff val="25000"/>
                  </a:schemeClr>
                </a:solidFill>
                <a:latin typeface="Calibri"/>
                <a:ea typeface="宋体"/>
              </a:rPr>
              <a:t>DISPLAY</a:t>
            </a:r>
            <a:endParaRPr kumimoji="1" lang="zh-CN" altLang="en-US" sz="2800" dirty="0">
              <a:solidFill>
                <a:schemeClr val="tx1">
                  <a:lumMod val="75000"/>
                  <a:lumOff val="25000"/>
                </a:schemeClr>
              </a:solidFill>
              <a:latin typeface="Calibri"/>
              <a:ea typeface="宋体"/>
            </a:endParaRPr>
          </a:p>
        </p:txBody>
      </p:sp>
    </p:spTree>
    <p:extLst>
      <p:ext uri="{BB962C8B-B14F-4D97-AF65-F5344CB8AC3E}">
        <p14:creationId xmlns="" xmlns:p14="http://schemas.microsoft.com/office/powerpoint/2010/main" val="1605539862"/>
      </p:ext>
    </p:extLst>
  </p:cSld>
  <p:clrMapOvr>
    <a:masterClrMapping/>
  </p:clrMapOvr>
  <p:transition spd="slow">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904446" y="3725838"/>
            <a:ext cx="10144553" cy="2402006"/>
            <a:chOff x="830157" y="3725838"/>
            <a:chExt cx="3669455" cy="2402006"/>
          </a:xfrm>
          <a:effectLst>
            <a:outerShdw blurRad="63500" sx="102000" sy="102000" algn="ctr" rotWithShape="0">
              <a:prstClr val="black">
                <a:alpha val="40000"/>
              </a:prstClr>
            </a:outerShdw>
          </a:effectLst>
        </p:grpSpPr>
        <p:grpSp>
          <p:nvGrpSpPr>
            <p:cNvPr id="9" name="组 8"/>
            <p:cNvGrpSpPr/>
            <p:nvPr/>
          </p:nvGrpSpPr>
          <p:grpSpPr>
            <a:xfrm>
              <a:off x="830157" y="3725838"/>
              <a:ext cx="3509087" cy="2402006"/>
              <a:chOff x="830157" y="3725838"/>
              <a:chExt cx="3509087" cy="2402006"/>
            </a:xfrm>
          </p:grpSpPr>
          <p:sp>
            <p:nvSpPr>
              <p:cNvPr id="4" name="矩形 3"/>
              <p:cNvSpPr/>
              <p:nvPr/>
            </p:nvSpPr>
            <p:spPr>
              <a:xfrm>
                <a:off x="830157" y="3725838"/>
                <a:ext cx="3509087" cy="24020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 7"/>
              <p:cNvGrpSpPr/>
              <p:nvPr/>
            </p:nvGrpSpPr>
            <p:grpSpPr>
              <a:xfrm>
                <a:off x="830157" y="3725838"/>
                <a:ext cx="3509087" cy="341194"/>
                <a:chOff x="830157" y="3725838"/>
                <a:chExt cx="3509087" cy="341194"/>
              </a:xfrm>
            </p:grpSpPr>
            <p:sp>
              <p:nvSpPr>
                <p:cNvPr id="6" name="矩形 5"/>
                <p:cNvSpPr/>
                <p:nvPr/>
              </p:nvSpPr>
              <p:spPr>
                <a:xfrm>
                  <a:off x="830157" y="3725838"/>
                  <a:ext cx="3509087" cy="1587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三角形 6"/>
                <p:cNvSpPr/>
                <p:nvPr/>
              </p:nvSpPr>
              <p:spPr>
                <a:xfrm flipV="1">
                  <a:off x="1172963" y="3884545"/>
                  <a:ext cx="373181" cy="182487"/>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10" name="矩形 9"/>
            <p:cNvSpPr/>
            <p:nvPr/>
          </p:nvSpPr>
          <p:spPr>
            <a:xfrm>
              <a:off x="1062602" y="4566074"/>
              <a:ext cx="3071491" cy="1267270"/>
            </a:xfrm>
            <a:prstGeom prst="rect">
              <a:avLst/>
            </a:prstGeom>
          </p:spPr>
          <p:txBody>
            <a:bodyPr wrap="square" numCol="1" spcCol="360000">
              <a:spAutoFit/>
            </a:bodyPr>
            <a:lstStyle/>
            <a:p>
              <a:pPr defTabSz="609585">
                <a:lnSpc>
                  <a:spcPct val="130000"/>
                </a:lnSpc>
              </a:pPr>
              <a:r>
                <a:rPr lang="zh-CN" altLang="zh-CN" sz="1200" dirty="0" smtClean="0"/>
                <a:t>在这里用户可以看到出行车主的所有信息，包括车号，品牌，车主姓名，车主手机以及关于出行的一些信息，包括起点，终点，途径地点，所需时间，支付费用以及可以搭乘人数</a:t>
              </a:r>
              <a:endParaRPr lang="zh-CN" altLang="en-US" sz="1200" dirty="0">
                <a:solidFill>
                  <a:schemeClr val="bg1"/>
                </a:solidFill>
                <a:latin typeface="微软雅黑" charset="0"/>
                <a:ea typeface="微软雅黑" charset="0"/>
              </a:endParaRPr>
            </a:p>
          </p:txBody>
        </p:sp>
        <p:sp>
          <p:nvSpPr>
            <p:cNvPr id="11" name="矩形 10"/>
            <p:cNvSpPr/>
            <p:nvPr/>
          </p:nvSpPr>
          <p:spPr>
            <a:xfrm>
              <a:off x="943510" y="4119797"/>
              <a:ext cx="3556102" cy="412421"/>
            </a:xfrm>
            <a:prstGeom prst="rect">
              <a:avLst/>
            </a:prstGeom>
            <a:noFill/>
          </p:spPr>
          <p:txBody>
            <a:bodyPr wrap="none">
              <a:spAutoFit/>
            </a:bodyPr>
            <a:lstStyle/>
            <a:p>
              <a:pPr defTabSz="1219170">
                <a:lnSpc>
                  <a:spcPct val="130000"/>
                </a:lnSpc>
                <a:defRPr/>
              </a:pPr>
              <a:r>
                <a:rPr lang="zh-CN" altLang="zh-CN" sz="1600" dirty="0" smtClean="0"/>
                <a:t>寻找顺风车界面（</a:t>
              </a:r>
              <a:r>
                <a:rPr lang="en-US" altLang="zh-CN" sz="1600" dirty="0" err="1" smtClean="0"/>
                <a:t>orderCarList.jsp</a:t>
              </a:r>
              <a:r>
                <a:rPr lang="zh-CN" altLang="zh-CN" sz="1600" dirty="0" smtClean="0"/>
                <a:t>）</a:t>
              </a:r>
              <a:endParaRPr lang="en-US" altLang="zh-CN" sz="1600" b="1" kern="0" dirty="0">
                <a:solidFill>
                  <a:schemeClr val="bg1"/>
                </a:solidFill>
                <a:ea typeface="微软雅黑" charset="0"/>
              </a:endParaRPr>
            </a:p>
          </p:txBody>
        </p:sp>
      </p:grpSp>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3" name="图片 2"/>
          <p:cNvPicPr>
            <a:picLocks noChangeAspect="1"/>
          </p:cNvPicPr>
          <p:nvPr/>
        </p:nvPicPr>
        <p:blipFill>
          <a:blip r:embed="rId3"/>
          <a:stretch>
            <a:fillRect/>
          </a:stretch>
        </p:blipFill>
        <p:spPr>
          <a:xfrm>
            <a:off x="904447" y="1418808"/>
            <a:ext cx="9723501" cy="2086165"/>
          </a:xfrm>
          <a:prstGeom prst="rect">
            <a:avLst/>
          </a:prstGeom>
          <a:effectLst>
            <a:outerShdw blurRad="63500" sx="102000" sy="102000" algn="ctr" rotWithShape="0">
              <a:prstClr val="black">
                <a:alpha val="40000"/>
              </a:prstClr>
            </a:outerShdw>
          </a:effectLst>
        </p:spPr>
      </p:pic>
    </p:spTree>
    <p:extLst>
      <p:ext uri="{BB962C8B-B14F-4D97-AF65-F5344CB8AC3E}">
        <p14:creationId xmlns="" xmlns:p14="http://schemas.microsoft.com/office/powerpoint/2010/main" val="112124130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3"/>
          <p:cNvGrpSpPr/>
          <p:nvPr/>
        </p:nvGrpSpPr>
        <p:grpSpPr>
          <a:xfrm>
            <a:off x="2328553" y="3912144"/>
            <a:ext cx="8522326" cy="2402006"/>
            <a:chOff x="830157" y="3725838"/>
            <a:chExt cx="3901900" cy="2402006"/>
          </a:xfrm>
          <a:effectLst>
            <a:outerShdw blurRad="63500" sx="102000" sy="102000" algn="ctr" rotWithShape="0">
              <a:prstClr val="black">
                <a:alpha val="40000"/>
              </a:prstClr>
            </a:outerShdw>
          </a:effectLst>
        </p:grpSpPr>
        <p:grpSp>
          <p:nvGrpSpPr>
            <p:cNvPr id="14" name="组 14"/>
            <p:cNvGrpSpPr/>
            <p:nvPr/>
          </p:nvGrpSpPr>
          <p:grpSpPr>
            <a:xfrm>
              <a:off x="830157" y="3725838"/>
              <a:ext cx="3509087" cy="2402006"/>
              <a:chOff x="830157" y="3725838"/>
              <a:chExt cx="3509087" cy="2402006"/>
            </a:xfrm>
          </p:grpSpPr>
          <p:sp>
            <p:nvSpPr>
              <p:cNvPr id="18" name="矩形 17"/>
              <p:cNvSpPr/>
              <p:nvPr/>
            </p:nvSpPr>
            <p:spPr>
              <a:xfrm>
                <a:off x="830157" y="3725838"/>
                <a:ext cx="3509087" cy="24020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 18"/>
              <p:cNvGrpSpPr/>
              <p:nvPr/>
            </p:nvGrpSpPr>
            <p:grpSpPr>
              <a:xfrm>
                <a:off x="830157" y="3725838"/>
                <a:ext cx="3509087" cy="341194"/>
                <a:chOff x="830157" y="3725838"/>
                <a:chExt cx="3509087" cy="341194"/>
              </a:xfrm>
            </p:grpSpPr>
            <p:sp>
              <p:nvSpPr>
                <p:cNvPr id="20" name="矩形 19"/>
                <p:cNvSpPr/>
                <p:nvPr/>
              </p:nvSpPr>
              <p:spPr>
                <a:xfrm>
                  <a:off x="830157" y="3725838"/>
                  <a:ext cx="3509087" cy="1587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三角形 20"/>
                <p:cNvSpPr/>
                <p:nvPr/>
              </p:nvSpPr>
              <p:spPr>
                <a:xfrm flipV="1">
                  <a:off x="1172963" y="3884545"/>
                  <a:ext cx="373181" cy="182487"/>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16" name="矩形 15"/>
            <p:cNvSpPr/>
            <p:nvPr/>
          </p:nvSpPr>
          <p:spPr>
            <a:xfrm>
              <a:off x="1062602" y="4566074"/>
              <a:ext cx="3071491" cy="547073"/>
            </a:xfrm>
            <a:prstGeom prst="rect">
              <a:avLst/>
            </a:prstGeom>
          </p:spPr>
          <p:txBody>
            <a:bodyPr wrap="square" numCol="1" spcCol="360000">
              <a:spAutoFit/>
            </a:bodyPr>
            <a:lstStyle/>
            <a:p>
              <a:pPr defTabSz="609585">
                <a:lnSpc>
                  <a:spcPct val="130000"/>
                </a:lnSpc>
              </a:pPr>
              <a:r>
                <a:rPr lang="zh-CN" altLang="zh-CN" sz="1200" dirty="0" smtClean="0"/>
                <a:t>注册成为顺风车主的用户填写出行相关信息发布顺风车行程</a:t>
              </a:r>
              <a:endParaRPr lang="zh-CN" altLang="en-US" sz="1200" dirty="0">
                <a:solidFill>
                  <a:schemeClr val="bg1"/>
                </a:solidFill>
                <a:latin typeface="微软雅黑" charset="0"/>
                <a:ea typeface="微软雅黑" charset="0"/>
              </a:endParaRPr>
            </a:p>
          </p:txBody>
        </p:sp>
        <p:sp>
          <p:nvSpPr>
            <p:cNvPr id="17" name="矩形 16"/>
            <p:cNvSpPr/>
            <p:nvPr/>
          </p:nvSpPr>
          <p:spPr>
            <a:xfrm>
              <a:off x="913896" y="4067032"/>
              <a:ext cx="3818161" cy="412421"/>
            </a:xfrm>
            <a:prstGeom prst="rect">
              <a:avLst/>
            </a:prstGeom>
            <a:noFill/>
          </p:spPr>
          <p:txBody>
            <a:bodyPr wrap="none">
              <a:spAutoFit/>
            </a:bodyPr>
            <a:lstStyle/>
            <a:p>
              <a:pPr defTabSz="1219170">
                <a:lnSpc>
                  <a:spcPct val="130000"/>
                </a:lnSpc>
                <a:defRPr/>
              </a:pPr>
              <a:r>
                <a:rPr lang="zh-CN" altLang="zh-CN" sz="1600" dirty="0" smtClean="0"/>
                <a:t>发布顺风车行程</a:t>
              </a:r>
              <a:r>
                <a:rPr lang="zh-CN" altLang="en-US" sz="1600" dirty="0" smtClean="0"/>
                <a:t>界面（</a:t>
              </a:r>
              <a:r>
                <a:rPr lang="en-US" altLang="zh-CN" sz="1600" dirty="0" err="1" smtClean="0"/>
                <a:t>adddriver.jsp</a:t>
              </a:r>
              <a:r>
                <a:rPr lang="zh-CN" altLang="en-US" sz="1600" dirty="0" smtClean="0"/>
                <a:t>）</a:t>
              </a:r>
              <a:endParaRPr lang="en-US" altLang="zh-CN" sz="1600" b="1" kern="0" dirty="0">
                <a:solidFill>
                  <a:schemeClr val="bg1"/>
                </a:solidFill>
                <a:ea typeface="微软雅黑" charset="0"/>
              </a:endParaRPr>
            </a:p>
          </p:txBody>
        </p:sp>
      </p:grpSp>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作品展示</a:t>
            </a:r>
            <a:endParaRPr kumimoji="1" lang="zh-CN" altLang="en-US" dirty="0"/>
          </a:p>
        </p:txBody>
      </p:sp>
      <p:pic>
        <p:nvPicPr>
          <p:cNvPr id="13" name="图片 12"/>
          <p:cNvPicPr>
            <a:picLocks noChangeAspect="1"/>
          </p:cNvPicPr>
          <p:nvPr/>
        </p:nvPicPr>
        <p:blipFill>
          <a:blip r:embed="rId3"/>
          <a:stretch>
            <a:fillRect/>
          </a:stretch>
        </p:blipFill>
        <p:spPr>
          <a:xfrm>
            <a:off x="3411815" y="1126472"/>
            <a:ext cx="5138642" cy="2538984"/>
          </a:xfrm>
          <a:prstGeom prst="rect">
            <a:avLst/>
          </a:prstGeom>
          <a:effectLst>
            <a:outerShdw blurRad="63500" sx="102000" sy="102000" algn="ctr" rotWithShape="0">
              <a:prstClr val="black">
                <a:alpha val="40000"/>
              </a:prstClr>
            </a:outerShdw>
          </a:effectLst>
        </p:spPr>
      </p:pic>
    </p:spTree>
    <p:extLst>
      <p:ext uri="{BB962C8B-B14F-4D97-AF65-F5344CB8AC3E}">
        <p14:creationId xmlns="" xmlns:p14="http://schemas.microsoft.com/office/powerpoint/2010/main" val="112124130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CONTENTS</a:t>
            </a:r>
            <a:endParaRPr kumimoji="1" lang="zh-CN" altLang="en-US" dirty="0"/>
          </a:p>
        </p:txBody>
      </p:sp>
      <p:grpSp>
        <p:nvGrpSpPr>
          <p:cNvPr id="20" name="组 19"/>
          <p:cNvGrpSpPr/>
          <p:nvPr/>
        </p:nvGrpSpPr>
        <p:grpSpPr>
          <a:xfrm>
            <a:off x="1529536" y="1130771"/>
            <a:ext cx="4610006" cy="1159228"/>
            <a:chOff x="1529537" y="1338572"/>
            <a:chExt cx="4610006" cy="1159228"/>
          </a:xfrm>
        </p:grpSpPr>
        <p:sp>
          <p:nvSpPr>
            <p:cNvPr id="3" name="文本框 2"/>
            <p:cNvSpPr txBox="1"/>
            <p:nvPr/>
          </p:nvSpPr>
          <p:spPr>
            <a:xfrm>
              <a:off x="1529537" y="1338572"/>
              <a:ext cx="1085554" cy="1159228"/>
            </a:xfrm>
            <a:prstGeom prst="rect">
              <a:avLst/>
            </a:prstGeom>
            <a:noFill/>
          </p:spPr>
          <p:txBody>
            <a:bodyPr wrap="none" rtlCol="0" anchor="ctr">
              <a:spAutoFit/>
            </a:bodyPr>
            <a:lstStyle/>
            <a:p>
              <a:pPr algn="ctr"/>
              <a:r>
                <a:rPr kumimoji="1" lang="en-US" altLang="zh-CN" sz="6933" b="1" dirty="0">
                  <a:solidFill>
                    <a:schemeClr val="accent1"/>
                  </a:solidFill>
                  <a:latin typeface="Calibri"/>
                  <a:ea typeface="宋体"/>
                </a:rPr>
                <a:t>01</a:t>
              </a:r>
              <a:endParaRPr kumimoji="1" lang="zh-CN" altLang="en-US" sz="6933" b="1" dirty="0">
                <a:solidFill>
                  <a:schemeClr val="accent1"/>
                </a:solidFill>
                <a:latin typeface="Calibri"/>
                <a:ea typeface="宋体"/>
              </a:endParaRPr>
            </a:p>
          </p:txBody>
        </p:sp>
        <p:sp>
          <p:nvSpPr>
            <p:cNvPr id="4" name="矩形 3"/>
            <p:cNvSpPr/>
            <p:nvPr/>
          </p:nvSpPr>
          <p:spPr>
            <a:xfrm>
              <a:off x="2671075" y="1512915"/>
              <a:ext cx="3468468" cy="810543"/>
            </a:xfrm>
            <a:prstGeom prst="rect">
              <a:avLst/>
            </a:prstGeom>
          </p:spPr>
          <p:txBody>
            <a:bodyPr wrap="square" anchor="ctr">
              <a:spAutoFit/>
            </a:bodyPr>
            <a:lstStyle/>
            <a:p>
              <a:r>
                <a:rPr lang="zh-CN" altLang="en-US" sz="2800" b="1" dirty="0" smtClean="0">
                  <a:solidFill>
                    <a:schemeClr val="accent1"/>
                  </a:solidFill>
                  <a:latin typeface="微软雅黑"/>
                  <a:ea typeface="微软雅黑"/>
                  <a:cs typeface="微软雅黑"/>
                </a:rPr>
                <a:t>选题背景</a:t>
              </a:r>
              <a:endParaRPr lang="en-US" altLang="zh-CN" sz="2800" b="1" dirty="0">
                <a:solidFill>
                  <a:schemeClr val="accent1"/>
                </a:solidFill>
                <a:latin typeface="微软雅黑"/>
                <a:ea typeface="微软雅黑"/>
                <a:cs typeface="微软雅黑"/>
              </a:endParaRPr>
            </a:p>
            <a:p>
              <a:r>
                <a:rPr lang="en-US" altLang="zh-CN" sz="1867" dirty="0" smtClean="0">
                  <a:solidFill>
                    <a:schemeClr val="tx1">
                      <a:lumMod val="75000"/>
                      <a:lumOff val="25000"/>
                    </a:schemeClr>
                  </a:solidFill>
                  <a:latin typeface="Calibri"/>
                  <a:ea typeface="宋体"/>
                </a:rPr>
                <a:t>BACKGROUND</a:t>
              </a:r>
              <a:endParaRPr kumimoji="1" lang="zh-CN" altLang="en-US" sz="1867" dirty="0">
                <a:solidFill>
                  <a:schemeClr val="tx1">
                    <a:lumMod val="75000"/>
                    <a:lumOff val="25000"/>
                  </a:schemeClr>
                </a:solidFill>
                <a:latin typeface="Calibri"/>
                <a:ea typeface="宋体"/>
              </a:endParaRPr>
            </a:p>
          </p:txBody>
        </p:sp>
      </p:grpSp>
      <p:grpSp>
        <p:nvGrpSpPr>
          <p:cNvPr id="21" name="组 20"/>
          <p:cNvGrpSpPr/>
          <p:nvPr/>
        </p:nvGrpSpPr>
        <p:grpSpPr>
          <a:xfrm>
            <a:off x="1529536" y="2120498"/>
            <a:ext cx="4610007" cy="1159228"/>
            <a:chOff x="1529536" y="2362199"/>
            <a:chExt cx="4610007" cy="1159228"/>
          </a:xfrm>
        </p:grpSpPr>
        <p:sp>
          <p:nvSpPr>
            <p:cNvPr id="8" name="文本框 7"/>
            <p:cNvSpPr txBox="1"/>
            <p:nvPr/>
          </p:nvSpPr>
          <p:spPr>
            <a:xfrm>
              <a:off x="1529536" y="2362199"/>
              <a:ext cx="1085555" cy="1159228"/>
            </a:xfrm>
            <a:prstGeom prst="rect">
              <a:avLst/>
            </a:prstGeom>
            <a:noFill/>
          </p:spPr>
          <p:txBody>
            <a:bodyPr wrap="none" rtlCol="0" anchor="ctr">
              <a:spAutoFit/>
            </a:bodyPr>
            <a:lstStyle/>
            <a:p>
              <a:pPr algn="ctr"/>
              <a:r>
                <a:rPr kumimoji="1" lang="en-US" altLang="zh-CN" sz="6933" b="1" dirty="0" smtClean="0">
                  <a:solidFill>
                    <a:schemeClr val="accent2">
                      <a:lumMod val="90000"/>
                    </a:schemeClr>
                  </a:solidFill>
                  <a:latin typeface="Calibri"/>
                  <a:ea typeface="宋体"/>
                </a:rPr>
                <a:t>02</a:t>
              </a:r>
              <a:endParaRPr kumimoji="1" lang="zh-CN" altLang="en-US" sz="6933" b="1" dirty="0">
                <a:solidFill>
                  <a:schemeClr val="accent2">
                    <a:lumMod val="90000"/>
                  </a:schemeClr>
                </a:solidFill>
                <a:latin typeface="Calibri"/>
                <a:ea typeface="宋体"/>
              </a:endParaRPr>
            </a:p>
          </p:txBody>
        </p:sp>
        <p:sp>
          <p:nvSpPr>
            <p:cNvPr id="9" name="矩形 8"/>
            <p:cNvSpPr/>
            <p:nvPr/>
          </p:nvSpPr>
          <p:spPr>
            <a:xfrm>
              <a:off x="2671075" y="2536542"/>
              <a:ext cx="3468468" cy="810543"/>
            </a:xfrm>
            <a:prstGeom prst="rect">
              <a:avLst/>
            </a:prstGeom>
          </p:spPr>
          <p:txBody>
            <a:bodyPr wrap="square" anchor="ctr">
              <a:spAutoFit/>
            </a:bodyPr>
            <a:lstStyle/>
            <a:p>
              <a:r>
                <a:rPr lang="zh-CN" altLang="en-US" sz="2800" b="1" dirty="0" smtClean="0">
                  <a:solidFill>
                    <a:schemeClr val="accent2">
                      <a:lumMod val="90000"/>
                    </a:schemeClr>
                  </a:solidFill>
                  <a:latin typeface="微软雅黑"/>
                  <a:ea typeface="微软雅黑"/>
                  <a:cs typeface="微软雅黑"/>
                </a:rPr>
                <a:t>作品概述</a:t>
              </a:r>
              <a:endParaRPr lang="en-US" altLang="zh-CN" sz="2800" b="1" dirty="0">
                <a:solidFill>
                  <a:schemeClr val="accent2">
                    <a:lumMod val="90000"/>
                  </a:schemeClr>
                </a:solidFill>
                <a:latin typeface="微软雅黑"/>
                <a:ea typeface="微软雅黑"/>
                <a:cs typeface="微软雅黑"/>
              </a:endParaRPr>
            </a:p>
            <a:p>
              <a:r>
                <a:rPr lang="en-US" altLang="zh-CN" sz="1867" dirty="0" smtClean="0">
                  <a:solidFill>
                    <a:schemeClr val="tx1">
                      <a:lumMod val="75000"/>
                      <a:lumOff val="25000"/>
                    </a:schemeClr>
                  </a:solidFill>
                  <a:latin typeface="Calibri"/>
                  <a:ea typeface="宋体"/>
                </a:rPr>
                <a:t>INTRODUCTION</a:t>
              </a:r>
              <a:endParaRPr kumimoji="1" lang="zh-CN" altLang="en-US" sz="1867" dirty="0">
                <a:solidFill>
                  <a:schemeClr val="tx1">
                    <a:lumMod val="75000"/>
                    <a:lumOff val="25000"/>
                  </a:schemeClr>
                </a:solidFill>
                <a:latin typeface="Calibri"/>
                <a:ea typeface="宋体"/>
              </a:endParaRPr>
            </a:p>
          </p:txBody>
        </p:sp>
      </p:grpSp>
      <p:grpSp>
        <p:nvGrpSpPr>
          <p:cNvPr id="22" name="组 21"/>
          <p:cNvGrpSpPr/>
          <p:nvPr/>
        </p:nvGrpSpPr>
        <p:grpSpPr>
          <a:xfrm>
            <a:off x="1529536" y="3110225"/>
            <a:ext cx="4610007" cy="1159228"/>
            <a:chOff x="1529536" y="3385826"/>
            <a:chExt cx="4610007" cy="1159228"/>
          </a:xfrm>
        </p:grpSpPr>
        <p:sp>
          <p:nvSpPr>
            <p:cNvPr id="11" name="文本框 10"/>
            <p:cNvSpPr txBox="1"/>
            <p:nvPr/>
          </p:nvSpPr>
          <p:spPr>
            <a:xfrm>
              <a:off x="1529536" y="3385826"/>
              <a:ext cx="1085555" cy="1159228"/>
            </a:xfrm>
            <a:prstGeom prst="rect">
              <a:avLst/>
            </a:prstGeom>
            <a:noFill/>
          </p:spPr>
          <p:txBody>
            <a:bodyPr wrap="none" rtlCol="0" anchor="ctr">
              <a:spAutoFit/>
            </a:bodyPr>
            <a:lstStyle/>
            <a:p>
              <a:pPr algn="ctr"/>
              <a:r>
                <a:rPr kumimoji="1" lang="en-US" altLang="zh-CN" sz="6933" b="1" dirty="0" smtClean="0">
                  <a:solidFill>
                    <a:schemeClr val="accent1"/>
                  </a:solidFill>
                  <a:latin typeface="Calibri"/>
                  <a:ea typeface="宋体"/>
                </a:rPr>
                <a:t>03</a:t>
              </a:r>
              <a:endParaRPr kumimoji="1" lang="zh-CN" altLang="en-US" sz="6933" b="1" dirty="0">
                <a:solidFill>
                  <a:schemeClr val="accent1"/>
                </a:solidFill>
                <a:latin typeface="Calibri"/>
                <a:ea typeface="宋体"/>
              </a:endParaRPr>
            </a:p>
          </p:txBody>
        </p:sp>
        <p:sp>
          <p:nvSpPr>
            <p:cNvPr id="12" name="矩形 11"/>
            <p:cNvSpPr/>
            <p:nvPr/>
          </p:nvSpPr>
          <p:spPr>
            <a:xfrm>
              <a:off x="2671075" y="3560169"/>
              <a:ext cx="3468468" cy="810543"/>
            </a:xfrm>
            <a:prstGeom prst="rect">
              <a:avLst/>
            </a:prstGeom>
          </p:spPr>
          <p:txBody>
            <a:bodyPr wrap="square" anchor="ctr">
              <a:spAutoFit/>
            </a:bodyPr>
            <a:lstStyle/>
            <a:p>
              <a:r>
                <a:rPr lang="zh-CN" altLang="en-US" sz="2800" b="1" dirty="0" smtClean="0">
                  <a:solidFill>
                    <a:schemeClr val="accent1"/>
                  </a:solidFill>
                  <a:latin typeface="微软雅黑"/>
                  <a:ea typeface="微软雅黑"/>
                  <a:cs typeface="微软雅黑"/>
                </a:rPr>
                <a:t>制作过程</a:t>
              </a:r>
              <a:endParaRPr lang="en-US" altLang="zh-CN" sz="2800" b="1" dirty="0">
                <a:solidFill>
                  <a:schemeClr val="accent1"/>
                </a:solidFill>
                <a:latin typeface="微软雅黑"/>
                <a:ea typeface="微软雅黑"/>
                <a:cs typeface="微软雅黑"/>
              </a:endParaRPr>
            </a:p>
            <a:p>
              <a:r>
                <a:rPr lang="en-US" altLang="zh-CN" sz="1867" dirty="0" smtClean="0">
                  <a:solidFill>
                    <a:schemeClr val="tx1">
                      <a:lumMod val="75000"/>
                      <a:lumOff val="25000"/>
                    </a:schemeClr>
                  </a:solidFill>
                  <a:latin typeface="Calibri"/>
                  <a:ea typeface="宋体"/>
                </a:rPr>
                <a:t>WORKING</a:t>
              </a:r>
              <a:r>
                <a:rPr lang="zh-CN" altLang="en-US" sz="1867" dirty="0" smtClean="0">
                  <a:solidFill>
                    <a:schemeClr val="tx1">
                      <a:lumMod val="75000"/>
                      <a:lumOff val="25000"/>
                    </a:schemeClr>
                  </a:solidFill>
                  <a:latin typeface="Calibri"/>
                  <a:ea typeface="宋体"/>
                </a:rPr>
                <a:t> </a:t>
              </a:r>
              <a:r>
                <a:rPr lang="en-US" altLang="zh-CN" sz="1867" dirty="0" smtClean="0">
                  <a:solidFill>
                    <a:schemeClr val="tx1">
                      <a:lumMod val="75000"/>
                      <a:lumOff val="25000"/>
                    </a:schemeClr>
                  </a:solidFill>
                  <a:latin typeface="Calibri"/>
                  <a:ea typeface="宋体"/>
                </a:rPr>
                <a:t>PROCESS</a:t>
              </a:r>
              <a:endParaRPr kumimoji="1" lang="zh-CN" altLang="en-US" sz="1867" dirty="0">
                <a:solidFill>
                  <a:schemeClr val="tx1">
                    <a:lumMod val="75000"/>
                    <a:lumOff val="25000"/>
                  </a:schemeClr>
                </a:solidFill>
                <a:latin typeface="Calibri"/>
                <a:ea typeface="宋体"/>
              </a:endParaRPr>
            </a:p>
          </p:txBody>
        </p:sp>
      </p:grpSp>
      <p:grpSp>
        <p:nvGrpSpPr>
          <p:cNvPr id="23" name="组 22"/>
          <p:cNvGrpSpPr/>
          <p:nvPr/>
        </p:nvGrpSpPr>
        <p:grpSpPr>
          <a:xfrm>
            <a:off x="1529536" y="4099952"/>
            <a:ext cx="4610007" cy="1159228"/>
            <a:chOff x="1529536" y="4409454"/>
            <a:chExt cx="4610007" cy="1159228"/>
          </a:xfrm>
        </p:grpSpPr>
        <p:sp>
          <p:nvSpPr>
            <p:cNvPr id="14" name="文本框 13"/>
            <p:cNvSpPr txBox="1"/>
            <p:nvPr/>
          </p:nvSpPr>
          <p:spPr>
            <a:xfrm>
              <a:off x="1529536" y="4409454"/>
              <a:ext cx="1085555" cy="1159228"/>
            </a:xfrm>
            <a:prstGeom prst="rect">
              <a:avLst/>
            </a:prstGeom>
            <a:noFill/>
          </p:spPr>
          <p:txBody>
            <a:bodyPr wrap="none" rtlCol="0" anchor="ctr">
              <a:spAutoFit/>
            </a:bodyPr>
            <a:lstStyle/>
            <a:p>
              <a:pPr algn="ctr"/>
              <a:r>
                <a:rPr kumimoji="1" lang="en-US" altLang="zh-CN" sz="6933" b="1" dirty="0" smtClean="0">
                  <a:solidFill>
                    <a:schemeClr val="accent2">
                      <a:lumMod val="90000"/>
                    </a:schemeClr>
                  </a:solidFill>
                  <a:latin typeface="Calibri"/>
                  <a:ea typeface="宋体"/>
                </a:rPr>
                <a:t>04</a:t>
              </a:r>
              <a:endParaRPr kumimoji="1" lang="zh-CN" altLang="en-US" sz="6933" b="1" dirty="0">
                <a:solidFill>
                  <a:schemeClr val="accent2">
                    <a:lumMod val="90000"/>
                  </a:schemeClr>
                </a:solidFill>
                <a:latin typeface="Calibri"/>
                <a:ea typeface="宋体"/>
              </a:endParaRPr>
            </a:p>
          </p:txBody>
        </p:sp>
        <p:sp>
          <p:nvSpPr>
            <p:cNvPr id="15" name="矩形 14"/>
            <p:cNvSpPr/>
            <p:nvPr/>
          </p:nvSpPr>
          <p:spPr>
            <a:xfrm>
              <a:off x="2671075" y="4583797"/>
              <a:ext cx="3468468" cy="810543"/>
            </a:xfrm>
            <a:prstGeom prst="rect">
              <a:avLst/>
            </a:prstGeom>
          </p:spPr>
          <p:txBody>
            <a:bodyPr wrap="square" anchor="ctr">
              <a:spAutoFit/>
            </a:bodyPr>
            <a:lstStyle/>
            <a:p>
              <a:r>
                <a:rPr lang="zh-CN" altLang="en-US" sz="2800" b="1" dirty="0" smtClean="0">
                  <a:solidFill>
                    <a:schemeClr val="accent2">
                      <a:lumMod val="90000"/>
                    </a:schemeClr>
                  </a:solidFill>
                  <a:latin typeface="微软雅黑"/>
                  <a:ea typeface="微软雅黑"/>
                  <a:cs typeface="微软雅黑"/>
                </a:rPr>
                <a:t>作品展示</a:t>
              </a:r>
            </a:p>
            <a:p>
              <a:r>
                <a:rPr lang="en-US" altLang="zh-CN" sz="1867" dirty="0" smtClean="0">
                  <a:solidFill>
                    <a:schemeClr val="tx1">
                      <a:lumMod val="75000"/>
                      <a:lumOff val="25000"/>
                    </a:schemeClr>
                  </a:solidFill>
                  <a:latin typeface="Calibri"/>
                  <a:ea typeface="宋体"/>
                </a:rPr>
                <a:t>DISPLAY</a:t>
              </a:r>
              <a:endParaRPr kumimoji="1" lang="zh-CN" altLang="en-US" sz="1867" dirty="0">
                <a:solidFill>
                  <a:schemeClr val="tx1">
                    <a:lumMod val="75000"/>
                    <a:lumOff val="25000"/>
                  </a:schemeClr>
                </a:solidFill>
                <a:latin typeface="Calibri"/>
                <a:ea typeface="宋体"/>
              </a:endParaRPr>
            </a:p>
          </p:txBody>
        </p:sp>
      </p:grpSp>
      <p:sp>
        <p:nvSpPr>
          <p:cNvPr id="28" name="文本框 27"/>
          <p:cNvSpPr txBox="1"/>
          <p:nvPr/>
        </p:nvSpPr>
        <p:spPr>
          <a:xfrm>
            <a:off x="8084191" y="395615"/>
            <a:ext cx="2476255" cy="748795"/>
          </a:xfrm>
          <a:prstGeom prst="rect">
            <a:avLst/>
          </a:prstGeom>
          <a:noFill/>
          <a:ln>
            <a:solidFill>
              <a:schemeClr val="bg1"/>
            </a:solidFill>
          </a:ln>
        </p:spPr>
        <p:txBody>
          <a:bodyPr wrap="none" rtlCol="0">
            <a:spAutoFit/>
          </a:bodyPr>
          <a:lstStyle/>
          <a:p>
            <a:r>
              <a:rPr kumimoji="1" lang="en-US" altLang="zh-CN" sz="2133" b="1" dirty="0" smtClean="0">
                <a:solidFill>
                  <a:prstClr val="white"/>
                </a:solidFill>
                <a:latin typeface="Calibri"/>
                <a:ea typeface="宋体"/>
              </a:rPr>
              <a:t>CLICK</a:t>
            </a:r>
            <a:r>
              <a:rPr kumimoji="1" lang="zh-CN" altLang="en-US" sz="2133" b="1" dirty="0" smtClean="0">
                <a:solidFill>
                  <a:prstClr val="white"/>
                </a:solidFill>
                <a:latin typeface="Calibri"/>
                <a:ea typeface="宋体"/>
              </a:rPr>
              <a:t> </a:t>
            </a:r>
            <a:r>
              <a:rPr kumimoji="1" lang="en-US" altLang="zh-CN" sz="2133" b="1" dirty="0" smtClean="0">
                <a:solidFill>
                  <a:prstClr val="white"/>
                </a:solidFill>
                <a:latin typeface="Calibri"/>
                <a:ea typeface="宋体"/>
              </a:rPr>
              <a:t>HERE</a:t>
            </a:r>
            <a:r>
              <a:rPr kumimoji="1" lang="zh-CN" altLang="en-US" sz="2133" b="1" dirty="0" smtClean="0">
                <a:solidFill>
                  <a:prstClr val="white"/>
                </a:solidFill>
                <a:latin typeface="Calibri"/>
                <a:ea typeface="宋体"/>
              </a:rPr>
              <a:t> </a:t>
            </a:r>
            <a:r>
              <a:rPr kumimoji="1" lang="en-US" altLang="zh-CN" sz="2133" b="1" dirty="0" smtClean="0">
                <a:solidFill>
                  <a:prstClr val="white"/>
                </a:solidFill>
                <a:latin typeface="Calibri"/>
                <a:ea typeface="宋体"/>
              </a:rPr>
              <a:t>TO</a:t>
            </a:r>
            <a:r>
              <a:rPr kumimoji="1" lang="zh-CN" altLang="en-US" sz="2133" b="1" dirty="0" smtClean="0">
                <a:solidFill>
                  <a:prstClr val="white"/>
                </a:solidFill>
                <a:latin typeface="Calibri"/>
                <a:ea typeface="宋体"/>
              </a:rPr>
              <a:t> </a:t>
            </a:r>
            <a:r>
              <a:rPr kumimoji="1" lang="en-US" altLang="zh-CN" sz="2133" b="1" dirty="0" smtClean="0">
                <a:solidFill>
                  <a:prstClr val="white"/>
                </a:solidFill>
                <a:latin typeface="Calibri"/>
                <a:ea typeface="宋体"/>
              </a:rPr>
              <a:t>ADD</a:t>
            </a:r>
            <a:r>
              <a:rPr kumimoji="1" lang="zh-CN" altLang="en-US" sz="2133" b="1" dirty="0" smtClean="0">
                <a:solidFill>
                  <a:prstClr val="white"/>
                </a:solidFill>
                <a:latin typeface="Calibri"/>
                <a:ea typeface="宋体"/>
              </a:rPr>
              <a:t> </a:t>
            </a:r>
          </a:p>
          <a:p>
            <a:r>
              <a:rPr kumimoji="1" lang="en-US" altLang="zh-CN" sz="2133" b="1" dirty="0" smtClean="0">
                <a:solidFill>
                  <a:schemeClr val="accent2">
                    <a:lumMod val="90000"/>
                  </a:schemeClr>
                </a:solidFill>
                <a:latin typeface="Calibri"/>
                <a:ea typeface="宋体"/>
              </a:rPr>
              <a:t>YOUR</a:t>
            </a:r>
            <a:r>
              <a:rPr kumimoji="1" lang="zh-CN" altLang="en-US" sz="2133" b="1" dirty="0" smtClean="0">
                <a:solidFill>
                  <a:schemeClr val="accent2">
                    <a:lumMod val="90000"/>
                  </a:schemeClr>
                </a:solidFill>
                <a:latin typeface="Calibri"/>
                <a:ea typeface="宋体"/>
              </a:rPr>
              <a:t> </a:t>
            </a:r>
            <a:r>
              <a:rPr kumimoji="1" lang="en-US" altLang="zh-CN" sz="2133" b="1" dirty="0" smtClean="0">
                <a:solidFill>
                  <a:schemeClr val="accent2">
                    <a:lumMod val="90000"/>
                  </a:schemeClr>
                </a:solidFill>
                <a:latin typeface="Calibri"/>
                <a:ea typeface="宋体"/>
              </a:rPr>
              <a:t>TITLE</a:t>
            </a:r>
            <a:endParaRPr kumimoji="1" lang="en-US" altLang="zh-CN" sz="2133" b="1" dirty="0">
              <a:solidFill>
                <a:schemeClr val="accent2">
                  <a:lumMod val="90000"/>
                </a:schemeClr>
              </a:solidFill>
              <a:latin typeface="Calibri"/>
              <a:ea typeface="宋体"/>
            </a:endParaRPr>
          </a:p>
        </p:txBody>
      </p:sp>
      <p:sp>
        <p:nvSpPr>
          <p:cNvPr id="29" name="矩形 28"/>
          <p:cNvSpPr/>
          <p:nvPr/>
        </p:nvSpPr>
        <p:spPr>
          <a:xfrm>
            <a:off x="7353929" y="1305114"/>
            <a:ext cx="4655191" cy="4801314"/>
          </a:xfrm>
          <a:prstGeom prst="rect">
            <a:avLst/>
          </a:prstGeom>
        </p:spPr>
        <p:txBody>
          <a:bodyPr wrap="square" numCol="1" spcCol="360000">
            <a:spAutoFit/>
          </a:bodyPr>
          <a:lstStyle/>
          <a:p>
            <a:r>
              <a:rPr lang="zh-CN" altLang="zh-CN" dirty="0" smtClean="0"/>
              <a:t>首先</a:t>
            </a:r>
            <a:r>
              <a:rPr lang="zh-CN" altLang="en-US" dirty="0" smtClean="0"/>
              <a:t>通过</a:t>
            </a:r>
            <a:r>
              <a:rPr lang="zh-CN" altLang="zh-CN" dirty="0" smtClean="0"/>
              <a:t>需求分析，得出需要建立的各个模块。用</a:t>
            </a:r>
            <a:r>
              <a:rPr lang="en-US" altLang="zh-CN" dirty="0" smtClean="0"/>
              <a:t>power designer</a:t>
            </a:r>
            <a:r>
              <a:rPr lang="zh-CN" altLang="zh-CN" dirty="0" smtClean="0"/>
              <a:t>设计并创建后台数据库。采用</a:t>
            </a:r>
            <a:r>
              <a:rPr lang="en-US" altLang="zh-CN" dirty="0" smtClean="0"/>
              <a:t>SSM</a:t>
            </a:r>
            <a:r>
              <a:rPr lang="zh-CN" altLang="zh-CN" dirty="0" smtClean="0"/>
              <a:t>框架结构，并用</a:t>
            </a:r>
            <a:r>
              <a:rPr lang="en-US" altLang="zh-CN" dirty="0" smtClean="0"/>
              <a:t> eclipse</a:t>
            </a:r>
            <a:r>
              <a:rPr lang="zh-CN" altLang="zh-CN" dirty="0" smtClean="0"/>
              <a:t>进行详细设计（</a:t>
            </a:r>
            <a:r>
              <a:rPr lang="en-US" altLang="zh-CN" dirty="0" smtClean="0"/>
              <a:t>MVC</a:t>
            </a:r>
            <a:r>
              <a:rPr lang="zh-CN" altLang="zh-CN" dirty="0" smtClean="0"/>
              <a:t>），包括网站界面，前台数据处理以及将数据处理结果反馈至前台页面。本系统主要分为三个模块，账户模块（用户可以登录和注册账号，修改个人信息等。同一个账号可以同时属于车主以及乘客两种角色）、发布行车信息模块（车主发布一条自己即将开始的行程信息，包括开始时间，起点，途径哪些地理位置，可搭载人数，车牌号，收费情况，联系电话等内容）、搭顺风车模块（乘客在车辆行程页面可以查看到当前地理位置附近（或者选择指定地理位置）的行程信息，并选择自己愿意搭载的车辆，然后即可联系车主）以及评价模块（用户和车主分别对彼此做出评价）。</a:t>
            </a:r>
            <a:endParaRPr lang="zh-CN" altLang="zh-CN" dirty="0"/>
          </a:p>
        </p:txBody>
      </p:sp>
      <p:grpSp>
        <p:nvGrpSpPr>
          <p:cNvPr id="30" name="组 29"/>
          <p:cNvGrpSpPr/>
          <p:nvPr/>
        </p:nvGrpSpPr>
        <p:grpSpPr>
          <a:xfrm>
            <a:off x="1529536" y="5089680"/>
            <a:ext cx="4610007" cy="1159228"/>
            <a:chOff x="1529536" y="3385826"/>
            <a:chExt cx="4610007" cy="1159228"/>
          </a:xfrm>
        </p:grpSpPr>
        <p:sp>
          <p:nvSpPr>
            <p:cNvPr id="31" name="文本框 30"/>
            <p:cNvSpPr txBox="1"/>
            <p:nvPr/>
          </p:nvSpPr>
          <p:spPr>
            <a:xfrm>
              <a:off x="1529536" y="3385826"/>
              <a:ext cx="1085555" cy="1159228"/>
            </a:xfrm>
            <a:prstGeom prst="rect">
              <a:avLst/>
            </a:prstGeom>
            <a:noFill/>
          </p:spPr>
          <p:txBody>
            <a:bodyPr wrap="none" rtlCol="0" anchor="ctr">
              <a:spAutoFit/>
            </a:bodyPr>
            <a:lstStyle/>
            <a:p>
              <a:pPr algn="ctr"/>
              <a:r>
                <a:rPr kumimoji="1" lang="en-US" altLang="zh-CN" sz="6933" b="1" dirty="0" smtClean="0">
                  <a:solidFill>
                    <a:schemeClr val="accent1"/>
                  </a:solidFill>
                  <a:latin typeface="Calibri"/>
                  <a:ea typeface="宋体"/>
                </a:rPr>
                <a:t>05</a:t>
              </a:r>
              <a:endParaRPr kumimoji="1" lang="zh-CN" altLang="en-US" sz="6933" b="1" dirty="0">
                <a:solidFill>
                  <a:schemeClr val="accent1"/>
                </a:solidFill>
                <a:latin typeface="Calibri"/>
                <a:ea typeface="宋体"/>
              </a:endParaRPr>
            </a:p>
          </p:txBody>
        </p:sp>
        <p:sp>
          <p:nvSpPr>
            <p:cNvPr id="32" name="矩形 31"/>
            <p:cNvSpPr/>
            <p:nvPr/>
          </p:nvSpPr>
          <p:spPr>
            <a:xfrm>
              <a:off x="2671075" y="3560169"/>
              <a:ext cx="3468468" cy="810543"/>
            </a:xfrm>
            <a:prstGeom prst="rect">
              <a:avLst/>
            </a:prstGeom>
          </p:spPr>
          <p:txBody>
            <a:bodyPr wrap="square" anchor="ctr">
              <a:spAutoFit/>
            </a:bodyPr>
            <a:lstStyle/>
            <a:p>
              <a:r>
                <a:rPr lang="zh-CN" altLang="en-US" sz="2800" b="1" dirty="0" smtClean="0">
                  <a:solidFill>
                    <a:schemeClr val="accent1"/>
                  </a:solidFill>
                  <a:latin typeface="微软雅黑"/>
                  <a:ea typeface="微软雅黑"/>
                  <a:cs typeface="微软雅黑"/>
                </a:rPr>
                <a:t>总结回顾</a:t>
              </a:r>
            </a:p>
            <a:p>
              <a:r>
                <a:rPr lang="en-US" altLang="zh-CN" sz="1867" dirty="0" smtClean="0">
                  <a:solidFill>
                    <a:schemeClr val="tx1">
                      <a:lumMod val="75000"/>
                      <a:lumOff val="25000"/>
                    </a:schemeClr>
                  </a:solidFill>
                  <a:latin typeface="Calibri"/>
                  <a:ea typeface="宋体"/>
                </a:rPr>
                <a:t>SUMMERY</a:t>
              </a:r>
              <a:endParaRPr kumimoji="1" lang="zh-CN" altLang="en-US" sz="1867" dirty="0">
                <a:solidFill>
                  <a:schemeClr val="tx1">
                    <a:lumMod val="75000"/>
                    <a:lumOff val="25000"/>
                  </a:schemeClr>
                </a:solidFill>
                <a:latin typeface="Calibri"/>
                <a:ea typeface="宋体"/>
              </a:endParaRPr>
            </a:p>
          </p:txBody>
        </p:sp>
      </p:grpSp>
    </p:spTree>
    <p:extLst>
      <p:ext uri="{BB962C8B-B14F-4D97-AF65-F5344CB8AC3E}">
        <p14:creationId xmlns="" xmlns:p14="http://schemas.microsoft.com/office/powerpoint/2010/main" val="498777856"/>
      </p:ext>
    </p:extLst>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22"/>
          <p:cNvGrpSpPr/>
          <p:nvPr/>
        </p:nvGrpSpPr>
        <p:grpSpPr>
          <a:xfrm>
            <a:off x="990600" y="3725838"/>
            <a:ext cx="9357360" cy="2402006"/>
            <a:chOff x="830157" y="3725838"/>
            <a:chExt cx="3509087" cy="2402006"/>
          </a:xfrm>
          <a:effectLst>
            <a:outerShdw blurRad="63500" sx="102000" sy="102000" algn="ctr" rotWithShape="0">
              <a:prstClr val="black">
                <a:alpha val="40000"/>
              </a:prstClr>
            </a:outerShdw>
          </a:effectLst>
        </p:grpSpPr>
        <p:grpSp>
          <p:nvGrpSpPr>
            <p:cNvPr id="23" name="组 23"/>
            <p:cNvGrpSpPr/>
            <p:nvPr/>
          </p:nvGrpSpPr>
          <p:grpSpPr>
            <a:xfrm>
              <a:off x="830157" y="3725838"/>
              <a:ext cx="3509087" cy="2402006"/>
              <a:chOff x="830157" y="3725838"/>
              <a:chExt cx="3509087" cy="2402006"/>
            </a:xfrm>
          </p:grpSpPr>
          <p:sp>
            <p:nvSpPr>
              <p:cNvPr id="27" name="矩形 26"/>
              <p:cNvSpPr/>
              <p:nvPr/>
            </p:nvSpPr>
            <p:spPr>
              <a:xfrm>
                <a:off x="830157" y="3725838"/>
                <a:ext cx="3509087" cy="24020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4" name="组 27"/>
              <p:cNvGrpSpPr/>
              <p:nvPr/>
            </p:nvGrpSpPr>
            <p:grpSpPr>
              <a:xfrm>
                <a:off x="830157" y="3725838"/>
                <a:ext cx="3509087" cy="341194"/>
                <a:chOff x="830157" y="3725838"/>
                <a:chExt cx="3509087" cy="341194"/>
              </a:xfrm>
            </p:grpSpPr>
            <p:sp>
              <p:nvSpPr>
                <p:cNvPr id="29" name="矩形 28"/>
                <p:cNvSpPr/>
                <p:nvPr/>
              </p:nvSpPr>
              <p:spPr>
                <a:xfrm>
                  <a:off x="830157" y="3725838"/>
                  <a:ext cx="3509087" cy="1587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三角形 29"/>
                <p:cNvSpPr/>
                <p:nvPr/>
              </p:nvSpPr>
              <p:spPr>
                <a:xfrm flipV="1">
                  <a:off x="1172963" y="3884545"/>
                  <a:ext cx="373181" cy="18248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5" name="矩形 24"/>
            <p:cNvSpPr/>
            <p:nvPr/>
          </p:nvSpPr>
          <p:spPr>
            <a:xfrm>
              <a:off x="1062602" y="4566074"/>
              <a:ext cx="3071491" cy="547073"/>
            </a:xfrm>
            <a:prstGeom prst="rect">
              <a:avLst/>
            </a:prstGeom>
          </p:spPr>
          <p:txBody>
            <a:bodyPr wrap="square" numCol="1" spcCol="360000">
              <a:spAutoFit/>
            </a:bodyPr>
            <a:lstStyle/>
            <a:p>
              <a:pPr defTabSz="609585">
                <a:lnSpc>
                  <a:spcPct val="130000"/>
                </a:lnSpc>
              </a:pPr>
              <a:r>
                <a:rPr lang="zh-CN" altLang="zh-CN" sz="1200" dirty="0" smtClean="0"/>
                <a:t>调用数据库中的出行信息表，将所有的出行记录显示</a:t>
              </a:r>
              <a:endParaRPr lang="zh-CN" altLang="en-US" sz="1200" dirty="0">
                <a:solidFill>
                  <a:schemeClr val="bg1"/>
                </a:solidFill>
                <a:latin typeface="微软雅黑" charset="0"/>
                <a:ea typeface="微软雅黑" charset="0"/>
              </a:endParaRPr>
            </a:p>
          </p:txBody>
        </p:sp>
        <p:sp>
          <p:nvSpPr>
            <p:cNvPr id="26" name="矩形 25"/>
            <p:cNvSpPr/>
            <p:nvPr/>
          </p:nvSpPr>
          <p:spPr>
            <a:xfrm>
              <a:off x="1062601" y="4153653"/>
              <a:ext cx="3071491" cy="412421"/>
            </a:xfrm>
            <a:prstGeom prst="rect">
              <a:avLst/>
            </a:prstGeom>
            <a:noFill/>
          </p:spPr>
          <p:txBody>
            <a:bodyPr wrap="square">
              <a:spAutoFit/>
            </a:bodyPr>
            <a:lstStyle/>
            <a:p>
              <a:pPr defTabSz="1219170">
                <a:lnSpc>
                  <a:spcPct val="130000"/>
                </a:lnSpc>
                <a:defRPr/>
              </a:pPr>
              <a:r>
                <a:rPr lang="zh-CN" altLang="en-US" sz="1600" b="1" kern="0" dirty="0" smtClean="0">
                  <a:solidFill>
                    <a:schemeClr val="bg1"/>
                  </a:solidFill>
                  <a:ea typeface="微软雅黑" charset="0"/>
                </a:rPr>
                <a:t>顺风行程界面</a:t>
              </a:r>
              <a:r>
                <a:rPr lang="zh-CN" altLang="zh-CN" sz="1600" dirty="0" smtClean="0"/>
                <a:t>（</a:t>
              </a:r>
              <a:r>
                <a:rPr lang="en-US" altLang="zh-CN" sz="1600" dirty="0" err="1" smtClean="0"/>
                <a:t>driverList.jsp</a:t>
              </a:r>
              <a:r>
                <a:rPr lang="en-US" altLang="zh-CN" sz="1600" dirty="0" smtClean="0"/>
                <a:t>)</a:t>
              </a:r>
              <a:endParaRPr lang="en-US" altLang="zh-CN" sz="1600" b="1" kern="0" dirty="0">
                <a:solidFill>
                  <a:schemeClr val="bg1"/>
                </a:solidFill>
                <a:ea typeface="微软雅黑" charset="0"/>
              </a:endParaRPr>
            </a:p>
          </p:txBody>
        </p:sp>
      </p:grpSp>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作品展</a:t>
            </a:r>
            <a:r>
              <a:rPr kumimoji="1" lang="zh-CN" altLang="en-US" dirty="0" smtClean="0"/>
              <a:t>示（</a:t>
            </a:r>
            <a:r>
              <a:rPr kumimoji="1" lang="zh-CN" altLang="en-US" dirty="0" smtClean="0">
                <a:hlinkClick r:id="rId3"/>
              </a:rPr>
              <a:t>项目演示</a:t>
            </a:r>
            <a:r>
              <a:rPr kumimoji="1" lang="zh-CN" altLang="en-US" dirty="0" smtClean="0"/>
              <a:t>）</a:t>
            </a:r>
            <a:endParaRPr kumimoji="1" lang="zh-CN" altLang="en-US" dirty="0"/>
          </a:p>
        </p:txBody>
      </p:sp>
      <p:pic>
        <p:nvPicPr>
          <p:cNvPr id="22" name="图片 21"/>
          <p:cNvPicPr>
            <a:picLocks noChangeAspect="1"/>
          </p:cNvPicPr>
          <p:nvPr/>
        </p:nvPicPr>
        <p:blipFill>
          <a:blip r:embed="rId4"/>
          <a:stretch>
            <a:fillRect/>
          </a:stretch>
        </p:blipFill>
        <p:spPr>
          <a:xfrm>
            <a:off x="2133880" y="1255645"/>
            <a:ext cx="7247763" cy="2383536"/>
          </a:xfrm>
          <a:prstGeom prst="rect">
            <a:avLst/>
          </a:prstGeom>
          <a:effectLst>
            <a:outerShdw blurRad="63500" sx="102000" sy="102000" algn="ctr" rotWithShape="0">
              <a:prstClr val="black">
                <a:alpha val="40000"/>
              </a:prstClr>
            </a:outerShdw>
          </a:effectLst>
        </p:spPr>
      </p:pic>
    </p:spTree>
    <p:extLst>
      <p:ext uri="{BB962C8B-B14F-4D97-AF65-F5344CB8AC3E}">
        <p14:creationId xmlns="" xmlns:p14="http://schemas.microsoft.com/office/powerpoint/2010/main" val="112124130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smtClean="0">
                <a:solidFill>
                  <a:schemeClr val="accent1"/>
                </a:solidFill>
                <a:latin typeface="Calibri"/>
                <a:ea typeface="宋体"/>
              </a:rPr>
              <a:t>05</a:t>
            </a:r>
            <a:endParaRPr kumimoji="1" lang="zh-CN" altLang="en-US" sz="19900" b="1" dirty="0">
              <a:solidFill>
                <a:schemeClr val="accent1"/>
              </a:solidFill>
              <a:latin typeface="Calibri"/>
              <a:ea typeface="宋体"/>
            </a:endParaRPr>
          </a:p>
        </p:txBody>
      </p:sp>
      <p:sp>
        <p:nvSpPr>
          <p:cNvPr id="4" name="矩形 3"/>
          <p:cNvSpPr/>
          <p:nvPr/>
        </p:nvSpPr>
        <p:spPr>
          <a:xfrm>
            <a:off x="7481956" y="2890391"/>
            <a:ext cx="3468468" cy="1077218"/>
          </a:xfrm>
          <a:prstGeom prst="rect">
            <a:avLst/>
          </a:prstGeom>
        </p:spPr>
        <p:txBody>
          <a:bodyPr wrap="square" anchor="ctr">
            <a:spAutoFit/>
          </a:bodyPr>
          <a:lstStyle/>
          <a:p>
            <a:r>
              <a:rPr lang="zh-CN" altLang="en-US" sz="3600" b="1" dirty="0" smtClean="0">
                <a:solidFill>
                  <a:schemeClr val="accent1"/>
                </a:solidFill>
                <a:latin typeface="微软雅黑"/>
                <a:ea typeface="微软雅黑"/>
                <a:cs typeface="微软雅黑"/>
              </a:rPr>
              <a:t>总结回顾</a:t>
            </a:r>
          </a:p>
          <a:p>
            <a:r>
              <a:rPr lang="en-US" altLang="zh-CN" sz="2800" dirty="0" smtClean="0">
                <a:solidFill>
                  <a:schemeClr val="tx1">
                    <a:lumMod val="75000"/>
                    <a:lumOff val="25000"/>
                  </a:schemeClr>
                </a:solidFill>
                <a:latin typeface="Calibri"/>
                <a:ea typeface="宋体"/>
              </a:rPr>
              <a:t>SUMMERY</a:t>
            </a:r>
            <a:endParaRPr kumimoji="1" lang="zh-CN" altLang="en-US" sz="2800" dirty="0">
              <a:solidFill>
                <a:schemeClr val="tx1">
                  <a:lumMod val="75000"/>
                  <a:lumOff val="25000"/>
                </a:schemeClr>
              </a:solidFill>
              <a:latin typeface="Calibri"/>
              <a:ea typeface="宋体"/>
            </a:endParaRPr>
          </a:p>
        </p:txBody>
      </p:sp>
    </p:spTree>
    <p:extLst>
      <p:ext uri="{BB962C8B-B14F-4D97-AF65-F5344CB8AC3E}">
        <p14:creationId xmlns="" xmlns:p14="http://schemas.microsoft.com/office/powerpoint/2010/main" val="1021784812"/>
      </p:ext>
    </p:extLst>
  </p:cSld>
  <p:clrMapOvr>
    <a:masterClrMapping/>
  </p:clrMapOvr>
  <p:transition spd="slow">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41" name="矩形 40"/>
          <p:cNvSpPr/>
          <p:nvPr/>
        </p:nvSpPr>
        <p:spPr>
          <a:xfrm>
            <a:off x="650567" y="1280160"/>
            <a:ext cx="8737273" cy="4031873"/>
          </a:xfrm>
          <a:prstGeom prst="rect">
            <a:avLst/>
          </a:prstGeom>
        </p:spPr>
        <p:txBody>
          <a:bodyPr wrap="square" numCol="1" spcCol="360000">
            <a:spAutoFit/>
          </a:bodyPr>
          <a:lstStyle/>
          <a:p>
            <a:r>
              <a:rPr lang="zh-CN" altLang="zh-CN" sz="1600" dirty="0" smtClean="0"/>
              <a:t>网络的飞速发展，必将给人类的生活带来方便，它表现在方方面面，顺风车为人们学习提供了很好的出行环境。现今，各种顺风车都在</a:t>
            </a:r>
            <a:r>
              <a:rPr lang="en-US" altLang="zh-CN" sz="1600" dirty="0" smtClean="0"/>
              <a:t>WWW</a:t>
            </a:r>
            <a:r>
              <a:rPr lang="zh-CN" altLang="zh-CN" sz="1600" dirty="0" smtClean="0"/>
              <a:t>上提供了线路查询和出行。在毕业设计中，我研究了如今</a:t>
            </a:r>
            <a:r>
              <a:rPr lang="en-US" altLang="zh-CN" sz="1600" dirty="0" smtClean="0"/>
              <a:t>WWW</a:t>
            </a:r>
            <a:r>
              <a:rPr lang="zh-CN" altLang="zh-CN" sz="1600" dirty="0" smtClean="0"/>
              <a:t>上的一些技术，总结了顺风车系统应具备的主要功能，查阅了许多关于顺风车系统中的技术问题的资料，并与同学交流来掌握</a:t>
            </a:r>
            <a:r>
              <a:rPr lang="en-US" altLang="zh-CN" sz="1600" dirty="0" smtClean="0"/>
              <a:t>ASP</a:t>
            </a:r>
            <a:r>
              <a:rPr lang="zh-CN" altLang="zh-CN" sz="1600" dirty="0" smtClean="0"/>
              <a:t>技术。同时在动手实践过程中，通过一些算法的实现，使的我的编程能力有了一定的进步，数据结构的知识也有了一定的巩固，面向对象的思想和编程思想在头脑中也初步形成了。</a:t>
            </a:r>
          </a:p>
          <a:p>
            <a:r>
              <a:rPr lang="zh-CN" altLang="zh-CN" sz="1600" dirty="0" smtClean="0"/>
              <a:t>我们采用目前最流行的基于</a:t>
            </a:r>
            <a:r>
              <a:rPr lang="en-US" altLang="zh-CN" sz="1600" dirty="0" smtClean="0"/>
              <a:t>WWW</a:t>
            </a:r>
            <a:r>
              <a:rPr lang="zh-CN" altLang="zh-CN" sz="1600" dirty="0" smtClean="0"/>
              <a:t>的三层体系结构来开发网上远程考试系统，中间层使用的是流行的</a:t>
            </a:r>
            <a:r>
              <a:rPr lang="en-US" altLang="zh-CN" sz="1600" dirty="0" err="1" smtClean="0"/>
              <a:t>Servlet</a:t>
            </a:r>
            <a:r>
              <a:rPr lang="zh-CN" altLang="zh-CN" sz="1600" dirty="0" smtClean="0"/>
              <a:t>技术。系统中我们实现了网上考试及远程交流等功能，功能比较完备，界面友好。</a:t>
            </a:r>
          </a:p>
          <a:p>
            <a:r>
              <a:rPr lang="zh-CN" altLang="zh-CN" sz="1600" dirty="0" smtClean="0"/>
              <a:t>我认为我们的这个课题很好，能帮助您理解和消化很多以前在书本中未理解和涉及到的知识，但很遗憾我们并未将其完全实现，这是我们的遗憾，系统在交互性、针对性方面还有待加强，完善。</a:t>
            </a:r>
          </a:p>
          <a:p>
            <a:r>
              <a:rPr lang="zh-CN" altLang="zh-CN" sz="1600" dirty="0" smtClean="0"/>
              <a:t>网络存在的实际价值就在于它给了人们一个交流的机会，交流最有价值的东西就是知识。网上考试系统必将随着网络的发展，而更加完善。会有越来越多的人投入这方面的研究。</a:t>
            </a:r>
          </a:p>
          <a:p>
            <a:r>
              <a:rPr lang="zh-CN" altLang="zh-CN" sz="1600" dirty="0" smtClean="0"/>
              <a:t>这次毕业设计是我从理论走向实践迈出的坚实的一步。从分析到设计直到具体实现，原来学的理论知识对我有很大的指导，我也发现了其中有很多不足的地方。通过这次毕业设计，我深深体会到，一个好的程序设计人员必须具有认真、谨慎的作风，与人合作的精神，和坚忍不拔的毅力。我会向着这个方向去努力。</a:t>
            </a:r>
            <a:endParaRPr lang="zh-CN" altLang="zh-CN" sz="1600" dirty="0"/>
          </a:p>
        </p:txBody>
      </p:sp>
    </p:spTree>
    <p:extLst>
      <p:ext uri="{BB962C8B-B14F-4D97-AF65-F5344CB8AC3E}">
        <p14:creationId xmlns="" xmlns:p14="http://schemas.microsoft.com/office/powerpoint/2010/main" val="94319049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002" y="1966696"/>
            <a:ext cx="3262432" cy="830997"/>
          </a:xfrm>
          <a:prstGeom prst="rect">
            <a:avLst/>
          </a:prstGeom>
          <a:noFill/>
        </p:spPr>
        <p:txBody>
          <a:bodyPr wrap="none" rtlCol="0">
            <a:spAutoFit/>
          </a:bodyPr>
          <a:lstStyle/>
          <a:p>
            <a:r>
              <a:rPr kumimoji="1" lang="zh-CN" altLang="en-US" sz="4800" b="1" dirty="0" smtClean="0">
                <a:solidFill>
                  <a:schemeClr val="accent1"/>
                </a:solidFill>
                <a:latin typeface="Microsoft YaHei" charset="0"/>
                <a:ea typeface="Microsoft YaHei" charset="0"/>
                <a:cs typeface="Microsoft YaHei" charset="0"/>
              </a:rPr>
              <a:t>感谢聆听！</a:t>
            </a:r>
            <a:endParaRPr kumimoji="1" lang="zh-CN" altLang="en-US" sz="4800" b="1" dirty="0">
              <a:solidFill>
                <a:schemeClr val="accent1"/>
              </a:solidFill>
              <a:latin typeface="Microsoft YaHei" charset="0"/>
              <a:ea typeface="Microsoft YaHei" charset="0"/>
              <a:cs typeface="Microsoft YaHei" charset="0"/>
            </a:endParaRPr>
          </a:p>
        </p:txBody>
      </p:sp>
      <p:sp>
        <p:nvSpPr>
          <p:cNvPr id="3" name="文本框 2"/>
          <p:cNvSpPr txBox="1"/>
          <p:nvPr/>
        </p:nvSpPr>
        <p:spPr>
          <a:xfrm>
            <a:off x="866002" y="2899293"/>
            <a:ext cx="5773183" cy="1107996"/>
          </a:xfrm>
          <a:prstGeom prst="rect">
            <a:avLst/>
          </a:prstGeom>
          <a:solidFill>
            <a:schemeClr val="accent1"/>
          </a:solidFill>
        </p:spPr>
        <p:txBody>
          <a:bodyPr wrap="none" rtlCol="0">
            <a:spAutoFit/>
          </a:bodyPr>
          <a:lstStyle/>
          <a:p>
            <a:r>
              <a:rPr kumimoji="1" lang="en-US" altLang="zh-CN" sz="6600" b="1" dirty="0" smtClean="0">
                <a:solidFill>
                  <a:schemeClr val="bg1"/>
                </a:solidFill>
                <a:latin typeface="Microsoft YaHei" charset="0"/>
                <a:ea typeface="Microsoft YaHei" charset="0"/>
                <a:cs typeface="Microsoft YaHei" charset="0"/>
              </a:rPr>
              <a:t>THANK</a:t>
            </a:r>
            <a:r>
              <a:rPr kumimoji="1" lang="zh-CN" altLang="en-US" sz="6600" b="1" dirty="0" smtClean="0">
                <a:solidFill>
                  <a:schemeClr val="bg1"/>
                </a:solidFill>
                <a:latin typeface="Microsoft YaHei" charset="0"/>
                <a:ea typeface="Microsoft YaHei" charset="0"/>
                <a:cs typeface="Microsoft YaHei" charset="0"/>
              </a:rPr>
              <a:t> </a:t>
            </a:r>
            <a:r>
              <a:rPr kumimoji="1" lang="en-US" altLang="zh-CN" sz="6600" b="1" dirty="0" smtClean="0">
                <a:solidFill>
                  <a:schemeClr val="bg1"/>
                </a:solidFill>
                <a:latin typeface="Microsoft YaHei" charset="0"/>
                <a:ea typeface="Microsoft YaHei" charset="0"/>
                <a:cs typeface="Microsoft YaHei" charset="0"/>
              </a:rPr>
              <a:t>YOU!</a:t>
            </a:r>
            <a:endParaRPr kumimoji="1" lang="zh-CN" altLang="en-US" sz="6600" b="1" dirty="0">
              <a:solidFill>
                <a:schemeClr val="bg1"/>
              </a:solidFill>
              <a:latin typeface="Microsoft YaHei" charset="0"/>
              <a:ea typeface="Microsoft YaHei" charset="0"/>
              <a:cs typeface="Microsoft YaHei" charset="0"/>
            </a:endParaRPr>
          </a:p>
        </p:txBody>
      </p:sp>
      <p:sp>
        <p:nvSpPr>
          <p:cNvPr id="4" name="文本框 3"/>
          <p:cNvSpPr txBox="1"/>
          <p:nvPr/>
        </p:nvSpPr>
        <p:spPr>
          <a:xfrm>
            <a:off x="866002" y="4108889"/>
            <a:ext cx="1980029" cy="523220"/>
          </a:xfrm>
          <a:prstGeom prst="rect">
            <a:avLst/>
          </a:prstGeom>
          <a:noFill/>
        </p:spPr>
        <p:txBody>
          <a:bodyPr wrap="none" rtlCol="0">
            <a:spAutoFit/>
          </a:bodyPr>
          <a:lstStyle/>
          <a:p>
            <a:r>
              <a:rPr kumimoji="1" lang="zh-CN" altLang="en-US" sz="2800" b="1" dirty="0" smtClean="0">
                <a:solidFill>
                  <a:schemeClr val="accent1"/>
                </a:solidFill>
                <a:latin typeface="Microsoft YaHei" charset="0"/>
                <a:ea typeface="Microsoft YaHei" charset="0"/>
                <a:cs typeface="Microsoft YaHei" charset="0"/>
              </a:rPr>
              <a:t>顺风车系统</a:t>
            </a:r>
            <a:endParaRPr kumimoji="1" lang="zh-CN" altLang="en-US" sz="2800" b="1" dirty="0">
              <a:solidFill>
                <a:schemeClr val="accent2"/>
              </a:solidFill>
              <a:latin typeface="Microsoft YaHei" charset="0"/>
              <a:ea typeface="Microsoft YaHei" charset="0"/>
              <a:cs typeface="Microsoft YaHei" charset="0"/>
            </a:endParaRPr>
          </a:p>
        </p:txBody>
      </p:sp>
      <p:sp>
        <p:nvSpPr>
          <p:cNvPr id="7" name="文本框 8"/>
          <p:cNvSpPr txBox="1"/>
          <p:nvPr/>
        </p:nvSpPr>
        <p:spPr>
          <a:xfrm>
            <a:off x="866002" y="4849824"/>
            <a:ext cx="3904118"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CN" altLang="en-US" sz="1600" b="1" dirty="0" smtClean="0">
                <a:solidFill>
                  <a:schemeClr val="tx1">
                    <a:lumMod val="50000"/>
                    <a:lumOff val="50000"/>
                  </a:schemeClr>
                </a:solidFill>
                <a:latin typeface="微软雅黑" charset="0"/>
                <a:ea typeface="微软雅黑" charset="0"/>
              </a:rPr>
              <a:t>学校名称：中国民用航空飞行学院</a:t>
            </a:r>
          </a:p>
          <a:p>
            <a:pPr marL="285750" indent="-285750">
              <a:lnSpc>
                <a:spcPct val="150000"/>
              </a:lnSpc>
              <a:buFont typeface="Wingdings" charset="2"/>
              <a:buChar char="n"/>
            </a:pPr>
            <a:r>
              <a:rPr lang="zh-CN" altLang="en-US" sz="1600" b="1" dirty="0" smtClean="0">
                <a:solidFill>
                  <a:schemeClr val="tx1">
                    <a:lumMod val="50000"/>
                    <a:lumOff val="50000"/>
                  </a:schemeClr>
                </a:solidFill>
                <a:latin typeface="微软雅黑" charset="0"/>
                <a:ea typeface="微软雅黑" charset="0"/>
              </a:rPr>
              <a:t>指导老师：张黔川</a:t>
            </a:r>
          </a:p>
          <a:p>
            <a:pPr marL="285750" indent="-285750">
              <a:lnSpc>
                <a:spcPct val="150000"/>
              </a:lnSpc>
              <a:buFont typeface="Wingdings" charset="2"/>
              <a:buChar char="n"/>
            </a:pPr>
            <a:r>
              <a:rPr lang="zh-CN" altLang="en-US" sz="1600" b="1" dirty="0" smtClean="0">
                <a:solidFill>
                  <a:schemeClr val="tx1">
                    <a:lumMod val="50000"/>
                    <a:lumOff val="50000"/>
                  </a:schemeClr>
                </a:solidFill>
                <a:latin typeface="微软雅黑" charset="0"/>
                <a:ea typeface="微软雅黑" charset="0"/>
              </a:rPr>
              <a:t>报告人：张健</a:t>
            </a:r>
            <a:endParaRPr lang="zh-CN" altLang="en-US" sz="1600" b="1" dirty="0">
              <a:solidFill>
                <a:schemeClr val="tx1">
                  <a:lumMod val="50000"/>
                  <a:lumOff val="50000"/>
                </a:schemeClr>
              </a:solidFill>
              <a:latin typeface="微软雅黑" charset="0"/>
              <a:ea typeface="微软雅黑" charset="0"/>
            </a:endParaRPr>
          </a:p>
        </p:txBody>
      </p:sp>
    </p:spTree>
    <p:extLst>
      <p:ext uri="{BB962C8B-B14F-4D97-AF65-F5344CB8AC3E}">
        <p14:creationId xmlns="" xmlns:p14="http://schemas.microsoft.com/office/powerpoint/2010/main" val="1730441138"/>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01</a:t>
            </a:r>
            <a:endParaRPr kumimoji="1" lang="zh-CN" altLang="en-US" sz="19900" b="1" dirty="0">
              <a:solidFill>
                <a:schemeClr val="accent1"/>
              </a:solidFill>
              <a:latin typeface="Calibri"/>
              <a:ea typeface="宋体"/>
            </a:endParaRPr>
          </a:p>
        </p:txBody>
      </p:sp>
      <p:sp>
        <p:nvSpPr>
          <p:cNvPr id="3" name="矩形 2"/>
          <p:cNvSpPr/>
          <p:nvPr/>
        </p:nvSpPr>
        <p:spPr>
          <a:xfrm>
            <a:off x="7481956" y="2890391"/>
            <a:ext cx="3468468" cy="1077218"/>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选题背景</a:t>
            </a:r>
            <a:endParaRPr lang="en-US" altLang="zh-CN" sz="3600" b="1" dirty="0">
              <a:solidFill>
                <a:schemeClr val="accent1"/>
              </a:solidFill>
              <a:latin typeface="微软雅黑"/>
              <a:ea typeface="微软雅黑"/>
              <a:cs typeface="微软雅黑"/>
            </a:endParaRPr>
          </a:p>
          <a:p>
            <a:r>
              <a:rPr lang="en-US" altLang="zh-CN" sz="2800" dirty="0">
                <a:solidFill>
                  <a:schemeClr val="tx1">
                    <a:lumMod val="75000"/>
                    <a:lumOff val="25000"/>
                  </a:schemeClr>
                </a:solidFill>
                <a:latin typeface="Calibri"/>
                <a:ea typeface="宋体"/>
              </a:rPr>
              <a:t>BACKGROUND</a:t>
            </a:r>
            <a:endParaRPr kumimoji="1" lang="zh-CN" altLang="en-US" sz="2800" dirty="0">
              <a:solidFill>
                <a:schemeClr val="tx1">
                  <a:lumMod val="75000"/>
                  <a:lumOff val="25000"/>
                </a:schemeClr>
              </a:solidFill>
              <a:latin typeface="Calibri"/>
              <a:ea typeface="宋体"/>
            </a:endParaRPr>
          </a:p>
        </p:txBody>
      </p:sp>
    </p:spTree>
    <p:extLst>
      <p:ext uri="{BB962C8B-B14F-4D97-AF65-F5344CB8AC3E}">
        <p14:creationId xmlns="" xmlns:p14="http://schemas.microsoft.com/office/powerpoint/2010/main" val="791698927"/>
      </p:ext>
    </p:extLst>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a:t>
            </a:r>
            <a:r>
              <a:rPr kumimoji="1" lang="zh-CN" altLang="en-US" sz="2400" dirty="0" smtClean="0"/>
              <a:t>选题背景</a:t>
            </a:r>
            <a:endParaRPr kumimoji="1" lang="zh-CN" altLang="en-US" sz="2400" dirty="0"/>
          </a:p>
        </p:txBody>
      </p:sp>
      <p:grpSp>
        <p:nvGrpSpPr>
          <p:cNvPr id="3" name="组 2"/>
          <p:cNvGrpSpPr/>
          <p:nvPr/>
        </p:nvGrpSpPr>
        <p:grpSpPr>
          <a:xfrm>
            <a:off x="650567" y="1458420"/>
            <a:ext cx="9316393" cy="4648000"/>
            <a:chOff x="851735" y="1403556"/>
            <a:chExt cx="9316393" cy="2160383"/>
          </a:xfrm>
        </p:grpSpPr>
        <p:sp>
          <p:nvSpPr>
            <p:cNvPr id="41" name="矩形 40"/>
            <p:cNvSpPr/>
            <p:nvPr/>
          </p:nvSpPr>
          <p:spPr>
            <a:xfrm>
              <a:off x="851735" y="1947428"/>
              <a:ext cx="9316393" cy="1616511"/>
            </a:xfrm>
            <a:prstGeom prst="rect">
              <a:avLst/>
            </a:prstGeom>
          </p:spPr>
          <p:txBody>
            <a:bodyPr wrap="square" numCol="1" spcCol="360000">
              <a:spAutoFit/>
            </a:bodyPr>
            <a:lstStyle/>
            <a:p>
              <a:r>
                <a:rPr lang="zh-CN" altLang="zh-CN" sz="2000" dirty="0" smtClean="0"/>
                <a:t>顺风车系统是一个服务于普通民众的</a:t>
              </a:r>
              <a:r>
                <a:rPr lang="en-US" altLang="zh-CN" sz="2000" dirty="0" smtClean="0"/>
                <a:t>C2C</a:t>
              </a:r>
              <a:r>
                <a:rPr lang="zh-CN" altLang="zh-CN" sz="2000" dirty="0" smtClean="0"/>
                <a:t>便民系统。</a:t>
              </a:r>
            </a:p>
            <a:p>
              <a:r>
                <a:rPr lang="zh-CN" altLang="zh-CN" sz="2000" dirty="0" smtClean="0"/>
                <a:t>现在人们的出行方式可谓多种多样，以公交和地铁的公共交通构成了经济出行的主要部分，但有些时候在公交和地铁未能方便到达的区域，主要还是依赖出租车等形式，但因为其较高的单价而受到不少消费者的抵触，所以顺风车平台应运而生，能够很好的解决这个问题，它能够在提供丰富出行路线选择的同时，将费用降至最低，成为一个新的经济实惠的出行方式。</a:t>
              </a:r>
            </a:p>
            <a:p>
              <a:r>
                <a:rPr lang="zh-CN" altLang="zh-CN" sz="2000" dirty="0" smtClean="0"/>
                <a:t>顺风车系统用于搭建一个便民的顺风车服务，人们在开车去一个地方的同时也能顺路搭载其他乘客，并凭借个人意愿选择收取少量费用或者不收取费用。这对于车主来说这本身是一件助人为乐的好事情，对于搭车的人来说也是一个非常经济划算的选择。同时这种行为模式也对缓解交通压力，加强沟通信任，促进节能减排等都有所帮助。</a:t>
              </a:r>
              <a:endParaRPr lang="zh-CN" altLang="zh-CN" sz="2000" dirty="0"/>
            </a:p>
          </p:txBody>
        </p:sp>
        <p:sp>
          <p:nvSpPr>
            <p:cNvPr id="42" name="矩形 41"/>
            <p:cNvSpPr/>
            <p:nvPr/>
          </p:nvSpPr>
          <p:spPr>
            <a:xfrm>
              <a:off x="924887" y="1403556"/>
              <a:ext cx="2568121" cy="266080"/>
            </a:xfrm>
            <a:prstGeom prst="rect">
              <a:avLst/>
            </a:prstGeom>
            <a:solidFill>
              <a:schemeClr val="accent1"/>
            </a:solidFill>
          </p:spPr>
          <p:txBody>
            <a:bodyPr wrap="square">
              <a:spAutoFit/>
            </a:bodyPr>
            <a:lstStyle/>
            <a:p>
              <a:pPr defTabSz="1219170">
                <a:lnSpc>
                  <a:spcPct val="130000"/>
                </a:lnSpc>
                <a:defRPr/>
              </a:pPr>
              <a:r>
                <a:rPr lang="zh-CN" altLang="en-US" sz="2400" b="1" kern="0" dirty="0" smtClean="0">
                  <a:solidFill>
                    <a:schemeClr val="bg1"/>
                  </a:solidFill>
                  <a:ea typeface="微软雅黑" charset="0"/>
                </a:rPr>
                <a:t>课题的研究意义</a:t>
              </a:r>
              <a:endParaRPr lang="en-US" altLang="zh-CN" sz="2400" b="1" kern="0" dirty="0">
                <a:solidFill>
                  <a:schemeClr val="bg1"/>
                </a:solidFill>
                <a:ea typeface="微软雅黑" charset="0"/>
              </a:endParaRPr>
            </a:p>
          </p:txBody>
        </p:sp>
      </p:grpSp>
    </p:spTree>
    <p:extLst>
      <p:ext uri="{BB962C8B-B14F-4D97-AF65-F5344CB8AC3E}">
        <p14:creationId xmlns="" xmlns:p14="http://schemas.microsoft.com/office/powerpoint/2010/main" val="94319049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sz="2400" dirty="0" smtClean="0"/>
              <a:t>01</a:t>
            </a:r>
            <a:r>
              <a:rPr kumimoji="1" lang="zh-CN" altLang="en-US" sz="2400" dirty="0" smtClean="0"/>
              <a:t> 选题背景</a:t>
            </a:r>
            <a:endParaRPr kumimoji="1" lang="zh-CN" altLang="en-US" sz="2400" dirty="0"/>
          </a:p>
        </p:txBody>
      </p:sp>
      <p:grpSp>
        <p:nvGrpSpPr>
          <p:cNvPr id="4" name="组 44"/>
          <p:cNvGrpSpPr/>
          <p:nvPr/>
        </p:nvGrpSpPr>
        <p:grpSpPr>
          <a:xfrm>
            <a:off x="650567" y="1264920"/>
            <a:ext cx="9316393" cy="4021747"/>
            <a:chOff x="924887" y="3478396"/>
            <a:chExt cx="9316393" cy="4021747"/>
          </a:xfrm>
        </p:grpSpPr>
        <p:sp>
          <p:nvSpPr>
            <p:cNvPr id="46" name="矩形 45"/>
            <p:cNvSpPr/>
            <p:nvPr/>
          </p:nvSpPr>
          <p:spPr>
            <a:xfrm>
              <a:off x="924887" y="4022268"/>
              <a:ext cx="9316393" cy="3477875"/>
            </a:xfrm>
            <a:prstGeom prst="rect">
              <a:avLst/>
            </a:prstGeom>
          </p:spPr>
          <p:txBody>
            <a:bodyPr wrap="square" numCol="1" spcCol="360000">
              <a:spAutoFit/>
            </a:bodyPr>
            <a:lstStyle/>
            <a:p>
              <a:r>
                <a:rPr lang="en-US" altLang="zh-CN" sz="2000" dirty="0" smtClean="0"/>
                <a:t>1998</a:t>
              </a:r>
              <a:r>
                <a:rPr lang="zh-CN" altLang="zh-CN" sz="2000" dirty="0" smtClean="0"/>
                <a:t>年，王永为数万路人提供顺风车，为顺风车的发展开创先河。</a:t>
              </a:r>
              <a:r>
                <a:rPr lang="en-US" altLang="zh-CN" sz="2000" dirty="0" smtClean="0"/>
                <a:t>2012</a:t>
              </a:r>
              <a:r>
                <a:rPr lang="zh-CN" altLang="zh-CN" sz="2000" dirty="0" smtClean="0"/>
                <a:t>年</a:t>
              </a:r>
              <a:r>
                <a:rPr lang="en-US" altLang="zh-CN" sz="2000" dirty="0" smtClean="0"/>
                <a:t>1</a:t>
              </a:r>
              <a:r>
                <a:rPr lang="zh-CN" altLang="zh-CN" sz="2000" dirty="0" smtClean="0"/>
                <a:t>月</a:t>
              </a:r>
              <a:r>
                <a:rPr lang="en-US" altLang="zh-CN" sz="2000" dirty="0" smtClean="0"/>
                <a:t>10</a:t>
              </a:r>
              <a:r>
                <a:rPr lang="zh-CN" altLang="zh-CN" sz="2000" dirty="0" smtClean="0"/>
                <a:t>日，王永联合邓飞、赵普、郎永淳、陈伟鸿五位公益人士在新浪微博发起</a:t>
              </a:r>
              <a:r>
                <a:rPr lang="en-US" altLang="zh-CN" sz="2000" dirty="0" smtClean="0"/>
                <a:t> “</a:t>
              </a:r>
              <a:r>
                <a:rPr lang="zh-CN" altLang="zh-CN" sz="2000" dirty="0" smtClean="0"/>
                <a:t>春节回家顺风车</a:t>
              </a:r>
              <a:r>
                <a:rPr lang="en-US" altLang="zh-CN" sz="2000" dirty="0" smtClean="0"/>
                <a:t>”</a:t>
              </a:r>
              <a:r>
                <a:rPr lang="zh-CN" altLang="zh-CN" sz="2000" dirty="0" smtClean="0"/>
                <a:t>活动，倡议大家开顺风搭载同路的老乡一起回家，缓解春运困难。顺风车由此正式发展起来，并为以后的发展打下基础。</a:t>
              </a:r>
              <a:r>
                <a:rPr lang="en-US" altLang="zh-CN" sz="2000" dirty="0" smtClean="0"/>
                <a:t>2016</a:t>
              </a:r>
              <a:r>
                <a:rPr lang="zh-CN" altLang="zh-CN" sz="2000" dirty="0" smtClean="0"/>
                <a:t>年</a:t>
              </a:r>
              <a:r>
                <a:rPr lang="en-US" altLang="zh-CN" sz="2000" dirty="0" smtClean="0"/>
                <a:t>7</a:t>
              </a:r>
              <a:r>
                <a:rPr lang="zh-CN" altLang="zh-CN" sz="2000" dirty="0" smtClean="0"/>
                <a:t>月</a:t>
              </a:r>
              <a:r>
                <a:rPr lang="en-US" altLang="zh-CN" sz="2000" dirty="0" smtClean="0"/>
                <a:t>28</a:t>
              </a:r>
              <a:r>
                <a:rPr lang="zh-CN" altLang="zh-CN" sz="2000" dirty="0" smtClean="0"/>
                <a:t>日国务院办公厅发布了《关于深化改革推进出租车汽车行业健康发展的指导意见》和《网络预约出租车经营服务管理暂行办法》网络约车管理办法，明确了网络约车合法地位。</a:t>
              </a:r>
            </a:p>
            <a:p>
              <a:r>
                <a:rPr lang="zh-CN" altLang="zh-CN" sz="2000" dirty="0" smtClean="0"/>
                <a:t>大气污染越发严重，其中一个重要的原因就是车辆的尾气排放。去年年底全国各地不同程度的连续雾霾天气更是将其推向高峰。而日益增加的私家车，大部分都是空载，造成交通堵塞的同时也造成了资源的极大浪费。此项目的着眼于环节日益恶化的环境问题，缓解交通压力，充分利用车辆资源。</a:t>
              </a:r>
              <a:endParaRPr lang="zh-CN" altLang="en-US" sz="2000" dirty="0">
                <a:solidFill>
                  <a:schemeClr val="tx1">
                    <a:lumMod val="75000"/>
                    <a:lumOff val="25000"/>
                  </a:schemeClr>
                </a:solidFill>
                <a:latin typeface="微软雅黑" charset="0"/>
                <a:ea typeface="微软雅黑" charset="0"/>
              </a:endParaRPr>
            </a:p>
          </p:txBody>
        </p:sp>
        <p:sp>
          <p:nvSpPr>
            <p:cNvPr id="47" name="矩形 46"/>
            <p:cNvSpPr/>
            <p:nvPr/>
          </p:nvSpPr>
          <p:spPr>
            <a:xfrm>
              <a:off x="998039" y="3478396"/>
              <a:ext cx="2339102" cy="521681"/>
            </a:xfrm>
            <a:prstGeom prst="rect">
              <a:avLst/>
            </a:prstGeom>
            <a:solidFill>
              <a:schemeClr val="accent3">
                <a:lumMod val="75000"/>
              </a:schemeClr>
            </a:solidFill>
          </p:spPr>
          <p:txBody>
            <a:bodyPr wrap="none">
              <a:spAutoFit/>
            </a:bodyPr>
            <a:lstStyle/>
            <a:p>
              <a:pPr defTabSz="1219170">
                <a:lnSpc>
                  <a:spcPct val="130000"/>
                </a:lnSpc>
                <a:defRPr/>
              </a:pPr>
              <a:r>
                <a:rPr lang="zh-CN" altLang="en-US" sz="2400" dirty="0" smtClean="0"/>
                <a:t>课</a:t>
              </a:r>
              <a:r>
                <a:rPr lang="zh-CN" altLang="zh-CN" sz="2400" dirty="0" smtClean="0"/>
                <a:t>题提出的背景</a:t>
              </a:r>
              <a:endParaRPr lang="en-US" altLang="zh-CN" sz="2400" b="1" kern="0" dirty="0">
                <a:solidFill>
                  <a:schemeClr val="bg1"/>
                </a:solidFill>
                <a:ea typeface="微软雅黑" charset="0"/>
              </a:endParaRPr>
            </a:p>
          </p:txBody>
        </p:sp>
      </p:grpSp>
    </p:spTree>
    <p:extLst>
      <p:ext uri="{BB962C8B-B14F-4D97-AF65-F5344CB8AC3E}">
        <p14:creationId xmlns="" xmlns:p14="http://schemas.microsoft.com/office/powerpoint/2010/main" val="94319049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smtClean="0">
                <a:solidFill>
                  <a:schemeClr val="accent1"/>
                </a:solidFill>
                <a:latin typeface="Calibri"/>
                <a:ea typeface="宋体"/>
              </a:rPr>
              <a:t>02</a:t>
            </a:r>
            <a:endParaRPr kumimoji="1" lang="zh-CN" altLang="en-US" sz="19900" b="1" dirty="0">
              <a:solidFill>
                <a:schemeClr val="accent1"/>
              </a:solidFill>
              <a:latin typeface="Calibri"/>
              <a:ea typeface="宋体"/>
            </a:endParaRPr>
          </a:p>
        </p:txBody>
      </p:sp>
      <p:sp>
        <p:nvSpPr>
          <p:cNvPr id="3" name="矩形 2"/>
          <p:cNvSpPr/>
          <p:nvPr/>
        </p:nvSpPr>
        <p:spPr>
          <a:xfrm>
            <a:off x="7481956" y="2890391"/>
            <a:ext cx="3468468" cy="1077218"/>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作品概述</a:t>
            </a:r>
            <a:endParaRPr lang="en-US" altLang="zh-CN" sz="3600" b="1" dirty="0">
              <a:solidFill>
                <a:schemeClr val="accent1"/>
              </a:solidFill>
              <a:latin typeface="微软雅黑"/>
              <a:ea typeface="微软雅黑"/>
              <a:cs typeface="微软雅黑"/>
            </a:endParaRPr>
          </a:p>
          <a:p>
            <a:r>
              <a:rPr lang="en-US" altLang="zh-CN" sz="2800" dirty="0">
                <a:solidFill>
                  <a:schemeClr val="tx1">
                    <a:lumMod val="75000"/>
                    <a:lumOff val="25000"/>
                  </a:schemeClr>
                </a:solidFill>
                <a:latin typeface="Calibri"/>
                <a:ea typeface="宋体"/>
              </a:rPr>
              <a:t>INTRODUCTION</a:t>
            </a:r>
            <a:endParaRPr kumimoji="1" lang="zh-CN" altLang="en-US" sz="2800" dirty="0">
              <a:solidFill>
                <a:schemeClr val="tx1">
                  <a:lumMod val="75000"/>
                  <a:lumOff val="25000"/>
                </a:schemeClr>
              </a:solidFill>
              <a:latin typeface="Calibri"/>
              <a:ea typeface="宋体"/>
            </a:endParaRPr>
          </a:p>
        </p:txBody>
      </p:sp>
    </p:spTree>
    <p:extLst>
      <p:ext uri="{BB962C8B-B14F-4D97-AF65-F5344CB8AC3E}">
        <p14:creationId xmlns="" xmlns:p14="http://schemas.microsoft.com/office/powerpoint/2010/main" val="1386418627"/>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作品</a:t>
            </a:r>
            <a:r>
              <a:rPr kumimoji="1" lang="zh-CN" altLang="en-US" dirty="0" smtClean="0"/>
              <a:t>概述</a:t>
            </a:r>
            <a:endParaRPr kumimoji="1" lang="zh-CN" altLang="en-US" dirty="0"/>
          </a:p>
        </p:txBody>
      </p:sp>
      <p:pic>
        <p:nvPicPr>
          <p:cNvPr id="26" name="图片 25" descr="VB`[L8(C9Z910931_61[BPC.png"/>
          <p:cNvPicPr>
            <a:picLocks noChangeAspect="1"/>
          </p:cNvPicPr>
          <p:nvPr/>
        </p:nvPicPr>
        <p:blipFill>
          <a:blip r:embed="rId3"/>
          <a:srcRect/>
          <a:stretch>
            <a:fillRect/>
          </a:stretch>
        </p:blipFill>
        <p:spPr>
          <a:xfrm>
            <a:off x="1918741" y="1173585"/>
            <a:ext cx="7794885" cy="4901381"/>
          </a:xfrm>
          <a:prstGeom prst="rect">
            <a:avLst/>
          </a:prstGeom>
        </p:spPr>
      </p:pic>
    </p:spTree>
    <p:extLst>
      <p:ext uri="{BB962C8B-B14F-4D97-AF65-F5344CB8AC3E}">
        <p14:creationId xmlns="" xmlns:p14="http://schemas.microsoft.com/office/powerpoint/2010/main" val="38292623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作品</a:t>
            </a:r>
            <a:r>
              <a:rPr kumimoji="1" lang="zh-CN" altLang="en-US" dirty="0" smtClean="0"/>
              <a:t>概述</a:t>
            </a:r>
            <a:endParaRPr kumimoji="1" lang="zh-CN" altLang="en-US" dirty="0"/>
          </a:p>
        </p:txBody>
      </p:sp>
      <p:sp>
        <p:nvSpPr>
          <p:cNvPr id="27" name="TextBox 26"/>
          <p:cNvSpPr txBox="1"/>
          <p:nvPr/>
        </p:nvSpPr>
        <p:spPr>
          <a:xfrm>
            <a:off x="501446" y="1563328"/>
            <a:ext cx="8837426" cy="3139321"/>
          </a:xfrm>
          <a:prstGeom prst="rect">
            <a:avLst/>
          </a:prstGeom>
          <a:noFill/>
        </p:spPr>
        <p:txBody>
          <a:bodyPr wrap="square" rtlCol="0">
            <a:spAutoFit/>
          </a:bodyPr>
          <a:lstStyle/>
          <a:p>
            <a:pPr>
              <a:buClr>
                <a:srgbClr val="00B0F0"/>
              </a:buClr>
              <a:buFont typeface="Wingdings" pitchFamily="2" charset="2"/>
              <a:buChar char="u"/>
            </a:pPr>
            <a:r>
              <a:rPr lang="zh-CN" altLang="zh-CN" sz="2000" dirty="0" smtClean="0"/>
              <a:t>登录为已经注册顺风车的用户或车主登录。</a:t>
            </a:r>
          </a:p>
          <a:p>
            <a:pPr>
              <a:buClr>
                <a:srgbClr val="00B0F0"/>
              </a:buClr>
              <a:buFont typeface="Wingdings" pitchFamily="2" charset="2"/>
              <a:buChar char="u"/>
            </a:pPr>
            <a:r>
              <a:rPr lang="zh-CN" altLang="zh-CN" sz="2000" dirty="0" smtClean="0"/>
              <a:t>注册为未注册的用户注册为用户。</a:t>
            </a:r>
          </a:p>
          <a:p>
            <a:pPr>
              <a:buClr>
                <a:srgbClr val="00B0F0"/>
              </a:buClr>
              <a:buFont typeface="Wingdings" pitchFamily="2" charset="2"/>
              <a:buChar char="u"/>
            </a:pPr>
            <a:r>
              <a:rPr lang="zh-CN" altLang="zh-CN" sz="2000" dirty="0" smtClean="0"/>
              <a:t>日历界面为成功登录用户会自动跳转界面。</a:t>
            </a:r>
          </a:p>
          <a:p>
            <a:pPr>
              <a:buClr>
                <a:srgbClr val="00B0F0"/>
              </a:buClr>
              <a:buFont typeface="Wingdings" pitchFamily="2" charset="2"/>
              <a:buChar char="u"/>
            </a:pPr>
            <a:r>
              <a:rPr lang="zh-CN" altLang="zh-CN" sz="2000" dirty="0" smtClean="0"/>
              <a:t>寻找顺风车界面为普通用户查询合适的顺风车界面。</a:t>
            </a:r>
          </a:p>
          <a:p>
            <a:pPr>
              <a:buClr>
                <a:srgbClr val="00B0F0"/>
              </a:buClr>
              <a:buFont typeface="Wingdings" pitchFamily="2" charset="2"/>
              <a:buChar char="u"/>
            </a:pPr>
            <a:r>
              <a:rPr lang="zh-CN" altLang="zh-CN" sz="2000" dirty="0" smtClean="0"/>
              <a:t>我的行程界面，若普通用户则显示过往的出行记录和车主对你的评价；若为车主则显示车主过往的所有出行记录和用户对车主的评价。</a:t>
            </a:r>
          </a:p>
          <a:p>
            <a:pPr>
              <a:buClr>
                <a:srgbClr val="00B0F0"/>
              </a:buClr>
              <a:buFont typeface="Wingdings" pitchFamily="2" charset="2"/>
              <a:buChar char="u"/>
            </a:pPr>
            <a:r>
              <a:rPr lang="zh-CN" altLang="zh-CN" sz="2000" dirty="0" smtClean="0"/>
              <a:t>注册顺风车主界面为已用户注册为普通但尚未成功注册车主的用户提供。通过提供车牌号和车型成为车主。</a:t>
            </a:r>
          </a:p>
          <a:p>
            <a:pPr>
              <a:buClr>
                <a:srgbClr val="00B0F0"/>
              </a:buClr>
              <a:buFont typeface="Wingdings" pitchFamily="2" charset="2"/>
              <a:buChar char="u"/>
            </a:pPr>
            <a:r>
              <a:rPr lang="zh-CN" altLang="zh-CN" sz="2000" dirty="0" smtClean="0"/>
              <a:t>发布顺风行程为车主用户将即将出行的信息以及可以搭乘人数和价格发布。</a:t>
            </a:r>
          </a:p>
          <a:p>
            <a:endParaRPr lang="zh-CN" altLang="en-US" dirty="0"/>
          </a:p>
        </p:txBody>
      </p:sp>
    </p:spTree>
    <p:extLst>
      <p:ext uri="{BB962C8B-B14F-4D97-AF65-F5344CB8AC3E}">
        <p14:creationId xmlns="" xmlns:p14="http://schemas.microsoft.com/office/powerpoint/2010/main" val="38292623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作品</a:t>
            </a:r>
            <a:r>
              <a:rPr kumimoji="1" lang="zh-CN" altLang="en-US" dirty="0" smtClean="0"/>
              <a:t>概述</a:t>
            </a:r>
            <a:endParaRPr kumimoji="1" lang="zh-CN" altLang="en-US" dirty="0"/>
          </a:p>
        </p:txBody>
      </p:sp>
      <p:sp>
        <p:nvSpPr>
          <p:cNvPr id="27" name="TextBox 26"/>
          <p:cNvSpPr txBox="1"/>
          <p:nvPr/>
        </p:nvSpPr>
        <p:spPr>
          <a:xfrm>
            <a:off x="501446" y="1563328"/>
            <a:ext cx="8837426" cy="3139321"/>
          </a:xfrm>
          <a:prstGeom prst="rect">
            <a:avLst/>
          </a:prstGeom>
          <a:noFill/>
        </p:spPr>
        <p:txBody>
          <a:bodyPr wrap="square" rtlCol="0">
            <a:spAutoFit/>
          </a:bodyPr>
          <a:lstStyle/>
          <a:p>
            <a:pPr>
              <a:buClr>
                <a:srgbClr val="00B0F0"/>
              </a:buClr>
              <a:buFont typeface="Wingdings" pitchFamily="2" charset="2"/>
              <a:buChar char="u"/>
            </a:pPr>
            <a:r>
              <a:rPr lang="zh-CN" altLang="zh-CN" sz="2000" dirty="0" smtClean="0"/>
              <a:t>登录为已经注册顺风车的用户或车主登录。</a:t>
            </a:r>
          </a:p>
          <a:p>
            <a:pPr>
              <a:buClr>
                <a:srgbClr val="00B0F0"/>
              </a:buClr>
              <a:buFont typeface="Wingdings" pitchFamily="2" charset="2"/>
              <a:buChar char="u"/>
            </a:pPr>
            <a:r>
              <a:rPr lang="zh-CN" altLang="zh-CN" sz="2000" dirty="0" smtClean="0"/>
              <a:t>注册为未注册的用户注册为用户。</a:t>
            </a:r>
          </a:p>
          <a:p>
            <a:pPr>
              <a:buClr>
                <a:srgbClr val="00B0F0"/>
              </a:buClr>
              <a:buFont typeface="Wingdings" pitchFamily="2" charset="2"/>
              <a:buChar char="u"/>
            </a:pPr>
            <a:r>
              <a:rPr lang="zh-CN" altLang="zh-CN" sz="2000" dirty="0" smtClean="0"/>
              <a:t>日历界面为成功登录用户会自动跳转界面。</a:t>
            </a:r>
          </a:p>
          <a:p>
            <a:pPr>
              <a:buClr>
                <a:srgbClr val="00B0F0"/>
              </a:buClr>
              <a:buFont typeface="Wingdings" pitchFamily="2" charset="2"/>
              <a:buChar char="u"/>
            </a:pPr>
            <a:r>
              <a:rPr lang="zh-CN" altLang="zh-CN" sz="2000" dirty="0" smtClean="0"/>
              <a:t>寻找顺风车界面为普通用户查询合适的顺风车界面。</a:t>
            </a:r>
          </a:p>
          <a:p>
            <a:pPr>
              <a:buClr>
                <a:srgbClr val="00B0F0"/>
              </a:buClr>
              <a:buFont typeface="Wingdings" pitchFamily="2" charset="2"/>
              <a:buChar char="u"/>
            </a:pPr>
            <a:r>
              <a:rPr lang="zh-CN" altLang="zh-CN" sz="2000" dirty="0" smtClean="0"/>
              <a:t>我的行程界面，若普通用户则显示过往的出行记录和车主对你的评价；若为车主则显示车主过往的所有出行记录和用户对车主的评价。</a:t>
            </a:r>
          </a:p>
          <a:p>
            <a:pPr>
              <a:buClr>
                <a:srgbClr val="00B0F0"/>
              </a:buClr>
              <a:buFont typeface="Wingdings" pitchFamily="2" charset="2"/>
              <a:buChar char="u"/>
            </a:pPr>
            <a:r>
              <a:rPr lang="zh-CN" altLang="zh-CN" sz="2000" dirty="0" smtClean="0"/>
              <a:t>注册顺风车主界面为已用户注册为普通但尚未成功注册车主的用户提供。通过提供车牌号和车型成为车主。</a:t>
            </a:r>
          </a:p>
          <a:p>
            <a:pPr>
              <a:buClr>
                <a:srgbClr val="00B0F0"/>
              </a:buClr>
              <a:buFont typeface="Wingdings" pitchFamily="2" charset="2"/>
              <a:buChar char="u"/>
            </a:pPr>
            <a:r>
              <a:rPr lang="zh-CN" altLang="zh-CN" sz="2000" dirty="0" smtClean="0"/>
              <a:t>发布顺风行程为车主用户将即将出行的信息以及可以搭乘人数和价格发布。</a:t>
            </a:r>
          </a:p>
          <a:p>
            <a:endParaRPr lang="zh-CN" altLang="en-US" dirty="0"/>
          </a:p>
        </p:txBody>
      </p:sp>
    </p:spTree>
    <p:extLst>
      <p:ext uri="{BB962C8B-B14F-4D97-AF65-F5344CB8AC3E}">
        <p14:creationId xmlns="" xmlns:p14="http://schemas.microsoft.com/office/powerpoint/2010/main" val="382926234"/>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答辩 41 美乐辰.pptx"/>
</p:tagLst>
</file>

<file path=ppt/theme/theme1.xml><?xml version="1.0" encoding="utf-8"?>
<a:theme xmlns:a="http://schemas.openxmlformats.org/drawingml/2006/main" name="清风素材 https://12sc.taobao.com/">
  <a:themeElements>
    <a:clrScheme name="自定义 90">
      <a:dk1>
        <a:srgbClr val="000000"/>
      </a:dk1>
      <a:lt1>
        <a:srgbClr val="FFFFFF"/>
      </a:lt1>
      <a:dk2>
        <a:srgbClr val="000000"/>
      </a:dk2>
      <a:lt2>
        <a:srgbClr val="FFFDFD"/>
      </a:lt2>
      <a:accent1>
        <a:srgbClr val="5B32AB"/>
      </a:accent1>
      <a:accent2>
        <a:srgbClr val="D0E9CE"/>
      </a:accent2>
      <a:accent3>
        <a:srgbClr val="D2D2D2"/>
      </a:accent3>
      <a:accent4>
        <a:srgbClr val="F8F8F8"/>
      </a:accent4>
      <a:accent5>
        <a:srgbClr val="E4DBCD"/>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0">
    <a:dk1>
      <a:srgbClr val="000000"/>
    </a:dk1>
    <a:lt1>
      <a:srgbClr val="FFFFFF"/>
    </a:lt1>
    <a:dk2>
      <a:srgbClr val="000000"/>
    </a:dk2>
    <a:lt2>
      <a:srgbClr val="FFFDFD"/>
    </a:lt2>
    <a:accent1>
      <a:srgbClr val="5B32AB"/>
    </a:accent1>
    <a:accent2>
      <a:srgbClr val="D0E9CE"/>
    </a:accent2>
    <a:accent3>
      <a:srgbClr val="D2D2D2"/>
    </a:accent3>
    <a:accent4>
      <a:srgbClr val="F8F8F8"/>
    </a:accent4>
    <a:accent5>
      <a:srgbClr val="E4DBCD"/>
    </a:accent5>
    <a:accent6>
      <a:srgbClr val="515151"/>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3037</Words>
  <Application>Microsoft Office PowerPoint</Application>
  <PresentationFormat>自定义</PresentationFormat>
  <Paragraphs>132</Paragraphs>
  <Slides>23</Slides>
  <Notes>23</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清风素材 https://12sc.taobao.com/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 41 美乐辰.pptx</dc:title>
  <dc:subject/>
  <dc:creator/>
  <cp:keywords/>
  <dc:description/>
  <cp:lastModifiedBy/>
  <cp:revision>1</cp:revision>
  <dcterms:created xsi:type="dcterms:W3CDTF">2016-12-02T09:10:09Z</dcterms:created>
  <dcterms:modified xsi:type="dcterms:W3CDTF">2017-06-06T02:16:21Z</dcterms:modified>
  <cp:category/>
  <cp:contentStatus/>
</cp:coreProperties>
</file>