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2198251"/>
            <a:ext cx="8520600" cy="1332300"/>
          </a:xfrm>
          <a:prstGeom prst="rect">
            <a:avLst/>
          </a:prstGeom>
        </p:spPr>
        <p:txBody>
          <a:bodyPr anchorCtr="0" anchor="b" bIns="91425" lIns="91425" rIns="91425" wrap="square" tIns="91425">
            <a:noAutofit/>
          </a:bodyPr>
          <a:lstStyle/>
          <a:p>
            <a:pPr lvl="0" algn="l">
              <a:spcBef>
                <a:spcPts val="0"/>
              </a:spcBef>
              <a:buNone/>
            </a:pPr>
            <a:r>
              <a:rPr lang="en"/>
              <a:t>Restaurant Carryout System</a:t>
            </a:r>
          </a:p>
        </p:txBody>
      </p:sp>
      <p:sp>
        <p:nvSpPr>
          <p:cNvPr id="55" name="Shape 55"/>
          <p:cNvSpPr txBox="1"/>
          <p:nvPr>
            <p:ph idx="1" type="subTitle"/>
          </p:nvPr>
        </p:nvSpPr>
        <p:spPr>
          <a:xfrm>
            <a:off x="311700" y="3554470"/>
            <a:ext cx="8520600" cy="1332300"/>
          </a:xfrm>
          <a:prstGeom prst="rect">
            <a:avLst/>
          </a:prstGeom>
        </p:spPr>
        <p:txBody>
          <a:bodyPr anchorCtr="0" anchor="t" bIns="91425" lIns="91425" rIns="91425" wrap="square" tIns="91425">
            <a:noAutofit/>
          </a:bodyPr>
          <a:lstStyle/>
          <a:p>
            <a:pPr lvl="0">
              <a:spcBef>
                <a:spcPts val="0"/>
              </a:spcBef>
              <a:buNone/>
            </a:pPr>
            <a:r>
              <a:rPr lang="en"/>
              <a:t>Cameron Garratt, </a:t>
            </a:r>
            <a:r>
              <a:rPr lang="en"/>
              <a:t>Colin Wahl, Nicolas Burgess, Vivek Patel, Emma Fick</a:t>
            </a:r>
          </a:p>
        </p:txBody>
      </p:sp>
      <p:pic>
        <p:nvPicPr>
          <p:cNvPr id="56" name="Shape 56"/>
          <p:cNvPicPr preferRelativeResize="0"/>
          <p:nvPr/>
        </p:nvPicPr>
        <p:blipFill>
          <a:blip r:embed="rId3">
            <a:alphaModFix/>
          </a:blip>
          <a:stretch>
            <a:fillRect/>
          </a:stretch>
        </p:blipFill>
        <p:spPr>
          <a:xfrm>
            <a:off x="2767462" y="156800"/>
            <a:ext cx="3609072" cy="2406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Step 4</a:t>
            </a:r>
          </a:p>
        </p:txBody>
      </p:sp>
      <p:sp>
        <p:nvSpPr>
          <p:cNvPr id="128" name="Shape 128"/>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rtl="0">
              <a:spcBef>
                <a:spcPts val="0"/>
              </a:spcBef>
              <a:buNone/>
            </a:pPr>
            <a:r>
              <a:rPr lang="en"/>
              <a:t>AEHJKLMNOP 				    is not in BCNF</a:t>
            </a:r>
          </a:p>
          <a:p>
            <a:pPr lvl="0" rtl="0">
              <a:spcBef>
                <a:spcPts val="0"/>
              </a:spcBef>
              <a:buNone/>
            </a:pPr>
            <a:r>
              <a:rPr lang="en"/>
              <a:t>K</a:t>
            </a:r>
            <a:r>
              <a:rPr lang="en"/>
              <a:t> is a superkey of KLM but not of AEHJKLMNOP therefore</a:t>
            </a:r>
          </a:p>
          <a:p>
            <a:pPr lvl="0" rtl="0">
              <a:spcBef>
                <a:spcPts val="0"/>
              </a:spcBef>
              <a:buNone/>
            </a:pPr>
            <a:r>
              <a:rPr lang="en"/>
              <a:t>K -&gt; LM violates BCNF</a:t>
            </a:r>
          </a:p>
        </p:txBody>
      </p:sp>
      <p:sp>
        <p:nvSpPr>
          <p:cNvPr id="129" name="Shape 129"/>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AEHJKLMNOP</a:t>
            </a:r>
          </a:p>
        </p:txBody>
      </p:sp>
      <p:sp>
        <p:nvSpPr>
          <p:cNvPr id="130" name="Shape 130"/>
          <p:cNvSpPr/>
          <p:nvPr/>
        </p:nvSpPr>
        <p:spPr>
          <a:xfrm>
            <a:off x="4575500" y="2179200"/>
            <a:ext cx="1311900" cy="545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KLM</a:t>
            </a:r>
            <a:r>
              <a:rPr lang="en"/>
              <a:t>	</a:t>
            </a:r>
          </a:p>
        </p:txBody>
      </p:sp>
      <p:sp>
        <p:nvSpPr>
          <p:cNvPr id="131" name="Shape 131"/>
          <p:cNvSpPr/>
          <p:nvPr/>
        </p:nvSpPr>
        <p:spPr>
          <a:xfrm>
            <a:off x="6405100" y="2165400"/>
            <a:ext cx="17145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AEHJKNOP</a:t>
            </a:r>
          </a:p>
        </p:txBody>
      </p:sp>
      <p:cxnSp>
        <p:nvCxnSpPr>
          <p:cNvPr id="132" name="Shape 132"/>
          <p:cNvCxnSpPr>
            <a:stCxn id="129" idx="2"/>
            <a:endCxn id="130" idx="0"/>
          </p:cNvCxnSpPr>
          <p:nvPr/>
        </p:nvCxnSpPr>
        <p:spPr>
          <a:xfrm flipH="1">
            <a:off x="5231450" y="1815425"/>
            <a:ext cx="615600" cy="363900"/>
          </a:xfrm>
          <a:prstGeom prst="straightConnector1">
            <a:avLst/>
          </a:prstGeom>
          <a:noFill/>
          <a:ln cap="flat" cmpd="sng" w="38100">
            <a:solidFill>
              <a:srgbClr val="FFFFFF"/>
            </a:solidFill>
            <a:prstDash val="solid"/>
            <a:round/>
            <a:headEnd len="lg" w="lg" type="none"/>
            <a:tailEnd len="lg" w="lg" type="none"/>
          </a:ln>
        </p:spPr>
      </p:cxnSp>
      <p:cxnSp>
        <p:nvCxnSpPr>
          <p:cNvPr id="133" name="Shape 133"/>
          <p:cNvCxnSpPr>
            <a:stCxn id="129" idx="2"/>
            <a:endCxn id="131" idx="0"/>
          </p:cNvCxnSpPr>
          <p:nvPr/>
        </p:nvCxnSpPr>
        <p:spPr>
          <a:xfrm>
            <a:off x="5847050" y="1815425"/>
            <a:ext cx="1415400" cy="3501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Step 5</a:t>
            </a:r>
          </a:p>
        </p:txBody>
      </p:sp>
      <p:sp>
        <p:nvSpPr>
          <p:cNvPr id="139" name="Shape 139"/>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rtl="0">
              <a:spcBef>
                <a:spcPts val="0"/>
              </a:spcBef>
              <a:buNone/>
            </a:pPr>
            <a:r>
              <a:rPr lang="en"/>
              <a:t>AEHJKNOP 					    is not in BCNF</a:t>
            </a:r>
          </a:p>
          <a:p>
            <a:pPr lvl="0" rtl="0">
              <a:spcBef>
                <a:spcPts val="0"/>
              </a:spcBef>
              <a:buNone/>
            </a:pPr>
            <a:r>
              <a:rPr lang="en"/>
              <a:t>N</a:t>
            </a:r>
            <a:r>
              <a:rPr lang="en"/>
              <a:t> is a superkey of NO but not of AEHJKNOP therefore</a:t>
            </a:r>
          </a:p>
          <a:p>
            <a:pPr lvl="0" rtl="0">
              <a:spcBef>
                <a:spcPts val="0"/>
              </a:spcBef>
              <a:buNone/>
            </a:pPr>
            <a:r>
              <a:rPr lang="en"/>
              <a:t>N -&gt; O violates BCNF</a:t>
            </a:r>
          </a:p>
        </p:txBody>
      </p:sp>
      <p:sp>
        <p:nvSpPr>
          <p:cNvPr id="140" name="Shape 140"/>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AEHJKNOP</a:t>
            </a:r>
          </a:p>
        </p:txBody>
      </p:sp>
      <p:sp>
        <p:nvSpPr>
          <p:cNvPr id="141" name="Shape 141"/>
          <p:cNvSpPr/>
          <p:nvPr/>
        </p:nvSpPr>
        <p:spPr>
          <a:xfrm>
            <a:off x="4575500" y="2179200"/>
            <a:ext cx="1311900" cy="545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a:t>
            </a:r>
            <a:r>
              <a:rPr lang="en"/>
              <a:t>	</a:t>
            </a:r>
          </a:p>
        </p:txBody>
      </p:sp>
      <p:sp>
        <p:nvSpPr>
          <p:cNvPr id="142" name="Shape 142"/>
          <p:cNvSpPr/>
          <p:nvPr/>
        </p:nvSpPr>
        <p:spPr>
          <a:xfrm>
            <a:off x="6405100" y="2165400"/>
            <a:ext cx="17145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AEHJKNP</a:t>
            </a:r>
          </a:p>
        </p:txBody>
      </p:sp>
      <p:cxnSp>
        <p:nvCxnSpPr>
          <p:cNvPr id="143" name="Shape 143"/>
          <p:cNvCxnSpPr>
            <a:stCxn id="140" idx="2"/>
            <a:endCxn id="141" idx="0"/>
          </p:cNvCxnSpPr>
          <p:nvPr/>
        </p:nvCxnSpPr>
        <p:spPr>
          <a:xfrm flipH="1">
            <a:off x="5231450" y="1815425"/>
            <a:ext cx="615600" cy="363900"/>
          </a:xfrm>
          <a:prstGeom prst="straightConnector1">
            <a:avLst/>
          </a:prstGeom>
          <a:noFill/>
          <a:ln cap="flat" cmpd="sng" w="38100">
            <a:solidFill>
              <a:srgbClr val="FFFFFF"/>
            </a:solidFill>
            <a:prstDash val="solid"/>
            <a:round/>
            <a:headEnd len="lg" w="lg" type="none"/>
            <a:tailEnd len="lg" w="lg" type="none"/>
          </a:ln>
        </p:spPr>
      </p:cxnSp>
      <p:cxnSp>
        <p:nvCxnSpPr>
          <p:cNvPr id="144" name="Shape 144"/>
          <p:cNvCxnSpPr>
            <a:stCxn id="140" idx="2"/>
            <a:endCxn id="142" idx="0"/>
          </p:cNvCxnSpPr>
          <p:nvPr/>
        </p:nvCxnSpPr>
        <p:spPr>
          <a:xfrm>
            <a:off x="5847050" y="1815425"/>
            <a:ext cx="1415400" cy="3501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Step 6</a:t>
            </a:r>
          </a:p>
        </p:txBody>
      </p:sp>
      <p:sp>
        <p:nvSpPr>
          <p:cNvPr id="150" name="Shape 150"/>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rtl="0">
              <a:spcBef>
                <a:spcPts val="0"/>
              </a:spcBef>
              <a:buNone/>
            </a:pPr>
            <a:r>
              <a:rPr lang="en"/>
              <a:t>AEHJKNP 					    is not in BCNF</a:t>
            </a:r>
          </a:p>
          <a:p>
            <a:pPr lvl="0" rtl="0">
              <a:spcBef>
                <a:spcPts val="0"/>
              </a:spcBef>
              <a:buNone/>
            </a:pPr>
            <a:r>
              <a:rPr lang="en"/>
              <a:t>EHK</a:t>
            </a:r>
            <a:r>
              <a:rPr lang="en"/>
              <a:t> is a superkey of EHKJ but not of AEHJKNP therefore</a:t>
            </a:r>
          </a:p>
          <a:p>
            <a:pPr lvl="0" rtl="0">
              <a:spcBef>
                <a:spcPts val="0"/>
              </a:spcBef>
              <a:buNone/>
            </a:pPr>
            <a:r>
              <a:rPr lang="en"/>
              <a:t>EHK -&gt; J violates BCNF</a:t>
            </a:r>
          </a:p>
        </p:txBody>
      </p:sp>
      <p:sp>
        <p:nvSpPr>
          <p:cNvPr id="151" name="Shape 151"/>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AEHJKNP</a:t>
            </a:r>
          </a:p>
        </p:txBody>
      </p:sp>
      <p:sp>
        <p:nvSpPr>
          <p:cNvPr id="152" name="Shape 152"/>
          <p:cNvSpPr/>
          <p:nvPr/>
        </p:nvSpPr>
        <p:spPr>
          <a:xfrm>
            <a:off x="4575500" y="2179200"/>
            <a:ext cx="1311900" cy="545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EHKJ</a:t>
            </a:r>
          </a:p>
        </p:txBody>
      </p:sp>
      <p:sp>
        <p:nvSpPr>
          <p:cNvPr id="153" name="Shape 153"/>
          <p:cNvSpPr/>
          <p:nvPr/>
        </p:nvSpPr>
        <p:spPr>
          <a:xfrm>
            <a:off x="6405100" y="2165400"/>
            <a:ext cx="17145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AEHKNP</a:t>
            </a:r>
          </a:p>
        </p:txBody>
      </p:sp>
      <p:cxnSp>
        <p:nvCxnSpPr>
          <p:cNvPr id="154" name="Shape 154"/>
          <p:cNvCxnSpPr>
            <a:stCxn id="151" idx="2"/>
            <a:endCxn id="152" idx="0"/>
          </p:cNvCxnSpPr>
          <p:nvPr/>
        </p:nvCxnSpPr>
        <p:spPr>
          <a:xfrm flipH="1">
            <a:off x="5231450" y="1815425"/>
            <a:ext cx="615600" cy="363900"/>
          </a:xfrm>
          <a:prstGeom prst="straightConnector1">
            <a:avLst/>
          </a:prstGeom>
          <a:noFill/>
          <a:ln cap="flat" cmpd="sng" w="38100">
            <a:solidFill>
              <a:srgbClr val="FFFFFF"/>
            </a:solidFill>
            <a:prstDash val="solid"/>
            <a:round/>
            <a:headEnd len="lg" w="lg" type="none"/>
            <a:tailEnd len="lg" w="lg" type="none"/>
          </a:ln>
        </p:spPr>
      </p:cxnSp>
      <p:cxnSp>
        <p:nvCxnSpPr>
          <p:cNvPr id="155" name="Shape 155"/>
          <p:cNvCxnSpPr>
            <a:stCxn id="151" idx="2"/>
            <a:endCxn id="153" idx="0"/>
          </p:cNvCxnSpPr>
          <p:nvPr/>
        </p:nvCxnSpPr>
        <p:spPr>
          <a:xfrm>
            <a:off x="5847050" y="1815425"/>
            <a:ext cx="1415400" cy="3501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Step 7</a:t>
            </a:r>
          </a:p>
        </p:txBody>
      </p:sp>
      <p:sp>
        <p:nvSpPr>
          <p:cNvPr id="161" name="Shape 161"/>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rtl="0">
              <a:spcBef>
                <a:spcPts val="0"/>
              </a:spcBef>
              <a:buNone/>
            </a:pPr>
            <a:r>
              <a:rPr lang="en"/>
              <a:t>AEHKNP 					    is not in BCNF</a:t>
            </a:r>
          </a:p>
          <a:p>
            <a:pPr lvl="0" rtl="0">
              <a:spcBef>
                <a:spcPts val="0"/>
              </a:spcBef>
              <a:buNone/>
            </a:pPr>
            <a:r>
              <a:rPr lang="en"/>
              <a:t>EHN is a superkey of EHNP but not of AEHKNP therefore</a:t>
            </a:r>
          </a:p>
          <a:p>
            <a:pPr lvl="0" rtl="0">
              <a:spcBef>
                <a:spcPts val="0"/>
              </a:spcBef>
              <a:buNone/>
            </a:pPr>
            <a:r>
              <a:rPr lang="en"/>
              <a:t>EHN -&gt; P violates BCNF</a:t>
            </a:r>
          </a:p>
        </p:txBody>
      </p:sp>
      <p:sp>
        <p:nvSpPr>
          <p:cNvPr id="162" name="Shape 162"/>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AEHKNP</a:t>
            </a:r>
          </a:p>
        </p:txBody>
      </p:sp>
      <p:sp>
        <p:nvSpPr>
          <p:cNvPr id="163" name="Shape 163"/>
          <p:cNvSpPr/>
          <p:nvPr/>
        </p:nvSpPr>
        <p:spPr>
          <a:xfrm>
            <a:off x="4575500" y="2179200"/>
            <a:ext cx="1311900" cy="545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EHNP</a:t>
            </a:r>
          </a:p>
        </p:txBody>
      </p:sp>
      <p:sp>
        <p:nvSpPr>
          <p:cNvPr id="164" name="Shape 164"/>
          <p:cNvSpPr/>
          <p:nvPr/>
        </p:nvSpPr>
        <p:spPr>
          <a:xfrm>
            <a:off x="6405100" y="2165400"/>
            <a:ext cx="17145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AEHKN</a:t>
            </a:r>
          </a:p>
        </p:txBody>
      </p:sp>
      <p:cxnSp>
        <p:nvCxnSpPr>
          <p:cNvPr id="165" name="Shape 165"/>
          <p:cNvCxnSpPr>
            <a:stCxn id="162" idx="2"/>
            <a:endCxn id="163" idx="0"/>
          </p:cNvCxnSpPr>
          <p:nvPr/>
        </p:nvCxnSpPr>
        <p:spPr>
          <a:xfrm flipH="1">
            <a:off x="5231450" y="1815425"/>
            <a:ext cx="615600" cy="363900"/>
          </a:xfrm>
          <a:prstGeom prst="straightConnector1">
            <a:avLst/>
          </a:prstGeom>
          <a:noFill/>
          <a:ln cap="flat" cmpd="sng" w="38100">
            <a:solidFill>
              <a:srgbClr val="FFFFFF"/>
            </a:solidFill>
            <a:prstDash val="solid"/>
            <a:round/>
            <a:headEnd len="lg" w="lg" type="none"/>
            <a:tailEnd len="lg" w="lg" type="none"/>
          </a:ln>
        </p:spPr>
      </p:cxnSp>
      <p:cxnSp>
        <p:nvCxnSpPr>
          <p:cNvPr id="166" name="Shape 166"/>
          <p:cNvCxnSpPr>
            <a:stCxn id="162" idx="2"/>
            <a:endCxn id="164" idx="0"/>
          </p:cNvCxnSpPr>
          <p:nvPr/>
        </p:nvCxnSpPr>
        <p:spPr>
          <a:xfrm>
            <a:off x="5847050" y="1815425"/>
            <a:ext cx="1415400" cy="3501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Final Step</a:t>
            </a:r>
          </a:p>
        </p:txBody>
      </p:sp>
      <p:sp>
        <p:nvSpPr>
          <p:cNvPr id="172" name="Shape 172"/>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rtl="0">
              <a:spcBef>
                <a:spcPts val="0"/>
              </a:spcBef>
              <a:buNone/>
            </a:pPr>
            <a:r>
              <a:rPr lang="en"/>
              <a:t>AEHKN</a:t>
            </a:r>
            <a:r>
              <a:rPr lang="en"/>
              <a:t>	is in BCNF</a:t>
            </a:r>
          </a:p>
          <a:p>
            <a:pPr lvl="0" rtl="0">
              <a:spcBef>
                <a:spcPts val="0"/>
              </a:spcBef>
              <a:buNone/>
            </a:pPr>
            <a:r>
              <a:rPr lang="en"/>
              <a:t>AEHKN </a:t>
            </a:r>
            <a:r>
              <a:rPr lang="en"/>
              <a:t>is a superkey of AEHKN</a:t>
            </a:r>
          </a:p>
          <a:p>
            <a:pPr lvl="0" rtl="0">
              <a:spcBef>
                <a:spcPts val="0"/>
              </a:spcBef>
              <a:buNone/>
            </a:pPr>
            <a:r>
              <a:t/>
            </a:r>
            <a:endParaRPr/>
          </a:p>
        </p:txBody>
      </p:sp>
      <p:sp>
        <p:nvSpPr>
          <p:cNvPr id="173" name="Shape 173"/>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AEHKN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788350" y="104748"/>
            <a:ext cx="5525700" cy="742800"/>
          </a:xfrm>
          <a:prstGeom prst="rect">
            <a:avLst/>
          </a:prstGeom>
        </p:spPr>
        <p:txBody>
          <a:bodyPr anchorCtr="0" anchor="t" bIns="91425" lIns="91425" rIns="91425" wrap="square" tIns="91425">
            <a:noAutofit/>
          </a:bodyPr>
          <a:lstStyle/>
          <a:p>
            <a:pPr lvl="0">
              <a:spcBef>
                <a:spcPts val="0"/>
              </a:spcBef>
              <a:buNone/>
            </a:pPr>
            <a:r>
              <a:rPr lang="en"/>
              <a:t>Complete BCNF Decomposition</a:t>
            </a:r>
          </a:p>
        </p:txBody>
      </p:sp>
      <p:sp>
        <p:nvSpPr>
          <p:cNvPr id="179" name="Shape 179"/>
          <p:cNvSpPr/>
          <p:nvPr/>
        </p:nvSpPr>
        <p:spPr>
          <a:xfrm>
            <a:off x="307388" y="485150"/>
            <a:ext cx="23757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ABCDEFGHIJKLMNOP</a:t>
            </a:r>
          </a:p>
        </p:txBody>
      </p:sp>
      <p:sp>
        <p:nvSpPr>
          <p:cNvPr id="180" name="Shape 180"/>
          <p:cNvSpPr/>
          <p:nvPr/>
        </p:nvSpPr>
        <p:spPr>
          <a:xfrm>
            <a:off x="307388" y="1027783"/>
            <a:ext cx="1225800" cy="392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ABCD	</a:t>
            </a:r>
          </a:p>
        </p:txBody>
      </p:sp>
      <p:sp>
        <p:nvSpPr>
          <p:cNvPr id="181" name="Shape 181"/>
          <p:cNvSpPr/>
          <p:nvPr/>
        </p:nvSpPr>
        <p:spPr>
          <a:xfrm>
            <a:off x="2016463" y="1017825"/>
            <a:ext cx="18180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AEFGHIJKLMNOP</a:t>
            </a:r>
          </a:p>
        </p:txBody>
      </p:sp>
      <p:cxnSp>
        <p:nvCxnSpPr>
          <p:cNvPr id="182" name="Shape 182"/>
          <p:cNvCxnSpPr>
            <a:stCxn id="179" idx="2"/>
            <a:endCxn id="180" idx="0"/>
          </p:cNvCxnSpPr>
          <p:nvPr/>
        </p:nvCxnSpPr>
        <p:spPr>
          <a:xfrm flipH="1">
            <a:off x="920138" y="898550"/>
            <a:ext cx="575100" cy="129300"/>
          </a:xfrm>
          <a:prstGeom prst="straightConnector1">
            <a:avLst/>
          </a:prstGeom>
          <a:noFill/>
          <a:ln cap="flat" cmpd="sng" w="38100">
            <a:solidFill>
              <a:srgbClr val="FFFFFF"/>
            </a:solidFill>
            <a:prstDash val="solid"/>
            <a:round/>
            <a:headEnd len="lg" w="lg" type="none"/>
            <a:tailEnd len="lg" w="lg" type="none"/>
          </a:ln>
        </p:spPr>
      </p:cxnSp>
      <p:cxnSp>
        <p:nvCxnSpPr>
          <p:cNvPr id="183" name="Shape 183"/>
          <p:cNvCxnSpPr>
            <a:stCxn id="179" idx="2"/>
            <a:endCxn id="181" idx="0"/>
          </p:cNvCxnSpPr>
          <p:nvPr/>
        </p:nvCxnSpPr>
        <p:spPr>
          <a:xfrm>
            <a:off x="1495238" y="898550"/>
            <a:ext cx="1430100" cy="119400"/>
          </a:xfrm>
          <a:prstGeom prst="straightConnector1">
            <a:avLst/>
          </a:prstGeom>
          <a:noFill/>
          <a:ln cap="flat" cmpd="sng" w="38100">
            <a:solidFill>
              <a:srgbClr val="FFFFFF"/>
            </a:solidFill>
            <a:prstDash val="solid"/>
            <a:round/>
            <a:headEnd len="lg" w="lg" type="none"/>
            <a:tailEnd len="lg" w="lg" type="none"/>
          </a:ln>
        </p:spPr>
      </p:cxnSp>
      <p:sp>
        <p:nvSpPr>
          <p:cNvPr id="184" name="Shape 184"/>
          <p:cNvSpPr/>
          <p:nvPr/>
        </p:nvSpPr>
        <p:spPr>
          <a:xfrm>
            <a:off x="1254474" y="1682914"/>
            <a:ext cx="1225800" cy="392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EFG	</a:t>
            </a:r>
          </a:p>
        </p:txBody>
      </p:sp>
      <p:sp>
        <p:nvSpPr>
          <p:cNvPr id="185" name="Shape 185"/>
          <p:cNvSpPr/>
          <p:nvPr/>
        </p:nvSpPr>
        <p:spPr>
          <a:xfrm>
            <a:off x="2963562" y="1672959"/>
            <a:ext cx="14562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AEHIJKLMNOP</a:t>
            </a:r>
          </a:p>
        </p:txBody>
      </p:sp>
      <p:cxnSp>
        <p:nvCxnSpPr>
          <p:cNvPr id="186" name="Shape 186"/>
          <p:cNvCxnSpPr>
            <a:endCxn id="184" idx="0"/>
          </p:cNvCxnSpPr>
          <p:nvPr/>
        </p:nvCxnSpPr>
        <p:spPr>
          <a:xfrm flipH="1">
            <a:off x="1867374" y="1420414"/>
            <a:ext cx="575100" cy="262500"/>
          </a:xfrm>
          <a:prstGeom prst="straightConnector1">
            <a:avLst/>
          </a:prstGeom>
          <a:noFill/>
          <a:ln cap="flat" cmpd="sng" w="38100">
            <a:solidFill>
              <a:srgbClr val="FFFFFF"/>
            </a:solidFill>
            <a:prstDash val="solid"/>
            <a:round/>
            <a:headEnd len="lg" w="lg" type="none"/>
            <a:tailEnd len="lg" w="lg" type="none"/>
          </a:ln>
        </p:spPr>
      </p:cxnSp>
      <p:cxnSp>
        <p:nvCxnSpPr>
          <p:cNvPr id="187" name="Shape 187"/>
          <p:cNvCxnSpPr>
            <a:endCxn id="185" idx="0"/>
          </p:cNvCxnSpPr>
          <p:nvPr/>
        </p:nvCxnSpPr>
        <p:spPr>
          <a:xfrm>
            <a:off x="2369562" y="1420959"/>
            <a:ext cx="1322100" cy="252000"/>
          </a:xfrm>
          <a:prstGeom prst="straightConnector1">
            <a:avLst/>
          </a:prstGeom>
          <a:noFill/>
          <a:ln cap="flat" cmpd="sng" w="38100">
            <a:solidFill>
              <a:srgbClr val="FFFFFF"/>
            </a:solidFill>
            <a:prstDash val="solid"/>
            <a:round/>
            <a:headEnd len="lg" w="lg" type="none"/>
            <a:tailEnd len="lg" w="lg" type="none"/>
          </a:ln>
        </p:spPr>
      </p:cxnSp>
      <p:sp>
        <p:nvSpPr>
          <p:cNvPr id="188" name="Shape 188"/>
          <p:cNvSpPr/>
          <p:nvPr/>
        </p:nvSpPr>
        <p:spPr>
          <a:xfrm>
            <a:off x="2125361" y="2232216"/>
            <a:ext cx="1225800" cy="392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HI	</a:t>
            </a:r>
          </a:p>
        </p:txBody>
      </p:sp>
      <p:sp>
        <p:nvSpPr>
          <p:cNvPr id="189" name="Shape 189"/>
          <p:cNvSpPr/>
          <p:nvPr/>
        </p:nvSpPr>
        <p:spPr>
          <a:xfrm>
            <a:off x="3834448" y="2222270"/>
            <a:ext cx="16014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AEHJKLMNOP</a:t>
            </a:r>
          </a:p>
        </p:txBody>
      </p:sp>
      <p:cxnSp>
        <p:nvCxnSpPr>
          <p:cNvPr id="190" name="Shape 190"/>
          <p:cNvCxnSpPr>
            <a:endCxn id="188" idx="0"/>
          </p:cNvCxnSpPr>
          <p:nvPr/>
        </p:nvCxnSpPr>
        <p:spPr>
          <a:xfrm flipH="1">
            <a:off x="2738261" y="1969716"/>
            <a:ext cx="575100" cy="262500"/>
          </a:xfrm>
          <a:prstGeom prst="straightConnector1">
            <a:avLst/>
          </a:prstGeom>
          <a:noFill/>
          <a:ln cap="flat" cmpd="sng" w="38100">
            <a:solidFill>
              <a:srgbClr val="FFFFFF"/>
            </a:solidFill>
            <a:prstDash val="solid"/>
            <a:round/>
            <a:headEnd len="lg" w="lg" type="none"/>
            <a:tailEnd len="lg" w="lg" type="none"/>
          </a:ln>
        </p:spPr>
      </p:cxnSp>
      <p:cxnSp>
        <p:nvCxnSpPr>
          <p:cNvPr id="191" name="Shape 191"/>
          <p:cNvCxnSpPr>
            <a:endCxn id="189" idx="0"/>
          </p:cNvCxnSpPr>
          <p:nvPr/>
        </p:nvCxnSpPr>
        <p:spPr>
          <a:xfrm>
            <a:off x="3313048" y="1970270"/>
            <a:ext cx="1322100" cy="252000"/>
          </a:xfrm>
          <a:prstGeom prst="straightConnector1">
            <a:avLst/>
          </a:prstGeom>
          <a:noFill/>
          <a:ln cap="flat" cmpd="sng" w="38100">
            <a:solidFill>
              <a:srgbClr val="FFFFFF"/>
            </a:solidFill>
            <a:prstDash val="solid"/>
            <a:round/>
            <a:headEnd len="lg" w="lg" type="none"/>
            <a:tailEnd len="lg" w="lg" type="none"/>
          </a:ln>
        </p:spPr>
      </p:cxnSp>
      <p:sp>
        <p:nvSpPr>
          <p:cNvPr id="192" name="Shape 192"/>
          <p:cNvSpPr/>
          <p:nvPr/>
        </p:nvSpPr>
        <p:spPr>
          <a:xfrm>
            <a:off x="3072448" y="2791872"/>
            <a:ext cx="1225800" cy="392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KLM	</a:t>
            </a:r>
          </a:p>
        </p:txBody>
      </p:sp>
      <p:sp>
        <p:nvSpPr>
          <p:cNvPr id="193" name="Shape 193"/>
          <p:cNvSpPr/>
          <p:nvPr/>
        </p:nvSpPr>
        <p:spPr>
          <a:xfrm>
            <a:off x="4781534" y="2781926"/>
            <a:ext cx="16014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AEHJKNOP</a:t>
            </a:r>
          </a:p>
        </p:txBody>
      </p:sp>
      <p:cxnSp>
        <p:nvCxnSpPr>
          <p:cNvPr id="194" name="Shape 194"/>
          <p:cNvCxnSpPr>
            <a:endCxn id="192" idx="0"/>
          </p:cNvCxnSpPr>
          <p:nvPr/>
        </p:nvCxnSpPr>
        <p:spPr>
          <a:xfrm flipH="1">
            <a:off x="3685348" y="2529372"/>
            <a:ext cx="575100" cy="262500"/>
          </a:xfrm>
          <a:prstGeom prst="straightConnector1">
            <a:avLst/>
          </a:prstGeom>
          <a:noFill/>
          <a:ln cap="flat" cmpd="sng" w="38100">
            <a:solidFill>
              <a:srgbClr val="FFFFFF"/>
            </a:solidFill>
            <a:prstDash val="solid"/>
            <a:round/>
            <a:headEnd len="lg" w="lg" type="none"/>
            <a:tailEnd len="lg" w="lg" type="none"/>
          </a:ln>
        </p:spPr>
      </p:cxnSp>
      <p:cxnSp>
        <p:nvCxnSpPr>
          <p:cNvPr id="195" name="Shape 195"/>
          <p:cNvCxnSpPr>
            <a:endCxn id="193" idx="0"/>
          </p:cNvCxnSpPr>
          <p:nvPr/>
        </p:nvCxnSpPr>
        <p:spPr>
          <a:xfrm>
            <a:off x="4260134" y="2529926"/>
            <a:ext cx="1322100" cy="252000"/>
          </a:xfrm>
          <a:prstGeom prst="straightConnector1">
            <a:avLst/>
          </a:prstGeom>
          <a:noFill/>
          <a:ln cap="flat" cmpd="sng" w="38100">
            <a:solidFill>
              <a:srgbClr val="FFFFFF"/>
            </a:solidFill>
            <a:prstDash val="solid"/>
            <a:round/>
            <a:headEnd len="lg" w="lg" type="none"/>
            <a:tailEnd len="lg" w="lg" type="none"/>
          </a:ln>
        </p:spPr>
      </p:cxnSp>
      <p:sp>
        <p:nvSpPr>
          <p:cNvPr id="196" name="Shape 196"/>
          <p:cNvSpPr/>
          <p:nvPr/>
        </p:nvSpPr>
        <p:spPr>
          <a:xfrm>
            <a:off x="4095734" y="3362028"/>
            <a:ext cx="1225800" cy="392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	</a:t>
            </a:r>
          </a:p>
        </p:txBody>
      </p:sp>
      <p:sp>
        <p:nvSpPr>
          <p:cNvPr id="197" name="Shape 197"/>
          <p:cNvSpPr/>
          <p:nvPr/>
        </p:nvSpPr>
        <p:spPr>
          <a:xfrm>
            <a:off x="5804821" y="3352083"/>
            <a:ext cx="16014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AEHJKNP</a:t>
            </a:r>
          </a:p>
        </p:txBody>
      </p:sp>
      <p:cxnSp>
        <p:nvCxnSpPr>
          <p:cNvPr id="198" name="Shape 198"/>
          <p:cNvCxnSpPr>
            <a:endCxn id="196" idx="0"/>
          </p:cNvCxnSpPr>
          <p:nvPr/>
        </p:nvCxnSpPr>
        <p:spPr>
          <a:xfrm flipH="1">
            <a:off x="4708634" y="3099528"/>
            <a:ext cx="575100" cy="262500"/>
          </a:xfrm>
          <a:prstGeom prst="straightConnector1">
            <a:avLst/>
          </a:prstGeom>
          <a:noFill/>
          <a:ln cap="flat" cmpd="sng" w="38100">
            <a:solidFill>
              <a:srgbClr val="FFFFFF"/>
            </a:solidFill>
            <a:prstDash val="solid"/>
            <a:round/>
            <a:headEnd len="lg" w="lg" type="none"/>
            <a:tailEnd len="lg" w="lg" type="none"/>
          </a:ln>
        </p:spPr>
      </p:cxnSp>
      <p:cxnSp>
        <p:nvCxnSpPr>
          <p:cNvPr id="199" name="Shape 199"/>
          <p:cNvCxnSpPr>
            <a:endCxn id="197" idx="0"/>
          </p:cNvCxnSpPr>
          <p:nvPr/>
        </p:nvCxnSpPr>
        <p:spPr>
          <a:xfrm>
            <a:off x="5283421" y="3100083"/>
            <a:ext cx="1322100" cy="252000"/>
          </a:xfrm>
          <a:prstGeom prst="straightConnector1">
            <a:avLst/>
          </a:prstGeom>
          <a:noFill/>
          <a:ln cap="flat" cmpd="sng" w="38100">
            <a:solidFill>
              <a:srgbClr val="FFFFFF"/>
            </a:solidFill>
            <a:prstDash val="solid"/>
            <a:round/>
            <a:headEnd len="lg" w="lg" type="none"/>
            <a:tailEnd len="lg" w="lg" type="none"/>
          </a:ln>
        </p:spPr>
      </p:cxnSp>
      <p:sp>
        <p:nvSpPr>
          <p:cNvPr id="200" name="Shape 200"/>
          <p:cNvSpPr/>
          <p:nvPr/>
        </p:nvSpPr>
        <p:spPr>
          <a:xfrm>
            <a:off x="5110934" y="3932181"/>
            <a:ext cx="1225800" cy="392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EHKJ</a:t>
            </a:r>
          </a:p>
        </p:txBody>
      </p:sp>
      <p:sp>
        <p:nvSpPr>
          <p:cNvPr id="201" name="Shape 201"/>
          <p:cNvSpPr/>
          <p:nvPr/>
        </p:nvSpPr>
        <p:spPr>
          <a:xfrm>
            <a:off x="6820020" y="3922235"/>
            <a:ext cx="16014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AEHKNP</a:t>
            </a:r>
          </a:p>
        </p:txBody>
      </p:sp>
      <p:cxnSp>
        <p:nvCxnSpPr>
          <p:cNvPr id="202" name="Shape 202"/>
          <p:cNvCxnSpPr>
            <a:endCxn id="200" idx="0"/>
          </p:cNvCxnSpPr>
          <p:nvPr/>
        </p:nvCxnSpPr>
        <p:spPr>
          <a:xfrm flipH="1">
            <a:off x="5723834" y="3669681"/>
            <a:ext cx="575100" cy="262500"/>
          </a:xfrm>
          <a:prstGeom prst="straightConnector1">
            <a:avLst/>
          </a:prstGeom>
          <a:noFill/>
          <a:ln cap="flat" cmpd="sng" w="38100">
            <a:solidFill>
              <a:srgbClr val="FFFFFF"/>
            </a:solidFill>
            <a:prstDash val="solid"/>
            <a:round/>
            <a:headEnd len="lg" w="lg" type="none"/>
            <a:tailEnd len="lg" w="lg" type="none"/>
          </a:ln>
        </p:spPr>
      </p:cxnSp>
      <p:cxnSp>
        <p:nvCxnSpPr>
          <p:cNvPr id="203" name="Shape 203"/>
          <p:cNvCxnSpPr>
            <a:endCxn id="201" idx="0"/>
          </p:cNvCxnSpPr>
          <p:nvPr/>
        </p:nvCxnSpPr>
        <p:spPr>
          <a:xfrm>
            <a:off x="6298620" y="3670235"/>
            <a:ext cx="1322100" cy="252000"/>
          </a:xfrm>
          <a:prstGeom prst="straightConnector1">
            <a:avLst/>
          </a:prstGeom>
          <a:noFill/>
          <a:ln cap="flat" cmpd="sng" w="38100">
            <a:solidFill>
              <a:srgbClr val="FFFFFF"/>
            </a:solidFill>
            <a:prstDash val="solid"/>
            <a:round/>
            <a:headEnd len="lg" w="lg" type="none"/>
            <a:tailEnd len="lg" w="lg" type="none"/>
          </a:ln>
        </p:spPr>
      </p:cxnSp>
      <p:sp>
        <p:nvSpPr>
          <p:cNvPr id="204" name="Shape 204"/>
          <p:cNvSpPr/>
          <p:nvPr/>
        </p:nvSpPr>
        <p:spPr>
          <a:xfrm>
            <a:off x="6298620" y="4502333"/>
            <a:ext cx="1225800" cy="392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EHNP</a:t>
            </a:r>
          </a:p>
        </p:txBody>
      </p:sp>
      <p:sp>
        <p:nvSpPr>
          <p:cNvPr id="205" name="Shape 205"/>
          <p:cNvSpPr/>
          <p:nvPr/>
        </p:nvSpPr>
        <p:spPr>
          <a:xfrm>
            <a:off x="8007700" y="4492375"/>
            <a:ext cx="828900" cy="4134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AEHKN</a:t>
            </a:r>
          </a:p>
        </p:txBody>
      </p:sp>
      <p:cxnSp>
        <p:nvCxnSpPr>
          <p:cNvPr id="206" name="Shape 206"/>
          <p:cNvCxnSpPr>
            <a:endCxn id="204" idx="0"/>
          </p:cNvCxnSpPr>
          <p:nvPr/>
        </p:nvCxnSpPr>
        <p:spPr>
          <a:xfrm flipH="1">
            <a:off x="6911520" y="4239833"/>
            <a:ext cx="575100" cy="262500"/>
          </a:xfrm>
          <a:prstGeom prst="straightConnector1">
            <a:avLst/>
          </a:prstGeom>
          <a:noFill/>
          <a:ln cap="flat" cmpd="sng" w="38100">
            <a:solidFill>
              <a:srgbClr val="FFFFFF"/>
            </a:solidFill>
            <a:prstDash val="solid"/>
            <a:round/>
            <a:headEnd len="lg" w="lg" type="none"/>
            <a:tailEnd len="lg" w="lg" type="none"/>
          </a:ln>
        </p:spPr>
      </p:cxnSp>
      <p:cxnSp>
        <p:nvCxnSpPr>
          <p:cNvPr id="207" name="Shape 207"/>
          <p:cNvCxnSpPr>
            <a:endCxn id="205" idx="0"/>
          </p:cNvCxnSpPr>
          <p:nvPr/>
        </p:nvCxnSpPr>
        <p:spPr>
          <a:xfrm>
            <a:off x="7447450" y="4249375"/>
            <a:ext cx="974700" cy="2430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3NF Synthesis</a:t>
            </a:r>
          </a:p>
        </p:txBody>
      </p:sp>
      <p:sp>
        <p:nvSpPr>
          <p:cNvPr id="213" name="Shape 213"/>
          <p:cNvSpPr txBox="1"/>
          <p:nvPr>
            <p:ph idx="1" type="body"/>
          </p:nvPr>
        </p:nvSpPr>
        <p:spPr>
          <a:xfrm>
            <a:off x="311700" y="1152475"/>
            <a:ext cx="2396100" cy="3416400"/>
          </a:xfrm>
          <a:prstGeom prst="rect">
            <a:avLst/>
          </a:prstGeom>
        </p:spPr>
        <p:txBody>
          <a:bodyPr anchorCtr="0" anchor="t" bIns="91425" lIns="91425" rIns="91425" wrap="square" tIns="91425">
            <a:noAutofit/>
          </a:bodyPr>
          <a:lstStyle/>
          <a:p>
            <a:pPr lvl="0">
              <a:spcBef>
                <a:spcPts val="0"/>
              </a:spcBef>
              <a:spcAft>
                <a:spcPts val="0"/>
              </a:spcAft>
              <a:buNone/>
            </a:pPr>
            <a:r>
              <a:rPr b="1" lang="en">
                <a:solidFill>
                  <a:srgbClr val="FFFFFF"/>
                </a:solidFill>
              </a:rPr>
              <a:t>Find Minimal Cover</a:t>
            </a:r>
          </a:p>
          <a:p>
            <a:pPr lvl="0">
              <a:spcBef>
                <a:spcPts val="0"/>
              </a:spcBef>
              <a:spcAft>
                <a:spcPts val="0"/>
              </a:spcAft>
              <a:buNone/>
            </a:pPr>
            <a:r>
              <a:rPr lang="en"/>
              <a:t>F = {</a:t>
            </a:r>
          </a:p>
          <a:p>
            <a:pPr indent="0" lvl="0" marL="457200" rtl="0">
              <a:spcBef>
                <a:spcPts val="0"/>
              </a:spcBef>
              <a:spcAft>
                <a:spcPts val="0"/>
              </a:spcAft>
              <a:buNone/>
            </a:pPr>
            <a:r>
              <a:rPr lang="en"/>
              <a:t>A -&gt; BCD</a:t>
            </a:r>
          </a:p>
          <a:p>
            <a:pPr indent="0" lvl="0" marL="457200" rtl="0">
              <a:spcBef>
                <a:spcPts val="0"/>
              </a:spcBef>
              <a:spcAft>
                <a:spcPts val="0"/>
              </a:spcAft>
              <a:buNone/>
            </a:pPr>
            <a:r>
              <a:rPr lang="en"/>
              <a:t>E -&gt; FG	</a:t>
            </a:r>
          </a:p>
          <a:p>
            <a:pPr indent="0" lvl="0" marL="457200" rtl="0">
              <a:spcBef>
                <a:spcPts val="0"/>
              </a:spcBef>
              <a:spcAft>
                <a:spcPts val="0"/>
              </a:spcAft>
              <a:buNone/>
            </a:pPr>
            <a:r>
              <a:rPr lang="en"/>
              <a:t>H -&gt; I</a:t>
            </a:r>
          </a:p>
          <a:p>
            <a:pPr indent="0" lvl="0" marL="457200" rtl="0">
              <a:spcBef>
                <a:spcPts val="0"/>
              </a:spcBef>
              <a:spcAft>
                <a:spcPts val="0"/>
              </a:spcAft>
              <a:buNone/>
            </a:pPr>
            <a:r>
              <a:rPr lang="en"/>
              <a:t>K - LM</a:t>
            </a:r>
          </a:p>
          <a:p>
            <a:pPr indent="0" lvl="0" marL="457200" rtl="0">
              <a:spcBef>
                <a:spcPts val="0"/>
              </a:spcBef>
              <a:spcAft>
                <a:spcPts val="0"/>
              </a:spcAft>
              <a:buNone/>
            </a:pPr>
            <a:r>
              <a:rPr lang="en"/>
              <a:t>N -&gt; O</a:t>
            </a:r>
          </a:p>
          <a:p>
            <a:pPr indent="0" lvl="0" marL="457200" rtl="0">
              <a:spcBef>
                <a:spcPts val="0"/>
              </a:spcBef>
              <a:spcAft>
                <a:spcPts val="0"/>
              </a:spcAft>
              <a:buNone/>
            </a:pPr>
            <a:r>
              <a:rPr lang="en"/>
              <a:t>EHK -&gt; J</a:t>
            </a:r>
          </a:p>
          <a:p>
            <a:pPr indent="0" lvl="0" marL="457200" rtl="0">
              <a:spcBef>
                <a:spcPts val="0"/>
              </a:spcBef>
              <a:spcAft>
                <a:spcPts val="0"/>
              </a:spcAft>
              <a:buNone/>
            </a:pPr>
            <a:r>
              <a:rPr lang="en"/>
              <a:t>EHN -&gt; P</a:t>
            </a:r>
          </a:p>
          <a:p>
            <a:pPr lvl="0">
              <a:spcBef>
                <a:spcPts val="0"/>
              </a:spcBef>
              <a:spcAft>
                <a:spcPts val="0"/>
              </a:spcAft>
              <a:buNone/>
            </a:pPr>
            <a:r>
              <a:rPr lang="en"/>
              <a:t>}</a:t>
            </a:r>
          </a:p>
          <a:p>
            <a:pPr lvl="0" rtl="0">
              <a:spcBef>
                <a:spcPts val="0"/>
              </a:spcBef>
              <a:spcAft>
                <a:spcPts val="0"/>
              </a:spcAft>
              <a:buNone/>
            </a:pPr>
            <a:r>
              <a:t/>
            </a:r>
            <a:endParaRPr/>
          </a:p>
        </p:txBody>
      </p:sp>
      <p:sp>
        <p:nvSpPr>
          <p:cNvPr id="214" name="Shape 214"/>
          <p:cNvSpPr txBox="1"/>
          <p:nvPr>
            <p:ph idx="1" type="body"/>
          </p:nvPr>
        </p:nvSpPr>
        <p:spPr>
          <a:xfrm>
            <a:off x="3055225" y="347100"/>
            <a:ext cx="3573300" cy="4449300"/>
          </a:xfrm>
          <a:prstGeom prst="rect">
            <a:avLst/>
          </a:prstGeom>
        </p:spPr>
        <p:txBody>
          <a:bodyPr anchorCtr="0" anchor="t" bIns="91425" lIns="91425" rIns="91425" wrap="square" tIns="91425">
            <a:noAutofit/>
          </a:bodyPr>
          <a:lstStyle/>
          <a:p>
            <a:pPr lvl="0" rtl="0">
              <a:spcBef>
                <a:spcPts val="0"/>
              </a:spcBef>
              <a:spcAft>
                <a:spcPts val="0"/>
              </a:spcAft>
              <a:buNone/>
            </a:pPr>
            <a:r>
              <a:rPr lang="en"/>
              <a:t>Step 1) make all rhs singletons</a:t>
            </a:r>
          </a:p>
          <a:p>
            <a:pPr lvl="0" rtl="0">
              <a:spcBef>
                <a:spcPts val="0"/>
              </a:spcBef>
              <a:spcAft>
                <a:spcPts val="0"/>
              </a:spcAft>
              <a:buNone/>
            </a:pPr>
            <a:r>
              <a:rPr lang="en"/>
              <a:t>Fm = {</a:t>
            </a:r>
          </a:p>
          <a:p>
            <a:pPr indent="0" lvl="0" marL="457200" rtl="0">
              <a:spcBef>
                <a:spcPts val="0"/>
              </a:spcBef>
              <a:spcAft>
                <a:spcPts val="0"/>
              </a:spcAft>
              <a:buNone/>
            </a:pPr>
            <a:r>
              <a:rPr lang="en"/>
              <a:t>A -&gt; B</a:t>
            </a:r>
          </a:p>
          <a:p>
            <a:pPr indent="0" lvl="0" marL="457200" rtl="0">
              <a:spcBef>
                <a:spcPts val="0"/>
              </a:spcBef>
              <a:spcAft>
                <a:spcPts val="0"/>
              </a:spcAft>
              <a:buNone/>
            </a:pPr>
            <a:r>
              <a:rPr lang="en"/>
              <a:t>A-&gt; C</a:t>
            </a:r>
          </a:p>
          <a:p>
            <a:pPr indent="0" lvl="0" marL="457200" rtl="0">
              <a:spcBef>
                <a:spcPts val="0"/>
              </a:spcBef>
              <a:spcAft>
                <a:spcPts val="0"/>
              </a:spcAft>
              <a:buNone/>
            </a:pPr>
            <a:r>
              <a:rPr lang="en"/>
              <a:t>A -&gt; D</a:t>
            </a:r>
          </a:p>
          <a:p>
            <a:pPr indent="0" lvl="0" marL="457200" rtl="0">
              <a:spcBef>
                <a:spcPts val="0"/>
              </a:spcBef>
              <a:spcAft>
                <a:spcPts val="0"/>
              </a:spcAft>
              <a:buNone/>
            </a:pPr>
            <a:r>
              <a:rPr lang="en"/>
              <a:t>E -&gt; F</a:t>
            </a:r>
          </a:p>
          <a:p>
            <a:pPr indent="0" lvl="0" marL="457200" rtl="0">
              <a:spcBef>
                <a:spcPts val="0"/>
              </a:spcBef>
              <a:spcAft>
                <a:spcPts val="0"/>
              </a:spcAft>
              <a:buNone/>
            </a:pPr>
            <a:r>
              <a:rPr lang="en"/>
              <a:t>E -&gt; G	</a:t>
            </a:r>
          </a:p>
          <a:p>
            <a:pPr indent="0" lvl="0" marL="457200" rtl="0">
              <a:spcBef>
                <a:spcPts val="0"/>
              </a:spcBef>
              <a:spcAft>
                <a:spcPts val="0"/>
              </a:spcAft>
              <a:buNone/>
            </a:pPr>
            <a:r>
              <a:rPr lang="en"/>
              <a:t>H -&gt; I</a:t>
            </a:r>
          </a:p>
          <a:p>
            <a:pPr indent="0" lvl="0" marL="457200" rtl="0">
              <a:spcBef>
                <a:spcPts val="0"/>
              </a:spcBef>
              <a:spcAft>
                <a:spcPts val="0"/>
              </a:spcAft>
              <a:buNone/>
            </a:pPr>
            <a:r>
              <a:rPr lang="en"/>
              <a:t>K -&gt; L</a:t>
            </a:r>
          </a:p>
          <a:p>
            <a:pPr indent="0" lvl="0" marL="457200" rtl="0">
              <a:spcBef>
                <a:spcPts val="0"/>
              </a:spcBef>
              <a:spcAft>
                <a:spcPts val="0"/>
              </a:spcAft>
              <a:buNone/>
            </a:pPr>
            <a:r>
              <a:rPr lang="en"/>
              <a:t>K -&gt; M</a:t>
            </a:r>
          </a:p>
          <a:p>
            <a:pPr indent="0" lvl="0" marL="457200" rtl="0">
              <a:spcBef>
                <a:spcPts val="0"/>
              </a:spcBef>
              <a:spcAft>
                <a:spcPts val="0"/>
              </a:spcAft>
              <a:buNone/>
            </a:pPr>
            <a:r>
              <a:rPr lang="en"/>
              <a:t>N -&gt; O</a:t>
            </a:r>
          </a:p>
          <a:p>
            <a:pPr indent="0" lvl="0" marL="457200" rtl="0">
              <a:spcBef>
                <a:spcPts val="0"/>
              </a:spcBef>
              <a:spcAft>
                <a:spcPts val="0"/>
              </a:spcAft>
              <a:buNone/>
            </a:pPr>
            <a:r>
              <a:rPr lang="en"/>
              <a:t>EHK -&gt; J</a:t>
            </a:r>
          </a:p>
          <a:p>
            <a:pPr indent="0" lvl="0" marL="457200" rtl="0">
              <a:spcBef>
                <a:spcPts val="0"/>
              </a:spcBef>
              <a:spcAft>
                <a:spcPts val="0"/>
              </a:spcAft>
              <a:buNone/>
            </a:pPr>
            <a:r>
              <a:rPr lang="en"/>
              <a:t>EHN -&gt; P</a:t>
            </a:r>
          </a:p>
          <a:p>
            <a:pPr indent="0" lvl="0" marL="0" rtl="0">
              <a:spcBef>
                <a:spcPts val="0"/>
              </a:spcBef>
              <a:spcAft>
                <a:spcPts val="0"/>
              </a:spcAft>
              <a:buNone/>
            </a:pPr>
            <a:r>
              <a:rPr lang="en"/>
              <a:t>}</a:t>
            </a:r>
          </a:p>
        </p:txBody>
      </p:sp>
      <p:sp>
        <p:nvSpPr>
          <p:cNvPr id="215" name="Shape 215"/>
          <p:cNvSpPr txBox="1"/>
          <p:nvPr>
            <p:ph idx="1" type="body"/>
          </p:nvPr>
        </p:nvSpPr>
        <p:spPr>
          <a:xfrm>
            <a:off x="5777300" y="1061400"/>
            <a:ext cx="3186600" cy="3020700"/>
          </a:xfrm>
          <a:prstGeom prst="rect">
            <a:avLst/>
          </a:prstGeom>
        </p:spPr>
        <p:txBody>
          <a:bodyPr anchorCtr="0" anchor="t" bIns="91425" lIns="91425" rIns="91425" wrap="square" tIns="91425">
            <a:noAutofit/>
          </a:bodyPr>
          <a:lstStyle/>
          <a:p>
            <a:pPr lvl="0" rtl="0">
              <a:spcBef>
                <a:spcPts val="0"/>
              </a:spcBef>
              <a:spcAft>
                <a:spcPts val="0"/>
              </a:spcAft>
              <a:buNone/>
            </a:pPr>
            <a:r>
              <a:rPr lang="en"/>
              <a:t>Step 2) Remove Extraneous Attributes </a:t>
            </a:r>
          </a:p>
          <a:p>
            <a:pPr indent="457200" lvl="0" rtl="0">
              <a:spcBef>
                <a:spcPts val="0"/>
              </a:spcBef>
              <a:spcAft>
                <a:spcPts val="0"/>
              </a:spcAft>
              <a:buNone/>
            </a:pPr>
            <a:r>
              <a:rPr lang="en"/>
              <a:t>- None</a:t>
            </a:r>
          </a:p>
          <a:p>
            <a:pPr indent="457200" lvl="0" rtl="0">
              <a:spcBef>
                <a:spcPts val="0"/>
              </a:spcBef>
              <a:spcAft>
                <a:spcPts val="0"/>
              </a:spcAft>
              <a:buNone/>
            </a:pPr>
            <a:r>
              <a:t/>
            </a:r>
            <a:endParaRPr/>
          </a:p>
          <a:p>
            <a:pPr indent="457200" lvl="0" rtl="0">
              <a:spcBef>
                <a:spcPts val="0"/>
              </a:spcBef>
              <a:spcAft>
                <a:spcPts val="0"/>
              </a:spcAft>
              <a:buNone/>
            </a:pPr>
            <a:r>
              <a:t/>
            </a:r>
            <a:endParaRPr/>
          </a:p>
          <a:p>
            <a:pPr lvl="0" rtl="0">
              <a:spcBef>
                <a:spcPts val="0"/>
              </a:spcBef>
              <a:spcAft>
                <a:spcPts val="0"/>
              </a:spcAft>
              <a:buNone/>
            </a:pPr>
            <a:r>
              <a:rPr lang="en"/>
              <a:t>Step 3) Remove </a:t>
            </a:r>
            <a:r>
              <a:rPr lang="en"/>
              <a:t>redundant</a:t>
            </a:r>
            <a:r>
              <a:rPr lang="en"/>
              <a:t> FD’s</a:t>
            </a:r>
          </a:p>
          <a:p>
            <a:pPr indent="457200" lvl="0" rtl="0">
              <a:spcBef>
                <a:spcPts val="0"/>
              </a:spcBef>
              <a:spcAft>
                <a:spcPts val="0"/>
              </a:spcAft>
              <a:buNone/>
            </a:pPr>
            <a:r>
              <a:rPr lang="en"/>
              <a:t>- </a:t>
            </a:r>
            <a:r>
              <a:rPr lang="en"/>
              <a:t>None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92900"/>
            <a:ext cx="8520600" cy="572700"/>
          </a:xfrm>
          <a:prstGeom prst="rect">
            <a:avLst/>
          </a:prstGeom>
        </p:spPr>
        <p:txBody>
          <a:bodyPr anchorCtr="0" anchor="t" bIns="91425" lIns="91425" rIns="91425" wrap="square" tIns="91425">
            <a:noAutofit/>
          </a:bodyPr>
          <a:lstStyle/>
          <a:p>
            <a:pPr lvl="0" rtl="0">
              <a:spcBef>
                <a:spcPts val="0"/>
              </a:spcBef>
              <a:buNone/>
            </a:pPr>
            <a:r>
              <a:rPr lang="en"/>
              <a:t>3NF Synthesis</a:t>
            </a:r>
          </a:p>
        </p:txBody>
      </p:sp>
      <p:sp>
        <p:nvSpPr>
          <p:cNvPr id="221" name="Shape 221"/>
          <p:cNvSpPr txBox="1"/>
          <p:nvPr>
            <p:ph idx="1" type="body"/>
          </p:nvPr>
        </p:nvSpPr>
        <p:spPr>
          <a:xfrm>
            <a:off x="311700" y="553825"/>
            <a:ext cx="29559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D9D9D9"/>
                </a:solidFill>
              </a:rPr>
              <a:t>Step 1) Merge FD’s with same LHS</a:t>
            </a:r>
          </a:p>
          <a:p>
            <a:pPr lvl="0" rtl="0">
              <a:spcBef>
                <a:spcPts val="0"/>
              </a:spcBef>
              <a:spcAft>
                <a:spcPts val="0"/>
              </a:spcAft>
              <a:buNone/>
            </a:pPr>
            <a:r>
              <a:rPr lang="en" sz="1600"/>
              <a:t>Fm = {</a:t>
            </a:r>
          </a:p>
          <a:p>
            <a:pPr indent="0" lvl="0" marL="457200" rtl="0">
              <a:spcBef>
                <a:spcPts val="0"/>
              </a:spcBef>
              <a:spcAft>
                <a:spcPts val="0"/>
              </a:spcAft>
              <a:buNone/>
            </a:pPr>
            <a:r>
              <a:rPr lang="en" sz="1600"/>
              <a:t>A -&gt; B</a:t>
            </a:r>
          </a:p>
          <a:p>
            <a:pPr indent="0" lvl="0" marL="457200" rtl="0">
              <a:spcBef>
                <a:spcPts val="0"/>
              </a:spcBef>
              <a:spcAft>
                <a:spcPts val="0"/>
              </a:spcAft>
              <a:buNone/>
            </a:pPr>
            <a:r>
              <a:rPr lang="en" sz="1600"/>
              <a:t>A-&gt; C</a:t>
            </a:r>
          </a:p>
          <a:p>
            <a:pPr indent="0" lvl="0" marL="457200" rtl="0">
              <a:spcBef>
                <a:spcPts val="0"/>
              </a:spcBef>
              <a:spcAft>
                <a:spcPts val="0"/>
              </a:spcAft>
              <a:buNone/>
            </a:pPr>
            <a:r>
              <a:rPr lang="en" sz="1600"/>
              <a:t>A -&gt; D</a:t>
            </a:r>
          </a:p>
          <a:p>
            <a:pPr indent="0" lvl="0" marL="457200" rtl="0">
              <a:spcBef>
                <a:spcPts val="0"/>
              </a:spcBef>
              <a:spcAft>
                <a:spcPts val="0"/>
              </a:spcAft>
              <a:buNone/>
            </a:pPr>
            <a:r>
              <a:rPr lang="en" sz="1600"/>
              <a:t>E -&gt; F</a:t>
            </a:r>
          </a:p>
          <a:p>
            <a:pPr indent="0" lvl="0" marL="457200" rtl="0">
              <a:spcBef>
                <a:spcPts val="0"/>
              </a:spcBef>
              <a:spcAft>
                <a:spcPts val="0"/>
              </a:spcAft>
              <a:buNone/>
            </a:pPr>
            <a:r>
              <a:rPr lang="en" sz="1600"/>
              <a:t>E -&gt; G	</a:t>
            </a:r>
          </a:p>
          <a:p>
            <a:pPr indent="0" lvl="0" marL="457200" rtl="0">
              <a:spcBef>
                <a:spcPts val="0"/>
              </a:spcBef>
              <a:spcAft>
                <a:spcPts val="0"/>
              </a:spcAft>
              <a:buNone/>
            </a:pPr>
            <a:r>
              <a:rPr lang="en" sz="1600"/>
              <a:t>H -&gt; I</a:t>
            </a:r>
          </a:p>
          <a:p>
            <a:pPr indent="0" lvl="0" marL="457200" rtl="0">
              <a:spcBef>
                <a:spcPts val="0"/>
              </a:spcBef>
              <a:spcAft>
                <a:spcPts val="0"/>
              </a:spcAft>
              <a:buNone/>
            </a:pPr>
            <a:r>
              <a:rPr lang="en" sz="1600"/>
              <a:t>K -&gt; L</a:t>
            </a:r>
          </a:p>
          <a:p>
            <a:pPr indent="0" lvl="0" marL="457200" rtl="0">
              <a:spcBef>
                <a:spcPts val="0"/>
              </a:spcBef>
              <a:spcAft>
                <a:spcPts val="0"/>
              </a:spcAft>
              <a:buNone/>
            </a:pPr>
            <a:r>
              <a:rPr lang="en" sz="1600"/>
              <a:t>K -&gt; M</a:t>
            </a:r>
          </a:p>
          <a:p>
            <a:pPr indent="0" lvl="0" marL="457200" rtl="0">
              <a:spcBef>
                <a:spcPts val="0"/>
              </a:spcBef>
              <a:spcAft>
                <a:spcPts val="0"/>
              </a:spcAft>
              <a:buNone/>
            </a:pPr>
            <a:r>
              <a:rPr lang="en" sz="1600"/>
              <a:t>N -&gt; O</a:t>
            </a:r>
          </a:p>
          <a:p>
            <a:pPr indent="0" lvl="0" marL="457200" rtl="0">
              <a:spcBef>
                <a:spcPts val="0"/>
              </a:spcBef>
              <a:spcAft>
                <a:spcPts val="0"/>
              </a:spcAft>
              <a:buNone/>
            </a:pPr>
            <a:r>
              <a:rPr lang="en" sz="1600"/>
              <a:t>EHK -&gt; J</a:t>
            </a:r>
          </a:p>
          <a:p>
            <a:pPr indent="0" lvl="0" marL="457200" rtl="0">
              <a:spcBef>
                <a:spcPts val="0"/>
              </a:spcBef>
              <a:spcAft>
                <a:spcPts val="0"/>
              </a:spcAft>
              <a:buNone/>
            </a:pPr>
            <a:r>
              <a:rPr lang="en" sz="1600"/>
              <a:t>EHN -&gt; P</a:t>
            </a:r>
          </a:p>
          <a:p>
            <a:pPr lvl="0" rtl="0">
              <a:spcBef>
                <a:spcPts val="0"/>
              </a:spcBef>
              <a:spcAft>
                <a:spcPts val="0"/>
              </a:spcAft>
              <a:buNone/>
            </a:pPr>
            <a:r>
              <a:rPr lang="en" sz="1600"/>
              <a:t>}</a:t>
            </a:r>
          </a:p>
          <a:p>
            <a:pPr lvl="0" rtl="0">
              <a:spcBef>
                <a:spcPts val="0"/>
              </a:spcBef>
              <a:spcAft>
                <a:spcPts val="0"/>
              </a:spcAft>
              <a:buNone/>
            </a:pPr>
            <a:r>
              <a:t/>
            </a:r>
            <a:endParaRPr/>
          </a:p>
          <a:p>
            <a:pPr lvl="0" rtl="0">
              <a:spcBef>
                <a:spcPts val="0"/>
              </a:spcBef>
              <a:spcAft>
                <a:spcPts val="0"/>
              </a:spcAft>
              <a:buNone/>
            </a:pPr>
            <a:r>
              <a:t/>
            </a:r>
            <a:endParaRPr/>
          </a:p>
        </p:txBody>
      </p:sp>
      <p:sp>
        <p:nvSpPr>
          <p:cNvPr id="222" name="Shape 222"/>
          <p:cNvSpPr txBox="1"/>
          <p:nvPr>
            <p:ph idx="1" type="body"/>
          </p:nvPr>
        </p:nvSpPr>
        <p:spPr>
          <a:xfrm>
            <a:off x="1932675" y="1175525"/>
            <a:ext cx="16872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a:t>F = {</a:t>
            </a:r>
          </a:p>
          <a:p>
            <a:pPr indent="0" lvl="0" marL="457200" rtl="0">
              <a:spcBef>
                <a:spcPts val="0"/>
              </a:spcBef>
              <a:spcAft>
                <a:spcPts val="0"/>
              </a:spcAft>
              <a:buNone/>
            </a:pPr>
            <a:r>
              <a:rPr lang="en"/>
              <a:t>A -&gt; BCD</a:t>
            </a:r>
          </a:p>
          <a:p>
            <a:pPr indent="0" lvl="0" marL="457200" rtl="0">
              <a:spcBef>
                <a:spcPts val="0"/>
              </a:spcBef>
              <a:spcAft>
                <a:spcPts val="0"/>
              </a:spcAft>
              <a:buNone/>
            </a:pPr>
            <a:r>
              <a:rPr lang="en"/>
              <a:t>E -&gt; FG</a:t>
            </a:r>
          </a:p>
          <a:p>
            <a:pPr indent="0" lvl="0" marL="457200" rtl="0">
              <a:spcBef>
                <a:spcPts val="0"/>
              </a:spcBef>
              <a:spcAft>
                <a:spcPts val="0"/>
              </a:spcAft>
              <a:buNone/>
            </a:pPr>
            <a:r>
              <a:rPr lang="en"/>
              <a:t>H -&gt; I</a:t>
            </a:r>
          </a:p>
          <a:p>
            <a:pPr indent="0" lvl="0" marL="457200" rtl="0">
              <a:spcBef>
                <a:spcPts val="0"/>
              </a:spcBef>
              <a:spcAft>
                <a:spcPts val="0"/>
              </a:spcAft>
              <a:buNone/>
            </a:pPr>
            <a:r>
              <a:rPr lang="en"/>
              <a:t>K -&gt; LM</a:t>
            </a:r>
          </a:p>
          <a:p>
            <a:pPr indent="0" lvl="0" marL="457200" rtl="0">
              <a:spcBef>
                <a:spcPts val="0"/>
              </a:spcBef>
              <a:spcAft>
                <a:spcPts val="0"/>
              </a:spcAft>
              <a:buNone/>
            </a:pPr>
            <a:r>
              <a:rPr lang="en"/>
              <a:t>N -&gt; O</a:t>
            </a:r>
          </a:p>
          <a:p>
            <a:pPr indent="0" lvl="0" marL="457200" rtl="0">
              <a:spcBef>
                <a:spcPts val="0"/>
              </a:spcBef>
              <a:spcAft>
                <a:spcPts val="0"/>
              </a:spcAft>
              <a:buNone/>
            </a:pPr>
            <a:r>
              <a:rPr lang="en"/>
              <a:t>EHK -&gt; J</a:t>
            </a:r>
          </a:p>
          <a:p>
            <a:pPr indent="0" lvl="0" marL="457200" rtl="0">
              <a:spcBef>
                <a:spcPts val="0"/>
              </a:spcBef>
              <a:spcAft>
                <a:spcPts val="0"/>
              </a:spcAft>
              <a:buNone/>
            </a:pPr>
            <a:r>
              <a:rPr lang="en"/>
              <a:t>EHN -&gt; P</a:t>
            </a:r>
          </a:p>
          <a:p>
            <a:pPr lvl="0" rtl="0">
              <a:spcBef>
                <a:spcPts val="0"/>
              </a:spcBef>
              <a:spcAft>
                <a:spcPts val="0"/>
              </a:spcAft>
              <a:buNone/>
            </a:pPr>
            <a:r>
              <a:rPr lang="en"/>
              <a:t>}</a:t>
            </a:r>
          </a:p>
          <a:p>
            <a:pPr indent="0" lvl="0" marL="0" rtl="0">
              <a:spcBef>
                <a:spcPts val="0"/>
              </a:spcBef>
              <a:spcAft>
                <a:spcPts val="0"/>
              </a:spcAft>
              <a:buNone/>
            </a:pPr>
            <a:r>
              <a:t/>
            </a:r>
            <a:endParaRPr/>
          </a:p>
        </p:txBody>
      </p:sp>
      <p:sp>
        <p:nvSpPr>
          <p:cNvPr id="223" name="Shape 223"/>
          <p:cNvSpPr txBox="1"/>
          <p:nvPr>
            <p:ph idx="1" type="body"/>
          </p:nvPr>
        </p:nvSpPr>
        <p:spPr>
          <a:xfrm>
            <a:off x="3844800" y="0"/>
            <a:ext cx="5082000" cy="46470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CCCCCC"/>
                </a:solidFill>
              </a:rPr>
              <a:t>Step 2) Form Tables From the FDs</a:t>
            </a:r>
          </a:p>
          <a:p>
            <a:pPr lvl="0" rtl="0">
              <a:spcBef>
                <a:spcPts val="0"/>
              </a:spcBef>
              <a:spcAft>
                <a:spcPts val="0"/>
              </a:spcAft>
              <a:buNone/>
            </a:pPr>
            <a:r>
              <a:rPr lang="en"/>
              <a:t>	R1 = ABCD</a:t>
            </a:r>
          </a:p>
          <a:p>
            <a:pPr lvl="0" rtl="0">
              <a:spcBef>
                <a:spcPts val="0"/>
              </a:spcBef>
              <a:spcAft>
                <a:spcPts val="0"/>
              </a:spcAft>
              <a:buNone/>
            </a:pPr>
            <a:r>
              <a:rPr lang="en"/>
              <a:t>	R2 = EFG</a:t>
            </a:r>
          </a:p>
          <a:p>
            <a:pPr lvl="0" rtl="0">
              <a:spcBef>
                <a:spcPts val="0"/>
              </a:spcBef>
              <a:spcAft>
                <a:spcPts val="0"/>
              </a:spcAft>
              <a:buNone/>
            </a:pPr>
            <a:r>
              <a:rPr lang="en"/>
              <a:t>	R3 = HI</a:t>
            </a:r>
          </a:p>
          <a:p>
            <a:pPr lvl="0" rtl="0">
              <a:spcBef>
                <a:spcPts val="0"/>
              </a:spcBef>
              <a:spcAft>
                <a:spcPts val="0"/>
              </a:spcAft>
              <a:buNone/>
            </a:pPr>
            <a:r>
              <a:rPr lang="en"/>
              <a:t>	R4 = KLM</a:t>
            </a:r>
          </a:p>
          <a:p>
            <a:pPr lvl="0" rtl="0">
              <a:spcBef>
                <a:spcPts val="0"/>
              </a:spcBef>
              <a:spcAft>
                <a:spcPts val="0"/>
              </a:spcAft>
              <a:buNone/>
            </a:pPr>
            <a:r>
              <a:rPr lang="en"/>
              <a:t>	R5 = NO</a:t>
            </a:r>
          </a:p>
          <a:p>
            <a:pPr lvl="0" rtl="0">
              <a:spcBef>
                <a:spcPts val="0"/>
              </a:spcBef>
              <a:spcAft>
                <a:spcPts val="0"/>
              </a:spcAft>
              <a:buNone/>
            </a:pPr>
            <a:r>
              <a:rPr lang="en"/>
              <a:t>	R6 = EHKJ</a:t>
            </a:r>
          </a:p>
          <a:p>
            <a:pPr lvl="0" rtl="0">
              <a:spcBef>
                <a:spcPts val="0"/>
              </a:spcBef>
              <a:spcAft>
                <a:spcPts val="0"/>
              </a:spcAft>
              <a:buNone/>
            </a:pPr>
            <a:r>
              <a:rPr lang="en"/>
              <a:t>	R7 = EHNP</a:t>
            </a:r>
          </a:p>
          <a:p>
            <a:pPr lvl="0" rtl="0">
              <a:spcBef>
                <a:spcPts val="0"/>
              </a:spcBef>
              <a:spcAft>
                <a:spcPts val="0"/>
              </a:spcAft>
              <a:buNone/>
            </a:pPr>
            <a:r>
              <a:rPr lang="en">
                <a:solidFill>
                  <a:srgbClr val="D9D9D9"/>
                </a:solidFill>
              </a:rPr>
              <a:t>Step 3) Remove Fully Contained Subschemas - None</a:t>
            </a:r>
          </a:p>
          <a:p>
            <a:pPr lvl="0" rtl="0">
              <a:spcBef>
                <a:spcPts val="0"/>
              </a:spcBef>
              <a:spcAft>
                <a:spcPts val="0"/>
              </a:spcAft>
              <a:buNone/>
            </a:pPr>
            <a:r>
              <a:rPr lang="en">
                <a:solidFill>
                  <a:srgbClr val="D9D9D9"/>
                </a:solidFill>
              </a:rPr>
              <a:t>Step 4) Make sure it’s lossless</a:t>
            </a:r>
          </a:p>
          <a:p>
            <a:pPr lvl="0" rtl="0">
              <a:spcBef>
                <a:spcPts val="0"/>
              </a:spcBef>
              <a:spcAft>
                <a:spcPts val="0"/>
              </a:spcAft>
              <a:buNone/>
            </a:pPr>
            <a:r>
              <a:rPr lang="en"/>
              <a:t>-No table contains global key</a:t>
            </a:r>
          </a:p>
          <a:p>
            <a:pPr lvl="0" rtl="0">
              <a:spcBef>
                <a:spcPts val="0"/>
              </a:spcBef>
              <a:spcAft>
                <a:spcPts val="0"/>
              </a:spcAft>
              <a:buNone/>
            </a:pPr>
            <a:r>
              <a:rPr lang="en"/>
              <a:t>-add table AEHKN</a:t>
            </a:r>
          </a:p>
          <a:p>
            <a:pPr lvl="0" rtl="0">
              <a:spcBef>
                <a:spcPts val="0"/>
              </a:spcBef>
              <a:spcAft>
                <a:spcPts val="0"/>
              </a:spcAft>
              <a:buNone/>
            </a:pPr>
            <a:r>
              <a:rPr b="1" lang="en"/>
              <a:t>AEHKN</a:t>
            </a:r>
            <a:r>
              <a:rPr lang="en"/>
              <a:t>+ = ABCDEFGHIJKLMNOP</a:t>
            </a:r>
          </a:p>
          <a:p>
            <a:pPr lvl="0" rtl="0">
              <a:spcBef>
                <a:spcPts val="0"/>
              </a:spcBef>
              <a:spcAft>
                <a:spcPts val="0"/>
              </a:spcAft>
              <a:buNone/>
            </a:pPr>
            <a:r>
              <a:rPr lang="en"/>
              <a:t>A(BCD)E(FG)H(I)K(LM)N(O)</a:t>
            </a:r>
          </a:p>
          <a:p>
            <a:pPr lvl="0" rtl="0">
              <a:spcBef>
                <a:spcPts val="0"/>
              </a:spcBef>
              <a:spcAft>
                <a:spcPts val="0"/>
              </a:spcAft>
              <a:buNone/>
            </a:pPr>
            <a:r>
              <a:rPr lang="en"/>
              <a:t>EHK -&gt;J		EHN -&gt;P</a:t>
            </a:r>
          </a:p>
          <a:p>
            <a:pPr lvl="0" rtl="0">
              <a:spcBef>
                <a:spcPts val="0"/>
              </a:spcBef>
              <a:spcAft>
                <a:spcPts val="0"/>
              </a:spcAft>
              <a:buNone/>
            </a:pPr>
            <a:r>
              <a:t/>
            </a:r>
            <a:endParaRPr/>
          </a:p>
          <a:p>
            <a:pPr lvl="0" rt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Comparison</a:t>
            </a:r>
            <a:r>
              <a:rPr lang="en"/>
              <a:t> of RM, BCNF, and 3NF</a:t>
            </a: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Both BCNF and 3NF gave us the same tables.  They are very similar to our RM schema, but they have the extra superkey table.  In practice, we do not need this table, so we chose to the the RM that we generated from our UML.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System Architecture</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Play 2</a:t>
            </a:r>
          </a:p>
          <a:p>
            <a:pPr indent="-342900" lvl="0" marL="457200" rtl="0">
              <a:spcBef>
                <a:spcPts val="0"/>
              </a:spcBef>
              <a:spcAft>
                <a:spcPts val="0"/>
              </a:spcAft>
              <a:buSzPts val="1800"/>
              <a:buChar char="●"/>
            </a:pPr>
            <a:r>
              <a:rPr lang="en"/>
              <a:t>Ebeans</a:t>
            </a:r>
          </a:p>
          <a:p>
            <a:pPr indent="-342900" lvl="0" marL="457200" rtl="0">
              <a:spcBef>
                <a:spcPts val="0"/>
              </a:spcBef>
              <a:spcAft>
                <a:spcPts val="0"/>
              </a:spcAft>
              <a:buSzPts val="1800"/>
              <a:buChar char="●"/>
            </a:pPr>
            <a:r>
              <a:rPr lang="en"/>
              <a:t>Postgresql</a:t>
            </a:r>
          </a:p>
          <a:p>
            <a:pPr indent="-342900" lvl="0" marL="457200" rtl="0">
              <a:spcBef>
                <a:spcPts val="0"/>
              </a:spcBef>
              <a:buSzPts val="1800"/>
              <a:buChar char="●"/>
            </a:pPr>
            <a:r>
              <a:rPr lang="en"/>
              <a:t>React</a:t>
            </a:r>
          </a:p>
          <a:p>
            <a:pPr lvl="0" rtl="0">
              <a:spcBef>
                <a:spcPts val="0"/>
              </a:spcBef>
              <a:buNone/>
            </a:pPr>
            <a:r>
              <a:rPr lang="en"/>
              <a:t>We have a Play 2 server as the backend which uses ebeans to talk to our postgresql database.  We wrote the frontend in react which fetches data from the backend using our API.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We Make It, You Take It!</a:t>
            </a:r>
          </a:p>
        </p:txBody>
      </p:sp>
      <p:sp>
        <p:nvSpPr>
          <p:cNvPr id="62" name="Shape 62"/>
          <p:cNvSpPr txBox="1"/>
          <p:nvPr>
            <p:ph idx="1" type="body"/>
          </p:nvPr>
        </p:nvSpPr>
        <p:spPr>
          <a:xfrm>
            <a:off x="311700" y="1152475"/>
            <a:ext cx="6049800" cy="3416400"/>
          </a:xfrm>
          <a:prstGeom prst="rect">
            <a:avLst/>
          </a:prstGeom>
        </p:spPr>
        <p:txBody>
          <a:bodyPr anchorCtr="0" anchor="t" bIns="91425" lIns="91425" rIns="91425" wrap="square" tIns="91425">
            <a:noAutofit/>
          </a:bodyPr>
          <a:lstStyle/>
          <a:p>
            <a:pPr lvl="0">
              <a:spcBef>
                <a:spcPts val="0"/>
              </a:spcBef>
              <a:buNone/>
            </a:pPr>
            <a:r>
              <a:rPr lang="en"/>
              <a:t>A carryout and inventory </a:t>
            </a:r>
            <a:r>
              <a:rPr lang="en"/>
              <a:t>management</a:t>
            </a:r>
            <a:r>
              <a:rPr lang="en"/>
              <a:t> system all in one!</a:t>
            </a:r>
          </a:p>
          <a:p>
            <a:pPr lvl="0">
              <a:spcBef>
                <a:spcPts val="0"/>
              </a:spcBef>
              <a:buNone/>
            </a:pPr>
            <a:r>
              <a:rPr lang="en"/>
              <a:t>The restaurant carryout system we have designed allows for a restaurant manager to create multiple restaurants, menu items, and </a:t>
            </a:r>
            <a:r>
              <a:rPr lang="en"/>
              <a:t>recipes</a:t>
            </a:r>
            <a:r>
              <a:rPr lang="en"/>
              <a:t>. The web app also allows for you to manage the </a:t>
            </a:r>
            <a:r>
              <a:rPr lang="en"/>
              <a:t>restaurant's</a:t>
            </a:r>
            <a:r>
              <a:rPr lang="en"/>
              <a:t> current inventory. </a:t>
            </a:r>
          </a:p>
          <a:p>
            <a:pPr lvl="0">
              <a:spcBef>
                <a:spcPts val="0"/>
              </a:spcBef>
              <a:buNone/>
            </a:pPr>
            <a:r>
              <a:rPr lang="en"/>
              <a:t>Once a restaurant has been created a user can order any menu item from any of the restaurants you have created.</a:t>
            </a:r>
          </a:p>
        </p:txBody>
      </p:sp>
      <p:pic>
        <p:nvPicPr>
          <p:cNvPr id="63" name="Shape 63"/>
          <p:cNvPicPr preferRelativeResize="0"/>
          <p:nvPr/>
        </p:nvPicPr>
        <p:blipFill>
          <a:blip r:embed="rId3">
            <a:alphaModFix/>
          </a:blip>
          <a:stretch>
            <a:fillRect/>
          </a:stretch>
        </p:blipFill>
        <p:spPr>
          <a:xfrm>
            <a:off x="6260627" y="256375"/>
            <a:ext cx="2684874" cy="1966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UML</a:t>
            </a:r>
          </a:p>
        </p:txBody>
      </p:sp>
      <p:pic>
        <p:nvPicPr>
          <p:cNvPr id="69" name="Shape 69"/>
          <p:cNvPicPr preferRelativeResize="0"/>
          <p:nvPr/>
        </p:nvPicPr>
        <p:blipFill>
          <a:blip r:embed="rId3">
            <a:alphaModFix/>
          </a:blip>
          <a:stretch>
            <a:fillRect/>
          </a:stretch>
        </p:blipFill>
        <p:spPr>
          <a:xfrm>
            <a:off x="559975" y="1130925"/>
            <a:ext cx="8024049"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UML -&gt; RM (underline PK, italics FK)</a:t>
            </a:r>
          </a:p>
        </p:txBody>
      </p:sp>
      <p:sp>
        <p:nvSpPr>
          <p:cNvPr id="75" name="Shape 75"/>
          <p:cNvSpPr txBox="1"/>
          <p:nvPr>
            <p:ph idx="1" type="body"/>
          </p:nvPr>
        </p:nvSpPr>
        <p:spPr>
          <a:xfrm>
            <a:off x="311700" y="1152475"/>
            <a:ext cx="8520600" cy="3765600"/>
          </a:xfrm>
          <a:prstGeom prst="rect">
            <a:avLst/>
          </a:prstGeom>
        </p:spPr>
        <p:txBody>
          <a:bodyPr anchorCtr="0" anchor="t" bIns="91425" lIns="91425" rIns="91425" wrap="square" tIns="91425">
            <a:noAutofit/>
          </a:bodyPr>
          <a:lstStyle/>
          <a:p>
            <a:pPr lvl="0">
              <a:spcBef>
                <a:spcPts val="0"/>
              </a:spcBef>
              <a:buNone/>
            </a:pPr>
            <a:r>
              <a:rPr lang="en"/>
              <a:t>User(</a:t>
            </a:r>
            <a:r>
              <a:rPr lang="en" u="sng"/>
              <a:t>email</a:t>
            </a:r>
            <a:r>
              <a:rPr lang="en"/>
              <a:t>, full_name, auth_token, password_digest)</a:t>
            </a:r>
          </a:p>
          <a:p>
            <a:pPr lvl="0">
              <a:spcBef>
                <a:spcPts val="0"/>
              </a:spcBef>
              <a:buNone/>
            </a:pPr>
            <a:r>
              <a:rPr lang="en"/>
              <a:t>Restaurant(</a:t>
            </a:r>
            <a:r>
              <a:rPr lang="en" u="sng"/>
              <a:t>restaurant_name</a:t>
            </a:r>
            <a:r>
              <a:rPr lang="en"/>
              <a:t>, location, restaurant_phone, </a:t>
            </a:r>
            <a:r>
              <a:rPr i="1" lang="en"/>
              <a:t>email</a:t>
            </a:r>
            <a:r>
              <a:rPr lang="en"/>
              <a:t>)</a:t>
            </a:r>
          </a:p>
          <a:p>
            <a:pPr lvl="0">
              <a:spcBef>
                <a:spcPts val="0"/>
              </a:spcBef>
              <a:buNone/>
            </a:pPr>
            <a:r>
              <a:rPr lang="en"/>
              <a:t>Ticket(</a:t>
            </a:r>
            <a:r>
              <a:rPr lang="en" u="sng"/>
              <a:t>order_num</a:t>
            </a:r>
            <a:r>
              <a:rPr lang="en"/>
              <a:t>, </a:t>
            </a:r>
            <a:r>
              <a:rPr i="1" lang="en" u="sng"/>
              <a:t>restaurant_name</a:t>
            </a:r>
            <a:r>
              <a:rPr lang="en"/>
              <a:t>, </a:t>
            </a:r>
            <a:r>
              <a:rPr lang="en"/>
              <a:t>order_date, </a:t>
            </a:r>
            <a:r>
              <a:rPr i="1" lang="en"/>
              <a:t>email</a:t>
            </a:r>
            <a:r>
              <a:rPr lang="en"/>
              <a:t>)</a:t>
            </a:r>
          </a:p>
          <a:p>
            <a:pPr lvl="0">
              <a:spcBef>
                <a:spcPts val="0"/>
              </a:spcBef>
              <a:buNone/>
            </a:pPr>
            <a:r>
              <a:rPr lang="en"/>
              <a:t>Order(</a:t>
            </a:r>
            <a:r>
              <a:rPr i="1" lang="en" u="sng"/>
              <a:t>restaurant_name</a:t>
            </a:r>
            <a:r>
              <a:rPr lang="en"/>
              <a:t>, </a:t>
            </a:r>
            <a:r>
              <a:rPr i="1" lang="en" u="sng"/>
              <a:t>order_num</a:t>
            </a:r>
            <a:r>
              <a:rPr lang="en"/>
              <a:t>, </a:t>
            </a:r>
            <a:r>
              <a:rPr i="1" lang="en" u="sng"/>
              <a:t>item_name</a:t>
            </a:r>
            <a:r>
              <a:rPr lang="en"/>
              <a:t>, item_quantity)</a:t>
            </a:r>
          </a:p>
          <a:p>
            <a:pPr lvl="0">
              <a:spcBef>
                <a:spcPts val="0"/>
              </a:spcBef>
              <a:buNone/>
            </a:pPr>
            <a:r>
              <a:rPr lang="en"/>
              <a:t>Menu(</a:t>
            </a:r>
            <a:r>
              <a:rPr lang="en" u="sng"/>
              <a:t>item_name</a:t>
            </a:r>
            <a:r>
              <a:rPr lang="en"/>
              <a:t>, </a:t>
            </a:r>
            <a:r>
              <a:rPr i="1" lang="en" u="sng"/>
              <a:t>restaurant_name</a:t>
            </a:r>
            <a:r>
              <a:rPr lang="en"/>
              <a:t>, price)</a:t>
            </a:r>
          </a:p>
          <a:p>
            <a:pPr lvl="0">
              <a:spcBef>
                <a:spcPts val="0"/>
              </a:spcBef>
              <a:buNone/>
            </a:pPr>
            <a:r>
              <a:rPr lang="en"/>
              <a:t>Ingredient(</a:t>
            </a:r>
            <a:r>
              <a:rPr i="1" lang="en" u="sng"/>
              <a:t>restaurant_name</a:t>
            </a:r>
            <a:r>
              <a:rPr lang="en"/>
              <a:t>, </a:t>
            </a:r>
            <a:r>
              <a:rPr i="1" lang="en" u="sng"/>
              <a:t>item_name</a:t>
            </a:r>
            <a:r>
              <a:rPr lang="en"/>
              <a:t>, </a:t>
            </a:r>
            <a:r>
              <a:rPr i="1" lang="en" u="sng"/>
              <a:t>ingredient_name</a:t>
            </a:r>
            <a:r>
              <a:rPr lang="en"/>
              <a:t>, portion)</a:t>
            </a:r>
          </a:p>
          <a:p>
            <a:pPr lvl="0" rtl="0">
              <a:spcBef>
                <a:spcPts val="0"/>
              </a:spcBef>
              <a:buNone/>
            </a:pPr>
            <a:r>
              <a:rPr lang="en"/>
              <a:t>Inventory(</a:t>
            </a:r>
            <a:r>
              <a:rPr lang="en" u="sng"/>
              <a:t>ingredient_name</a:t>
            </a:r>
            <a:r>
              <a:rPr lang="en"/>
              <a:t>, </a:t>
            </a:r>
            <a:r>
              <a:rPr i="1" lang="en" u="sng"/>
              <a:t>restaurant_name</a:t>
            </a:r>
            <a:r>
              <a:rPr lang="en"/>
              <a:t>, quantity, unit)</a:t>
            </a:r>
          </a:p>
        </p:txBody>
      </p:sp>
      <p:sp>
        <p:nvSpPr>
          <p:cNvPr id="76" name="Shape 76"/>
          <p:cNvSpPr txBox="1"/>
          <p:nvPr/>
        </p:nvSpPr>
        <p:spPr>
          <a:xfrm>
            <a:off x="7117375" y="445025"/>
            <a:ext cx="1107300" cy="8409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CCCCCC"/>
                </a:solidFill>
              </a:rPr>
              <a:t>7 Tables</a:t>
            </a:r>
          </a:p>
          <a:p>
            <a:pPr lvl="0">
              <a:spcBef>
                <a:spcPts val="0"/>
              </a:spcBef>
              <a:buNone/>
            </a:pPr>
            <a:r>
              <a:rPr lang="en" sz="1800">
                <a:solidFill>
                  <a:srgbClr val="CCCCCC"/>
                </a:solidFill>
              </a:rPr>
              <a:t>9 FKs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Decomposition</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Attributes: email, full_name, auth_token, password_digest, restaurant_name, location, reataurant_phone, item_name, price, portion, ingredient_name, </a:t>
            </a:r>
            <a:r>
              <a:rPr lang="en"/>
              <a:t>quantity</a:t>
            </a:r>
            <a:r>
              <a:rPr lang="en"/>
              <a:t>, unit, order_num, order_date, item_quantit</a:t>
            </a:r>
            <a:r>
              <a:rPr lang="en"/>
              <a:t>y</a:t>
            </a:r>
          </a:p>
          <a:p>
            <a:pPr indent="-342900" lvl="0" marL="457200" rtl="0">
              <a:spcBef>
                <a:spcPts val="0"/>
              </a:spcBef>
              <a:spcAft>
                <a:spcPts val="0"/>
              </a:spcAft>
              <a:buSzPts val="1800"/>
              <a:buChar char="●"/>
            </a:pPr>
            <a:r>
              <a:rPr lang="en"/>
              <a:t>A - email</a:t>
            </a:r>
          </a:p>
          <a:p>
            <a:pPr indent="-342900" lvl="0" marL="457200" rtl="0">
              <a:spcBef>
                <a:spcPts val="0"/>
              </a:spcBef>
              <a:spcAft>
                <a:spcPts val="0"/>
              </a:spcAft>
              <a:buSzPts val="1800"/>
              <a:buChar char="●"/>
            </a:pPr>
            <a:r>
              <a:rPr lang="en"/>
              <a:t>B - full_name</a:t>
            </a:r>
          </a:p>
          <a:p>
            <a:pPr indent="-342900" lvl="0" marL="457200" rtl="0">
              <a:spcBef>
                <a:spcPts val="0"/>
              </a:spcBef>
              <a:spcAft>
                <a:spcPts val="0"/>
              </a:spcAft>
              <a:buSzPts val="1800"/>
              <a:buChar char="●"/>
            </a:pPr>
            <a:r>
              <a:rPr lang="en"/>
              <a:t>C - auth_token</a:t>
            </a:r>
          </a:p>
          <a:p>
            <a:pPr indent="-342900" lvl="0" marL="457200" rtl="0">
              <a:spcBef>
                <a:spcPts val="0"/>
              </a:spcBef>
              <a:spcAft>
                <a:spcPts val="0"/>
              </a:spcAft>
              <a:buSzPts val="1800"/>
              <a:buChar char="●"/>
            </a:pPr>
            <a:r>
              <a:rPr lang="en"/>
              <a:t>D - password_digest</a:t>
            </a:r>
          </a:p>
          <a:p>
            <a:pPr indent="-342900" lvl="0" marL="457200" rtl="0">
              <a:spcBef>
                <a:spcPts val="0"/>
              </a:spcBef>
              <a:spcAft>
                <a:spcPts val="0"/>
              </a:spcAft>
              <a:buSzPts val="1800"/>
              <a:buChar char="●"/>
            </a:pPr>
            <a:r>
              <a:rPr lang="en"/>
              <a:t>E - restaurant_name</a:t>
            </a:r>
          </a:p>
          <a:p>
            <a:pPr indent="-342900" lvl="0" marL="457200" rtl="0">
              <a:spcBef>
                <a:spcPts val="0"/>
              </a:spcBef>
              <a:spcAft>
                <a:spcPts val="0"/>
              </a:spcAft>
              <a:buSzPts val="1800"/>
              <a:buChar char="●"/>
            </a:pPr>
            <a:r>
              <a:rPr lang="en"/>
              <a:t>F - location</a:t>
            </a:r>
          </a:p>
          <a:p>
            <a:pPr indent="-342900" lvl="0" marL="457200" rtl="0">
              <a:spcBef>
                <a:spcPts val="0"/>
              </a:spcBef>
              <a:spcAft>
                <a:spcPts val="0"/>
              </a:spcAft>
              <a:buSzPts val="1800"/>
              <a:buChar char="●"/>
            </a:pPr>
            <a:r>
              <a:rPr lang="en"/>
              <a:t>G - restaurant_phone</a:t>
            </a:r>
          </a:p>
          <a:p>
            <a:pPr indent="-342900" lvl="0" marL="457200" rtl="0">
              <a:spcBef>
                <a:spcPts val="0"/>
              </a:spcBef>
              <a:buSzPts val="1800"/>
              <a:buChar char="●"/>
            </a:pPr>
            <a:r>
              <a:rPr lang="en"/>
              <a:t>H - item_name</a:t>
            </a:r>
          </a:p>
        </p:txBody>
      </p:sp>
      <p:sp>
        <p:nvSpPr>
          <p:cNvPr id="83" name="Shape 83"/>
          <p:cNvSpPr txBox="1"/>
          <p:nvPr/>
        </p:nvSpPr>
        <p:spPr>
          <a:xfrm>
            <a:off x="3424825" y="2278350"/>
            <a:ext cx="3452100" cy="24048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600"/>
              </a:spcAft>
              <a:buClr>
                <a:schemeClr val="lt2"/>
              </a:buClr>
              <a:buSzPts val="1800"/>
              <a:buChar char="●"/>
            </a:pPr>
            <a:r>
              <a:rPr lang="en" sz="1800">
                <a:solidFill>
                  <a:schemeClr val="lt2"/>
                </a:solidFill>
              </a:rPr>
              <a:t>I - price</a:t>
            </a:r>
          </a:p>
          <a:p>
            <a:pPr indent="-342900" lvl="0" marL="457200" rtl="0">
              <a:lnSpc>
                <a:spcPct val="115000"/>
              </a:lnSpc>
              <a:spcBef>
                <a:spcPts val="0"/>
              </a:spcBef>
              <a:spcAft>
                <a:spcPts val="1600"/>
              </a:spcAft>
              <a:buClr>
                <a:schemeClr val="lt2"/>
              </a:buClr>
              <a:buSzPts val="1800"/>
              <a:buChar char="●"/>
            </a:pPr>
            <a:r>
              <a:rPr lang="en" sz="1800">
                <a:solidFill>
                  <a:schemeClr val="lt2"/>
                </a:solidFill>
              </a:rPr>
              <a:t>J - portion</a:t>
            </a:r>
          </a:p>
          <a:p>
            <a:pPr indent="-342900" lvl="0" marL="457200" rtl="0">
              <a:lnSpc>
                <a:spcPct val="115000"/>
              </a:lnSpc>
              <a:spcBef>
                <a:spcPts val="0"/>
              </a:spcBef>
              <a:spcAft>
                <a:spcPts val="1600"/>
              </a:spcAft>
              <a:buClr>
                <a:schemeClr val="lt2"/>
              </a:buClr>
              <a:buSzPts val="1800"/>
              <a:buChar char="●"/>
            </a:pPr>
            <a:r>
              <a:rPr lang="en" sz="1800">
                <a:solidFill>
                  <a:schemeClr val="lt2"/>
                </a:solidFill>
              </a:rPr>
              <a:t>K - ingredient_name</a:t>
            </a:r>
          </a:p>
          <a:p>
            <a:pPr indent="-342900" lvl="0" marL="457200" rtl="0">
              <a:lnSpc>
                <a:spcPct val="115000"/>
              </a:lnSpc>
              <a:spcBef>
                <a:spcPts val="0"/>
              </a:spcBef>
              <a:spcAft>
                <a:spcPts val="1600"/>
              </a:spcAft>
              <a:buClr>
                <a:schemeClr val="lt2"/>
              </a:buClr>
              <a:buSzPts val="1800"/>
              <a:buChar char="●"/>
            </a:pPr>
            <a:r>
              <a:rPr lang="en" sz="1800">
                <a:solidFill>
                  <a:schemeClr val="lt2"/>
                </a:solidFill>
              </a:rPr>
              <a:t>L - quantity</a:t>
            </a:r>
          </a:p>
          <a:p>
            <a:pPr indent="-342900" lvl="0" marL="457200" rtl="0">
              <a:lnSpc>
                <a:spcPct val="115000"/>
              </a:lnSpc>
              <a:spcBef>
                <a:spcPts val="0"/>
              </a:spcBef>
              <a:spcAft>
                <a:spcPts val="1600"/>
              </a:spcAft>
              <a:buClr>
                <a:schemeClr val="lt2"/>
              </a:buClr>
              <a:buSzPts val="1800"/>
              <a:buChar char="●"/>
            </a:pPr>
            <a:r>
              <a:rPr lang="en" sz="1800">
                <a:solidFill>
                  <a:schemeClr val="lt2"/>
                </a:solidFill>
              </a:rPr>
              <a:t>M - unit</a:t>
            </a:r>
          </a:p>
          <a:p>
            <a:pPr indent="-342900" lvl="0" marL="457200" rtl="0">
              <a:lnSpc>
                <a:spcPct val="115000"/>
              </a:lnSpc>
              <a:spcBef>
                <a:spcPts val="0"/>
              </a:spcBef>
              <a:spcAft>
                <a:spcPts val="1600"/>
              </a:spcAft>
              <a:buClr>
                <a:schemeClr val="lt2"/>
              </a:buClr>
              <a:buSzPts val="1800"/>
              <a:buChar char="●"/>
            </a:pPr>
            <a:r>
              <a:rPr lang="en" sz="1800">
                <a:solidFill>
                  <a:schemeClr val="lt2"/>
                </a:solidFill>
              </a:rPr>
              <a:t>N - order_num</a:t>
            </a:r>
          </a:p>
          <a:p>
            <a:pPr indent="-342900" lvl="0" marL="457200" rtl="0">
              <a:lnSpc>
                <a:spcPct val="115000"/>
              </a:lnSpc>
              <a:spcBef>
                <a:spcPts val="0"/>
              </a:spcBef>
              <a:spcAft>
                <a:spcPts val="1600"/>
              </a:spcAft>
              <a:buClr>
                <a:schemeClr val="lt2"/>
              </a:buClr>
              <a:buSzPts val="1800"/>
              <a:buChar char="●"/>
            </a:pPr>
            <a:r>
              <a:rPr lang="en" sz="1800">
                <a:solidFill>
                  <a:schemeClr val="lt2"/>
                </a:solidFill>
              </a:rPr>
              <a:t>O - order_date</a:t>
            </a:r>
          </a:p>
          <a:p>
            <a:pPr indent="-342900" lvl="0" marL="457200" rtl="0">
              <a:lnSpc>
                <a:spcPct val="115000"/>
              </a:lnSpc>
              <a:spcBef>
                <a:spcPts val="0"/>
              </a:spcBef>
              <a:spcAft>
                <a:spcPts val="1600"/>
              </a:spcAft>
              <a:buClr>
                <a:schemeClr val="lt2"/>
              </a:buClr>
              <a:buSzPts val="1800"/>
              <a:buChar char="●"/>
            </a:pPr>
            <a:r>
              <a:rPr lang="en" sz="1800">
                <a:solidFill>
                  <a:schemeClr val="lt2"/>
                </a:solidFill>
              </a:rPr>
              <a:t>P - item_quantity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Functional Dependencies</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 -&gt; BCD	email -&gt; full_name, auth_token, password_digest 	</a:t>
            </a:r>
          </a:p>
          <a:p>
            <a:pPr indent="-342900" lvl="0" marL="457200" rtl="0">
              <a:spcBef>
                <a:spcPts val="0"/>
              </a:spcBef>
              <a:spcAft>
                <a:spcPts val="0"/>
              </a:spcAft>
              <a:buSzPts val="1800"/>
              <a:buChar char="●"/>
            </a:pPr>
            <a:r>
              <a:rPr lang="en"/>
              <a:t>E -&gt; FG		restaurant_name -&gt; location, restaurant_phone</a:t>
            </a:r>
          </a:p>
          <a:p>
            <a:pPr indent="-342900" lvl="0" marL="457200" rtl="0">
              <a:spcBef>
                <a:spcPts val="0"/>
              </a:spcBef>
              <a:spcAft>
                <a:spcPts val="0"/>
              </a:spcAft>
              <a:buSzPts val="1800"/>
              <a:buChar char="●"/>
            </a:pPr>
            <a:r>
              <a:rPr lang="en"/>
              <a:t>H -&gt; I		item_name -&gt; price</a:t>
            </a:r>
          </a:p>
          <a:p>
            <a:pPr indent="-342900" lvl="0" marL="457200" rtl="0">
              <a:spcBef>
                <a:spcPts val="0"/>
              </a:spcBef>
              <a:spcAft>
                <a:spcPts val="0"/>
              </a:spcAft>
              <a:buSzPts val="1800"/>
              <a:buChar char="●"/>
            </a:pPr>
            <a:r>
              <a:rPr lang="en"/>
              <a:t>K - LM		ingredient_name -&gt; quantity, unit</a:t>
            </a:r>
          </a:p>
          <a:p>
            <a:pPr indent="-342900" lvl="0" marL="457200" rtl="0">
              <a:spcBef>
                <a:spcPts val="0"/>
              </a:spcBef>
              <a:spcAft>
                <a:spcPts val="0"/>
              </a:spcAft>
              <a:buSzPts val="1800"/>
              <a:buChar char="●"/>
            </a:pPr>
            <a:r>
              <a:rPr lang="en"/>
              <a:t>N -&gt; O		order_number -&gt; order_date</a:t>
            </a:r>
          </a:p>
          <a:p>
            <a:pPr indent="-342900" lvl="0" marL="457200" rtl="0">
              <a:spcBef>
                <a:spcPts val="0"/>
              </a:spcBef>
              <a:spcAft>
                <a:spcPts val="0"/>
              </a:spcAft>
              <a:buSzPts val="1800"/>
              <a:buChar char="●"/>
            </a:pPr>
            <a:r>
              <a:rPr lang="en"/>
              <a:t>EHK -&gt; J	restaurant_name, item_name, ingredient_name -&gt; portion</a:t>
            </a:r>
          </a:p>
          <a:p>
            <a:pPr indent="-342900" lvl="0" marL="457200">
              <a:spcBef>
                <a:spcPts val="0"/>
              </a:spcBef>
              <a:buSzPts val="1800"/>
              <a:buChar char="●"/>
            </a:pPr>
            <a:r>
              <a:rPr lang="en"/>
              <a:t>EHN -&gt; P	restaraunt_name, item_name, order_number -&gt; quantity</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BCNF Step 1</a:t>
            </a:r>
          </a:p>
        </p:txBody>
      </p:sp>
      <p:sp>
        <p:nvSpPr>
          <p:cNvPr id="95" name="Shape 95"/>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a:spcBef>
                <a:spcPts val="0"/>
              </a:spcBef>
              <a:buNone/>
            </a:pPr>
            <a:r>
              <a:rPr lang="en"/>
              <a:t>ABCDEFGHIJKLMNOP 		    is not in BCNF</a:t>
            </a:r>
          </a:p>
          <a:p>
            <a:pPr lvl="0">
              <a:spcBef>
                <a:spcPts val="0"/>
              </a:spcBef>
              <a:buNone/>
            </a:pPr>
            <a:r>
              <a:rPr lang="en"/>
              <a:t>A is a superkey of ABCD but not of ABCDEFGHIJKLMNOP therefore</a:t>
            </a:r>
          </a:p>
          <a:p>
            <a:pPr lvl="0">
              <a:spcBef>
                <a:spcPts val="0"/>
              </a:spcBef>
              <a:buNone/>
            </a:pPr>
            <a:r>
              <a:rPr lang="en"/>
              <a:t>A -&gt; BCD violates BCNF</a:t>
            </a:r>
          </a:p>
        </p:txBody>
      </p:sp>
      <p:sp>
        <p:nvSpPr>
          <p:cNvPr id="96" name="Shape 96"/>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ABCDEFGHIJKLMNOP</a:t>
            </a:r>
          </a:p>
        </p:txBody>
      </p:sp>
      <p:sp>
        <p:nvSpPr>
          <p:cNvPr id="97" name="Shape 97"/>
          <p:cNvSpPr/>
          <p:nvPr/>
        </p:nvSpPr>
        <p:spPr>
          <a:xfrm>
            <a:off x="4575500" y="2179200"/>
            <a:ext cx="1311900" cy="545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ABCD	</a:t>
            </a:r>
          </a:p>
        </p:txBody>
      </p:sp>
      <p:sp>
        <p:nvSpPr>
          <p:cNvPr id="98" name="Shape 98"/>
          <p:cNvSpPr/>
          <p:nvPr/>
        </p:nvSpPr>
        <p:spPr>
          <a:xfrm>
            <a:off x="6405100" y="2165400"/>
            <a:ext cx="17145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AEFGHIJKLMNOP</a:t>
            </a:r>
          </a:p>
        </p:txBody>
      </p:sp>
      <p:cxnSp>
        <p:nvCxnSpPr>
          <p:cNvPr id="99" name="Shape 99"/>
          <p:cNvCxnSpPr>
            <a:stCxn id="96" idx="2"/>
            <a:endCxn id="97" idx="0"/>
          </p:cNvCxnSpPr>
          <p:nvPr/>
        </p:nvCxnSpPr>
        <p:spPr>
          <a:xfrm flipH="1">
            <a:off x="5231450" y="1815425"/>
            <a:ext cx="615600" cy="363900"/>
          </a:xfrm>
          <a:prstGeom prst="straightConnector1">
            <a:avLst/>
          </a:prstGeom>
          <a:noFill/>
          <a:ln cap="flat" cmpd="sng" w="38100">
            <a:solidFill>
              <a:srgbClr val="FFFFFF"/>
            </a:solidFill>
            <a:prstDash val="solid"/>
            <a:round/>
            <a:headEnd len="lg" w="lg" type="none"/>
            <a:tailEnd len="lg" w="lg" type="none"/>
          </a:ln>
        </p:spPr>
      </p:cxnSp>
      <p:cxnSp>
        <p:nvCxnSpPr>
          <p:cNvPr id="100" name="Shape 100"/>
          <p:cNvCxnSpPr>
            <a:stCxn id="96" idx="2"/>
            <a:endCxn id="98" idx="0"/>
          </p:cNvCxnSpPr>
          <p:nvPr/>
        </p:nvCxnSpPr>
        <p:spPr>
          <a:xfrm>
            <a:off x="5847050" y="1815425"/>
            <a:ext cx="1415400" cy="3501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Step 2</a:t>
            </a:r>
          </a:p>
        </p:txBody>
      </p:sp>
      <p:sp>
        <p:nvSpPr>
          <p:cNvPr id="106" name="Shape 106"/>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rtl="0">
              <a:spcBef>
                <a:spcPts val="0"/>
              </a:spcBef>
              <a:buNone/>
            </a:pPr>
            <a:r>
              <a:rPr lang="en"/>
              <a:t>AEFGHIJKLMNOP 			    is not in BCNF</a:t>
            </a:r>
          </a:p>
          <a:p>
            <a:pPr lvl="0" rtl="0">
              <a:spcBef>
                <a:spcPts val="0"/>
              </a:spcBef>
              <a:buNone/>
            </a:pPr>
            <a:r>
              <a:rPr lang="en"/>
              <a:t>E</a:t>
            </a:r>
            <a:r>
              <a:rPr lang="en"/>
              <a:t> is a superkey of EFG but not of AEFGHIJKLMNOP therefore</a:t>
            </a:r>
          </a:p>
          <a:p>
            <a:pPr lvl="0" rtl="0">
              <a:spcBef>
                <a:spcPts val="0"/>
              </a:spcBef>
              <a:buNone/>
            </a:pPr>
            <a:r>
              <a:rPr lang="en"/>
              <a:t>E -&gt; FG violates BCNF</a:t>
            </a:r>
          </a:p>
        </p:txBody>
      </p:sp>
      <p:sp>
        <p:nvSpPr>
          <p:cNvPr id="107" name="Shape 107"/>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AEFGHIJKLMNOP</a:t>
            </a:r>
          </a:p>
        </p:txBody>
      </p:sp>
      <p:sp>
        <p:nvSpPr>
          <p:cNvPr id="108" name="Shape 108"/>
          <p:cNvSpPr/>
          <p:nvPr/>
        </p:nvSpPr>
        <p:spPr>
          <a:xfrm>
            <a:off x="4575500" y="2179200"/>
            <a:ext cx="1311900" cy="545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EFG</a:t>
            </a:r>
            <a:r>
              <a:rPr lang="en"/>
              <a:t>	</a:t>
            </a:r>
          </a:p>
        </p:txBody>
      </p:sp>
      <p:sp>
        <p:nvSpPr>
          <p:cNvPr id="109" name="Shape 109"/>
          <p:cNvSpPr/>
          <p:nvPr/>
        </p:nvSpPr>
        <p:spPr>
          <a:xfrm>
            <a:off x="6405100" y="2165400"/>
            <a:ext cx="17145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AEHIJKLMNOP</a:t>
            </a:r>
          </a:p>
        </p:txBody>
      </p:sp>
      <p:cxnSp>
        <p:nvCxnSpPr>
          <p:cNvPr id="110" name="Shape 110"/>
          <p:cNvCxnSpPr>
            <a:stCxn id="107" idx="2"/>
            <a:endCxn id="108" idx="0"/>
          </p:cNvCxnSpPr>
          <p:nvPr/>
        </p:nvCxnSpPr>
        <p:spPr>
          <a:xfrm flipH="1">
            <a:off x="5231450" y="1815425"/>
            <a:ext cx="615600" cy="363900"/>
          </a:xfrm>
          <a:prstGeom prst="straightConnector1">
            <a:avLst/>
          </a:prstGeom>
          <a:noFill/>
          <a:ln cap="flat" cmpd="sng" w="38100">
            <a:solidFill>
              <a:srgbClr val="FFFFFF"/>
            </a:solidFill>
            <a:prstDash val="solid"/>
            <a:round/>
            <a:headEnd len="lg" w="lg" type="none"/>
            <a:tailEnd len="lg" w="lg" type="none"/>
          </a:ln>
        </p:spPr>
      </p:cxnSp>
      <p:cxnSp>
        <p:nvCxnSpPr>
          <p:cNvPr id="111" name="Shape 111"/>
          <p:cNvCxnSpPr>
            <a:stCxn id="107" idx="2"/>
            <a:endCxn id="109" idx="0"/>
          </p:cNvCxnSpPr>
          <p:nvPr/>
        </p:nvCxnSpPr>
        <p:spPr>
          <a:xfrm>
            <a:off x="5847050" y="1815425"/>
            <a:ext cx="1415400" cy="3501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BCNF Step 3</a:t>
            </a:r>
          </a:p>
        </p:txBody>
      </p:sp>
      <p:sp>
        <p:nvSpPr>
          <p:cNvPr id="117" name="Shape 117"/>
          <p:cNvSpPr txBox="1"/>
          <p:nvPr>
            <p:ph idx="1" type="body"/>
          </p:nvPr>
        </p:nvSpPr>
        <p:spPr>
          <a:xfrm>
            <a:off x="311700" y="1152475"/>
            <a:ext cx="3746100" cy="3416400"/>
          </a:xfrm>
          <a:prstGeom prst="rect">
            <a:avLst/>
          </a:prstGeom>
        </p:spPr>
        <p:txBody>
          <a:bodyPr anchorCtr="0" anchor="t" bIns="91425" lIns="91425" rIns="91425" wrap="square" tIns="91425">
            <a:noAutofit/>
          </a:bodyPr>
          <a:lstStyle/>
          <a:p>
            <a:pPr lvl="0" rtl="0">
              <a:spcBef>
                <a:spcPts val="0"/>
              </a:spcBef>
              <a:buNone/>
            </a:pPr>
            <a:r>
              <a:rPr lang="en"/>
              <a:t>AEHIJKLMNOP 				    is not in BCNF</a:t>
            </a:r>
          </a:p>
          <a:p>
            <a:pPr lvl="0" rtl="0">
              <a:spcBef>
                <a:spcPts val="0"/>
              </a:spcBef>
              <a:buNone/>
            </a:pPr>
            <a:r>
              <a:rPr lang="en"/>
              <a:t>H</a:t>
            </a:r>
            <a:r>
              <a:rPr lang="en"/>
              <a:t> is a superkey of HI but not of AEHIJKLMNOP therefore</a:t>
            </a:r>
          </a:p>
          <a:p>
            <a:pPr lvl="0" rtl="0">
              <a:spcBef>
                <a:spcPts val="0"/>
              </a:spcBef>
              <a:buNone/>
            </a:pPr>
            <a:r>
              <a:rPr lang="en"/>
              <a:t>H -&gt; I violates BCNF</a:t>
            </a:r>
          </a:p>
        </p:txBody>
      </p:sp>
      <p:sp>
        <p:nvSpPr>
          <p:cNvPr id="118" name="Shape 118"/>
          <p:cNvSpPr/>
          <p:nvPr/>
        </p:nvSpPr>
        <p:spPr>
          <a:xfrm>
            <a:off x="4575500" y="1242725"/>
            <a:ext cx="25431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AEHIJKLMNOP</a:t>
            </a:r>
          </a:p>
        </p:txBody>
      </p:sp>
      <p:sp>
        <p:nvSpPr>
          <p:cNvPr id="119" name="Shape 119"/>
          <p:cNvSpPr/>
          <p:nvPr/>
        </p:nvSpPr>
        <p:spPr>
          <a:xfrm>
            <a:off x="4575500" y="2179200"/>
            <a:ext cx="1311900" cy="545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HI</a:t>
            </a:r>
            <a:r>
              <a:rPr lang="en"/>
              <a:t>	</a:t>
            </a:r>
          </a:p>
        </p:txBody>
      </p:sp>
      <p:sp>
        <p:nvSpPr>
          <p:cNvPr id="120" name="Shape 120"/>
          <p:cNvSpPr/>
          <p:nvPr/>
        </p:nvSpPr>
        <p:spPr>
          <a:xfrm>
            <a:off x="6405100" y="2165400"/>
            <a:ext cx="1714500" cy="57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AEHJKLMNOP</a:t>
            </a:r>
          </a:p>
        </p:txBody>
      </p:sp>
      <p:cxnSp>
        <p:nvCxnSpPr>
          <p:cNvPr id="121" name="Shape 121"/>
          <p:cNvCxnSpPr>
            <a:stCxn id="118" idx="2"/>
            <a:endCxn id="119" idx="0"/>
          </p:cNvCxnSpPr>
          <p:nvPr/>
        </p:nvCxnSpPr>
        <p:spPr>
          <a:xfrm flipH="1">
            <a:off x="5231450" y="1815425"/>
            <a:ext cx="615600" cy="363900"/>
          </a:xfrm>
          <a:prstGeom prst="straightConnector1">
            <a:avLst/>
          </a:prstGeom>
          <a:noFill/>
          <a:ln cap="flat" cmpd="sng" w="38100">
            <a:solidFill>
              <a:srgbClr val="FFFFFF"/>
            </a:solidFill>
            <a:prstDash val="solid"/>
            <a:round/>
            <a:headEnd len="lg" w="lg" type="none"/>
            <a:tailEnd len="lg" w="lg" type="none"/>
          </a:ln>
        </p:spPr>
      </p:cxnSp>
      <p:cxnSp>
        <p:nvCxnSpPr>
          <p:cNvPr id="122" name="Shape 122"/>
          <p:cNvCxnSpPr>
            <a:stCxn id="118" idx="2"/>
            <a:endCxn id="120" idx="0"/>
          </p:cNvCxnSpPr>
          <p:nvPr/>
        </p:nvCxnSpPr>
        <p:spPr>
          <a:xfrm>
            <a:off x="5847050" y="1815425"/>
            <a:ext cx="1415400" cy="3501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