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7" r:id="rId7"/>
    <p:sldId id="262" r:id="rId8"/>
    <p:sldId id="270" r:id="rId9"/>
    <p:sldId id="261" r:id="rId10"/>
    <p:sldId id="263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87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C0750-7003-E841-8580-8CC43A19E9CD}" type="datetimeFigureOut">
              <a:rPr lang="en-TR" smtClean="0"/>
              <a:t>4.06.2020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9BA4D-5E5B-8E42-AFD0-3CE20CF9B4E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562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9BA4D-5E5B-8E42-AFD0-3CE20CF9B4E6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8287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953B-61C1-FA48-8FB6-B61465B0B992}" type="datetimeFigureOut">
              <a:rPr lang="en-TR" smtClean="0"/>
              <a:t>4.06.2020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BF5D7D-4223-A74B-B40A-4C84BF44569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1418074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953B-61C1-FA48-8FB6-B61465B0B992}" type="datetimeFigureOut">
              <a:rPr lang="en-TR" smtClean="0"/>
              <a:t>4.06.2020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BF5D7D-4223-A74B-B40A-4C84BF44569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8415657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953B-61C1-FA48-8FB6-B61465B0B992}" type="datetimeFigureOut">
              <a:rPr lang="en-TR" smtClean="0"/>
              <a:t>4.06.2020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BF5D7D-4223-A74B-B40A-4C84BF44569F}" type="slidenum">
              <a:rPr lang="en-TR" smtClean="0"/>
              <a:t>‹#›</a:t>
            </a:fld>
            <a:endParaRPr lang="en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894453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953B-61C1-FA48-8FB6-B61465B0B992}" type="datetimeFigureOut">
              <a:rPr lang="en-TR" smtClean="0"/>
              <a:t>4.06.2020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BF5D7D-4223-A74B-B40A-4C84BF44569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74290236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953B-61C1-FA48-8FB6-B61465B0B992}" type="datetimeFigureOut">
              <a:rPr lang="en-TR" smtClean="0"/>
              <a:t>4.06.2020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BF5D7D-4223-A74B-B40A-4C84BF44569F}" type="slidenum">
              <a:rPr lang="en-TR" smtClean="0"/>
              <a:t>‹#›</a:t>
            </a:fld>
            <a:endParaRPr lang="en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0354979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953B-61C1-FA48-8FB6-B61465B0B992}" type="datetimeFigureOut">
              <a:rPr lang="en-TR" smtClean="0"/>
              <a:t>4.06.2020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BF5D7D-4223-A74B-B40A-4C84BF44569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4529493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953B-61C1-FA48-8FB6-B61465B0B992}" type="datetimeFigureOut">
              <a:rPr lang="en-TR" smtClean="0"/>
              <a:t>4.06.2020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5D7D-4223-A74B-B40A-4C84BF44569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6970989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953B-61C1-FA48-8FB6-B61465B0B992}" type="datetimeFigureOut">
              <a:rPr lang="en-TR" smtClean="0"/>
              <a:t>4.06.2020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5D7D-4223-A74B-B40A-4C84BF44569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2136651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953B-61C1-FA48-8FB6-B61465B0B992}" type="datetimeFigureOut">
              <a:rPr lang="en-TR" smtClean="0"/>
              <a:t>4.06.2020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5D7D-4223-A74B-B40A-4C84BF44569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4993293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953B-61C1-FA48-8FB6-B61465B0B992}" type="datetimeFigureOut">
              <a:rPr lang="en-TR" smtClean="0"/>
              <a:t>4.06.2020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BF5D7D-4223-A74B-B40A-4C84BF44569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6689886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953B-61C1-FA48-8FB6-B61465B0B992}" type="datetimeFigureOut">
              <a:rPr lang="en-TR" smtClean="0"/>
              <a:t>4.06.2020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BF5D7D-4223-A74B-B40A-4C84BF44569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6879189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953B-61C1-FA48-8FB6-B61465B0B992}" type="datetimeFigureOut">
              <a:rPr lang="en-TR" smtClean="0"/>
              <a:t>4.06.2020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BF5D7D-4223-A74B-B40A-4C84BF44569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7727991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953B-61C1-FA48-8FB6-B61465B0B992}" type="datetimeFigureOut">
              <a:rPr lang="en-TR" smtClean="0"/>
              <a:t>4.06.2020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5D7D-4223-A74B-B40A-4C84BF44569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2609143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953B-61C1-FA48-8FB6-B61465B0B992}" type="datetimeFigureOut">
              <a:rPr lang="en-TR" smtClean="0"/>
              <a:t>4.06.2020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5D7D-4223-A74B-B40A-4C84BF44569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7256150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953B-61C1-FA48-8FB6-B61465B0B992}" type="datetimeFigureOut">
              <a:rPr lang="en-TR" smtClean="0"/>
              <a:t>4.06.2020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5D7D-4223-A74B-B40A-4C84BF44569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157266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953B-61C1-FA48-8FB6-B61465B0B992}" type="datetimeFigureOut">
              <a:rPr lang="en-TR" smtClean="0"/>
              <a:t>4.06.2020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BF5D7D-4223-A74B-B40A-4C84BF44569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8864372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953B-61C1-FA48-8FB6-B61465B0B992}" type="datetimeFigureOut">
              <a:rPr lang="en-TR" smtClean="0"/>
              <a:t>4.06.2020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BF5D7D-4223-A74B-B40A-4C84BF44569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3513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C79B-DB7B-A340-A602-1CB8B9E28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49230"/>
            <a:ext cx="8915399" cy="2262781"/>
          </a:xfrm>
        </p:spPr>
        <p:txBody>
          <a:bodyPr/>
          <a:lstStyle/>
          <a:p>
            <a:r>
              <a:rPr lang="en-TR" dirty="0"/>
              <a:t>Social M</a:t>
            </a:r>
            <a:r>
              <a:rPr lang="en-US" dirty="0"/>
              <a:t>e</a:t>
            </a:r>
            <a:r>
              <a:rPr lang="en-TR" dirty="0"/>
              <a:t>dia Analysis of Turkish Politicians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F024-96E3-AC41-BD3D-6B1186E43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645990"/>
            <a:ext cx="8915399" cy="2262780"/>
          </a:xfrm>
        </p:spPr>
        <p:txBody>
          <a:bodyPr/>
          <a:lstStyle/>
          <a:p>
            <a:r>
              <a:rPr lang="en-TR" dirty="0"/>
              <a:t>Fikret Efe Doğanay - Istanbul Bilgi University, Computer Engineering </a:t>
            </a:r>
          </a:p>
          <a:p>
            <a:r>
              <a:rPr lang="en-TR" dirty="0"/>
              <a:t>Ali Çağan Keskin - Istanbul Bilgi University, Computer Engineering </a:t>
            </a:r>
          </a:p>
          <a:p>
            <a:endParaRPr lang="en-TR" dirty="0"/>
          </a:p>
          <a:p>
            <a:r>
              <a:rPr lang="en-TR" i="1" dirty="0"/>
              <a:t>Supervised by </a:t>
            </a:r>
            <a:r>
              <a:rPr lang="en-TR" dirty="0"/>
              <a:t>Uzay Çetin Ph.D.</a:t>
            </a:r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97172035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B0D3-3F26-E641-92F0-A22C1EEE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Website</a:t>
            </a:r>
            <a:endParaRPr lang="en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5F6A4DE-23C8-474F-9890-D8BADF350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6713" y="2834640"/>
            <a:ext cx="3120888" cy="889453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B1E589-8595-6E47-9844-07C1EA4B80B0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70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built a website to include analyses. </a:t>
            </a:r>
          </a:p>
          <a:p>
            <a:endParaRPr lang="en-TR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62D1825-14DE-5446-94C8-9E15B34F959D}"/>
              </a:ext>
            </a:extLst>
          </p:cNvPr>
          <p:cNvSpPr txBox="1">
            <a:spLocks/>
          </p:cNvSpPr>
          <p:nvPr/>
        </p:nvSpPr>
        <p:spPr>
          <a:xfrm>
            <a:off x="2589212" y="3873726"/>
            <a:ext cx="9069388" cy="25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Frontend</a:t>
            </a:r>
            <a:r>
              <a:rPr lang="en-US" sz="2400" dirty="0"/>
              <a:t>: HTML, CSS, Bootstrap, jQuery, JavaScript</a:t>
            </a:r>
          </a:p>
          <a:p>
            <a:r>
              <a:rPr lang="en-US" sz="2400" b="1" dirty="0"/>
              <a:t>Backend: </a:t>
            </a:r>
            <a:r>
              <a:rPr lang="en-US" sz="2400" dirty="0"/>
              <a:t>Flask, Dash, Tweepy</a:t>
            </a:r>
          </a:p>
          <a:p>
            <a:r>
              <a:rPr lang="en-US" sz="2400" b="1" dirty="0"/>
              <a:t>ML &amp; NLP: </a:t>
            </a:r>
            <a:r>
              <a:rPr lang="en-US" sz="2400" dirty="0"/>
              <a:t>Python, Sklearn, NumPy, Pandas, etc.,</a:t>
            </a:r>
          </a:p>
          <a:p>
            <a:r>
              <a:rPr lang="en-US" sz="2400" b="1" dirty="0"/>
              <a:t>Networking: </a:t>
            </a:r>
            <a:r>
              <a:rPr lang="en-US" sz="2400" dirty="0"/>
              <a:t>NetworkX, Matplotlib, Plotly</a:t>
            </a:r>
            <a:endParaRPr lang="en-US" sz="2400" b="1" dirty="0"/>
          </a:p>
          <a:p>
            <a:endParaRPr lang="en-US" sz="2400" dirty="0"/>
          </a:p>
          <a:p>
            <a:endParaRPr lang="en-TR" sz="2400" dirty="0"/>
          </a:p>
        </p:txBody>
      </p:sp>
    </p:spTree>
    <p:extLst>
      <p:ext uri="{BB962C8B-B14F-4D97-AF65-F5344CB8AC3E}">
        <p14:creationId xmlns:p14="http://schemas.microsoft.com/office/powerpoint/2010/main" val="343888666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C79B-DB7B-A340-A602-1CB8B9E28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49230"/>
            <a:ext cx="8915399" cy="2262781"/>
          </a:xfrm>
        </p:spPr>
        <p:txBody>
          <a:bodyPr/>
          <a:lstStyle/>
          <a:p>
            <a:r>
              <a:rPr lang="en-TR" dirty="0"/>
              <a:t>Demo…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F024-96E3-AC41-BD3D-6B1186E43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645990"/>
            <a:ext cx="8915399" cy="2262780"/>
          </a:xfrm>
        </p:spPr>
        <p:txBody>
          <a:bodyPr/>
          <a:lstStyle/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8146422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C79B-DB7B-A340-A602-1CB8B9E28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49230"/>
            <a:ext cx="8915399" cy="2262781"/>
          </a:xfrm>
        </p:spPr>
        <p:txBody>
          <a:bodyPr/>
          <a:lstStyle/>
          <a:p>
            <a:r>
              <a:rPr lang="tr-TR" dirty="0" err="1"/>
              <a:t>Thanks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Listening</a:t>
            </a:r>
            <a:r>
              <a:rPr lang="tr-TR" dirty="0"/>
              <a:t>…</a:t>
            </a:r>
            <a:endParaRPr lang="en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F024-96E3-AC41-BD3D-6B1186E43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645990"/>
            <a:ext cx="8915399" cy="2262780"/>
          </a:xfrm>
        </p:spPr>
        <p:txBody>
          <a:bodyPr/>
          <a:lstStyle/>
          <a:p>
            <a:r>
              <a:rPr lang="en-TR" sz="2800" dirty="0"/>
              <a:t>Any Questions?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18213705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CA0D-127D-D84B-B205-1D9AF714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61815"/>
          </a:xfrm>
        </p:spPr>
        <p:txBody>
          <a:bodyPr>
            <a:normAutofit/>
          </a:bodyPr>
          <a:lstStyle/>
          <a:p>
            <a:r>
              <a:rPr lang="en-TR" sz="4000" dirty="0"/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C3B29-7DD2-1D4F-8E9A-4F23AE588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R" sz="2400" dirty="0"/>
              <a:t>Analysing </a:t>
            </a:r>
            <a:r>
              <a:rPr lang="tr-TR" sz="2400" dirty="0" err="1"/>
              <a:t>Turkish</a:t>
            </a:r>
            <a:r>
              <a:rPr lang="en-TR" sz="2400" dirty="0"/>
              <a:t> </a:t>
            </a:r>
            <a:r>
              <a:rPr lang="tr-TR" sz="2400" dirty="0" err="1"/>
              <a:t>politicians</a:t>
            </a:r>
            <a:r>
              <a:rPr lang="tr-TR" sz="2400" dirty="0"/>
              <a:t>, based on their tweets.</a:t>
            </a:r>
            <a:endParaRPr lang="en-TR" sz="2400" dirty="0"/>
          </a:p>
          <a:p>
            <a:endParaRPr lang="tr-TR" sz="2400" dirty="0"/>
          </a:p>
          <a:p>
            <a:r>
              <a:rPr lang="tr-TR" sz="2400" dirty="0" err="1"/>
              <a:t>Building</a:t>
            </a:r>
            <a:r>
              <a:rPr lang="tr-TR" sz="2400" dirty="0"/>
              <a:t> a website to extend our analyses for other Twitter users.</a:t>
            </a:r>
            <a:endParaRPr lang="en-TR" sz="2400" dirty="0"/>
          </a:p>
          <a:p>
            <a:endParaRPr lang="en-TR" sz="2400" dirty="0"/>
          </a:p>
        </p:txBody>
      </p:sp>
    </p:spTree>
    <p:extLst>
      <p:ext uri="{BB962C8B-B14F-4D97-AF65-F5344CB8AC3E}">
        <p14:creationId xmlns:p14="http://schemas.microsoft.com/office/powerpoint/2010/main" val="52260749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B0D3-3F26-E641-92F0-A22C1EEE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sz="4000" dirty="0"/>
              <a:t>Related</a:t>
            </a:r>
            <a:r>
              <a:rPr lang="en-TR" dirty="0"/>
              <a:t> Works - </a:t>
            </a:r>
            <a:r>
              <a:rPr lang="en-TR" sz="3200" i="1" dirty="0"/>
              <a:t>Our Difference </a:t>
            </a:r>
            <a:endParaRPr lang="en-T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67574-1905-2240-B943-72FA3EA9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Twitter API </a:t>
            </a:r>
            <a:r>
              <a:rPr lang="en-US" sz="2400" dirty="0"/>
              <a:t>and </a:t>
            </a:r>
            <a:r>
              <a:rPr lang="en-US" sz="2400" b="1" dirty="0" err="1"/>
              <a:t>Tweepy</a:t>
            </a:r>
            <a:r>
              <a:rPr lang="en-US" sz="2400" b="1" dirty="0"/>
              <a:t> Library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b="1" dirty="0"/>
              <a:t>Social Network Analysis </a:t>
            </a:r>
            <a:r>
              <a:rPr lang="en-US" sz="2400" dirty="0"/>
              <a:t>with </a:t>
            </a:r>
            <a:r>
              <a:rPr lang="en-US" sz="2400" b="1" dirty="0"/>
              <a:t>Similarity Graph</a:t>
            </a:r>
          </a:p>
          <a:p>
            <a:endParaRPr lang="en-TR" sz="2400" dirty="0"/>
          </a:p>
        </p:txBody>
      </p:sp>
    </p:spTree>
    <p:extLst>
      <p:ext uri="{BB962C8B-B14F-4D97-AF65-F5344CB8AC3E}">
        <p14:creationId xmlns:p14="http://schemas.microsoft.com/office/powerpoint/2010/main" val="276314706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B0D3-3F26-E641-92F0-A22C1EEE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sz="4000" dirty="0"/>
              <a:t>Related</a:t>
            </a:r>
            <a:r>
              <a:rPr lang="en-TR" dirty="0"/>
              <a:t> Works</a:t>
            </a:r>
          </a:p>
        </p:txBody>
      </p:sp>
      <p:pic>
        <p:nvPicPr>
          <p:cNvPr id="4" name="İçerik Yer Tutucusu 7" descr="tablo içeren bir resim&#10;&#10;Açıklama otomatik olarak oluşturuldu">
            <a:extLst>
              <a:ext uri="{FF2B5EF4-FFF2-40B4-BE49-F238E27FC236}">
                <a16:creationId xmlns:a16="http://schemas.microsoft.com/office/drawing/2014/main" id="{B481F898-AE7D-4146-8C18-2B09BB47D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0596" y="1845463"/>
            <a:ext cx="2517695" cy="834798"/>
          </a:xfrm>
        </p:spPr>
      </p:pic>
      <p:pic>
        <p:nvPicPr>
          <p:cNvPr id="5" name="Resim 9" descr="çizim, tabak içeren bir resim&#10;&#10;Açıklama otomatik olarak oluşturuldu">
            <a:extLst>
              <a:ext uri="{FF2B5EF4-FFF2-40B4-BE49-F238E27FC236}">
                <a16:creationId xmlns:a16="http://schemas.microsoft.com/office/drawing/2014/main" id="{92CB229B-94A8-6F4C-AAD1-34BC3288C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596" y="2974678"/>
            <a:ext cx="1971723" cy="696610"/>
          </a:xfrm>
          <a:prstGeom prst="rect">
            <a:avLst/>
          </a:prstGeom>
        </p:spPr>
      </p:pic>
      <p:pic>
        <p:nvPicPr>
          <p:cNvPr id="6" name="Resim 13" descr="çizim içeren bir resim&#10;&#10;Açıklama otomatik olarak oluşturuldu">
            <a:extLst>
              <a:ext uri="{FF2B5EF4-FFF2-40B4-BE49-F238E27FC236}">
                <a16:creationId xmlns:a16="http://schemas.microsoft.com/office/drawing/2014/main" id="{3173D113-2C35-2B40-8390-4181A3D7C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596" y="3965705"/>
            <a:ext cx="2517695" cy="798308"/>
          </a:xfrm>
          <a:prstGeom prst="rect">
            <a:avLst/>
          </a:prstGeom>
        </p:spPr>
      </p:pic>
      <p:pic>
        <p:nvPicPr>
          <p:cNvPr id="7" name="Resim 15" descr="çizim, yiyecek, gömlek içeren bir resim&#10;&#10;Açıklama otomatik olarak oluşturuldu">
            <a:extLst>
              <a:ext uri="{FF2B5EF4-FFF2-40B4-BE49-F238E27FC236}">
                <a16:creationId xmlns:a16="http://schemas.microsoft.com/office/drawing/2014/main" id="{FDEBADAB-1F9D-9941-9527-A7419CBF3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596" y="4956732"/>
            <a:ext cx="1375543" cy="1022607"/>
          </a:xfrm>
          <a:prstGeom prst="rect">
            <a:avLst/>
          </a:prstGeom>
        </p:spPr>
      </p:pic>
      <p:sp>
        <p:nvSpPr>
          <p:cNvPr id="8" name="Metin kutusu 16">
            <a:extLst>
              <a:ext uri="{FF2B5EF4-FFF2-40B4-BE49-F238E27FC236}">
                <a16:creationId xmlns:a16="http://schemas.microsoft.com/office/drawing/2014/main" id="{94D73304-9B65-884C-9E51-FB31E049A8BF}"/>
              </a:ext>
            </a:extLst>
          </p:cNvPr>
          <p:cNvSpPr txBox="1"/>
          <p:nvPr/>
        </p:nvSpPr>
        <p:spPr>
          <a:xfrm>
            <a:off x="5661880" y="2087384"/>
            <a:ext cx="3508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/>
              <a:t>Insight</a:t>
            </a:r>
            <a:r>
              <a:rPr lang="tr-TR" sz="1600" dirty="0"/>
              <a:t>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one</a:t>
            </a:r>
            <a:r>
              <a:rPr lang="tr-TR" sz="1600" dirty="0"/>
              <a:t> profile </a:t>
            </a:r>
            <a:r>
              <a:rPr lang="tr-TR" sz="1600" dirty="0" err="1"/>
              <a:t>only</a:t>
            </a:r>
            <a:r>
              <a:rPr lang="tr-TR" sz="1600" dirty="0"/>
              <a:t>. </a:t>
            </a:r>
          </a:p>
        </p:txBody>
      </p:sp>
      <p:sp>
        <p:nvSpPr>
          <p:cNvPr id="9" name="Metin kutusu 17">
            <a:extLst>
              <a:ext uri="{FF2B5EF4-FFF2-40B4-BE49-F238E27FC236}">
                <a16:creationId xmlns:a16="http://schemas.microsoft.com/office/drawing/2014/main" id="{A1B95F94-82A8-8740-B3A2-2EB5F2AA2E4E}"/>
              </a:ext>
            </a:extLst>
          </p:cNvPr>
          <p:cNvSpPr txBox="1"/>
          <p:nvPr/>
        </p:nvSpPr>
        <p:spPr>
          <a:xfrm>
            <a:off x="5665962" y="3153706"/>
            <a:ext cx="5053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/>
              <a:t>Only</a:t>
            </a:r>
            <a:r>
              <a:rPr lang="tr-TR" sz="1600" dirty="0"/>
              <a:t> </a:t>
            </a:r>
            <a:r>
              <a:rPr lang="tr-TR" sz="1600" dirty="0" err="1"/>
              <a:t>sentiment</a:t>
            </a:r>
            <a:r>
              <a:rPr lang="tr-TR" sz="1600" dirty="0"/>
              <a:t> </a:t>
            </a:r>
            <a:r>
              <a:rPr lang="tr-TR" sz="1600" dirty="0" err="1"/>
              <a:t>analysis</a:t>
            </a:r>
            <a:r>
              <a:rPr lang="tr-TR" sz="1600" dirty="0"/>
              <a:t>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one</a:t>
            </a:r>
            <a:r>
              <a:rPr lang="tr-TR" sz="1600" dirty="0"/>
              <a:t> profile.</a:t>
            </a:r>
          </a:p>
        </p:txBody>
      </p:sp>
      <p:sp>
        <p:nvSpPr>
          <p:cNvPr id="10" name="Metin kutusu 18">
            <a:extLst>
              <a:ext uri="{FF2B5EF4-FFF2-40B4-BE49-F238E27FC236}">
                <a16:creationId xmlns:a16="http://schemas.microsoft.com/office/drawing/2014/main" id="{AA4F87BC-C49C-3B4C-992A-86A40E825FEF}"/>
              </a:ext>
            </a:extLst>
          </p:cNvPr>
          <p:cNvSpPr txBox="1"/>
          <p:nvPr/>
        </p:nvSpPr>
        <p:spPr>
          <a:xfrm>
            <a:off x="5665962" y="4195582"/>
            <a:ext cx="466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/>
              <a:t>Only</a:t>
            </a:r>
            <a:r>
              <a:rPr lang="tr-TR" sz="1600" dirty="0"/>
              <a:t> </a:t>
            </a:r>
            <a:r>
              <a:rPr lang="tr-TR" sz="1600" dirty="0" err="1"/>
              <a:t>sentiment</a:t>
            </a:r>
            <a:r>
              <a:rPr lang="tr-TR" sz="1600" dirty="0"/>
              <a:t> </a:t>
            </a:r>
            <a:r>
              <a:rPr lang="tr-TR" sz="1600" dirty="0" err="1"/>
              <a:t>analysis</a:t>
            </a:r>
            <a:r>
              <a:rPr lang="tr-TR" sz="1600" dirty="0"/>
              <a:t>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one</a:t>
            </a:r>
            <a:r>
              <a:rPr lang="tr-TR" sz="1600" dirty="0"/>
              <a:t> profile.</a:t>
            </a:r>
          </a:p>
        </p:txBody>
      </p:sp>
      <p:sp>
        <p:nvSpPr>
          <p:cNvPr id="11" name="Metin kutusu 19">
            <a:extLst>
              <a:ext uri="{FF2B5EF4-FFF2-40B4-BE49-F238E27FC236}">
                <a16:creationId xmlns:a16="http://schemas.microsoft.com/office/drawing/2014/main" id="{D8422460-DD1E-8643-A0CE-C5FDD6E9DCEA}"/>
              </a:ext>
            </a:extLst>
          </p:cNvPr>
          <p:cNvSpPr txBox="1"/>
          <p:nvPr/>
        </p:nvSpPr>
        <p:spPr>
          <a:xfrm>
            <a:off x="5665962" y="5298758"/>
            <a:ext cx="423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Not </a:t>
            </a:r>
            <a:r>
              <a:rPr lang="tr-TR" sz="1600" dirty="0" err="1"/>
              <a:t>using</a:t>
            </a:r>
            <a:r>
              <a:rPr lang="tr-TR" sz="1600" dirty="0"/>
              <a:t> NLP </a:t>
            </a:r>
            <a:r>
              <a:rPr lang="tr-TR" sz="1600" dirty="0" err="1"/>
              <a:t>techniques</a:t>
            </a:r>
            <a:r>
              <a:rPr lang="tr-T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175946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B0D3-3F26-E641-92F0-A22C1EEE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– </a:t>
            </a:r>
            <a:r>
              <a:rPr lang="en-US" sz="3200" i="1" dirty="0"/>
              <a:t>Data Handling</a:t>
            </a:r>
            <a:br>
              <a:rPr lang="en-US" dirty="0"/>
            </a:br>
            <a:endParaRPr lang="en-T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520E8-138B-984C-B91D-4BA2C2B24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en-TR" b="1" u="sng" dirty="0"/>
              <a:t>Data Retrieval</a:t>
            </a:r>
            <a:r>
              <a:rPr lang="en-TR" dirty="0"/>
              <a:t>  </a:t>
            </a:r>
          </a:p>
          <a:p>
            <a:pPr lvl="1"/>
            <a:r>
              <a:rPr lang="en-TR" dirty="0"/>
              <a:t>Twitter API</a:t>
            </a:r>
          </a:p>
          <a:p>
            <a:pPr lvl="1"/>
            <a:endParaRPr lang="en-TR" dirty="0"/>
          </a:p>
          <a:p>
            <a:r>
              <a:rPr lang="en-TR" b="1" u="sng" dirty="0"/>
              <a:t>Data Cleaning</a:t>
            </a:r>
          </a:p>
          <a:p>
            <a:pPr lvl="1"/>
            <a:r>
              <a:rPr lang="en-US" dirty="0"/>
              <a:t>Filtering </a:t>
            </a:r>
          </a:p>
          <a:p>
            <a:pPr lvl="1"/>
            <a:r>
              <a:rPr lang="en-US" dirty="0"/>
              <a:t>Tokenization </a:t>
            </a:r>
          </a:p>
          <a:p>
            <a:pPr lvl="1"/>
            <a:r>
              <a:rPr lang="en-US" dirty="0"/>
              <a:t>Stemming </a:t>
            </a:r>
          </a:p>
          <a:p>
            <a:pPr lvl="1"/>
            <a:r>
              <a:rPr lang="en-US" dirty="0"/>
              <a:t>Stop-word Removal </a:t>
            </a:r>
          </a:p>
          <a:p>
            <a:pPr marL="457200" lvl="1" indent="0">
              <a:buNone/>
            </a:pPr>
            <a:r>
              <a:rPr lang="en-TR" dirty="0"/>
              <a:t> </a:t>
            </a:r>
          </a:p>
        </p:txBody>
      </p:sp>
      <p:pic>
        <p:nvPicPr>
          <p:cNvPr id="2049" name="Picture 1" descr="page12image36127344">
            <a:extLst>
              <a:ext uri="{FF2B5EF4-FFF2-40B4-BE49-F238E27FC236}">
                <a16:creationId xmlns:a16="http://schemas.microsoft.com/office/drawing/2014/main" id="{91D90113-5C07-5E4B-95B1-A1CAE4A3E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50" y="5295272"/>
            <a:ext cx="66167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32024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B0D3-3F26-E641-92F0-A22C1EEE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Methods – </a:t>
            </a:r>
            <a:r>
              <a:rPr lang="en-US" i="1" dirty="0"/>
              <a:t>Statistical Insights</a:t>
            </a:r>
            <a:br>
              <a:rPr lang="en-US" sz="4000" dirty="0"/>
            </a:br>
            <a:endParaRPr lang="en-TR" sz="4000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1F585365-1438-3B4A-8435-98E5622AB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147" y="1753710"/>
            <a:ext cx="9275777" cy="775399"/>
          </a:xfrm>
        </p:spPr>
        <p:txBody>
          <a:bodyPr>
            <a:normAutofit/>
          </a:bodyPr>
          <a:lstStyle/>
          <a:p>
            <a:r>
              <a:rPr lang="en-US" dirty="0"/>
              <a:t>Most used hashtags and most mentioned profiles in </a:t>
            </a:r>
            <a:r>
              <a:rPr lang="en-US" dirty="0" err="1"/>
              <a:t>Binali</a:t>
            </a:r>
            <a:r>
              <a:rPr lang="en-US" dirty="0"/>
              <a:t> Yildirim’s Tweets :</a:t>
            </a:r>
            <a:endParaRPr lang="en-US" sz="2400" dirty="0"/>
          </a:p>
          <a:p>
            <a:endParaRPr lang="en-TR" sz="2400" dirty="0"/>
          </a:p>
        </p:txBody>
      </p:sp>
      <p:pic>
        <p:nvPicPr>
          <p:cNvPr id="4" name="Resim 3" descr="çizim, bilgisayar içeren bir resim&#10;&#10;Açıklama otomatik olarak oluşturuldu">
            <a:extLst>
              <a:ext uri="{FF2B5EF4-FFF2-40B4-BE49-F238E27FC236}">
                <a16:creationId xmlns:a16="http://schemas.microsoft.com/office/drawing/2014/main" id="{785745D0-23B0-FA41-9DD8-C570F9BA7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54" y="2404828"/>
            <a:ext cx="5135201" cy="33012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6DEA7E6-5769-1B4A-9C5B-572FDB6DE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627" y="2404828"/>
            <a:ext cx="5128985" cy="329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3233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B0D3-3F26-E641-92F0-A22C1EEE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Methods – </a:t>
            </a:r>
            <a:r>
              <a:rPr lang="en-TR" sz="3200" i="1" dirty="0"/>
              <a:t>Sentiment Analysis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67574-1905-2240-B943-72FA3EA9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7010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Techniques.</a:t>
            </a:r>
          </a:p>
          <a:p>
            <a:r>
              <a:rPr lang="en-US" dirty="0"/>
              <a:t>Sentiment analysis of </a:t>
            </a:r>
            <a:r>
              <a:rPr lang="en-US" dirty="0" err="1"/>
              <a:t>Ekrem</a:t>
            </a:r>
            <a:r>
              <a:rPr lang="en-US" dirty="0"/>
              <a:t> </a:t>
            </a:r>
            <a:r>
              <a:rPr lang="en-US" dirty="0" err="1"/>
              <a:t>Imamoglu’s</a:t>
            </a:r>
            <a:r>
              <a:rPr lang="en-US" dirty="0"/>
              <a:t> tweets :</a:t>
            </a:r>
            <a:endParaRPr lang="en-US" sz="2400" dirty="0"/>
          </a:p>
          <a:p>
            <a:endParaRPr lang="en-TR" sz="2400" dirty="0"/>
          </a:p>
        </p:txBody>
      </p:sp>
      <p:pic>
        <p:nvPicPr>
          <p:cNvPr id="5" name="Resim 4" descr="çizim içeren bir resim&#10;&#10;Açıklama otomatik olarak oluşturuldu">
            <a:extLst>
              <a:ext uri="{FF2B5EF4-FFF2-40B4-BE49-F238E27FC236}">
                <a16:creationId xmlns:a16="http://schemas.microsoft.com/office/drawing/2014/main" id="{A8AFBA53-BD71-A348-924D-5E246201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065" y="2965268"/>
            <a:ext cx="5415869" cy="348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6842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 descr="cihaz içeren bir resim&#10;&#10;Açıklama otomatik olarak oluşturuldu">
            <a:extLst>
              <a:ext uri="{FF2B5EF4-FFF2-40B4-BE49-F238E27FC236}">
                <a16:creationId xmlns:a16="http://schemas.microsoft.com/office/drawing/2014/main" id="{FAB4157B-E4EC-6341-B4C6-E38EC9DD0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1204" y="2754086"/>
            <a:ext cx="6169592" cy="396616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38B05D1-80C1-7447-AD31-4B579E71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Methods – </a:t>
            </a:r>
            <a:r>
              <a:rPr lang="tr-TR" sz="3200" i="1" dirty="0"/>
              <a:t>Tweet Categorization</a:t>
            </a:r>
            <a:endParaRPr lang="en-T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F64D09-C50A-7B45-8789-4F84C2359EFC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701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Learning Techniques.</a:t>
            </a:r>
          </a:p>
          <a:p>
            <a:r>
              <a:rPr lang="en-US" dirty="0"/>
              <a:t>Categorization of Dr. </a:t>
            </a:r>
            <a:r>
              <a:rPr lang="en-US" dirty="0" err="1"/>
              <a:t>Fahrettin Koca’s</a:t>
            </a:r>
            <a:r>
              <a:rPr lang="en-US" dirty="0"/>
              <a:t> tweets :</a:t>
            </a:r>
            <a:endParaRPr lang="en-US" sz="2400" dirty="0"/>
          </a:p>
          <a:p>
            <a:endParaRPr lang="en-TR" sz="2400" dirty="0"/>
          </a:p>
        </p:txBody>
      </p:sp>
    </p:spTree>
    <p:extLst>
      <p:ext uri="{BB962C8B-B14F-4D97-AF65-F5344CB8AC3E}">
        <p14:creationId xmlns:p14="http://schemas.microsoft.com/office/powerpoint/2010/main" val="33609179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B0D3-3F26-E641-92F0-A22C1EEE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Methods – </a:t>
            </a:r>
            <a:r>
              <a:rPr lang="tr-TR" sz="3200" i="1" dirty="0"/>
              <a:t>Similarity Network</a:t>
            </a:r>
            <a:endParaRPr lang="en-T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67574-1905-2240-B943-72FA3EA9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982399"/>
            <a:ext cx="3627120" cy="3777622"/>
          </a:xfrm>
        </p:spPr>
        <p:txBody>
          <a:bodyPr>
            <a:normAutofit/>
          </a:bodyPr>
          <a:lstStyle/>
          <a:p>
            <a:r>
              <a:rPr lang="en-US" sz="1600" dirty="0"/>
              <a:t>Cosine Similarities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r>
              <a:rPr lang="en-US" sz="1600" dirty="0"/>
              <a:t>Darker and Lighter</a:t>
            </a:r>
          </a:p>
          <a:p>
            <a:endParaRPr lang="en-US" sz="2400" dirty="0"/>
          </a:p>
          <a:p>
            <a:endParaRPr lang="en-TR" sz="2400" dirty="0"/>
          </a:p>
        </p:txBody>
      </p:sp>
      <p:pic>
        <p:nvPicPr>
          <p:cNvPr id="4098" name="Picture 2" descr="page16image36105808">
            <a:extLst>
              <a:ext uri="{FF2B5EF4-FFF2-40B4-BE49-F238E27FC236}">
                <a16:creationId xmlns:a16="http://schemas.microsoft.com/office/drawing/2014/main" id="{1C127C42-EA2B-D646-85EC-403855B94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790" y="1264555"/>
            <a:ext cx="4978608" cy="497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2596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{E2E5FC98-3A7F-5346-8A5C-EB2C24682CD6}tf10001069</Template>
  <TotalTime>241</TotalTime>
  <Words>236</Words>
  <Application>Microsoft Macintosh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Social Media Analysis of Turkish Politicians </vt:lpstr>
      <vt:lpstr>Project Aim</vt:lpstr>
      <vt:lpstr>Related Works - Our Difference </vt:lpstr>
      <vt:lpstr>Related Works</vt:lpstr>
      <vt:lpstr>Methods – Data Handling </vt:lpstr>
      <vt:lpstr>Methods – Statistical Insights </vt:lpstr>
      <vt:lpstr>Methods – Sentiment Analysis</vt:lpstr>
      <vt:lpstr>Methods – Tweet Categorization</vt:lpstr>
      <vt:lpstr>Methods – Similarity Network</vt:lpstr>
      <vt:lpstr>Website</vt:lpstr>
      <vt:lpstr>Demo…</vt:lpstr>
      <vt:lpstr>Thanks For Listening…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Analysis of Turkish Politicians </dc:title>
  <dc:creator>Ali Çağan Keskin</dc:creator>
  <cp:lastModifiedBy>Ali Çağan Keskin</cp:lastModifiedBy>
  <cp:revision>21</cp:revision>
  <dcterms:created xsi:type="dcterms:W3CDTF">2020-06-03T21:55:06Z</dcterms:created>
  <dcterms:modified xsi:type="dcterms:W3CDTF">2020-06-04T10:42:24Z</dcterms:modified>
</cp:coreProperties>
</file>