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7"/>
  </p:notesMasterIdLst>
  <p:sldIdLst>
    <p:sldId id="317" r:id="rId2"/>
    <p:sldId id="402" r:id="rId3"/>
    <p:sldId id="413" r:id="rId4"/>
    <p:sldId id="357" r:id="rId5"/>
    <p:sldId id="392" r:id="rId6"/>
    <p:sldId id="393" r:id="rId7"/>
    <p:sldId id="399" r:id="rId8"/>
    <p:sldId id="303" r:id="rId9"/>
    <p:sldId id="404" r:id="rId10"/>
    <p:sldId id="415" r:id="rId11"/>
    <p:sldId id="414" r:id="rId12"/>
    <p:sldId id="358" r:id="rId13"/>
    <p:sldId id="406" r:id="rId14"/>
    <p:sldId id="398" r:id="rId15"/>
    <p:sldId id="405" r:id="rId16"/>
    <p:sldId id="409" r:id="rId17"/>
    <p:sldId id="410" r:id="rId18"/>
    <p:sldId id="407" r:id="rId19"/>
    <p:sldId id="400" r:id="rId20"/>
    <p:sldId id="403" r:id="rId21"/>
    <p:sldId id="360" r:id="rId22"/>
    <p:sldId id="359" r:id="rId23"/>
    <p:sldId id="416" r:id="rId24"/>
    <p:sldId id="397" r:id="rId25"/>
    <p:sldId id="389" r:id="rId26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333399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87755" autoAdjust="0"/>
  </p:normalViewPr>
  <p:slideViewPr>
    <p:cSldViewPr>
      <p:cViewPr varScale="1">
        <p:scale>
          <a:sx n="134" d="100"/>
          <a:sy n="134" d="100"/>
        </p:scale>
        <p:origin x="1912" y="1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A966A-273B-4458-BDCF-D1D7F0C68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kinsey.com/insights/business_technology/delivering_large-scale_it_projects_on_time_on_budget_and_on_valu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a survey</a:t>
            </a:r>
            <a:r>
              <a:rPr lang="en-US" baseline="0" dirty="0"/>
              <a:t> of </a:t>
            </a:r>
            <a:r>
              <a:rPr lang="en-US" dirty="0"/>
              <a:t>5,400 IT projects with budgets greater than $15 million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“On average, large IT projects run 45 percent over budget and 7 percent over time, while delivering 56 percent less value than predicted. Software projects run the highest risk of cost and schedule overruns</a:t>
            </a:r>
            <a:r>
              <a:rPr kumimoji="1" lang="en-US" sz="1200" u="none" strike="noStrike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1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.” http://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www.mckinsey.com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/insights/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business_technology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/delivering_large-scale_it_projects_on_time_on_budget_and_on_value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do we define project success?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333" dirty="0"/>
              <a:t>5 Process Groups, 10 Knowledge Areas, 47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Agile software development emphasizes agility and the ability to adapt to changing conditions</a:t>
            </a:r>
          </a:p>
          <a:p>
            <a:pPr lvl="1" eaLnBrk="1" hangingPunct="1"/>
            <a:r>
              <a:rPr lang="en-US" sz="1900" dirty="0"/>
              <a:t>Time boxed deliverables</a:t>
            </a:r>
          </a:p>
          <a:p>
            <a:pPr lvl="1" eaLnBrk="1" hangingPunct="1"/>
            <a:r>
              <a:rPr lang="en-US" sz="1900" dirty="0"/>
              <a:t>Limited up-front planning, frequent product deliverables, limited documentation, and quick daily meetings with team and customers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C4C20-D111-443E-B1AD-F05AB790B9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28B4A-572A-4632-8517-AAB2D2802815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4409AB6D-4A1E-4B34-B71F-DA52E4739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75BD-DB5F-424C-BA16-6D9E4812CCD8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EC534568-CFBD-4604-BF30-D43473254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960F4-A6D3-43B8-A5A7-8A6A8FBE359C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B42FD2FD-B0E6-4CD4-9F34-4EB60E14CD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9605"/>
            <a:ext cx="8153400" cy="6865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16000"/>
            <a:ext cx="8077200" cy="406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8E596850-156E-4484-8B04-486A3AD9C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7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F0279-D5C1-47CB-A68D-BE3383CC6A23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8A4D-D78A-DE43-AEC7-D512815D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9FB45-F901-4645-9BE7-462AD20E8296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8444B58B-A90C-4ADF-8E91-345ABBED9F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36388-7416-4B04-B1FC-5ED35E67C0FD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3377A8C-B1AA-4EDA-A752-048A38D1BD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9D212-4EA5-42CE-8EE9-35B88092F07D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78215D6-9BC6-4DB3-AFB3-FFB0FF6A3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3B002-1CD3-4E69-BC36-304586DC7506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917A1B8-E521-4852-BC99-EEE73BDD6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B3DB8-5108-444F-94F9-78A5A95D41DF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D2A252C0-D0E2-4C35-8537-7EB14D4A0D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EEF3-DEC3-496A-93F4-AB9E88F3D71F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C209EE6B-D2D9-4301-8471-22A5A1BAAE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A6ECB-085E-44BA-A1D4-B69E29C32F38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6B9A5D18-CBE4-442A-8A45-0618FAB84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A7658D-ECF9-4907-865D-6B7139C5D541}" type="datetimeFigureOut">
              <a:rPr lang="en-US" smtClean="0"/>
              <a:pPr>
                <a:defRPr/>
              </a:pPr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B225C7B-636A-46D6-AC28-F430702BF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leverywhere.com/" TargetMode="External"/><Relationship Id="rId2" Type="http://schemas.openxmlformats.org/officeDocument/2006/relationships/hyperlink" Target="https://jindal.utdallas.edu/faq/#microsoft-az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333" dirty="0"/>
              <a:t>Administrative</a:t>
            </a:r>
          </a:p>
          <a:p>
            <a:pPr lvl="1"/>
            <a:r>
              <a:rPr lang="en-US" sz="1800" dirty="0"/>
              <a:t>Syllabus</a:t>
            </a:r>
          </a:p>
          <a:p>
            <a:pPr lvl="1"/>
            <a:r>
              <a:rPr lang="en-US" sz="1800" dirty="0"/>
              <a:t>Poll Everywhere</a:t>
            </a:r>
          </a:p>
          <a:p>
            <a:pPr eaLnBrk="1" hangingPunct="1"/>
            <a:r>
              <a:rPr lang="en-US" sz="2333" dirty="0"/>
              <a:t>Introduction to Agile Project Management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90865" y="5397500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3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or under budget</a:t>
            </a:r>
          </a:p>
          <a:p>
            <a:r>
              <a:rPr lang="en-US" dirty="0"/>
              <a:t>At or ahead of schedule</a:t>
            </a:r>
          </a:p>
          <a:p>
            <a:r>
              <a:rPr lang="en-US" dirty="0"/>
              <a:t>All required features and benefits</a:t>
            </a:r>
          </a:p>
          <a:p>
            <a:r>
              <a:rPr lang="en-US" i="1" dirty="0"/>
              <a:t>Stakeholder satisfaction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8A4D-D78A-DE43-AEC7-D512815D8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25640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Software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540" y="1333517"/>
            <a:ext cx="6794500" cy="3746500"/>
          </a:xfrm>
        </p:spPr>
        <p:txBody>
          <a:bodyPr/>
          <a:lstStyle/>
          <a:p>
            <a:r>
              <a:rPr lang="en-US" sz="2333" dirty="0"/>
              <a:t>Project Management</a:t>
            </a:r>
          </a:p>
          <a:p>
            <a:pPr lvl="1"/>
            <a:r>
              <a:rPr lang="en-US" sz="1500" dirty="0"/>
              <a:t>PMI PMBOK</a:t>
            </a:r>
          </a:p>
          <a:p>
            <a:pPr lvl="1"/>
            <a:r>
              <a:rPr lang="en-US" sz="1500" dirty="0"/>
              <a:t>5 Process Groups, 10 Knowledge Areas</a:t>
            </a:r>
          </a:p>
          <a:p>
            <a:r>
              <a:rPr lang="en-US" sz="2333" dirty="0"/>
              <a:t>Project Delivery</a:t>
            </a:r>
          </a:p>
          <a:p>
            <a:pPr lvl="1"/>
            <a:r>
              <a:rPr lang="en-US" sz="1500" dirty="0"/>
              <a:t>Systems Development Lifecycles (SDLC)</a:t>
            </a:r>
          </a:p>
          <a:p>
            <a:pPr lvl="2"/>
            <a:r>
              <a:rPr lang="en-US" sz="1250" dirty="0"/>
              <a:t>Waterfall</a:t>
            </a:r>
          </a:p>
          <a:p>
            <a:pPr lvl="2"/>
            <a:r>
              <a:rPr lang="en-US" sz="1250" dirty="0"/>
              <a:t>Iterative</a:t>
            </a:r>
          </a:p>
          <a:p>
            <a:pPr lvl="2"/>
            <a:r>
              <a:rPr lang="en-US" sz="1250" dirty="0"/>
              <a:t>Scrum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7899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333" dirty="0"/>
              <a:t>Project Management - Process Groups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333" dirty="0"/>
              <a:t>Initiating</a:t>
            </a:r>
          </a:p>
          <a:p>
            <a:pPr eaLnBrk="1" hangingPunct="1"/>
            <a:r>
              <a:rPr lang="en-US" sz="2333" dirty="0"/>
              <a:t>Planning</a:t>
            </a:r>
          </a:p>
          <a:p>
            <a:pPr eaLnBrk="1" hangingPunct="1"/>
            <a:r>
              <a:rPr lang="en-US" sz="2333" dirty="0"/>
              <a:t>Executing</a:t>
            </a:r>
          </a:p>
          <a:p>
            <a:pPr eaLnBrk="1" hangingPunct="1"/>
            <a:r>
              <a:rPr lang="en-US" sz="2333" dirty="0"/>
              <a:t>Monitoring/Controlling</a:t>
            </a:r>
          </a:p>
          <a:p>
            <a:pPr eaLnBrk="1" hangingPunct="1"/>
            <a:r>
              <a:rPr lang="en-US" sz="2333" dirty="0"/>
              <a:t>Closing</a:t>
            </a:r>
          </a:p>
        </p:txBody>
      </p:sp>
      <p:pic>
        <p:nvPicPr>
          <p:cNvPr id="24582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729" y="1410229"/>
            <a:ext cx="2730500" cy="285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990865" y="5262563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</p:spTree>
    <p:extLst>
      <p:ext uri="{BB962C8B-B14F-4D97-AF65-F5344CB8AC3E}">
        <p14:creationId xmlns:p14="http://schemas.microsoft.com/office/powerpoint/2010/main" val="352588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AutoShape 2"/>
          <p:cNvSpPr>
            <a:spLocks noGrp="1" noChangeArrowheads="1"/>
          </p:cNvSpPr>
          <p:nvPr>
            <p:ph type="title"/>
          </p:nvPr>
        </p:nvSpPr>
        <p:spPr>
          <a:xfrm>
            <a:off x="1153583" y="198438"/>
            <a:ext cx="6838157" cy="113506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/>
              <a:t>Project Management Process Groups</a:t>
            </a:r>
          </a:p>
        </p:txBody>
      </p:sp>
      <p:graphicFrame>
        <p:nvGraphicFramePr>
          <p:cNvPr id="213071" name="Group 79"/>
          <p:cNvGraphicFramePr>
            <a:graphicFrameLocks noGrp="1"/>
          </p:cNvGraphicFramePr>
          <p:nvPr>
            <p:ph type="tbl" idx="1"/>
          </p:nvPr>
        </p:nvGraphicFramePr>
        <p:xfrm>
          <a:off x="1219729" y="1554428"/>
          <a:ext cx="6731000" cy="32439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(Process Group)</a:t>
                      </a:r>
                    </a:p>
                  </a:txBody>
                  <a:tcPr marL="76200" marR="76200"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Main Goal</a:t>
                      </a:r>
                    </a:p>
                  </a:txBody>
                  <a:tcPr marL="76200" marR="762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Main Output</a:t>
                      </a:r>
                    </a:p>
                  </a:txBody>
                  <a:tcPr marL="76200" marR="762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Initiating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Authorize the Project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charter and stakeholder register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Planning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 and schedule the work to perform the project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management plan that contains subsidiary plans, such as scope management plan and schedule management plan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Executing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Perform the project work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deliverables: product, service, result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Monitoring and Controlling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Monitor the progress of the project to identify the variance from the plan and to correct it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 requests and recommendations for preventive and corrective action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Closing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Close the project formally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 acceptance and contract closure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59" name="Text Box 80"/>
          <p:cNvSpPr txBox="1">
            <a:spLocks noChangeArrowheads="1"/>
          </p:cNvSpPr>
          <p:nvPr/>
        </p:nvSpPr>
        <p:spPr bwMode="auto">
          <a:xfrm>
            <a:off x="990865" y="5397500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</p:spTree>
    <p:extLst>
      <p:ext uri="{BB962C8B-B14F-4D97-AF65-F5344CB8AC3E}">
        <p14:creationId xmlns:p14="http://schemas.microsoft.com/office/powerpoint/2010/main" val="360842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Big Picture of Project Management</a:t>
            </a:r>
          </a:p>
        </p:txBody>
      </p:sp>
      <p:pic>
        <p:nvPicPr>
          <p:cNvPr id="33797" name="Picture 3" descr="Fig01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0196" y="1857662"/>
            <a:ext cx="6401593" cy="245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990865" y="5397500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  <p:sp>
        <p:nvSpPr>
          <p:cNvPr id="2" name="Oval 1"/>
          <p:cNvSpPr/>
          <p:nvPr/>
        </p:nvSpPr>
        <p:spPr>
          <a:xfrm>
            <a:off x="2377464" y="1851671"/>
            <a:ext cx="1280146" cy="365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ln w="9525">
                  <a:solidFill>
                    <a:schemeClr val="tx1"/>
                  </a:solidFill>
                </a:ln>
                <a:noFill/>
                <a:latin typeface="Calibri" charset="0"/>
                <a:ea typeface="Calibri" charset="0"/>
                <a:cs typeface="Calibri" charset="0"/>
              </a:rPr>
              <a:t>Stakeholder Management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017537" y="2217429"/>
            <a:ext cx="0" cy="640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2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333" dirty="0"/>
              <a:t>The Triple Constraint (The Iron Triangle)</a:t>
            </a:r>
          </a:p>
        </p:txBody>
      </p:sp>
      <p:pic>
        <p:nvPicPr>
          <p:cNvPr id="3277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79688" y="1016000"/>
            <a:ext cx="3934354" cy="4064000"/>
          </a:xfrm>
        </p:spPr>
      </p:pic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990865" y="5397500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Quality Software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06336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</a:t>
            </a:r>
          </a:p>
        </p:txBody>
      </p:sp>
    </p:spTree>
    <p:extLst>
      <p:ext uri="{BB962C8B-B14F-4D97-AF65-F5344CB8AC3E}">
        <p14:creationId xmlns:p14="http://schemas.microsoft.com/office/powerpoint/2010/main" val="136634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 - Waterfall SDLC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29" y="1485916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18" y="2247907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Design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6" y="3086098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Develop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5394" y="4000488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72183" y="4838679"/>
            <a:ext cx="1066788" cy="533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Implement</a:t>
            </a:r>
          </a:p>
        </p:txBody>
      </p:sp>
      <p:cxnSp>
        <p:nvCxnSpPr>
          <p:cNvPr id="11" name="Elbow Connector 10"/>
          <p:cNvCxnSpPr>
            <a:stCxn id="5" idx="3"/>
            <a:endCxn id="6" idx="0"/>
          </p:cNvCxnSpPr>
          <p:nvPr/>
        </p:nvCxnSpPr>
        <p:spPr>
          <a:xfrm>
            <a:off x="2971818" y="1752613"/>
            <a:ext cx="533394" cy="4952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0"/>
          </p:cNvCxnSpPr>
          <p:nvPr/>
        </p:nvCxnSpPr>
        <p:spPr>
          <a:xfrm>
            <a:off x="4038606" y="2514604"/>
            <a:ext cx="533394" cy="5714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8" idx="0"/>
          </p:cNvCxnSpPr>
          <p:nvPr/>
        </p:nvCxnSpPr>
        <p:spPr>
          <a:xfrm>
            <a:off x="5105395" y="3352795"/>
            <a:ext cx="533394" cy="647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9" idx="0"/>
          </p:cNvCxnSpPr>
          <p:nvPr/>
        </p:nvCxnSpPr>
        <p:spPr>
          <a:xfrm>
            <a:off x="6172183" y="4267185"/>
            <a:ext cx="533394" cy="5714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295436" y="266728"/>
            <a:ext cx="6477000" cy="762000"/>
          </a:xfrm>
        </p:spPr>
        <p:txBody>
          <a:bodyPr/>
          <a:lstStyle/>
          <a:p>
            <a:r>
              <a:rPr lang="en-US" sz="3333" dirty="0">
                <a:latin typeface="+mn-lt"/>
              </a:rPr>
              <a:t>Poll Everywhere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333500" y="1587500"/>
            <a:ext cx="6477000" cy="3429000"/>
          </a:xfrm>
        </p:spPr>
        <p:txBody>
          <a:bodyPr/>
          <a:lstStyle/>
          <a:p>
            <a:r>
              <a:rPr lang="en-US" sz="2000" dirty="0"/>
              <a:t>Detailed instructions available via eLearning</a:t>
            </a:r>
          </a:p>
          <a:p>
            <a:pPr lvl="1"/>
            <a:r>
              <a:rPr lang="en-US" sz="1400" dirty="0"/>
              <a:t>Must create a registered account</a:t>
            </a:r>
          </a:p>
          <a:p>
            <a:pPr lvl="1"/>
            <a:r>
              <a:rPr lang="en-US" sz="1400" dirty="0"/>
              <a:t>Cost $14</a:t>
            </a:r>
          </a:p>
          <a:p>
            <a:r>
              <a:rPr lang="en-US" sz="2000" dirty="0"/>
              <a:t>Respond via laptop, tablet or smartphone browser</a:t>
            </a:r>
          </a:p>
          <a:p>
            <a:pPr lvl="1"/>
            <a:r>
              <a:rPr lang="en-US" sz="1500" dirty="0" err="1"/>
              <a:t>www.pollev.com</a:t>
            </a:r>
            <a:r>
              <a:rPr lang="en-US" sz="1500" dirty="0"/>
              <a:t>/</a:t>
            </a:r>
            <a:r>
              <a:rPr lang="en-US" sz="1500" dirty="0" err="1"/>
              <a:t>thouin</a:t>
            </a:r>
            <a:endParaRPr lang="en-US" sz="1167" dirty="0">
              <a:latin typeface="Times New Roman" charset="0"/>
            </a:endParaRPr>
          </a:p>
          <a:p>
            <a:endParaRPr lang="en-US" sz="15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1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 – Scrum SDLC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75" y="1374176"/>
            <a:ext cx="6499393" cy="3441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0675" y="5138792"/>
            <a:ext cx="5731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Essential Scrum by Kenneth S. Rubin p. 17</a:t>
            </a:r>
            <a:r>
              <a:rPr lang="en-US" sz="83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00750"/>
      </p:ext>
    </p:extLst>
  </p:cSld>
  <p:clrMapOvr>
    <a:masterClrMapping/>
  </p:clrMapOvr>
  <p:transition advTm="1752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33" dirty="0"/>
              <a:t>Person responsible for achieving project objectives</a:t>
            </a:r>
          </a:p>
          <a:p>
            <a:pPr lvl="1"/>
            <a:r>
              <a:rPr lang="en-US" sz="1500" dirty="0"/>
              <a:t>Different from a functional manager</a:t>
            </a:r>
          </a:p>
          <a:p>
            <a:pPr lvl="1"/>
            <a:r>
              <a:rPr lang="en-US" sz="1500" dirty="0"/>
              <a:t>Different from a Scrum Master</a:t>
            </a:r>
          </a:p>
          <a:p>
            <a:pPr lvl="1"/>
            <a:r>
              <a:rPr lang="en-US" sz="1500" dirty="0"/>
              <a:t>Must be able to effectively use and apply project management principles</a:t>
            </a:r>
          </a:p>
          <a:p>
            <a:r>
              <a:rPr lang="en-US" sz="2333" dirty="0"/>
              <a:t>Interpersonal skills</a:t>
            </a:r>
          </a:p>
          <a:p>
            <a:pPr lvl="1"/>
            <a:r>
              <a:rPr lang="en-US" sz="1500" dirty="0"/>
              <a:t>Leadership				Political and cultural awareness</a:t>
            </a:r>
          </a:p>
          <a:p>
            <a:pPr lvl="1"/>
            <a:r>
              <a:rPr lang="en-US" sz="1500" dirty="0"/>
              <a:t>Team building			Negotiation</a:t>
            </a:r>
          </a:p>
          <a:p>
            <a:pPr lvl="1"/>
            <a:r>
              <a:rPr lang="en-US" sz="1500" dirty="0"/>
              <a:t>Motivation				Trust building</a:t>
            </a:r>
          </a:p>
          <a:p>
            <a:pPr lvl="1"/>
            <a:r>
              <a:rPr lang="en-US" sz="1500" dirty="0"/>
              <a:t>Communication			Conflict Management</a:t>
            </a:r>
          </a:p>
          <a:p>
            <a:pPr lvl="1"/>
            <a:r>
              <a:rPr lang="en-US" sz="1500" dirty="0"/>
              <a:t>Influencing			Coaching</a:t>
            </a:r>
          </a:p>
          <a:p>
            <a:pPr lvl="1"/>
            <a:r>
              <a:rPr lang="en-US" sz="1500" dirty="0"/>
              <a:t>Decision making</a:t>
            </a: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914440" y="5287245"/>
            <a:ext cx="7163593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A0DA-B131-6749-837C-35CBC7C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602D-7D10-AF4C-9AFA-0CEA786D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  <a:p>
            <a:pPr lvl="1"/>
            <a:r>
              <a:rPr lang="en-US" sz="1500" dirty="0"/>
              <a:t>Helps everyone involved understand Scrum values, principles and practices</a:t>
            </a:r>
          </a:p>
          <a:p>
            <a:pPr lvl="1"/>
            <a:r>
              <a:rPr lang="en-US" sz="1500" dirty="0"/>
              <a:t>Coach, servant leader, process authority, impediment remover, influencer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sz="1500" dirty="0"/>
              <a:t>Single point of product leadership</a:t>
            </a:r>
          </a:p>
          <a:p>
            <a:r>
              <a:rPr lang="en-US" dirty="0"/>
              <a:t>Developers</a:t>
            </a:r>
          </a:p>
          <a:p>
            <a:pPr lvl="1"/>
            <a:r>
              <a:rPr lang="en-US" sz="1500" dirty="0"/>
              <a:t>Perform the work required to build the software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D881-4DE0-984B-881C-36DF636D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8A4D-D78A-DE43-AEC7-D512815D8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0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Bank</a:t>
            </a:r>
          </a:p>
        </p:txBody>
      </p:sp>
    </p:spTree>
    <p:extLst>
      <p:ext uri="{BB962C8B-B14F-4D97-AF65-F5344CB8AC3E}">
        <p14:creationId xmlns:p14="http://schemas.microsoft.com/office/powerpoint/2010/main" val="282188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Signup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  <a:p>
            <a:r>
              <a:rPr lang="en-US" dirty="0">
                <a:hlinkClick r:id="rId2"/>
              </a:rPr>
              <a:t>Microsoft Project Professional 2019</a:t>
            </a:r>
            <a:endParaRPr lang="en-US" dirty="0"/>
          </a:p>
          <a:p>
            <a:r>
              <a:rPr lang="en-US" dirty="0">
                <a:hlinkClick r:id="rId3"/>
              </a:rPr>
              <a:t>Poll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7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what conditions is a project deemed </a:t>
            </a:r>
            <a:r>
              <a:rPr lang="en-US"/>
              <a:t>to have been successful?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219605"/>
            <a:ext cx="6794500" cy="652661"/>
          </a:xfrm>
        </p:spPr>
        <p:txBody>
          <a:bodyPr/>
          <a:lstStyle/>
          <a:p>
            <a:r>
              <a:rPr lang="en-US" sz="3333" dirty="0"/>
              <a:t>Project Performance Varies Greatly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0000" y="5207000"/>
            <a:ext cx="6883361" cy="304271"/>
          </a:xfrm>
        </p:spPr>
        <p:txBody>
          <a:bodyPr/>
          <a:lstStyle/>
          <a:p>
            <a:pPr algn="l">
              <a:defRPr/>
            </a:pPr>
            <a:r>
              <a:rPr lang="en-US" sz="917" dirty="0">
                <a:solidFill>
                  <a:schemeClr val="bg1">
                    <a:lumMod val="75000"/>
                  </a:schemeClr>
                </a:solidFill>
              </a:rPr>
              <a:t>Bloch, M., Blumberg, S, and </a:t>
            </a:r>
            <a:r>
              <a:rPr lang="en-US" sz="917" dirty="0" err="1">
                <a:solidFill>
                  <a:schemeClr val="bg1">
                    <a:lumMod val="75000"/>
                  </a:schemeClr>
                </a:solidFill>
              </a:rPr>
              <a:t>Laartz</a:t>
            </a:r>
            <a:r>
              <a:rPr lang="en-US" sz="917" dirty="0">
                <a:solidFill>
                  <a:schemeClr val="bg1">
                    <a:lumMod val="75000"/>
                  </a:schemeClr>
                </a:solidFill>
              </a:rPr>
              <a:t>, J., Delivering large-scale IT projects on time, on budget, and on value, McKinsey &amp;Company, October 2012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283"/>
          <a:stretch/>
        </p:blipFill>
        <p:spPr>
          <a:xfrm>
            <a:off x="1219237" y="1790712"/>
            <a:ext cx="6847417" cy="2673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219605"/>
            <a:ext cx="6794500" cy="652661"/>
          </a:xfrm>
        </p:spPr>
        <p:txBody>
          <a:bodyPr/>
          <a:lstStyle/>
          <a:p>
            <a:r>
              <a:rPr lang="en-US" sz="3333" dirty="0"/>
              <a:t>Causes of Cost Overruns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0000" y="5207000"/>
            <a:ext cx="6883361" cy="304271"/>
          </a:xfrm>
        </p:spPr>
        <p:txBody>
          <a:bodyPr/>
          <a:lstStyle/>
          <a:p>
            <a:pPr algn="l">
              <a:defRPr/>
            </a:pPr>
            <a:r>
              <a:rPr lang="en-US" sz="917" dirty="0">
                <a:solidFill>
                  <a:schemeClr val="bg1">
                    <a:lumMod val="75000"/>
                  </a:schemeClr>
                </a:solidFill>
              </a:rPr>
              <a:t>Bloch, M., Blumberg, S, and </a:t>
            </a:r>
            <a:r>
              <a:rPr lang="en-US" sz="917" dirty="0" err="1">
                <a:solidFill>
                  <a:schemeClr val="bg1">
                    <a:lumMod val="75000"/>
                  </a:schemeClr>
                </a:solidFill>
              </a:rPr>
              <a:t>Laartz</a:t>
            </a:r>
            <a:r>
              <a:rPr lang="en-US" sz="917" dirty="0">
                <a:solidFill>
                  <a:schemeClr val="bg1">
                    <a:lumMod val="75000"/>
                  </a:schemeClr>
                </a:solidFill>
              </a:rPr>
              <a:t>, J., Delivering large-scale IT projects on time, on budget, and on value, McKinsey &amp;Company, October 2012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31" y="1485915"/>
            <a:ext cx="5389933" cy="36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219605"/>
            <a:ext cx="6794500" cy="652661"/>
          </a:xfrm>
        </p:spPr>
        <p:txBody>
          <a:bodyPr/>
          <a:lstStyle/>
          <a:p>
            <a:r>
              <a:rPr lang="en-US" sz="3333" dirty="0"/>
              <a:t>Project Success Factors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0000" y="5207000"/>
            <a:ext cx="6883361" cy="304271"/>
          </a:xfrm>
        </p:spPr>
        <p:txBody>
          <a:bodyPr/>
          <a:lstStyle/>
          <a:p>
            <a:pPr algn="l">
              <a:defRPr/>
            </a:pPr>
            <a:r>
              <a:rPr lang="en-US" sz="917" dirty="0">
                <a:solidFill>
                  <a:schemeClr val="bg1">
                    <a:lumMod val="75000"/>
                  </a:schemeClr>
                </a:solidFill>
              </a:rPr>
              <a:t>Bloch, M., Blumberg, S, and </a:t>
            </a:r>
            <a:r>
              <a:rPr lang="en-US" sz="917" dirty="0" err="1">
                <a:solidFill>
                  <a:schemeClr val="bg1">
                    <a:lumMod val="75000"/>
                  </a:schemeClr>
                </a:solidFill>
              </a:rPr>
              <a:t>Laartz</a:t>
            </a:r>
            <a:r>
              <a:rPr lang="en-US" sz="917" dirty="0">
                <a:solidFill>
                  <a:schemeClr val="bg1">
                    <a:lumMod val="75000"/>
                  </a:schemeClr>
                </a:solidFill>
              </a:rPr>
              <a:t>, J., Delivering large-scale IT projects on time, on budget, and on value, McKinsey &amp;Company, October 2012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32" y="1333517"/>
            <a:ext cx="5714979" cy="37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AutoShap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333" dirty="0"/>
              <a:t>What is a Project?</a:t>
            </a:r>
          </a:p>
        </p:txBody>
      </p:sp>
      <p:sp>
        <p:nvSpPr>
          <p:cNvPr id="20485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333" dirty="0"/>
              <a:t>Project Defined</a:t>
            </a:r>
          </a:p>
          <a:p>
            <a:pPr lvl="1" eaLnBrk="1" hangingPunct="1"/>
            <a:r>
              <a:rPr lang="en-US" sz="1500" dirty="0"/>
              <a:t>A complex, </a:t>
            </a:r>
            <a:r>
              <a:rPr lang="en-US" sz="1500" dirty="0" err="1"/>
              <a:t>nonroutine</a:t>
            </a:r>
            <a:r>
              <a:rPr lang="en-US" sz="1500" dirty="0"/>
              <a:t>, one-time effort limited by time, budget, resources, and performance specifications designed to meet customer needs.</a:t>
            </a:r>
          </a:p>
          <a:p>
            <a:pPr eaLnBrk="1" hangingPunct="1"/>
            <a:r>
              <a:rPr lang="en-US" sz="2333" dirty="0"/>
              <a:t>Major Characteristics of a Project</a:t>
            </a:r>
          </a:p>
          <a:p>
            <a:pPr lvl="1" eaLnBrk="1" hangingPunct="1"/>
            <a:r>
              <a:rPr lang="en-US" sz="1500" dirty="0"/>
              <a:t>Has an established objective</a:t>
            </a:r>
          </a:p>
          <a:p>
            <a:pPr lvl="1" eaLnBrk="1" hangingPunct="1"/>
            <a:r>
              <a:rPr lang="en-US" sz="1500" dirty="0"/>
              <a:t>Has a defined life span with a beginning and an end</a:t>
            </a:r>
          </a:p>
          <a:p>
            <a:pPr lvl="1" eaLnBrk="1" hangingPunct="1"/>
            <a:r>
              <a:rPr lang="en-US" sz="1500" dirty="0"/>
              <a:t>Requires across-the-organizational participation</a:t>
            </a:r>
          </a:p>
          <a:p>
            <a:pPr lvl="1" eaLnBrk="1" hangingPunct="1"/>
            <a:r>
              <a:rPr lang="en-US" sz="1500" dirty="0"/>
              <a:t>Involves doing something never been done before</a:t>
            </a:r>
          </a:p>
          <a:p>
            <a:pPr lvl="1" eaLnBrk="1" hangingPunct="1"/>
            <a:r>
              <a:rPr lang="en-US" sz="1500" dirty="0"/>
              <a:t>Has specific time, cost, and performance requirements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PMP in Depth</a:t>
            </a:r>
            <a:endParaRPr lang="en-US" i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5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333" dirty="0"/>
              <a:t>What is Project Management?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Project management is the application of knowledge, skills, tools and techniques to project activities to meet the project requirements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067064" y="5185834"/>
            <a:ext cx="5257517" cy="220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PMBOK Guide, 5</a:t>
            </a:r>
            <a:r>
              <a:rPr lang="en-US" sz="833" baseline="30000" dirty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en-US" sz="833" dirty="0">
                <a:solidFill>
                  <a:schemeClr val="bg1">
                    <a:lumMod val="85000"/>
                  </a:schemeClr>
                </a:solidFill>
              </a:rPr>
              <a:t> Edition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333" dirty="0"/>
              <a:t>The Role of Projects in Organizations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272540" y="1259417"/>
            <a:ext cx="6905731" cy="37465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333" dirty="0"/>
              <a:t>Organizational Mission, Vision, Core Values, Objectives</a:t>
            </a:r>
          </a:p>
          <a:p>
            <a:pPr lvl="1"/>
            <a:r>
              <a:rPr lang="en-US" sz="1500" dirty="0"/>
              <a:t>Organizations create strategic plans to achieve objectives</a:t>
            </a:r>
          </a:p>
          <a:p>
            <a:pPr lvl="1"/>
            <a:r>
              <a:rPr lang="en-US" sz="1500" dirty="0"/>
              <a:t>Portfolio, program and project management ensures alignment with strategic plan</a:t>
            </a:r>
          </a:p>
          <a:p>
            <a:r>
              <a:rPr lang="en-US" sz="2333" dirty="0"/>
              <a:t>Portfolio Management</a:t>
            </a:r>
          </a:p>
          <a:p>
            <a:pPr lvl="1"/>
            <a:r>
              <a:rPr lang="en-US" sz="1500" dirty="0"/>
              <a:t>Collection of programs that are grouped together to facility effective management and alignment with strategic plan (e.g. Microsoft Business Solutions)</a:t>
            </a:r>
          </a:p>
          <a:p>
            <a:pPr eaLnBrk="1" hangingPunct="1"/>
            <a:r>
              <a:rPr lang="en-US" sz="2333" dirty="0"/>
              <a:t>Program Management</a:t>
            </a:r>
          </a:p>
          <a:p>
            <a:pPr marL="494751" lvl="2" indent="-265896">
              <a:spcBef>
                <a:spcPts val="583"/>
              </a:spcBef>
              <a:buSzPct val="60000"/>
              <a:buFont typeface="Wingdings" pitchFamily="2" charset="2"/>
              <a:buChar char=""/>
            </a:pPr>
            <a:r>
              <a:rPr lang="en-US" sz="1500" dirty="0"/>
              <a:t>Collection of projects that are grouped together to facility effective management and alignment with strategic plan (e.g. Microsoft Office 2016)</a:t>
            </a:r>
          </a:p>
          <a:p>
            <a:pPr eaLnBrk="1" hangingPunct="1"/>
            <a:r>
              <a:rPr lang="en-US" sz="2333" dirty="0"/>
              <a:t>Project Management</a:t>
            </a:r>
          </a:p>
          <a:p>
            <a:pPr lvl="1"/>
            <a:r>
              <a:rPr lang="en-US" sz="1500" dirty="0"/>
              <a:t>Focus on achieving project objectives (e.g. Microsoft Word 2016)</a:t>
            </a:r>
          </a:p>
        </p:txBody>
      </p:sp>
    </p:spTree>
    <p:extLst>
      <p:ext uri="{BB962C8B-B14F-4D97-AF65-F5344CB8AC3E}">
        <p14:creationId xmlns:p14="http://schemas.microsoft.com/office/powerpoint/2010/main" val="7212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877</Words>
  <Application>Microsoft Macintosh PowerPoint</Application>
  <PresentationFormat>On-screen Show (16:10)</PresentationFormat>
  <Paragraphs>144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Agenda</vt:lpstr>
      <vt:lpstr>Poll Everywhere</vt:lpstr>
      <vt:lpstr>Project Success</vt:lpstr>
      <vt:lpstr>Project Performance Varies Greatly</vt:lpstr>
      <vt:lpstr>Causes of Cost Overruns</vt:lpstr>
      <vt:lpstr>Project Success Factors</vt:lpstr>
      <vt:lpstr>What is a Project?</vt:lpstr>
      <vt:lpstr>What is Project Management?</vt:lpstr>
      <vt:lpstr>The Role of Projects in Organizations</vt:lpstr>
      <vt:lpstr>Project Success</vt:lpstr>
      <vt:lpstr>Software Project Management</vt:lpstr>
      <vt:lpstr>Software Project Management</vt:lpstr>
      <vt:lpstr>Project Management</vt:lpstr>
      <vt:lpstr>Project Management - Process Groups</vt:lpstr>
      <vt:lpstr>Project Management Process Groups</vt:lpstr>
      <vt:lpstr>Big Picture of Project Management</vt:lpstr>
      <vt:lpstr>The Triple Constraint (The Iron Triangle)</vt:lpstr>
      <vt:lpstr>Project Delivery</vt:lpstr>
      <vt:lpstr>Project Delivery - Waterfall SDLC</vt:lpstr>
      <vt:lpstr>Project Delivery – Scrum SDLC</vt:lpstr>
      <vt:lpstr>Project Roles</vt:lpstr>
      <vt:lpstr>The Project Manager</vt:lpstr>
      <vt:lpstr>Scrum</vt:lpstr>
      <vt:lpstr>Exercise</vt:lpstr>
      <vt:lpstr>Group Project Signup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subject/>
  <dc:creator/>
  <cp:lastModifiedBy>Mark Thouin</cp:lastModifiedBy>
  <cp:revision>278</cp:revision>
  <cp:lastPrinted>1601-01-01T00:00:00Z</cp:lastPrinted>
  <dcterms:created xsi:type="dcterms:W3CDTF">2004-08-11T05:34:57Z</dcterms:created>
  <dcterms:modified xsi:type="dcterms:W3CDTF">2020-01-21T19:33:13Z</dcterms:modified>
</cp:coreProperties>
</file>