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  <p:sldMasterId id="2147483768" r:id="rId12"/>
    <p:sldMasterId id="2147483780" r:id="rId13"/>
  </p:sldMasterIdLst>
  <p:notesMasterIdLst>
    <p:notesMasterId r:id="rId15"/>
  </p:notesMasterIdLst>
  <p:handoutMasterIdLst>
    <p:handoutMasterId r:id="rId32"/>
  </p:handoutMasterIdLst>
  <p:sldIdLst>
    <p:sldId id="256" r:id="rId14"/>
    <p:sldId id="257" r:id="rId16"/>
    <p:sldId id="258" r:id="rId17"/>
    <p:sldId id="276" r:id="rId18"/>
    <p:sldId id="273" r:id="rId19"/>
    <p:sldId id="275" r:id="rId20"/>
    <p:sldId id="277" r:id="rId21"/>
    <p:sldId id="278" r:id="rId22"/>
    <p:sldId id="288" r:id="rId23"/>
    <p:sldId id="281" r:id="rId24"/>
    <p:sldId id="283" r:id="rId25"/>
    <p:sldId id="284" r:id="rId26"/>
    <p:sldId id="285" r:id="rId27"/>
    <p:sldId id="289" r:id="rId28"/>
    <p:sldId id="286" r:id="rId29"/>
    <p:sldId id="287" r:id="rId30"/>
    <p:sldId id="271" r:id="rId31"/>
  </p:sldIdLst>
  <p:sldSz cx="12192000" cy="6858000"/>
  <p:notesSz cx="6858000" cy="9144000"/>
  <p:embeddedFontLst>
    <p:embeddedFont>
      <p:font typeface="Manrope SemiBold" charset="0"/>
      <p:bold r:id="rId36"/>
    </p:embeddedFont>
    <p:embeddedFont>
      <p:font typeface="Montserrat ExtraBold" panose="00000900000000000000" pitchFamily="2" charset="0"/>
      <p:bold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B94"/>
    <a:srgbClr val="E8CF9C"/>
    <a:srgbClr val="FFFFFF"/>
    <a:srgbClr val="FCF0EE"/>
    <a:srgbClr val="FEF9F8"/>
    <a:srgbClr val="FDF3F1"/>
    <a:srgbClr val="FCEDEA"/>
    <a:srgbClr val="F5B29D"/>
    <a:srgbClr val="EBD6AB"/>
    <a:srgbClr val="E7C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86" autoAdjust="0"/>
  </p:normalViewPr>
  <p:slideViewPr>
    <p:cSldViewPr snapToGrid="0" showGuides="1">
      <p:cViewPr varScale="1">
        <p:scale>
          <a:sx n="101" d="100"/>
          <a:sy n="101" d="100"/>
        </p:scale>
        <p:origin x="876" y="108"/>
      </p:cViewPr>
      <p:guideLst>
        <p:guide orient="horz" pos="2167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6.xml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ontserrat ExtraBold" panose="00000900000000000000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ontserrat ExtraBold" panose="0000090000000000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ontserrat ExtraBold" panose="00000900000000000000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ontserrat ExtraBold" panose="00000900000000000000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ontserrat ExtraBold" panose="0000090000000000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ontserrat ExtraBold" panose="000009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EA61F1EF-948F-4942-9467-3F35D3F6A1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ontserrat ExtraBold" panose="0000090000000000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ontserrat ExtraBold" panose="0000090000000000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ontserrat ExtraBold" panose="0000090000000000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ontserrat ExtraBold" panose="0000090000000000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ontserrat ExtraBold" panose="0000090000000000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6760-E1DE-4A11-9C3C-DE49963671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0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13.xml"/><Relationship Id="rId20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0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0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0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0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0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0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9" Type="http://schemas.openxmlformats.org/officeDocument/2006/relationships/image" Target="../media/image8.svg"/><Relationship Id="rId18" Type="http://schemas.openxmlformats.org/officeDocument/2006/relationships/image" Target="../media/image7.png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35AA36DE-A57E-4044-AAF6-848C3F0BF7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ontserrat ExtraBold" panose="00000900000000000000" pitchFamily="2" charset="0"/>
              </a:defRPr>
            </a:lvl1pPr>
          </a:lstStyle>
          <a:p>
            <a:fld id="{03CA0682-8329-47FA-B61D-CCD5A6A962F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-10275"/>
            <a:ext cx="12192001" cy="6899656"/>
            <a:chOff x="-1" y="-10275"/>
            <a:chExt cx="12192001" cy="6899656"/>
          </a:xfrm>
        </p:grpSpPr>
        <p:sp>
          <p:nvSpPr>
            <p:cNvPr id="8" name="矩形 7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Montserrat ExtraBold" panose="00000900000000000000" pitchFamily="2" charset="0"/>
              </a:endParaRPr>
            </a:p>
          </p:txBody>
        </p:sp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127770" y="5834744"/>
              <a:ext cx="1064229" cy="1033530"/>
            </a:xfrm>
            <a:prstGeom prst="rect">
              <a:avLst/>
            </a:prstGeom>
          </p:spPr>
        </p:pic>
        <p:pic>
          <p:nvPicPr>
            <p:cNvPr id="11" name="图形 10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312336" y="0"/>
              <a:ext cx="879664" cy="841829"/>
            </a:xfrm>
            <a:prstGeom prst="rect">
              <a:avLst/>
            </a:prstGeom>
          </p:spPr>
        </p:pic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" y="5911328"/>
              <a:ext cx="682171" cy="978053"/>
            </a:xfrm>
            <a:prstGeom prst="rect">
              <a:avLst/>
            </a:prstGeom>
          </p:spPr>
        </p:pic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1029009" cy="1084332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 userDrawn="1"/>
        </p:nvGrpSpPr>
        <p:grpSpPr>
          <a:xfrm>
            <a:off x="2670177" y="455207"/>
            <a:ext cx="6851646" cy="617741"/>
            <a:chOff x="2540825" y="440693"/>
            <a:chExt cx="6851646" cy="617741"/>
          </a:xfrm>
        </p:grpSpPr>
        <p:grpSp>
          <p:nvGrpSpPr>
            <p:cNvPr id="15" name="组合 14"/>
            <p:cNvGrpSpPr/>
            <p:nvPr/>
          </p:nvGrpSpPr>
          <p:grpSpPr>
            <a:xfrm>
              <a:off x="2540825" y="440693"/>
              <a:ext cx="617741" cy="617741"/>
              <a:chOff x="3557697" y="3120129"/>
              <a:chExt cx="617741" cy="61774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0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8774730" y="440693"/>
              <a:ext cx="617741" cy="617741"/>
              <a:chOff x="3557697" y="3120129"/>
              <a:chExt cx="617741" cy="61774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557697" y="312012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8" name="Oval 25"/>
              <p:cNvSpPr/>
              <p:nvPr/>
            </p:nvSpPr>
            <p:spPr>
              <a:xfrm>
                <a:off x="3760349" y="32721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ea typeface="Manrope SemiBold" charset="0"/>
                  <a:cs typeface="Montserrat ExtraBold" panose="00000900000000000000" pitchFamily="2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 ExtraBold" panose="00000900000000000000" pitchFamily="2" charset="0"/>
          <a:ea typeface="Montserrat ExtraBold" panose="00000900000000000000" pitchFamily="2" charset="0"/>
          <a:cs typeface="Montserrat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ontserrat ExtraBold" panose="000009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6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78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89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00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11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2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8.svg"/><Relationship Id="rId7" Type="http://schemas.openxmlformats.org/officeDocument/2006/relationships/image" Target="../media/image14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4" Type="http://schemas.openxmlformats.org/officeDocument/2006/relationships/image" Target="../media/image4.svg"/><Relationship Id="rId3" Type="http://schemas.openxmlformats.org/officeDocument/2006/relationships/image" Target="../media/image12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4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5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0810" y="106679"/>
            <a:ext cx="12192000" cy="6868274"/>
          </a:xfrm>
          <a:prstGeom prst="rect">
            <a:avLst/>
          </a:prstGeom>
          <a:solidFill>
            <a:srgbClr val="FEF9F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 ExtraBold" panose="0000090000000000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360" y="187504"/>
            <a:ext cx="11815281" cy="6482993"/>
          </a:xfrm>
          <a:prstGeom prst="rect">
            <a:avLst/>
          </a:prstGeom>
          <a:noFill/>
          <a:ln w="19050">
            <a:solidFill>
              <a:srgbClr val="F3E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 ExtraBold" panose="00000900000000000000" pitchFamily="2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44000" y="3908196"/>
            <a:ext cx="3048000" cy="296007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9500" y="0"/>
            <a:ext cx="2222500" cy="2126909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620897"/>
            <a:ext cx="1582220" cy="2268484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275"/>
            <a:ext cx="2806699" cy="2957597"/>
          </a:xfrm>
          <a:prstGeom prst="rect">
            <a:avLst/>
          </a:prstGeom>
        </p:spPr>
      </p:pic>
      <p:sp>
        <p:nvSpPr>
          <p:cNvPr id="21" name="图形 2"/>
          <p:cNvSpPr/>
          <p:nvPr/>
        </p:nvSpPr>
        <p:spPr>
          <a:xfrm>
            <a:off x="3486782" y="892897"/>
            <a:ext cx="5218437" cy="4032650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D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93235" y="4353319"/>
            <a:ext cx="617741" cy="617741"/>
            <a:chOff x="3557697" y="3120129"/>
            <a:chExt cx="617741" cy="617741"/>
          </a:xfrm>
        </p:grpSpPr>
        <p:sp>
          <p:nvSpPr>
            <p:cNvPr id="23" name="椭圆 22"/>
            <p:cNvSpPr/>
            <p:nvPr/>
          </p:nvSpPr>
          <p:spPr>
            <a:xfrm>
              <a:off x="3557697" y="3120129"/>
              <a:ext cx="617741" cy="617741"/>
            </a:xfrm>
            <a:prstGeom prst="ellipse">
              <a:avLst/>
            </a:prstGeom>
            <a:solidFill>
              <a:srgbClr val="E8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27" name="Oval 25"/>
            <p:cNvSpPr/>
            <p:nvPr/>
          </p:nvSpPr>
          <p:spPr>
            <a:xfrm>
              <a:off x="3760349" y="3272103"/>
              <a:ext cx="212437" cy="313793"/>
            </a:xfrm>
            <a:custGeom>
              <a:avLst/>
              <a:gdLst>
                <a:gd name="T0" fmla="*/ 344 w 361"/>
                <a:gd name="T1" fmla="*/ 361 h 534"/>
                <a:gd name="T2" fmla="*/ 298 w 361"/>
                <a:gd name="T3" fmla="*/ 361 h 534"/>
                <a:gd name="T4" fmla="*/ 343 w 361"/>
                <a:gd name="T5" fmla="*/ 249 h 534"/>
                <a:gd name="T6" fmla="*/ 211 w 361"/>
                <a:gd name="T7" fmla="*/ 3 h 534"/>
                <a:gd name="T8" fmla="*/ 197 w 361"/>
                <a:gd name="T9" fmla="*/ 3 h 534"/>
                <a:gd name="T10" fmla="*/ 190 w 361"/>
                <a:gd name="T11" fmla="*/ 15 h 534"/>
                <a:gd name="T12" fmla="*/ 190 w 361"/>
                <a:gd name="T13" fmla="*/ 145 h 534"/>
                <a:gd name="T14" fmla="*/ 194 w 361"/>
                <a:gd name="T15" fmla="*/ 152 h 534"/>
                <a:gd name="T16" fmla="*/ 205 w 361"/>
                <a:gd name="T17" fmla="*/ 173 h 534"/>
                <a:gd name="T18" fmla="*/ 180 w 361"/>
                <a:gd name="T19" fmla="*/ 198 h 534"/>
                <a:gd name="T20" fmla="*/ 155 w 361"/>
                <a:gd name="T21" fmla="*/ 173 h 534"/>
                <a:gd name="T22" fmla="*/ 169 w 361"/>
                <a:gd name="T23" fmla="*/ 150 h 534"/>
                <a:gd name="T24" fmla="*/ 173 w 361"/>
                <a:gd name="T25" fmla="*/ 143 h 534"/>
                <a:gd name="T26" fmla="*/ 173 w 361"/>
                <a:gd name="T27" fmla="*/ 15 h 534"/>
                <a:gd name="T28" fmla="*/ 166 w 361"/>
                <a:gd name="T29" fmla="*/ 3 h 534"/>
                <a:gd name="T30" fmla="*/ 153 w 361"/>
                <a:gd name="T31" fmla="*/ 3 h 534"/>
                <a:gd name="T32" fmla="*/ 18 w 361"/>
                <a:gd name="T33" fmla="*/ 249 h 534"/>
                <a:gd name="T34" fmla="*/ 63 w 361"/>
                <a:gd name="T35" fmla="*/ 361 h 534"/>
                <a:gd name="T36" fmla="*/ 17 w 361"/>
                <a:gd name="T37" fmla="*/ 361 h 534"/>
                <a:gd name="T38" fmla="*/ 0 w 361"/>
                <a:gd name="T39" fmla="*/ 378 h 534"/>
                <a:gd name="T40" fmla="*/ 0 w 361"/>
                <a:gd name="T41" fmla="*/ 418 h 534"/>
                <a:gd name="T42" fmla="*/ 17 w 361"/>
                <a:gd name="T43" fmla="*/ 436 h 534"/>
                <a:gd name="T44" fmla="*/ 83 w 361"/>
                <a:gd name="T45" fmla="*/ 436 h 534"/>
                <a:gd name="T46" fmla="*/ 83 w 361"/>
                <a:gd name="T47" fmla="*/ 516 h 534"/>
                <a:gd name="T48" fmla="*/ 100 w 361"/>
                <a:gd name="T49" fmla="*/ 534 h 534"/>
                <a:gd name="T50" fmla="*/ 261 w 361"/>
                <a:gd name="T51" fmla="*/ 534 h 534"/>
                <a:gd name="T52" fmla="*/ 278 w 361"/>
                <a:gd name="T53" fmla="*/ 516 h 534"/>
                <a:gd name="T54" fmla="*/ 278 w 361"/>
                <a:gd name="T55" fmla="*/ 436 h 534"/>
                <a:gd name="T56" fmla="*/ 344 w 361"/>
                <a:gd name="T57" fmla="*/ 436 h 534"/>
                <a:gd name="T58" fmla="*/ 361 w 361"/>
                <a:gd name="T59" fmla="*/ 418 h 534"/>
                <a:gd name="T60" fmla="*/ 361 w 361"/>
                <a:gd name="T61" fmla="*/ 378 h 534"/>
                <a:gd name="T62" fmla="*/ 344 w 361"/>
                <a:gd name="T63" fmla="*/ 361 h 534"/>
                <a:gd name="T64" fmla="*/ 34 w 361"/>
                <a:gd name="T65" fmla="*/ 249 h 534"/>
                <a:gd name="T66" fmla="*/ 157 w 361"/>
                <a:gd name="T67" fmla="*/ 19 h 534"/>
                <a:gd name="T68" fmla="*/ 157 w 361"/>
                <a:gd name="T69" fmla="*/ 139 h 534"/>
                <a:gd name="T70" fmla="*/ 139 w 361"/>
                <a:gd name="T71" fmla="*/ 173 h 534"/>
                <a:gd name="T72" fmla="*/ 180 w 361"/>
                <a:gd name="T73" fmla="*/ 214 h 534"/>
                <a:gd name="T74" fmla="*/ 222 w 361"/>
                <a:gd name="T75" fmla="*/ 173 h 534"/>
                <a:gd name="T76" fmla="*/ 207 w 361"/>
                <a:gd name="T77" fmla="*/ 141 h 534"/>
                <a:gd name="T78" fmla="*/ 207 w 361"/>
                <a:gd name="T79" fmla="*/ 20 h 534"/>
                <a:gd name="T80" fmla="*/ 327 w 361"/>
                <a:gd name="T81" fmla="*/ 249 h 534"/>
                <a:gd name="T82" fmla="*/ 275 w 361"/>
                <a:gd name="T83" fmla="*/ 361 h 534"/>
                <a:gd name="T84" fmla="*/ 86 w 361"/>
                <a:gd name="T85" fmla="*/ 361 h 534"/>
                <a:gd name="T86" fmla="*/ 34 w 361"/>
                <a:gd name="T87" fmla="*/ 249 h 534"/>
                <a:gd name="T88" fmla="*/ 262 w 361"/>
                <a:gd name="T89" fmla="*/ 516 h 534"/>
                <a:gd name="T90" fmla="*/ 261 w 361"/>
                <a:gd name="T91" fmla="*/ 518 h 534"/>
                <a:gd name="T92" fmla="*/ 100 w 361"/>
                <a:gd name="T93" fmla="*/ 518 h 534"/>
                <a:gd name="T94" fmla="*/ 99 w 361"/>
                <a:gd name="T95" fmla="*/ 516 h 534"/>
                <a:gd name="T96" fmla="*/ 99 w 361"/>
                <a:gd name="T97" fmla="*/ 436 h 534"/>
                <a:gd name="T98" fmla="*/ 262 w 361"/>
                <a:gd name="T99" fmla="*/ 436 h 534"/>
                <a:gd name="T100" fmla="*/ 262 w 361"/>
                <a:gd name="T101" fmla="*/ 516 h 534"/>
                <a:gd name="T102" fmla="*/ 262 w 361"/>
                <a:gd name="T103" fmla="*/ 516 h 534"/>
                <a:gd name="T104" fmla="*/ 345 w 361"/>
                <a:gd name="T105" fmla="*/ 418 h 534"/>
                <a:gd name="T106" fmla="*/ 344 w 361"/>
                <a:gd name="T107" fmla="*/ 419 h 534"/>
                <a:gd name="T108" fmla="*/ 17 w 361"/>
                <a:gd name="T109" fmla="*/ 419 h 534"/>
                <a:gd name="T110" fmla="*/ 16 w 361"/>
                <a:gd name="T111" fmla="*/ 418 h 534"/>
                <a:gd name="T112" fmla="*/ 16 w 361"/>
                <a:gd name="T113" fmla="*/ 378 h 534"/>
                <a:gd name="T114" fmla="*/ 17 w 361"/>
                <a:gd name="T115" fmla="*/ 377 h 534"/>
                <a:gd name="T116" fmla="*/ 344 w 361"/>
                <a:gd name="T117" fmla="*/ 377 h 534"/>
                <a:gd name="T118" fmla="*/ 345 w 361"/>
                <a:gd name="T119" fmla="*/ 378 h 534"/>
                <a:gd name="T120" fmla="*/ 345 w 361"/>
                <a:gd name="T121" fmla="*/ 41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1" h="534">
                  <a:moveTo>
                    <a:pt x="344" y="361"/>
                  </a:moveTo>
                  <a:lnTo>
                    <a:pt x="298" y="361"/>
                  </a:lnTo>
                  <a:cubicBezTo>
                    <a:pt x="327" y="330"/>
                    <a:pt x="343" y="291"/>
                    <a:pt x="343" y="249"/>
                  </a:cubicBezTo>
                  <a:cubicBezTo>
                    <a:pt x="343" y="175"/>
                    <a:pt x="281" y="44"/>
                    <a:pt x="211" y="3"/>
                  </a:cubicBezTo>
                  <a:cubicBezTo>
                    <a:pt x="206" y="1"/>
                    <a:pt x="201" y="0"/>
                    <a:pt x="197" y="3"/>
                  </a:cubicBezTo>
                  <a:cubicBezTo>
                    <a:pt x="193" y="5"/>
                    <a:pt x="190" y="10"/>
                    <a:pt x="190" y="15"/>
                  </a:cubicBezTo>
                  <a:lnTo>
                    <a:pt x="190" y="145"/>
                  </a:lnTo>
                  <a:cubicBezTo>
                    <a:pt x="190" y="148"/>
                    <a:pt x="192" y="150"/>
                    <a:pt x="194" y="152"/>
                  </a:cubicBezTo>
                  <a:cubicBezTo>
                    <a:pt x="201" y="156"/>
                    <a:pt x="205" y="164"/>
                    <a:pt x="205" y="173"/>
                  </a:cubicBezTo>
                  <a:cubicBezTo>
                    <a:pt x="205" y="186"/>
                    <a:pt x="194" y="198"/>
                    <a:pt x="180" y="198"/>
                  </a:cubicBezTo>
                  <a:cubicBezTo>
                    <a:pt x="167" y="198"/>
                    <a:pt x="155" y="186"/>
                    <a:pt x="155" y="173"/>
                  </a:cubicBezTo>
                  <a:cubicBezTo>
                    <a:pt x="155" y="163"/>
                    <a:pt x="161" y="155"/>
                    <a:pt x="169" y="150"/>
                  </a:cubicBezTo>
                  <a:cubicBezTo>
                    <a:pt x="171" y="149"/>
                    <a:pt x="173" y="146"/>
                    <a:pt x="173" y="143"/>
                  </a:cubicBezTo>
                  <a:lnTo>
                    <a:pt x="173" y="15"/>
                  </a:lnTo>
                  <a:cubicBezTo>
                    <a:pt x="173" y="10"/>
                    <a:pt x="171" y="5"/>
                    <a:pt x="166" y="3"/>
                  </a:cubicBezTo>
                  <a:cubicBezTo>
                    <a:pt x="162" y="0"/>
                    <a:pt x="157" y="0"/>
                    <a:pt x="153" y="3"/>
                  </a:cubicBezTo>
                  <a:cubicBezTo>
                    <a:pt x="81" y="40"/>
                    <a:pt x="18" y="172"/>
                    <a:pt x="18" y="249"/>
                  </a:cubicBezTo>
                  <a:cubicBezTo>
                    <a:pt x="18" y="291"/>
                    <a:pt x="34" y="331"/>
                    <a:pt x="63" y="361"/>
                  </a:cubicBezTo>
                  <a:lnTo>
                    <a:pt x="17" y="361"/>
                  </a:lnTo>
                  <a:cubicBezTo>
                    <a:pt x="8" y="361"/>
                    <a:pt x="0" y="369"/>
                    <a:pt x="0" y="378"/>
                  </a:cubicBezTo>
                  <a:lnTo>
                    <a:pt x="0" y="418"/>
                  </a:lnTo>
                  <a:cubicBezTo>
                    <a:pt x="0" y="428"/>
                    <a:pt x="8" y="436"/>
                    <a:pt x="17" y="436"/>
                  </a:cubicBezTo>
                  <a:lnTo>
                    <a:pt x="83" y="436"/>
                  </a:lnTo>
                  <a:lnTo>
                    <a:pt x="83" y="516"/>
                  </a:lnTo>
                  <a:cubicBezTo>
                    <a:pt x="83" y="526"/>
                    <a:pt x="90" y="534"/>
                    <a:pt x="100" y="534"/>
                  </a:cubicBezTo>
                  <a:lnTo>
                    <a:pt x="261" y="534"/>
                  </a:lnTo>
                  <a:cubicBezTo>
                    <a:pt x="271" y="534"/>
                    <a:pt x="278" y="526"/>
                    <a:pt x="278" y="516"/>
                  </a:cubicBezTo>
                  <a:lnTo>
                    <a:pt x="278" y="436"/>
                  </a:lnTo>
                  <a:lnTo>
                    <a:pt x="344" y="436"/>
                  </a:lnTo>
                  <a:cubicBezTo>
                    <a:pt x="353" y="436"/>
                    <a:pt x="361" y="428"/>
                    <a:pt x="361" y="418"/>
                  </a:cubicBezTo>
                  <a:lnTo>
                    <a:pt x="361" y="378"/>
                  </a:lnTo>
                  <a:cubicBezTo>
                    <a:pt x="361" y="369"/>
                    <a:pt x="353" y="361"/>
                    <a:pt x="344" y="361"/>
                  </a:cubicBezTo>
                  <a:close/>
                  <a:moveTo>
                    <a:pt x="34" y="249"/>
                  </a:moveTo>
                  <a:cubicBezTo>
                    <a:pt x="34" y="178"/>
                    <a:pt x="93" y="55"/>
                    <a:pt x="157" y="19"/>
                  </a:cubicBezTo>
                  <a:lnTo>
                    <a:pt x="157" y="139"/>
                  </a:lnTo>
                  <a:cubicBezTo>
                    <a:pt x="146" y="146"/>
                    <a:pt x="139" y="159"/>
                    <a:pt x="139" y="173"/>
                  </a:cubicBezTo>
                  <a:cubicBezTo>
                    <a:pt x="139" y="195"/>
                    <a:pt x="158" y="214"/>
                    <a:pt x="180" y="214"/>
                  </a:cubicBezTo>
                  <a:cubicBezTo>
                    <a:pt x="203" y="214"/>
                    <a:pt x="222" y="195"/>
                    <a:pt x="222" y="173"/>
                  </a:cubicBezTo>
                  <a:cubicBezTo>
                    <a:pt x="222" y="160"/>
                    <a:pt x="216" y="149"/>
                    <a:pt x="207" y="141"/>
                  </a:cubicBezTo>
                  <a:lnTo>
                    <a:pt x="207" y="20"/>
                  </a:lnTo>
                  <a:cubicBezTo>
                    <a:pt x="269" y="59"/>
                    <a:pt x="327" y="181"/>
                    <a:pt x="327" y="249"/>
                  </a:cubicBezTo>
                  <a:cubicBezTo>
                    <a:pt x="327" y="292"/>
                    <a:pt x="308" y="333"/>
                    <a:pt x="275" y="361"/>
                  </a:cubicBezTo>
                  <a:lnTo>
                    <a:pt x="86" y="361"/>
                  </a:lnTo>
                  <a:cubicBezTo>
                    <a:pt x="53" y="333"/>
                    <a:pt x="34" y="292"/>
                    <a:pt x="34" y="249"/>
                  </a:cubicBezTo>
                  <a:close/>
                  <a:moveTo>
                    <a:pt x="262" y="516"/>
                  </a:moveTo>
                  <a:cubicBezTo>
                    <a:pt x="262" y="517"/>
                    <a:pt x="262" y="518"/>
                    <a:pt x="261" y="518"/>
                  </a:cubicBezTo>
                  <a:lnTo>
                    <a:pt x="100" y="518"/>
                  </a:lnTo>
                  <a:cubicBezTo>
                    <a:pt x="99" y="518"/>
                    <a:pt x="99" y="517"/>
                    <a:pt x="99" y="516"/>
                  </a:cubicBezTo>
                  <a:lnTo>
                    <a:pt x="99" y="436"/>
                  </a:lnTo>
                  <a:lnTo>
                    <a:pt x="262" y="436"/>
                  </a:lnTo>
                  <a:lnTo>
                    <a:pt x="262" y="516"/>
                  </a:lnTo>
                  <a:lnTo>
                    <a:pt x="262" y="516"/>
                  </a:lnTo>
                  <a:close/>
                  <a:moveTo>
                    <a:pt x="345" y="418"/>
                  </a:moveTo>
                  <a:cubicBezTo>
                    <a:pt x="345" y="419"/>
                    <a:pt x="344" y="419"/>
                    <a:pt x="344" y="419"/>
                  </a:cubicBezTo>
                  <a:lnTo>
                    <a:pt x="17" y="419"/>
                  </a:lnTo>
                  <a:cubicBezTo>
                    <a:pt x="17" y="419"/>
                    <a:pt x="16" y="419"/>
                    <a:pt x="16" y="418"/>
                  </a:cubicBezTo>
                  <a:lnTo>
                    <a:pt x="16" y="378"/>
                  </a:lnTo>
                  <a:cubicBezTo>
                    <a:pt x="16" y="378"/>
                    <a:pt x="17" y="377"/>
                    <a:pt x="17" y="377"/>
                  </a:cubicBezTo>
                  <a:lnTo>
                    <a:pt x="344" y="377"/>
                  </a:lnTo>
                  <a:cubicBezTo>
                    <a:pt x="344" y="377"/>
                    <a:pt x="345" y="378"/>
                    <a:pt x="345" y="378"/>
                  </a:cubicBezTo>
                  <a:lnTo>
                    <a:pt x="345" y="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46785" y="4353319"/>
            <a:ext cx="617741" cy="617741"/>
            <a:chOff x="8016563" y="3120129"/>
            <a:chExt cx="617741" cy="617741"/>
          </a:xfrm>
        </p:grpSpPr>
        <p:sp>
          <p:nvSpPr>
            <p:cNvPr id="24" name="椭圆 23"/>
            <p:cNvSpPr/>
            <p:nvPr/>
          </p:nvSpPr>
          <p:spPr>
            <a:xfrm>
              <a:off x="8016563" y="3120129"/>
              <a:ext cx="617741" cy="617741"/>
            </a:xfrm>
            <a:prstGeom prst="ellipse">
              <a:avLst/>
            </a:prstGeom>
            <a:solidFill>
              <a:srgbClr val="E8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28" name="Oval 25"/>
            <p:cNvSpPr/>
            <p:nvPr/>
          </p:nvSpPr>
          <p:spPr>
            <a:xfrm>
              <a:off x="8219215" y="3272103"/>
              <a:ext cx="212437" cy="313793"/>
            </a:xfrm>
            <a:custGeom>
              <a:avLst/>
              <a:gdLst>
                <a:gd name="T0" fmla="*/ 344 w 361"/>
                <a:gd name="T1" fmla="*/ 361 h 534"/>
                <a:gd name="T2" fmla="*/ 298 w 361"/>
                <a:gd name="T3" fmla="*/ 361 h 534"/>
                <a:gd name="T4" fmla="*/ 343 w 361"/>
                <a:gd name="T5" fmla="*/ 249 h 534"/>
                <a:gd name="T6" fmla="*/ 211 w 361"/>
                <a:gd name="T7" fmla="*/ 3 h 534"/>
                <a:gd name="T8" fmla="*/ 197 w 361"/>
                <a:gd name="T9" fmla="*/ 3 h 534"/>
                <a:gd name="T10" fmla="*/ 190 w 361"/>
                <a:gd name="T11" fmla="*/ 15 h 534"/>
                <a:gd name="T12" fmla="*/ 190 w 361"/>
                <a:gd name="T13" fmla="*/ 145 h 534"/>
                <a:gd name="T14" fmla="*/ 194 w 361"/>
                <a:gd name="T15" fmla="*/ 152 h 534"/>
                <a:gd name="T16" fmla="*/ 205 w 361"/>
                <a:gd name="T17" fmla="*/ 173 h 534"/>
                <a:gd name="T18" fmla="*/ 180 w 361"/>
                <a:gd name="T19" fmla="*/ 198 h 534"/>
                <a:gd name="T20" fmla="*/ 155 w 361"/>
                <a:gd name="T21" fmla="*/ 173 h 534"/>
                <a:gd name="T22" fmla="*/ 169 w 361"/>
                <a:gd name="T23" fmla="*/ 150 h 534"/>
                <a:gd name="T24" fmla="*/ 173 w 361"/>
                <a:gd name="T25" fmla="*/ 143 h 534"/>
                <a:gd name="T26" fmla="*/ 173 w 361"/>
                <a:gd name="T27" fmla="*/ 15 h 534"/>
                <a:gd name="T28" fmla="*/ 166 w 361"/>
                <a:gd name="T29" fmla="*/ 3 h 534"/>
                <a:gd name="T30" fmla="*/ 153 w 361"/>
                <a:gd name="T31" fmla="*/ 3 h 534"/>
                <a:gd name="T32" fmla="*/ 18 w 361"/>
                <a:gd name="T33" fmla="*/ 249 h 534"/>
                <a:gd name="T34" fmla="*/ 63 w 361"/>
                <a:gd name="T35" fmla="*/ 361 h 534"/>
                <a:gd name="T36" fmla="*/ 17 w 361"/>
                <a:gd name="T37" fmla="*/ 361 h 534"/>
                <a:gd name="T38" fmla="*/ 0 w 361"/>
                <a:gd name="T39" fmla="*/ 378 h 534"/>
                <a:gd name="T40" fmla="*/ 0 w 361"/>
                <a:gd name="T41" fmla="*/ 418 h 534"/>
                <a:gd name="T42" fmla="*/ 17 w 361"/>
                <a:gd name="T43" fmla="*/ 436 h 534"/>
                <a:gd name="T44" fmla="*/ 83 w 361"/>
                <a:gd name="T45" fmla="*/ 436 h 534"/>
                <a:gd name="T46" fmla="*/ 83 w 361"/>
                <a:gd name="T47" fmla="*/ 516 h 534"/>
                <a:gd name="T48" fmla="*/ 100 w 361"/>
                <a:gd name="T49" fmla="*/ 534 h 534"/>
                <a:gd name="T50" fmla="*/ 261 w 361"/>
                <a:gd name="T51" fmla="*/ 534 h 534"/>
                <a:gd name="T52" fmla="*/ 278 w 361"/>
                <a:gd name="T53" fmla="*/ 516 h 534"/>
                <a:gd name="T54" fmla="*/ 278 w 361"/>
                <a:gd name="T55" fmla="*/ 436 h 534"/>
                <a:gd name="T56" fmla="*/ 344 w 361"/>
                <a:gd name="T57" fmla="*/ 436 h 534"/>
                <a:gd name="T58" fmla="*/ 361 w 361"/>
                <a:gd name="T59" fmla="*/ 418 h 534"/>
                <a:gd name="T60" fmla="*/ 361 w 361"/>
                <a:gd name="T61" fmla="*/ 378 h 534"/>
                <a:gd name="T62" fmla="*/ 344 w 361"/>
                <a:gd name="T63" fmla="*/ 361 h 534"/>
                <a:gd name="T64" fmla="*/ 34 w 361"/>
                <a:gd name="T65" fmla="*/ 249 h 534"/>
                <a:gd name="T66" fmla="*/ 157 w 361"/>
                <a:gd name="T67" fmla="*/ 19 h 534"/>
                <a:gd name="T68" fmla="*/ 157 w 361"/>
                <a:gd name="T69" fmla="*/ 139 h 534"/>
                <a:gd name="T70" fmla="*/ 139 w 361"/>
                <a:gd name="T71" fmla="*/ 173 h 534"/>
                <a:gd name="T72" fmla="*/ 180 w 361"/>
                <a:gd name="T73" fmla="*/ 214 h 534"/>
                <a:gd name="T74" fmla="*/ 222 w 361"/>
                <a:gd name="T75" fmla="*/ 173 h 534"/>
                <a:gd name="T76" fmla="*/ 207 w 361"/>
                <a:gd name="T77" fmla="*/ 141 h 534"/>
                <a:gd name="T78" fmla="*/ 207 w 361"/>
                <a:gd name="T79" fmla="*/ 20 h 534"/>
                <a:gd name="T80" fmla="*/ 327 w 361"/>
                <a:gd name="T81" fmla="*/ 249 h 534"/>
                <a:gd name="T82" fmla="*/ 275 w 361"/>
                <a:gd name="T83" fmla="*/ 361 h 534"/>
                <a:gd name="T84" fmla="*/ 86 w 361"/>
                <a:gd name="T85" fmla="*/ 361 h 534"/>
                <a:gd name="T86" fmla="*/ 34 w 361"/>
                <a:gd name="T87" fmla="*/ 249 h 534"/>
                <a:gd name="T88" fmla="*/ 262 w 361"/>
                <a:gd name="T89" fmla="*/ 516 h 534"/>
                <a:gd name="T90" fmla="*/ 261 w 361"/>
                <a:gd name="T91" fmla="*/ 518 h 534"/>
                <a:gd name="T92" fmla="*/ 100 w 361"/>
                <a:gd name="T93" fmla="*/ 518 h 534"/>
                <a:gd name="T94" fmla="*/ 99 w 361"/>
                <a:gd name="T95" fmla="*/ 516 h 534"/>
                <a:gd name="T96" fmla="*/ 99 w 361"/>
                <a:gd name="T97" fmla="*/ 436 h 534"/>
                <a:gd name="T98" fmla="*/ 262 w 361"/>
                <a:gd name="T99" fmla="*/ 436 h 534"/>
                <a:gd name="T100" fmla="*/ 262 w 361"/>
                <a:gd name="T101" fmla="*/ 516 h 534"/>
                <a:gd name="T102" fmla="*/ 262 w 361"/>
                <a:gd name="T103" fmla="*/ 516 h 534"/>
                <a:gd name="T104" fmla="*/ 345 w 361"/>
                <a:gd name="T105" fmla="*/ 418 h 534"/>
                <a:gd name="T106" fmla="*/ 344 w 361"/>
                <a:gd name="T107" fmla="*/ 419 h 534"/>
                <a:gd name="T108" fmla="*/ 17 w 361"/>
                <a:gd name="T109" fmla="*/ 419 h 534"/>
                <a:gd name="T110" fmla="*/ 16 w 361"/>
                <a:gd name="T111" fmla="*/ 418 h 534"/>
                <a:gd name="T112" fmla="*/ 16 w 361"/>
                <a:gd name="T113" fmla="*/ 378 h 534"/>
                <a:gd name="T114" fmla="*/ 17 w 361"/>
                <a:gd name="T115" fmla="*/ 377 h 534"/>
                <a:gd name="T116" fmla="*/ 344 w 361"/>
                <a:gd name="T117" fmla="*/ 377 h 534"/>
                <a:gd name="T118" fmla="*/ 345 w 361"/>
                <a:gd name="T119" fmla="*/ 378 h 534"/>
                <a:gd name="T120" fmla="*/ 345 w 361"/>
                <a:gd name="T121" fmla="*/ 41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1" h="534">
                  <a:moveTo>
                    <a:pt x="344" y="361"/>
                  </a:moveTo>
                  <a:lnTo>
                    <a:pt x="298" y="361"/>
                  </a:lnTo>
                  <a:cubicBezTo>
                    <a:pt x="327" y="330"/>
                    <a:pt x="343" y="291"/>
                    <a:pt x="343" y="249"/>
                  </a:cubicBezTo>
                  <a:cubicBezTo>
                    <a:pt x="343" y="175"/>
                    <a:pt x="281" y="44"/>
                    <a:pt x="211" y="3"/>
                  </a:cubicBezTo>
                  <a:cubicBezTo>
                    <a:pt x="206" y="1"/>
                    <a:pt x="201" y="0"/>
                    <a:pt x="197" y="3"/>
                  </a:cubicBezTo>
                  <a:cubicBezTo>
                    <a:pt x="193" y="5"/>
                    <a:pt x="190" y="10"/>
                    <a:pt x="190" y="15"/>
                  </a:cubicBezTo>
                  <a:lnTo>
                    <a:pt x="190" y="145"/>
                  </a:lnTo>
                  <a:cubicBezTo>
                    <a:pt x="190" y="148"/>
                    <a:pt x="192" y="150"/>
                    <a:pt x="194" y="152"/>
                  </a:cubicBezTo>
                  <a:cubicBezTo>
                    <a:pt x="201" y="156"/>
                    <a:pt x="205" y="164"/>
                    <a:pt x="205" y="173"/>
                  </a:cubicBezTo>
                  <a:cubicBezTo>
                    <a:pt x="205" y="186"/>
                    <a:pt x="194" y="198"/>
                    <a:pt x="180" y="198"/>
                  </a:cubicBezTo>
                  <a:cubicBezTo>
                    <a:pt x="167" y="198"/>
                    <a:pt x="155" y="186"/>
                    <a:pt x="155" y="173"/>
                  </a:cubicBezTo>
                  <a:cubicBezTo>
                    <a:pt x="155" y="163"/>
                    <a:pt x="161" y="155"/>
                    <a:pt x="169" y="150"/>
                  </a:cubicBezTo>
                  <a:cubicBezTo>
                    <a:pt x="171" y="149"/>
                    <a:pt x="173" y="146"/>
                    <a:pt x="173" y="143"/>
                  </a:cubicBezTo>
                  <a:lnTo>
                    <a:pt x="173" y="15"/>
                  </a:lnTo>
                  <a:cubicBezTo>
                    <a:pt x="173" y="10"/>
                    <a:pt x="171" y="5"/>
                    <a:pt x="166" y="3"/>
                  </a:cubicBezTo>
                  <a:cubicBezTo>
                    <a:pt x="162" y="0"/>
                    <a:pt x="157" y="0"/>
                    <a:pt x="153" y="3"/>
                  </a:cubicBezTo>
                  <a:cubicBezTo>
                    <a:pt x="81" y="40"/>
                    <a:pt x="18" y="172"/>
                    <a:pt x="18" y="249"/>
                  </a:cubicBezTo>
                  <a:cubicBezTo>
                    <a:pt x="18" y="291"/>
                    <a:pt x="34" y="331"/>
                    <a:pt x="63" y="361"/>
                  </a:cubicBezTo>
                  <a:lnTo>
                    <a:pt x="17" y="361"/>
                  </a:lnTo>
                  <a:cubicBezTo>
                    <a:pt x="8" y="361"/>
                    <a:pt x="0" y="369"/>
                    <a:pt x="0" y="378"/>
                  </a:cubicBezTo>
                  <a:lnTo>
                    <a:pt x="0" y="418"/>
                  </a:lnTo>
                  <a:cubicBezTo>
                    <a:pt x="0" y="428"/>
                    <a:pt x="8" y="436"/>
                    <a:pt x="17" y="436"/>
                  </a:cubicBezTo>
                  <a:lnTo>
                    <a:pt x="83" y="436"/>
                  </a:lnTo>
                  <a:lnTo>
                    <a:pt x="83" y="516"/>
                  </a:lnTo>
                  <a:cubicBezTo>
                    <a:pt x="83" y="526"/>
                    <a:pt x="90" y="534"/>
                    <a:pt x="100" y="534"/>
                  </a:cubicBezTo>
                  <a:lnTo>
                    <a:pt x="261" y="534"/>
                  </a:lnTo>
                  <a:cubicBezTo>
                    <a:pt x="271" y="534"/>
                    <a:pt x="278" y="526"/>
                    <a:pt x="278" y="516"/>
                  </a:cubicBezTo>
                  <a:lnTo>
                    <a:pt x="278" y="436"/>
                  </a:lnTo>
                  <a:lnTo>
                    <a:pt x="344" y="436"/>
                  </a:lnTo>
                  <a:cubicBezTo>
                    <a:pt x="353" y="436"/>
                    <a:pt x="361" y="428"/>
                    <a:pt x="361" y="418"/>
                  </a:cubicBezTo>
                  <a:lnTo>
                    <a:pt x="361" y="378"/>
                  </a:lnTo>
                  <a:cubicBezTo>
                    <a:pt x="361" y="369"/>
                    <a:pt x="353" y="361"/>
                    <a:pt x="344" y="361"/>
                  </a:cubicBezTo>
                  <a:close/>
                  <a:moveTo>
                    <a:pt x="34" y="249"/>
                  </a:moveTo>
                  <a:cubicBezTo>
                    <a:pt x="34" y="178"/>
                    <a:pt x="93" y="55"/>
                    <a:pt x="157" y="19"/>
                  </a:cubicBezTo>
                  <a:lnTo>
                    <a:pt x="157" y="139"/>
                  </a:lnTo>
                  <a:cubicBezTo>
                    <a:pt x="146" y="146"/>
                    <a:pt x="139" y="159"/>
                    <a:pt x="139" y="173"/>
                  </a:cubicBezTo>
                  <a:cubicBezTo>
                    <a:pt x="139" y="195"/>
                    <a:pt x="158" y="214"/>
                    <a:pt x="180" y="214"/>
                  </a:cubicBezTo>
                  <a:cubicBezTo>
                    <a:pt x="203" y="214"/>
                    <a:pt x="222" y="195"/>
                    <a:pt x="222" y="173"/>
                  </a:cubicBezTo>
                  <a:cubicBezTo>
                    <a:pt x="222" y="160"/>
                    <a:pt x="216" y="149"/>
                    <a:pt x="207" y="141"/>
                  </a:cubicBezTo>
                  <a:lnTo>
                    <a:pt x="207" y="20"/>
                  </a:lnTo>
                  <a:cubicBezTo>
                    <a:pt x="269" y="59"/>
                    <a:pt x="327" y="181"/>
                    <a:pt x="327" y="249"/>
                  </a:cubicBezTo>
                  <a:cubicBezTo>
                    <a:pt x="327" y="292"/>
                    <a:pt x="308" y="333"/>
                    <a:pt x="275" y="361"/>
                  </a:cubicBezTo>
                  <a:lnTo>
                    <a:pt x="86" y="361"/>
                  </a:lnTo>
                  <a:cubicBezTo>
                    <a:pt x="53" y="333"/>
                    <a:pt x="34" y="292"/>
                    <a:pt x="34" y="249"/>
                  </a:cubicBezTo>
                  <a:close/>
                  <a:moveTo>
                    <a:pt x="262" y="516"/>
                  </a:moveTo>
                  <a:cubicBezTo>
                    <a:pt x="262" y="517"/>
                    <a:pt x="262" y="518"/>
                    <a:pt x="261" y="518"/>
                  </a:cubicBezTo>
                  <a:lnTo>
                    <a:pt x="100" y="518"/>
                  </a:lnTo>
                  <a:cubicBezTo>
                    <a:pt x="99" y="518"/>
                    <a:pt x="99" y="517"/>
                    <a:pt x="99" y="516"/>
                  </a:cubicBezTo>
                  <a:lnTo>
                    <a:pt x="99" y="436"/>
                  </a:lnTo>
                  <a:lnTo>
                    <a:pt x="262" y="436"/>
                  </a:lnTo>
                  <a:lnTo>
                    <a:pt x="262" y="516"/>
                  </a:lnTo>
                  <a:lnTo>
                    <a:pt x="262" y="516"/>
                  </a:lnTo>
                  <a:close/>
                  <a:moveTo>
                    <a:pt x="345" y="418"/>
                  </a:moveTo>
                  <a:cubicBezTo>
                    <a:pt x="345" y="419"/>
                    <a:pt x="344" y="419"/>
                    <a:pt x="344" y="419"/>
                  </a:cubicBezTo>
                  <a:lnTo>
                    <a:pt x="17" y="419"/>
                  </a:lnTo>
                  <a:cubicBezTo>
                    <a:pt x="17" y="419"/>
                    <a:pt x="16" y="419"/>
                    <a:pt x="16" y="418"/>
                  </a:cubicBezTo>
                  <a:lnTo>
                    <a:pt x="16" y="378"/>
                  </a:lnTo>
                  <a:cubicBezTo>
                    <a:pt x="16" y="378"/>
                    <a:pt x="17" y="377"/>
                    <a:pt x="17" y="377"/>
                  </a:cubicBezTo>
                  <a:lnTo>
                    <a:pt x="344" y="377"/>
                  </a:lnTo>
                  <a:cubicBezTo>
                    <a:pt x="344" y="377"/>
                    <a:pt x="345" y="378"/>
                    <a:pt x="345" y="378"/>
                  </a:cubicBezTo>
                  <a:lnTo>
                    <a:pt x="345" y="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125220" y="1691640"/>
            <a:ext cx="10662920" cy="19265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dist"/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Enerji-tabanl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ı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 Yakla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şı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mla IoT Cihazlar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ı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nda Sald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ı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r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ı</a:t>
            </a:r>
            <a:r>
              <a:rPr lang="en-US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 Tespiti</a:t>
            </a:r>
            <a:endParaRPr lang="en-US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69815" y="4201160"/>
            <a:ext cx="281876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en-US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Çağatay Altın</a:t>
            </a:r>
            <a:endParaRPr lang="tr-TR" altLang="en-US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  <a:p>
            <a:pPr algn="ctr"/>
            <a:r>
              <a:rPr lang="tr-TR" altLang="en-US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Yavuz Bahri Kadıoğlu</a:t>
            </a:r>
            <a:endParaRPr lang="tr-TR" altLang="en-US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  <a:p>
            <a:pPr algn="ctr"/>
            <a:r>
              <a:rPr lang="en-US" altLang="en-US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Dilan Alpaltun</a:t>
            </a:r>
            <a:endParaRPr lang="en-US" altLang="en-US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2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7454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+mj-ea"/>
                <a:cs typeface="Montserrat ExtraBold" panose="00000900000000000000" pitchFamily="2" charset="0"/>
                <a:sym typeface="+mn-ea"/>
              </a:rPr>
              <a:t>Tespit Metodolojileri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+mj-ea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946910" y="1395730"/>
            <a:ext cx="8849995" cy="473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statistiksel Analiz: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Temel enerji tüketim modellerinin olu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turulmas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Normal davran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tan önemli istatistiksel sapmalar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tespiti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Anormal tüketim dizilerini belirlemek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zaman serisi analizi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Makine Ö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renimi Yakla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mlar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Denetimli Ö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renme: Normal ve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senaryolar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temsil eden etiketlenmi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enerji tüketim verileri üzerinde 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fland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itilmesi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Denetimsiz Ö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renme: Önceden etiketleme olmadan ola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and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modelleri tan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mlamak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kümeleme ve anomali tespiti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Derin Ö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renme: Enerji tüketim verilerindeki karma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 modelleri tan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mlayabilen sinir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mimarileri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Peki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tirmeli Ö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renme: Zaman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inde tespit do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rulu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unu art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ran adaptif sistemler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3</a:t>
            </a:r>
            <a:r>
              <a:rPr lang="tr-TR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Kural Tabanl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Sistemler: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tüketim parametreleri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önceden tan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mlanm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ikler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oklu enerji ile ilgili özelliklere dayal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karar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operasyonlar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hakk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 alan bilgisi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eren uzman sistemler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131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3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7454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+mj-ea"/>
                <a:cs typeface="Montserrat ExtraBold" panose="00000900000000000000" pitchFamily="2" charset="0"/>
                <a:sym typeface="+mn-ea"/>
              </a:rPr>
              <a:t>Uygulama Mimarileri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+mj-ea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946910" y="1395730"/>
            <a:ext cx="8849995" cy="473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zerinde Tespit: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oT cihaz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kendisi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inde gömülü izleme 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özümleri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Minimal 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ba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klarla enerji verilerinin yerel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lenmesi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Tespit edilen tehditler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 yan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 yetenekleri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Kenar Tabanl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Tespit: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Kenar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ge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idi seviyesinde enerji izleme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Ba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lamsal analiz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birden fazla cihazdan veri toplama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IoT u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noktalar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 azalt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lm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hesaplama yükü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3</a:t>
            </a:r>
            <a:r>
              <a:rPr lang="tr-TR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Bulut Tabanl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Analiz: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ok say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da cihazdan enerji verilerinin merkezi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lenmesi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Kenar cihazlar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ger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ekle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tirebilece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inin ötesinde geli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analitik yetenekler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filolar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genelinde tarihsel model analizi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027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601200" y="4352208"/>
              <a:ext cx="2590800" cy="2516065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" y="-10275"/>
              <a:ext cx="2336800" cy="2462435"/>
            </a:xfrm>
            <a:prstGeom prst="rect">
              <a:avLst/>
            </a:prstGeom>
          </p:spPr>
        </p:pic>
      </p:grpSp>
      <p:sp>
        <p:nvSpPr>
          <p:cNvPr id="81" name="矩形 80"/>
          <p:cNvSpPr/>
          <p:nvPr/>
        </p:nvSpPr>
        <p:spPr>
          <a:xfrm>
            <a:off x="1731010" y="699135"/>
            <a:ext cx="8378825" cy="18719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 SALDIRI TESP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İ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T YETENEKLER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İ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 VE GELECEK YÖNLER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İ</a:t>
            </a:r>
            <a:endParaRPr lang="en-US" altLang="en-US" sz="4000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  <a:p>
            <a:pPr algn="ctr"/>
            <a:endParaRPr lang="en-US" altLang="en-US" sz="4000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59557" y="2571365"/>
            <a:ext cx="8872886" cy="3113236"/>
            <a:chOff x="1057786" y="2513309"/>
            <a:chExt cx="8872886" cy="3113236"/>
          </a:xfrm>
        </p:grpSpPr>
        <p:grpSp>
          <p:nvGrpSpPr>
            <p:cNvPr id="7" name="组合 6"/>
            <p:cNvGrpSpPr/>
            <p:nvPr/>
          </p:nvGrpSpPr>
          <p:grpSpPr>
            <a:xfrm>
              <a:off x="1057786" y="2513309"/>
              <a:ext cx="4145939" cy="1322908"/>
              <a:chOff x="1057786" y="2513309"/>
              <a:chExt cx="4145939" cy="13229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4" name="矩形: 圆角 3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F4AB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90" name="组合 89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91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92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18" name="组合 117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19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20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21" name="矩形 120"/>
              <p:cNvSpPr/>
              <p:nvPr/>
            </p:nvSpPr>
            <p:spPr>
              <a:xfrm>
                <a:off x="1257723" y="2649938"/>
                <a:ext cx="3214591" cy="8221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Tespit Edilebilir Sald</a:t>
                </a:r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ı</a:t>
                </a:r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r</a:t>
                </a:r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ı</a:t>
                </a:r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 Türleri</a:t>
                </a:r>
                <a:endParaRPr lang="en-US" altLang="en-US" sz="24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Montserrat ExtraBold" panose="00000900000000000000" pitchFamily="2" charset="0"/>
                  <a:ea typeface="Montserrat ExtraBold" panose="00000900000000000000" pitchFamily="2" charset="0"/>
                  <a:cs typeface="Montserrat ExtraBold" panose="00000900000000000000" pitchFamily="2" charset="0"/>
                  <a:sym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1470" y="2807732"/>
                <a:ext cx="428625" cy="73406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1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784733" y="2513309"/>
              <a:ext cx="4145939" cy="1322908"/>
              <a:chOff x="1057786" y="2513309"/>
              <a:chExt cx="4145939" cy="1322908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128" name="矩形: 圆角 127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E8C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29" name="组合 128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33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34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31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32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25" name="矩形 124"/>
              <p:cNvSpPr/>
              <p:nvPr/>
            </p:nvSpPr>
            <p:spPr>
              <a:xfrm>
                <a:off x="1257723" y="2649938"/>
                <a:ext cx="3214591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Zorluklar ve S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n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rlamalar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4491470" y="2790905"/>
                <a:ext cx="428625" cy="767715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057786" y="4291036"/>
              <a:ext cx="4145939" cy="1335509"/>
              <a:chOff x="1057786" y="2513309"/>
              <a:chExt cx="4145939" cy="1335509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140" name="矩形: 圆角 139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E8C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41" name="组合 140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45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46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42" name="组合 141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43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44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37" name="矩形 136"/>
              <p:cNvSpPr/>
              <p:nvPr/>
            </p:nvSpPr>
            <p:spPr>
              <a:xfrm>
                <a:off x="1257723" y="2649938"/>
                <a:ext cx="3214591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Güncel Ara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ş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t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rma E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ğ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ilimleri ve Gelecek Yönleri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491470" y="2792492"/>
                <a:ext cx="428625" cy="76454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 rot="0">
              <a:off x="5855911" y="4360557"/>
              <a:ext cx="3999934" cy="1183867"/>
              <a:chOff x="1776664" y="2582830"/>
              <a:chExt cx="3999934" cy="1183867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1776664" y="2582830"/>
                <a:ext cx="97262" cy="1183867"/>
                <a:chOff x="1776664" y="2541707"/>
                <a:chExt cx="97262" cy="1183867"/>
              </a:xfrm>
            </p:grpSpPr>
            <p:sp>
              <p:nvSpPr>
                <p:cNvPr id="157" name="任意多边形 18"/>
                <p:cNvSpPr/>
                <p:nvPr/>
              </p:nvSpPr>
              <p:spPr>
                <a:xfrm>
                  <a:off x="1776664" y="3628312"/>
                  <a:ext cx="97262" cy="97262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</a:endParaRPr>
                </a:p>
              </p:txBody>
            </p:sp>
            <p:sp>
              <p:nvSpPr>
                <p:cNvPr id="158" name="任意多边形 20"/>
                <p:cNvSpPr/>
                <p:nvPr/>
              </p:nvSpPr>
              <p:spPr>
                <a:xfrm flipV="1">
                  <a:off x="1776664" y="2541707"/>
                  <a:ext cx="97262" cy="97262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</a:endParaRPr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flipH="1">
                <a:off x="5679336" y="2582830"/>
                <a:ext cx="97262" cy="1183867"/>
                <a:chOff x="1776664" y="2541707"/>
                <a:chExt cx="97262" cy="1183867"/>
              </a:xfrm>
            </p:grpSpPr>
            <p:sp>
              <p:nvSpPr>
                <p:cNvPr id="155" name="任意多边形 18"/>
                <p:cNvSpPr/>
                <p:nvPr/>
              </p:nvSpPr>
              <p:spPr>
                <a:xfrm>
                  <a:off x="1776664" y="3628312"/>
                  <a:ext cx="97262" cy="97262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</a:endParaRPr>
                </a:p>
              </p:txBody>
            </p:sp>
            <p:sp>
              <p:nvSpPr>
                <p:cNvPr id="156" name="任意多边形 20"/>
                <p:cNvSpPr/>
                <p:nvPr/>
              </p:nvSpPr>
              <p:spPr>
                <a:xfrm flipV="1">
                  <a:off x="1776664" y="2541707"/>
                  <a:ext cx="97262" cy="97262"/>
                </a:xfrm>
                <a:custGeom>
                  <a:avLst/>
                  <a:gdLst>
                    <a:gd name="connsiteX0" fmla="*/ 0 w 609600"/>
                    <a:gd name="connsiteY0" fmla="*/ 0 h 609600"/>
                    <a:gd name="connsiteX1" fmla="*/ 160020 w 609600"/>
                    <a:gd name="connsiteY1" fmla="*/ 0 h 609600"/>
                    <a:gd name="connsiteX2" fmla="*/ 160020 w 609600"/>
                    <a:gd name="connsiteY2" fmla="*/ 449580 h 609600"/>
                    <a:gd name="connsiteX3" fmla="*/ 609600 w 609600"/>
                    <a:gd name="connsiteY3" fmla="*/ 449580 h 609600"/>
                    <a:gd name="connsiteX4" fmla="*/ 609600 w 609600"/>
                    <a:gd name="connsiteY4" fmla="*/ 609600 h 609600"/>
                    <a:gd name="connsiteX5" fmla="*/ 0 w 609600"/>
                    <a:gd name="connsiteY5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9600" h="609600">
                      <a:moveTo>
                        <a:pt x="0" y="0"/>
                      </a:moveTo>
                      <a:lnTo>
                        <a:pt x="160020" y="0"/>
                      </a:lnTo>
                      <a:lnTo>
                        <a:pt x="160020" y="449580"/>
                      </a:lnTo>
                      <a:lnTo>
                        <a:pt x="609600" y="449580"/>
                      </a:lnTo>
                      <a:lnTo>
                        <a:pt x="609600" y="609600"/>
                      </a:lnTo>
                      <a:lnTo>
                        <a:pt x="0" y="6096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</a:endParaRPr>
                </a:p>
              </p:txBody>
            </p:sp>
          </p:grpSp>
        </p:grpSp>
      </p:grpSp>
      <p:sp>
        <p:nvSpPr>
          <p:cNvPr id="159" name="图形 2"/>
          <p:cNvSpPr/>
          <p:nvPr/>
        </p:nvSpPr>
        <p:spPr>
          <a:xfrm>
            <a:off x="4672554" y="2708358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09" name="图形 2"/>
          <p:cNvSpPr/>
          <p:nvPr/>
        </p:nvSpPr>
        <p:spPr>
          <a:xfrm>
            <a:off x="9399538" y="2708358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61" name="图形 2"/>
          <p:cNvSpPr/>
          <p:nvPr/>
        </p:nvSpPr>
        <p:spPr>
          <a:xfrm>
            <a:off x="4750435" y="4418330"/>
            <a:ext cx="401955" cy="310515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62" name="图形 2"/>
          <p:cNvSpPr/>
          <p:nvPr/>
        </p:nvSpPr>
        <p:spPr>
          <a:xfrm>
            <a:off x="9398903" y="4581261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-99695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1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68170" y="410845"/>
            <a:ext cx="9533255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Tespit Edilebilir Sald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r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 Türler</a:t>
            </a:r>
            <a:r>
              <a:rPr lang="tr-TR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i</a:t>
            </a:r>
            <a:endParaRPr lang="tr-TR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946910" y="1061085"/>
            <a:ext cx="9376410" cy="473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Kötü Ama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Yaz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ve Yetkisiz Kod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rma: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Truva atlar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, solucanlar ve virüsler genellikle enfekte olmu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cihazlar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enerji profilini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tirir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Sürekli yüksek enerji kullan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na neden olan kripto para madencileri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leti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im 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 periyodik enerji art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gösteren arka kap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Hizmet Reddi Sald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Anormal enerji tüketiminde yans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yan kaynak tüketimi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ük gü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durumlar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engelleyen uyku yoksunlu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u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leti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im alt sistemi enerji art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na neden olan sel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3.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Fiziksel ve Yan Kanal Sald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Donan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kurcalama genellikle temel enerji profillerini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tirir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analizi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kendileri, ola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and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izleme modelleri yoluyla tespit edilebilir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Tutars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z enerji kullan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na neden olan sensör manipülasyonu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4.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Geli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mi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Kal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Tehditler: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Hafif ama kal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enerji anomalileri gösteren uzun vadeli dü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ük seviyeli faaliyetler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Belirgin enerji ilerleme modellerine sahip 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ok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amal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profillerindeki ani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ikliklerle tespit edilen uyku modundaki kötü ama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yaz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aktivasyonu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Sald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ı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ı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Türleri ve Enerji 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İ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mzalar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ı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0705" y="1825625"/>
            <a:ext cx="7755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2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483360" y="863600"/>
            <a:ext cx="922528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Zorluklar ve S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n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rlamalar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946910" y="1800225"/>
            <a:ext cx="8849995" cy="473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Tespit Do</a:t>
            </a: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rulu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u: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ru faaliyet varyasyonlar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ile ger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ek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 aras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 ayr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yapma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öl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ümlerini etkileyen 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evresel faktörler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Temel profilleri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tiren cihaz ya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lanmas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ve bile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 bozulmas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Uygulama K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tlamalar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zleme sisteminin kendisinin enerji ek yükü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Ger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ek zamanl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analiz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lem gereksinimleri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Tarihsel enerji verileri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depolama ihtiya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3</a:t>
            </a:r>
            <a:r>
              <a:rPr lang="tr-TR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. 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Ka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çı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nma Teknikleri: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Normal tüketim modelleriyle kar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mak üzere tasarlanm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enerji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ndan bilin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li kötü ama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yaz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Tespiti önlemek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enerji profillerini yava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tiren kademeli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zleme kör noktalar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ndan yararlanan zamanlama tabanl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sald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-3048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3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22300" y="525780"/>
            <a:ext cx="1119124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Güncel Ara</a:t>
            </a:r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ş</a:t>
            </a:r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t</a:t>
            </a:r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rma E</a:t>
            </a:r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ğ</a:t>
            </a:r>
            <a:r>
              <a:rPr lang="en-US" alt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ilimleri ve Gelecek Yönleri</a:t>
            </a:r>
            <a:endParaRPr lang="en-US" altLang="en-US" sz="3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475105" y="1045845"/>
            <a:ext cx="8849995" cy="473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Hibrit Tespit Sistemleri: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tabanl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tespiti geleneksel güvenlik yakla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yla birle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tirme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cakl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k, elektromanyetik emisyonlar ve akustik sinyalleri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eren 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ok modlu alg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lama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modellerini uygulama durumlar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ve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faaliyetleriyle ili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kilendiren ba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lamsal analiz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Geli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mi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Analizler: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filolar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genelinde geli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tespit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federe ö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renme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Modelleri farkl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cihaz türlerine uyarlamak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transfer ö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renimi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Tespit edilen anomalilerin daha iyi anla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lmas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klanabilir yapay zeka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3</a:t>
            </a:r>
            <a:r>
              <a:rPr lang="tr-TR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. 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Standardizasyon 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abalar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Ortak enerji profili olu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turma metodolojilerinin geli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tirilmesi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verilerinin toplanmas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ve payla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lmas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standartla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lm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arayüzler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Tespit sistemi performans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erlendirmek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k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yaslama öl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ütleri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4.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Gelecekteki Ara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rma F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rsatlar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Ultra k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cihazlar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enerji verimli izleme teknikleri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Gizlilik koruyan enerji analiti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kullan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modelleri ve yaz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güncellemeleriyle geli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 kendi kendine uyarlanan modeller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954"/>
            <a:ext cx="12192000" cy="6868274"/>
          </a:xfrm>
          <a:prstGeom prst="rect">
            <a:avLst/>
          </a:prstGeom>
          <a:solidFill>
            <a:srgbClr val="FEF9F8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 ExtraBold" panose="00000900000000000000" pitchFamily="2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360" y="187504"/>
            <a:ext cx="11815281" cy="6482993"/>
          </a:xfrm>
          <a:prstGeom prst="rect">
            <a:avLst/>
          </a:prstGeom>
          <a:noFill/>
          <a:ln w="19050">
            <a:solidFill>
              <a:srgbClr val="F3E6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ontserrat ExtraBold" panose="00000900000000000000" pitchFamily="2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44000" y="3908196"/>
            <a:ext cx="3048000" cy="2960077"/>
          </a:xfrm>
          <a:prstGeom prst="rect">
            <a:avLst/>
          </a:prstGeom>
        </p:spPr>
      </p:pic>
      <p:pic>
        <p:nvPicPr>
          <p:cNvPr id="14" name="图形 1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69500" y="0"/>
            <a:ext cx="2222500" cy="2126909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620897"/>
            <a:ext cx="1582220" cy="2268484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275"/>
            <a:ext cx="2806699" cy="2957597"/>
          </a:xfrm>
          <a:prstGeom prst="rect">
            <a:avLst/>
          </a:prstGeom>
        </p:spPr>
      </p:pic>
      <p:sp>
        <p:nvSpPr>
          <p:cNvPr id="21" name="图形 2"/>
          <p:cNvSpPr/>
          <p:nvPr/>
        </p:nvSpPr>
        <p:spPr>
          <a:xfrm>
            <a:off x="3486782" y="892897"/>
            <a:ext cx="5218437" cy="4032650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D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1230" y="1885315"/>
            <a:ext cx="10179050" cy="2122805"/>
            <a:chOff x="1085096" y="1885525"/>
            <a:chExt cx="9892276" cy="2122805"/>
          </a:xfrm>
        </p:grpSpPr>
        <p:sp>
          <p:nvSpPr>
            <p:cNvPr id="22" name="矩形 21"/>
            <p:cNvSpPr/>
            <p:nvPr/>
          </p:nvSpPr>
          <p:spPr>
            <a:xfrm>
              <a:off x="1085096" y="1885525"/>
              <a:ext cx="9892276" cy="2122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altLang="en-US" sz="6600" dirty="0">
                  <a:solidFill>
                    <a:srgbClr val="F4AB94"/>
                  </a:solidFill>
                  <a:latin typeface="Montserrat ExtraBold" panose="00000900000000000000" pitchFamily="2" charset="0"/>
                  <a:cs typeface="Montserrat ExtraBold" panose="00000900000000000000" pitchFamily="2" charset="0"/>
                </a:rPr>
                <a:t>Dinlediğiniz için Teşekkürler</a:t>
              </a:r>
              <a:endParaRPr lang="tr-TR" altLang="en-US" sz="6600" dirty="0">
                <a:solidFill>
                  <a:srgbClr val="F4AB94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869270" y="2790249"/>
              <a:ext cx="617741" cy="617741"/>
              <a:chOff x="3238176" y="3271894"/>
              <a:chExt cx="617741" cy="61774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38176" y="3271894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7" name="Oval 25"/>
              <p:cNvSpPr/>
              <p:nvPr/>
            </p:nvSpPr>
            <p:spPr>
              <a:xfrm>
                <a:off x="3454404" y="3424503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682657" y="2708334"/>
              <a:ext cx="617741" cy="617741"/>
              <a:chOff x="8443283" y="3189979"/>
              <a:chExt cx="617741" cy="617741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8443283" y="3189979"/>
                <a:ext cx="617741" cy="617741"/>
              </a:xfrm>
              <a:prstGeom prst="ellipse">
                <a:avLst/>
              </a:prstGeom>
              <a:solidFill>
                <a:srgbClr val="E8CF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28" name="Oval 25"/>
              <p:cNvSpPr/>
              <p:nvPr/>
            </p:nvSpPr>
            <p:spPr>
              <a:xfrm>
                <a:off x="8632913" y="3342588"/>
                <a:ext cx="212437" cy="313793"/>
              </a:xfrm>
              <a:custGeom>
                <a:avLst/>
                <a:gdLst>
                  <a:gd name="T0" fmla="*/ 344 w 361"/>
                  <a:gd name="T1" fmla="*/ 361 h 534"/>
                  <a:gd name="T2" fmla="*/ 298 w 361"/>
                  <a:gd name="T3" fmla="*/ 361 h 534"/>
                  <a:gd name="T4" fmla="*/ 343 w 361"/>
                  <a:gd name="T5" fmla="*/ 249 h 534"/>
                  <a:gd name="T6" fmla="*/ 211 w 361"/>
                  <a:gd name="T7" fmla="*/ 3 h 534"/>
                  <a:gd name="T8" fmla="*/ 197 w 361"/>
                  <a:gd name="T9" fmla="*/ 3 h 534"/>
                  <a:gd name="T10" fmla="*/ 190 w 361"/>
                  <a:gd name="T11" fmla="*/ 15 h 534"/>
                  <a:gd name="T12" fmla="*/ 190 w 361"/>
                  <a:gd name="T13" fmla="*/ 145 h 534"/>
                  <a:gd name="T14" fmla="*/ 194 w 361"/>
                  <a:gd name="T15" fmla="*/ 152 h 534"/>
                  <a:gd name="T16" fmla="*/ 205 w 361"/>
                  <a:gd name="T17" fmla="*/ 173 h 534"/>
                  <a:gd name="T18" fmla="*/ 180 w 361"/>
                  <a:gd name="T19" fmla="*/ 198 h 534"/>
                  <a:gd name="T20" fmla="*/ 155 w 361"/>
                  <a:gd name="T21" fmla="*/ 173 h 534"/>
                  <a:gd name="T22" fmla="*/ 169 w 361"/>
                  <a:gd name="T23" fmla="*/ 150 h 534"/>
                  <a:gd name="T24" fmla="*/ 173 w 361"/>
                  <a:gd name="T25" fmla="*/ 143 h 534"/>
                  <a:gd name="T26" fmla="*/ 173 w 361"/>
                  <a:gd name="T27" fmla="*/ 15 h 534"/>
                  <a:gd name="T28" fmla="*/ 166 w 361"/>
                  <a:gd name="T29" fmla="*/ 3 h 534"/>
                  <a:gd name="T30" fmla="*/ 153 w 361"/>
                  <a:gd name="T31" fmla="*/ 3 h 534"/>
                  <a:gd name="T32" fmla="*/ 18 w 361"/>
                  <a:gd name="T33" fmla="*/ 249 h 534"/>
                  <a:gd name="T34" fmla="*/ 63 w 361"/>
                  <a:gd name="T35" fmla="*/ 361 h 534"/>
                  <a:gd name="T36" fmla="*/ 17 w 361"/>
                  <a:gd name="T37" fmla="*/ 361 h 534"/>
                  <a:gd name="T38" fmla="*/ 0 w 361"/>
                  <a:gd name="T39" fmla="*/ 378 h 534"/>
                  <a:gd name="T40" fmla="*/ 0 w 361"/>
                  <a:gd name="T41" fmla="*/ 418 h 534"/>
                  <a:gd name="T42" fmla="*/ 17 w 361"/>
                  <a:gd name="T43" fmla="*/ 436 h 534"/>
                  <a:gd name="T44" fmla="*/ 83 w 361"/>
                  <a:gd name="T45" fmla="*/ 436 h 534"/>
                  <a:gd name="T46" fmla="*/ 83 w 361"/>
                  <a:gd name="T47" fmla="*/ 516 h 534"/>
                  <a:gd name="T48" fmla="*/ 100 w 361"/>
                  <a:gd name="T49" fmla="*/ 534 h 534"/>
                  <a:gd name="T50" fmla="*/ 261 w 361"/>
                  <a:gd name="T51" fmla="*/ 534 h 534"/>
                  <a:gd name="T52" fmla="*/ 278 w 361"/>
                  <a:gd name="T53" fmla="*/ 516 h 534"/>
                  <a:gd name="T54" fmla="*/ 278 w 361"/>
                  <a:gd name="T55" fmla="*/ 436 h 534"/>
                  <a:gd name="T56" fmla="*/ 344 w 361"/>
                  <a:gd name="T57" fmla="*/ 436 h 534"/>
                  <a:gd name="T58" fmla="*/ 361 w 361"/>
                  <a:gd name="T59" fmla="*/ 418 h 534"/>
                  <a:gd name="T60" fmla="*/ 361 w 361"/>
                  <a:gd name="T61" fmla="*/ 378 h 534"/>
                  <a:gd name="T62" fmla="*/ 344 w 361"/>
                  <a:gd name="T63" fmla="*/ 361 h 534"/>
                  <a:gd name="T64" fmla="*/ 34 w 361"/>
                  <a:gd name="T65" fmla="*/ 249 h 534"/>
                  <a:gd name="T66" fmla="*/ 157 w 361"/>
                  <a:gd name="T67" fmla="*/ 19 h 534"/>
                  <a:gd name="T68" fmla="*/ 157 w 361"/>
                  <a:gd name="T69" fmla="*/ 139 h 534"/>
                  <a:gd name="T70" fmla="*/ 139 w 361"/>
                  <a:gd name="T71" fmla="*/ 173 h 534"/>
                  <a:gd name="T72" fmla="*/ 180 w 361"/>
                  <a:gd name="T73" fmla="*/ 214 h 534"/>
                  <a:gd name="T74" fmla="*/ 222 w 361"/>
                  <a:gd name="T75" fmla="*/ 173 h 534"/>
                  <a:gd name="T76" fmla="*/ 207 w 361"/>
                  <a:gd name="T77" fmla="*/ 141 h 534"/>
                  <a:gd name="T78" fmla="*/ 207 w 361"/>
                  <a:gd name="T79" fmla="*/ 20 h 534"/>
                  <a:gd name="T80" fmla="*/ 327 w 361"/>
                  <a:gd name="T81" fmla="*/ 249 h 534"/>
                  <a:gd name="T82" fmla="*/ 275 w 361"/>
                  <a:gd name="T83" fmla="*/ 361 h 534"/>
                  <a:gd name="T84" fmla="*/ 86 w 361"/>
                  <a:gd name="T85" fmla="*/ 361 h 534"/>
                  <a:gd name="T86" fmla="*/ 34 w 361"/>
                  <a:gd name="T87" fmla="*/ 249 h 534"/>
                  <a:gd name="T88" fmla="*/ 262 w 361"/>
                  <a:gd name="T89" fmla="*/ 516 h 534"/>
                  <a:gd name="T90" fmla="*/ 261 w 361"/>
                  <a:gd name="T91" fmla="*/ 518 h 534"/>
                  <a:gd name="T92" fmla="*/ 100 w 361"/>
                  <a:gd name="T93" fmla="*/ 518 h 534"/>
                  <a:gd name="T94" fmla="*/ 99 w 361"/>
                  <a:gd name="T95" fmla="*/ 516 h 534"/>
                  <a:gd name="T96" fmla="*/ 99 w 361"/>
                  <a:gd name="T97" fmla="*/ 436 h 534"/>
                  <a:gd name="T98" fmla="*/ 262 w 361"/>
                  <a:gd name="T99" fmla="*/ 436 h 534"/>
                  <a:gd name="T100" fmla="*/ 262 w 361"/>
                  <a:gd name="T101" fmla="*/ 516 h 534"/>
                  <a:gd name="T102" fmla="*/ 262 w 361"/>
                  <a:gd name="T103" fmla="*/ 516 h 534"/>
                  <a:gd name="T104" fmla="*/ 345 w 361"/>
                  <a:gd name="T105" fmla="*/ 418 h 534"/>
                  <a:gd name="T106" fmla="*/ 344 w 361"/>
                  <a:gd name="T107" fmla="*/ 419 h 534"/>
                  <a:gd name="T108" fmla="*/ 17 w 361"/>
                  <a:gd name="T109" fmla="*/ 419 h 534"/>
                  <a:gd name="T110" fmla="*/ 16 w 361"/>
                  <a:gd name="T111" fmla="*/ 418 h 534"/>
                  <a:gd name="T112" fmla="*/ 16 w 361"/>
                  <a:gd name="T113" fmla="*/ 378 h 534"/>
                  <a:gd name="T114" fmla="*/ 17 w 361"/>
                  <a:gd name="T115" fmla="*/ 377 h 534"/>
                  <a:gd name="T116" fmla="*/ 344 w 361"/>
                  <a:gd name="T117" fmla="*/ 377 h 534"/>
                  <a:gd name="T118" fmla="*/ 345 w 361"/>
                  <a:gd name="T119" fmla="*/ 378 h 534"/>
                  <a:gd name="T120" fmla="*/ 345 w 361"/>
                  <a:gd name="T121" fmla="*/ 41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1" h="534">
                    <a:moveTo>
                      <a:pt x="344" y="361"/>
                    </a:moveTo>
                    <a:lnTo>
                      <a:pt x="298" y="361"/>
                    </a:lnTo>
                    <a:cubicBezTo>
                      <a:pt x="327" y="330"/>
                      <a:pt x="343" y="291"/>
                      <a:pt x="343" y="249"/>
                    </a:cubicBezTo>
                    <a:cubicBezTo>
                      <a:pt x="343" y="175"/>
                      <a:pt x="281" y="44"/>
                      <a:pt x="211" y="3"/>
                    </a:cubicBezTo>
                    <a:cubicBezTo>
                      <a:pt x="206" y="1"/>
                      <a:pt x="201" y="0"/>
                      <a:pt x="197" y="3"/>
                    </a:cubicBezTo>
                    <a:cubicBezTo>
                      <a:pt x="193" y="5"/>
                      <a:pt x="190" y="10"/>
                      <a:pt x="190" y="15"/>
                    </a:cubicBezTo>
                    <a:lnTo>
                      <a:pt x="190" y="145"/>
                    </a:lnTo>
                    <a:cubicBezTo>
                      <a:pt x="190" y="148"/>
                      <a:pt x="192" y="150"/>
                      <a:pt x="194" y="152"/>
                    </a:cubicBezTo>
                    <a:cubicBezTo>
                      <a:pt x="201" y="156"/>
                      <a:pt x="205" y="164"/>
                      <a:pt x="205" y="173"/>
                    </a:cubicBezTo>
                    <a:cubicBezTo>
                      <a:pt x="205" y="186"/>
                      <a:pt x="194" y="198"/>
                      <a:pt x="180" y="198"/>
                    </a:cubicBezTo>
                    <a:cubicBezTo>
                      <a:pt x="167" y="198"/>
                      <a:pt x="155" y="186"/>
                      <a:pt x="155" y="173"/>
                    </a:cubicBezTo>
                    <a:cubicBezTo>
                      <a:pt x="155" y="163"/>
                      <a:pt x="161" y="155"/>
                      <a:pt x="169" y="150"/>
                    </a:cubicBezTo>
                    <a:cubicBezTo>
                      <a:pt x="171" y="149"/>
                      <a:pt x="173" y="146"/>
                      <a:pt x="173" y="143"/>
                    </a:cubicBezTo>
                    <a:lnTo>
                      <a:pt x="173" y="15"/>
                    </a:lnTo>
                    <a:cubicBezTo>
                      <a:pt x="173" y="10"/>
                      <a:pt x="171" y="5"/>
                      <a:pt x="166" y="3"/>
                    </a:cubicBezTo>
                    <a:cubicBezTo>
                      <a:pt x="162" y="0"/>
                      <a:pt x="157" y="0"/>
                      <a:pt x="153" y="3"/>
                    </a:cubicBezTo>
                    <a:cubicBezTo>
                      <a:pt x="81" y="40"/>
                      <a:pt x="18" y="172"/>
                      <a:pt x="18" y="249"/>
                    </a:cubicBezTo>
                    <a:cubicBezTo>
                      <a:pt x="18" y="291"/>
                      <a:pt x="34" y="331"/>
                      <a:pt x="63" y="361"/>
                    </a:cubicBezTo>
                    <a:lnTo>
                      <a:pt x="17" y="361"/>
                    </a:lnTo>
                    <a:cubicBezTo>
                      <a:pt x="8" y="361"/>
                      <a:pt x="0" y="369"/>
                      <a:pt x="0" y="378"/>
                    </a:cubicBezTo>
                    <a:lnTo>
                      <a:pt x="0" y="418"/>
                    </a:lnTo>
                    <a:cubicBezTo>
                      <a:pt x="0" y="428"/>
                      <a:pt x="8" y="436"/>
                      <a:pt x="17" y="436"/>
                    </a:cubicBezTo>
                    <a:lnTo>
                      <a:pt x="83" y="436"/>
                    </a:lnTo>
                    <a:lnTo>
                      <a:pt x="83" y="516"/>
                    </a:lnTo>
                    <a:cubicBezTo>
                      <a:pt x="83" y="526"/>
                      <a:pt x="90" y="534"/>
                      <a:pt x="100" y="534"/>
                    </a:cubicBezTo>
                    <a:lnTo>
                      <a:pt x="261" y="534"/>
                    </a:lnTo>
                    <a:cubicBezTo>
                      <a:pt x="271" y="534"/>
                      <a:pt x="278" y="526"/>
                      <a:pt x="278" y="516"/>
                    </a:cubicBezTo>
                    <a:lnTo>
                      <a:pt x="278" y="436"/>
                    </a:lnTo>
                    <a:lnTo>
                      <a:pt x="344" y="436"/>
                    </a:lnTo>
                    <a:cubicBezTo>
                      <a:pt x="353" y="436"/>
                      <a:pt x="361" y="428"/>
                      <a:pt x="361" y="418"/>
                    </a:cubicBezTo>
                    <a:lnTo>
                      <a:pt x="361" y="378"/>
                    </a:lnTo>
                    <a:cubicBezTo>
                      <a:pt x="361" y="369"/>
                      <a:pt x="353" y="361"/>
                      <a:pt x="344" y="361"/>
                    </a:cubicBezTo>
                    <a:close/>
                    <a:moveTo>
                      <a:pt x="34" y="249"/>
                    </a:moveTo>
                    <a:cubicBezTo>
                      <a:pt x="34" y="178"/>
                      <a:pt x="93" y="55"/>
                      <a:pt x="157" y="19"/>
                    </a:cubicBezTo>
                    <a:lnTo>
                      <a:pt x="157" y="139"/>
                    </a:lnTo>
                    <a:cubicBezTo>
                      <a:pt x="146" y="146"/>
                      <a:pt x="139" y="159"/>
                      <a:pt x="139" y="173"/>
                    </a:cubicBezTo>
                    <a:cubicBezTo>
                      <a:pt x="139" y="195"/>
                      <a:pt x="158" y="214"/>
                      <a:pt x="180" y="214"/>
                    </a:cubicBezTo>
                    <a:cubicBezTo>
                      <a:pt x="203" y="214"/>
                      <a:pt x="222" y="195"/>
                      <a:pt x="222" y="173"/>
                    </a:cubicBezTo>
                    <a:cubicBezTo>
                      <a:pt x="222" y="160"/>
                      <a:pt x="216" y="149"/>
                      <a:pt x="207" y="141"/>
                    </a:cubicBezTo>
                    <a:lnTo>
                      <a:pt x="207" y="20"/>
                    </a:lnTo>
                    <a:cubicBezTo>
                      <a:pt x="269" y="59"/>
                      <a:pt x="327" y="181"/>
                      <a:pt x="327" y="249"/>
                    </a:cubicBezTo>
                    <a:cubicBezTo>
                      <a:pt x="327" y="292"/>
                      <a:pt x="308" y="333"/>
                      <a:pt x="275" y="361"/>
                    </a:cubicBezTo>
                    <a:lnTo>
                      <a:pt x="86" y="361"/>
                    </a:lnTo>
                    <a:cubicBezTo>
                      <a:pt x="53" y="333"/>
                      <a:pt x="34" y="292"/>
                      <a:pt x="34" y="249"/>
                    </a:cubicBezTo>
                    <a:close/>
                    <a:moveTo>
                      <a:pt x="262" y="516"/>
                    </a:moveTo>
                    <a:cubicBezTo>
                      <a:pt x="262" y="517"/>
                      <a:pt x="262" y="518"/>
                      <a:pt x="261" y="518"/>
                    </a:cubicBezTo>
                    <a:lnTo>
                      <a:pt x="100" y="518"/>
                    </a:lnTo>
                    <a:cubicBezTo>
                      <a:pt x="99" y="518"/>
                      <a:pt x="99" y="517"/>
                      <a:pt x="99" y="516"/>
                    </a:cubicBezTo>
                    <a:lnTo>
                      <a:pt x="99" y="436"/>
                    </a:lnTo>
                    <a:lnTo>
                      <a:pt x="262" y="436"/>
                    </a:lnTo>
                    <a:lnTo>
                      <a:pt x="262" y="516"/>
                    </a:lnTo>
                    <a:lnTo>
                      <a:pt x="262" y="516"/>
                    </a:lnTo>
                    <a:close/>
                    <a:moveTo>
                      <a:pt x="345" y="418"/>
                    </a:moveTo>
                    <a:cubicBezTo>
                      <a:pt x="345" y="419"/>
                      <a:pt x="344" y="419"/>
                      <a:pt x="344" y="419"/>
                    </a:cubicBezTo>
                    <a:lnTo>
                      <a:pt x="17" y="419"/>
                    </a:lnTo>
                    <a:cubicBezTo>
                      <a:pt x="17" y="419"/>
                      <a:pt x="16" y="419"/>
                      <a:pt x="16" y="418"/>
                    </a:cubicBezTo>
                    <a:lnTo>
                      <a:pt x="16" y="378"/>
                    </a:lnTo>
                    <a:cubicBezTo>
                      <a:pt x="16" y="378"/>
                      <a:pt x="17" y="377"/>
                      <a:pt x="17" y="377"/>
                    </a:cubicBezTo>
                    <a:lnTo>
                      <a:pt x="344" y="377"/>
                    </a:lnTo>
                    <a:cubicBezTo>
                      <a:pt x="344" y="377"/>
                      <a:pt x="345" y="378"/>
                      <a:pt x="345" y="378"/>
                    </a:cubicBezTo>
                    <a:lnTo>
                      <a:pt x="345" y="41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cs typeface="Montserrat ExtraBold" panose="00000900000000000000" pitchFamily="2" charset="0"/>
                </a:endParaRPr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1967773" y="4556212"/>
            <a:ext cx="82780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zh-CN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Bilgisayar Mühendisliği Özel Konular </a:t>
            </a:r>
            <a:endParaRPr lang="tr-TR" altLang="zh-CN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76775" y="5412740"/>
            <a:ext cx="317373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en-US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Çağatay Altın</a:t>
            </a:r>
            <a:endParaRPr lang="tr-TR" altLang="en-US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  <a:p>
            <a:pPr algn="ctr"/>
            <a:r>
              <a:rPr lang="tr-TR" altLang="en-US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Yavuz Bahri Kadıoğlu</a:t>
            </a:r>
            <a:endParaRPr lang="tr-TR" altLang="en-US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  <a:p>
            <a:pPr algn="ctr"/>
            <a:r>
              <a:rPr lang="en-US" altLang="en-US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Dilan Alpaltun</a:t>
            </a:r>
            <a:endParaRPr lang="zh-CN" altLang="en-US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3424106" y="1228438"/>
            <a:ext cx="5343788" cy="706755"/>
            <a:chOff x="3346421" y="1266538"/>
            <a:chExt cx="5343788" cy="706755"/>
          </a:xfrm>
        </p:grpSpPr>
        <p:sp>
          <p:nvSpPr>
            <p:cNvPr id="30" name="矩形 29"/>
            <p:cNvSpPr/>
            <p:nvPr/>
          </p:nvSpPr>
          <p:spPr>
            <a:xfrm>
              <a:off x="3581295" y="1266538"/>
              <a:ext cx="4874039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endParaRPr lang="zh-CN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346421" y="1511291"/>
              <a:ext cx="218380" cy="218380"/>
            </a:xfrm>
            <a:prstGeom prst="ellipse">
              <a:avLst/>
            </a:prstGeom>
            <a:solidFill>
              <a:srgbClr val="E8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471829" y="1511291"/>
              <a:ext cx="218380" cy="218380"/>
            </a:xfrm>
            <a:prstGeom prst="ellipse">
              <a:avLst/>
            </a:prstGeom>
            <a:solidFill>
              <a:srgbClr val="E8CF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</p:grp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027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601200" y="4352208"/>
              <a:ext cx="2590800" cy="2516065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" y="-10275"/>
              <a:ext cx="2336800" cy="2462435"/>
            </a:xfrm>
            <a:prstGeom prst="rect">
              <a:avLst/>
            </a:prstGeom>
          </p:spPr>
        </p:pic>
      </p:grpSp>
      <p:sp>
        <p:nvSpPr>
          <p:cNvPr id="81" name="矩形 80"/>
          <p:cNvSpPr/>
          <p:nvPr/>
        </p:nvSpPr>
        <p:spPr>
          <a:xfrm>
            <a:off x="1731192" y="699402"/>
            <a:ext cx="8964566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altLang="en-US" sz="54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N</a:t>
            </a:r>
            <a:r>
              <a:rPr lang="en-US" altLang="en-US" sz="54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esnelerin </a:t>
            </a:r>
            <a:r>
              <a:rPr lang="en-US" altLang="en-US" sz="54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İ</a:t>
            </a:r>
            <a:r>
              <a:rPr lang="en-US" altLang="en-US" sz="54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nterneti </a:t>
            </a:r>
            <a:endParaRPr lang="en-US" altLang="en-US" sz="5400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  <a:p>
            <a:pPr algn="ctr"/>
            <a:r>
              <a:rPr lang="en-US" altLang="en-US" sz="54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IoT </a:t>
            </a:r>
            <a:endParaRPr lang="en-US" altLang="en-US" sz="5400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59557" y="2571365"/>
            <a:ext cx="8872886" cy="3113236"/>
            <a:chOff x="1057786" y="2513309"/>
            <a:chExt cx="8872886" cy="3113236"/>
          </a:xfrm>
        </p:grpSpPr>
        <p:grpSp>
          <p:nvGrpSpPr>
            <p:cNvPr id="7" name="组合 6"/>
            <p:cNvGrpSpPr/>
            <p:nvPr/>
          </p:nvGrpSpPr>
          <p:grpSpPr>
            <a:xfrm>
              <a:off x="1057786" y="2513309"/>
              <a:ext cx="4145939" cy="1335509"/>
              <a:chOff x="1057786" y="2513309"/>
              <a:chExt cx="4145939" cy="133550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4" name="矩形: 圆角 3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F4AB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90" name="组合 89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91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92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18" name="组合 117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19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20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21" name="矩形 120"/>
              <p:cNvSpPr/>
              <p:nvPr/>
            </p:nvSpPr>
            <p:spPr>
              <a:xfrm>
                <a:off x="1257723" y="2649938"/>
                <a:ext cx="3214591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tr-TR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N</a:t>
                </a:r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esnelerin İnterneti (IoT) Nedir?</a:t>
                </a:r>
                <a:endParaRPr lang="en-US" altLang="en-US" sz="24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Montserrat ExtraBold" panose="00000900000000000000" pitchFamily="2" charset="0"/>
                  <a:ea typeface="Montserrat ExtraBold" panose="00000900000000000000" pitchFamily="2" charset="0"/>
                  <a:cs typeface="Montserrat ExtraBold" panose="00000900000000000000" pitchFamily="2" charset="0"/>
                  <a:sym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1470" y="2807732"/>
                <a:ext cx="428625" cy="73406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1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784733" y="2513309"/>
              <a:ext cx="4145939" cy="1322908"/>
              <a:chOff x="1057786" y="2513309"/>
              <a:chExt cx="4145939" cy="1322908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128" name="矩形: 圆角 127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E8C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29" name="组合 128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33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34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31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32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25" name="矩形 124"/>
              <p:cNvSpPr/>
              <p:nvPr/>
            </p:nvSpPr>
            <p:spPr>
              <a:xfrm>
                <a:off x="1257723" y="2649938"/>
                <a:ext cx="3214591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IoT’de Güvenlik Sorunlar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4491470" y="2790905"/>
                <a:ext cx="428625" cy="767715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057786" y="4291036"/>
              <a:ext cx="4145939" cy="1335509"/>
              <a:chOff x="1057786" y="2513309"/>
              <a:chExt cx="4145939" cy="1335509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140" name="矩形: 圆角 139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E8C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41" name="组合 140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45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46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42" name="组合 141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43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44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37" name="矩形 136"/>
              <p:cNvSpPr/>
              <p:nvPr/>
            </p:nvSpPr>
            <p:spPr>
              <a:xfrm>
                <a:off x="1257723" y="2649938"/>
                <a:ext cx="3214591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Enerji Tabanl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 Sald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r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 Tespitinin Temeli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491470" y="2792492"/>
                <a:ext cx="428625" cy="76454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5784733" y="4291036"/>
              <a:ext cx="4145939" cy="1322908"/>
              <a:chOff x="1057786" y="2513309"/>
              <a:chExt cx="4145939" cy="1322908"/>
            </a:xfrm>
          </p:grpSpPr>
          <p:grpSp>
            <p:nvGrpSpPr>
              <p:cNvPr id="148" name="组合 147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152" name="矩形: 圆角 151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F4AB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53" name="组合 152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57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58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54" name="组合 153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55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56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49" name="矩形 148"/>
              <p:cNvSpPr/>
              <p:nvPr/>
            </p:nvSpPr>
            <p:spPr>
              <a:xfrm>
                <a:off x="1257723" y="2649938"/>
                <a:ext cx="3214591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N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eden Enerji Tabanl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 Yakla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şı</a:t>
                </a:r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m?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4491470" y="2789317"/>
                <a:ext cx="428625" cy="77089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4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</p:grpSp>
      <p:sp>
        <p:nvSpPr>
          <p:cNvPr id="159" name="图形 2"/>
          <p:cNvSpPr/>
          <p:nvPr/>
        </p:nvSpPr>
        <p:spPr>
          <a:xfrm>
            <a:off x="4549999" y="2825833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09" name="图形 2"/>
          <p:cNvSpPr/>
          <p:nvPr/>
        </p:nvSpPr>
        <p:spPr>
          <a:xfrm>
            <a:off x="9398903" y="2825833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61" name="图形 2"/>
          <p:cNvSpPr/>
          <p:nvPr/>
        </p:nvSpPr>
        <p:spPr>
          <a:xfrm>
            <a:off x="4549999" y="4581261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62" name="图形 2"/>
          <p:cNvSpPr/>
          <p:nvPr/>
        </p:nvSpPr>
        <p:spPr>
          <a:xfrm>
            <a:off x="9398903" y="4581261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1</a:t>
            </a:r>
            <a:endParaRPr lang="zh-CN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9232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tr-TR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N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esnelerin İnterneti (IoT) Nedir?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237740" y="2606040"/>
            <a:ext cx="7906385" cy="2701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IoT,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itli sensörler, cihazlar ve nesnelerin internete ba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lanarak veri toplad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ve payla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büyük bir ekosistemi ifade eder.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Ak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ehirler, ev otomasyonlar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, sa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 hizmetleri, endüstriyel otomasyon gibi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ok geni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bir uygulama alan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vard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IoT cihazlar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genellikle dü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ük maliyetli, enerji k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ve donan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olarak sade cihazlard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2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9232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IoT’de Güvenlik Sorunlar</a:t>
            </a:r>
            <a:r>
              <a:rPr lang="tr-TR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endParaRPr lang="tr-TR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237740" y="2482215"/>
            <a:ext cx="7906385" cy="2701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IoT cihazlar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itlili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 ve heterojenli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i, standart bir güvenlik yakla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zorla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yüzeyinin geni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i, 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daki herhangi bir zay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f noktan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tüm sistemi tehlikeye atmas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na neden olabilir.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Geleneksel güvenlik yöntemleri, IoT cihazlar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lemci ve enerji limitleri nedeniyle uygulanamayabilir.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 kar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lan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türleri: DDoS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, kimlik h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zl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, yetkisiz eri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im, veri manipülasyonu ve yan kanal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3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9232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Enerji Tabanl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 Sald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r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 Tespitinin Temel</a:t>
            </a:r>
            <a:r>
              <a:rPr lang="tr-TR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i</a:t>
            </a:r>
            <a:endParaRPr lang="tr-TR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237740" y="2606040"/>
            <a:ext cx="7906385" cy="2701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IoT cihazlar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enerjiyle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 ve her 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lem, belirli bir enerji tüketimine yol 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-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lar, cihazlar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normalden sapacak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ekilde enerji tüketmesine neden olabilir. Bu sapmalar,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tespitinde önemli bir 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aret olabilir.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- Enerji tabanl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tespitinde temel ama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, cihaz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 enerji harcama modelini anlamak ve anomalileri yakalamakt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4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9232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Neden Enerji Tabanl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 Yakla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şı</a:t>
            </a:r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m?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142490" y="2433320"/>
            <a:ext cx="7906385" cy="2701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Donan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düzeyinde güvenlik: Yaz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tabanl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özümlerden daha dü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ük bir seviyede koruma sa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Yaz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 bütünlü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ünden ba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zl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k: Cihaz yaz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m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tehlikeye girdi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inde bile 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ışı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Ka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nmas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zor: Sald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rganlar enerji ayak izlerini kolayca gizleyemez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nvaziv olmayan izleme: Hedef cihaz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de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tirmeden uygulanabilir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Kaynak verimlili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i: Kaynak k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s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tl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IoT cihazlar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uygundur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027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601200" y="4352208"/>
              <a:ext cx="2590800" cy="2516065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" y="-10275"/>
              <a:ext cx="2336800" cy="2462435"/>
            </a:xfrm>
            <a:prstGeom prst="rect">
              <a:avLst/>
            </a:prstGeom>
          </p:spPr>
        </p:pic>
      </p:grpSp>
      <p:sp>
        <p:nvSpPr>
          <p:cNvPr id="81" name="矩形 80"/>
          <p:cNvSpPr/>
          <p:nvPr/>
        </p:nvSpPr>
        <p:spPr>
          <a:xfrm>
            <a:off x="1731192" y="699402"/>
            <a:ext cx="8964566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METODOLOJ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İ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LER VE UYGULAMA YAKLA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Ş</a:t>
            </a:r>
            <a:r>
              <a:rPr lang="en-US" altLang="en-US" sz="4000" dirty="0">
                <a:solidFill>
                  <a:srgbClr val="F4AB94"/>
                </a:solidFill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</a:rPr>
              <a:t>IMLARI</a:t>
            </a:r>
            <a:endParaRPr lang="en-US" altLang="en-US" sz="4000" dirty="0">
              <a:solidFill>
                <a:srgbClr val="F4AB94"/>
              </a:solidFill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53842" y="2698365"/>
            <a:ext cx="8872886" cy="3113236"/>
            <a:chOff x="1057786" y="2513309"/>
            <a:chExt cx="8872886" cy="3113236"/>
          </a:xfrm>
        </p:grpSpPr>
        <p:grpSp>
          <p:nvGrpSpPr>
            <p:cNvPr id="7" name="组合 6"/>
            <p:cNvGrpSpPr/>
            <p:nvPr/>
          </p:nvGrpSpPr>
          <p:grpSpPr>
            <a:xfrm>
              <a:off x="1057786" y="2513309"/>
              <a:ext cx="4145939" cy="1322908"/>
              <a:chOff x="1057786" y="2513309"/>
              <a:chExt cx="4145939" cy="132290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4" name="矩形: 圆角 3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F4AB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90" name="组合 89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91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92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18" name="组合 117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19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20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21" name="矩形 120"/>
              <p:cNvSpPr/>
              <p:nvPr/>
            </p:nvSpPr>
            <p:spPr>
              <a:xfrm>
                <a:off x="1370118" y="2648668"/>
                <a:ext cx="3214591" cy="829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Enerji Ölç</a:t>
                </a:r>
                <a:r>
                  <a:rPr lang="en-US" altLang="en-US" sz="24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/>
                    <a:latin typeface="Montserrat ExtraBold" panose="00000900000000000000" pitchFamily="2" charset="0"/>
                    <a:ea typeface="Montserrat ExtraBold" panose="00000900000000000000" pitchFamily="2" charset="0"/>
                    <a:cs typeface="Montserrat ExtraBold" panose="00000900000000000000" pitchFamily="2" charset="0"/>
                    <a:sym typeface="+mn-ea"/>
                  </a:rPr>
                  <a:t>üm Teknikleri</a:t>
                </a:r>
                <a:endParaRPr lang="en-US" altLang="en-US" sz="240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/>
                  <a:latin typeface="Montserrat ExtraBold" panose="00000900000000000000" pitchFamily="2" charset="0"/>
                  <a:ea typeface="Montserrat ExtraBold" panose="00000900000000000000" pitchFamily="2" charset="0"/>
                  <a:cs typeface="Montserrat ExtraBold" panose="00000900000000000000" pitchFamily="2" charset="0"/>
                  <a:sym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91470" y="2807732"/>
                <a:ext cx="428625" cy="73406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1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5784733" y="3542009"/>
              <a:ext cx="4145939" cy="1322908"/>
              <a:chOff x="1057786" y="3542009"/>
              <a:chExt cx="4145939" cy="1322908"/>
            </a:xfrm>
          </p:grpSpPr>
          <p:grpSp>
            <p:nvGrpSpPr>
              <p:cNvPr id="124" name="组合 123"/>
              <p:cNvGrpSpPr/>
              <p:nvPr/>
            </p:nvGrpSpPr>
            <p:grpSpPr>
              <a:xfrm>
                <a:off x="1057786" y="3542009"/>
                <a:ext cx="4145939" cy="1322908"/>
                <a:chOff x="1705486" y="3542009"/>
                <a:chExt cx="4145939" cy="1322908"/>
              </a:xfrm>
            </p:grpSpPr>
            <p:sp>
              <p:nvSpPr>
                <p:cNvPr id="128" name="矩形: 圆角 127"/>
                <p:cNvSpPr/>
                <p:nvPr/>
              </p:nvSpPr>
              <p:spPr>
                <a:xfrm>
                  <a:off x="1705486" y="35420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E8C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29" name="组合 128"/>
                <p:cNvGrpSpPr/>
                <p:nvPr/>
              </p:nvGrpSpPr>
              <p:grpSpPr>
                <a:xfrm>
                  <a:off x="1776664" y="3669315"/>
                  <a:ext cx="97262" cy="1037817"/>
                  <a:chOff x="1776664" y="3628192"/>
                  <a:chExt cx="97262" cy="1037817"/>
                </a:xfrm>
              </p:grpSpPr>
              <p:sp>
                <p:nvSpPr>
                  <p:cNvPr id="133" name="任意多边形 18"/>
                  <p:cNvSpPr/>
                  <p:nvPr/>
                </p:nvSpPr>
                <p:spPr>
                  <a:xfrm>
                    <a:off x="1776664" y="456874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34" name="任意多边形 20"/>
                  <p:cNvSpPr/>
                  <p:nvPr/>
                </p:nvSpPr>
                <p:spPr>
                  <a:xfrm flipV="1">
                    <a:off x="1776664" y="362819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30" name="组合 129"/>
                <p:cNvGrpSpPr/>
                <p:nvPr/>
              </p:nvGrpSpPr>
              <p:grpSpPr>
                <a:xfrm flipH="1">
                  <a:off x="5611391" y="3645820"/>
                  <a:ext cx="165207" cy="1158467"/>
                  <a:chOff x="1776664" y="3604697"/>
                  <a:chExt cx="165207" cy="1158467"/>
                </a:xfrm>
              </p:grpSpPr>
              <p:sp>
                <p:nvSpPr>
                  <p:cNvPr id="131" name="任意多边形 18"/>
                  <p:cNvSpPr/>
                  <p:nvPr/>
                </p:nvSpPr>
                <p:spPr>
                  <a:xfrm>
                    <a:off x="1776664" y="466590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32" name="任意多边形 20"/>
                  <p:cNvSpPr/>
                  <p:nvPr/>
                </p:nvSpPr>
                <p:spPr>
                  <a:xfrm flipV="1">
                    <a:off x="1844609" y="360469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25" name="矩形 124"/>
              <p:cNvSpPr/>
              <p:nvPr/>
            </p:nvSpPr>
            <p:spPr>
              <a:xfrm>
                <a:off x="1311063" y="3665938"/>
                <a:ext cx="3214591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Tespit Metodolojileri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  <a:p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4535285" y="3802460"/>
                <a:ext cx="428625" cy="767715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2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1057786" y="4291036"/>
              <a:ext cx="4145939" cy="1335509"/>
              <a:chOff x="1057786" y="2513309"/>
              <a:chExt cx="4145939" cy="1335509"/>
            </a:xfrm>
          </p:grpSpPr>
          <p:grpSp>
            <p:nvGrpSpPr>
              <p:cNvPr id="136" name="组合 135"/>
              <p:cNvGrpSpPr/>
              <p:nvPr/>
            </p:nvGrpSpPr>
            <p:grpSpPr>
              <a:xfrm>
                <a:off x="1057786" y="2513309"/>
                <a:ext cx="4145939" cy="1322908"/>
                <a:chOff x="1705486" y="2513309"/>
                <a:chExt cx="4145939" cy="1322908"/>
              </a:xfrm>
            </p:grpSpPr>
            <p:sp>
              <p:nvSpPr>
                <p:cNvPr id="140" name="矩形: 圆角 139"/>
                <p:cNvSpPr/>
                <p:nvPr/>
              </p:nvSpPr>
              <p:spPr>
                <a:xfrm>
                  <a:off x="1705486" y="2513309"/>
                  <a:ext cx="4145939" cy="1322908"/>
                </a:xfrm>
                <a:prstGeom prst="roundRect">
                  <a:avLst>
                    <a:gd name="adj" fmla="val 10907"/>
                  </a:avLst>
                </a:prstGeom>
                <a:solidFill>
                  <a:srgbClr val="E8CF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Montserrat ExtraBold" panose="00000900000000000000" pitchFamily="2" charset="0"/>
                  </a:endParaRPr>
                </a:p>
              </p:txBody>
            </p:sp>
            <p:grpSp>
              <p:nvGrpSpPr>
                <p:cNvPr id="141" name="组合 140"/>
                <p:cNvGrpSpPr/>
                <p:nvPr/>
              </p:nvGrpSpPr>
              <p:grpSpPr>
                <a:xfrm>
                  <a:off x="1776664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45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46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  <p:grpSp>
              <p:nvGrpSpPr>
                <p:cNvPr id="142" name="组合 141"/>
                <p:cNvGrpSpPr/>
                <p:nvPr/>
              </p:nvGrpSpPr>
              <p:grpSpPr>
                <a:xfrm flipH="1">
                  <a:off x="5679336" y="2582830"/>
                  <a:ext cx="97262" cy="1183867"/>
                  <a:chOff x="1776664" y="2541707"/>
                  <a:chExt cx="97262" cy="1183867"/>
                </a:xfrm>
              </p:grpSpPr>
              <p:sp>
                <p:nvSpPr>
                  <p:cNvPr id="143" name="任意多边形 18"/>
                  <p:cNvSpPr/>
                  <p:nvPr/>
                </p:nvSpPr>
                <p:spPr>
                  <a:xfrm>
                    <a:off x="1776664" y="3628312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  <p:sp>
                <p:nvSpPr>
                  <p:cNvPr id="144" name="任意多边形 20"/>
                  <p:cNvSpPr/>
                  <p:nvPr/>
                </p:nvSpPr>
                <p:spPr>
                  <a:xfrm flipV="1">
                    <a:off x="1776664" y="2541707"/>
                    <a:ext cx="97262" cy="97262"/>
                  </a:xfrm>
                  <a:custGeom>
                    <a:avLst/>
                    <a:gdLst>
                      <a:gd name="connsiteX0" fmla="*/ 0 w 609600"/>
                      <a:gd name="connsiteY0" fmla="*/ 0 h 609600"/>
                      <a:gd name="connsiteX1" fmla="*/ 160020 w 609600"/>
                      <a:gd name="connsiteY1" fmla="*/ 0 h 609600"/>
                      <a:gd name="connsiteX2" fmla="*/ 160020 w 609600"/>
                      <a:gd name="connsiteY2" fmla="*/ 449580 h 609600"/>
                      <a:gd name="connsiteX3" fmla="*/ 609600 w 609600"/>
                      <a:gd name="connsiteY3" fmla="*/ 449580 h 609600"/>
                      <a:gd name="connsiteX4" fmla="*/ 609600 w 609600"/>
                      <a:gd name="connsiteY4" fmla="*/ 609600 h 609600"/>
                      <a:gd name="connsiteX5" fmla="*/ 0 w 609600"/>
                      <a:gd name="connsiteY5" fmla="*/ 609600 h 609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9600" h="609600">
                        <a:moveTo>
                          <a:pt x="0" y="0"/>
                        </a:moveTo>
                        <a:lnTo>
                          <a:pt x="160020" y="0"/>
                        </a:lnTo>
                        <a:lnTo>
                          <a:pt x="160020" y="449580"/>
                        </a:lnTo>
                        <a:lnTo>
                          <a:pt x="609600" y="449580"/>
                        </a:lnTo>
                        <a:lnTo>
                          <a:pt x="609600" y="609600"/>
                        </a:lnTo>
                        <a:lnTo>
                          <a:pt x="0" y="6096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  <a:latin typeface="Montserrat ExtraBold" panose="00000900000000000000" pitchFamily="2" charset="0"/>
                      <a:ea typeface="Montserrat ExtraBold" panose="00000900000000000000" pitchFamily="2" charset="0"/>
                      <a:cs typeface="Montserrat ExtraBold" panose="00000900000000000000" pitchFamily="2" charset="0"/>
                    </a:endParaRPr>
                  </a:p>
                </p:txBody>
              </p:sp>
            </p:grpSp>
          </p:grpSp>
          <p:sp>
            <p:nvSpPr>
              <p:cNvPr id="137" name="矩形 136"/>
              <p:cNvSpPr/>
              <p:nvPr/>
            </p:nvSpPr>
            <p:spPr>
              <a:xfrm>
                <a:off x="1257723" y="2649938"/>
                <a:ext cx="3214591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chemeClr val="bg1"/>
                    </a:solidFill>
                    <a:latin typeface="Montserrat ExtraBold" panose="00000900000000000000" pitchFamily="2" charset="0"/>
                    <a:ea typeface="+mj-ea"/>
                    <a:cs typeface="Montserrat ExtraBold" panose="00000900000000000000" pitchFamily="2" charset="0"/>
                  </a:rPr>
                  <a:t>Uygulama Mimarileri</a:t>
                </a:r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  <a:p>
                <a:endParaRPr lang="en-US" altLang="en-US" sz="2400" dirty="0">
                  <a:solidFill>
                    <a:schemeClr val="bg1"/>
                  </a:solidFill>
                  <a:latin typeface="Montserrat ExtraBold" panose="00000900000000000000" pitchFamily="2" charset="0"/>
                  <a:ea typeface="+mj-ea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491470" y="2792492"/>
                <a:ext cx="428625" cy="764540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PART </a:t>
                </a:r>
                <a:r>
                  <a:rPr lang="en-US" altLang="zh-CN" sz="1600" dirty="0">
                    <a:solidFill>
                      <a:schemeClr val="bg1"/>
                    </a:solidFill>
                    <a:cs typeface="Montserrat ExtraBold" panose="00000900000000000000" pitchFamily="2" charset="0"/>
                  </a:rPr>
                  <a:t>3</a:t>
                </a:r>
                <a:endParaRPr lang="zh-CN" altLang="en-US" sz="1600" dirty="0">
                  <a:solidFill>
                    <a:schemeClr val="bg1"/>
                  </a:solidFill>
                  <a:cs typeface="Montserrat ExtraBold" panose="00000900000000000000" pitchFamily="2" charset="0"/>
                </a:endParaRPr>
              </a:p>
            </p:txBody>
          </p:sp>
        </p:grpSp>
        <p:grpSp>
          <p:nvGrpSpPr>
            <p:cNvPr id="148" name="组合 147"/>
            <p:cNvGrpSpPr/>
            <p:nvPr/>
          </p:nvGrpSpPr>
          <p:grpSpPr>
            <a:xfrm rot="0">
              <a:off x="5855911" y="5447162"/>
              <a:ext cx="3999934" cy="97262"/>
              <a:chOff x="1776664" y="3669435"/>
              <a:chExt cx="3999934" cy="97262"/>
            </a:xfrm>
          </p:grpSpPr>
          <p:sp>
            <p:nvSpPr>
              <p:cNvPr id="157" name="任意多边形 18"/>
              <p:cNvSpPr/>
              <p:nvPr/>
            </p:nvSpPr>
            <p:spPr>
              <a:xfrm>
                <a:off x="1776664" y="3669435"/>
                <a:ext cx="97262" cy="97262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Montserrat ExtraBold" panose="00000900000000000000" pitchFamily="2" charset="0"/>
                  <a:ea typeface="Montserrat ExtraBold" panose="00000900000000000000" pitchFamily="2" charset="0"/>
                  <a:cs typeface="Montserrat ExtraBold" panose="00000900000000000000" pitchFamily="2" charset="0"/>
                </a:endParaRPr>
              </a:p>
            </p:txBody>
          </p:sp>
          <p:sp>
            <p:nvSpPr>
              <p:cNvPr id="155" name="任意多边形 18"/>
              <p:cNvSpPr/>
              <p:nvPr/>
            </p:nvSpPr>
            <p:spPr>
              <a:xfrm flipH="1">
                <a:off x="5679336" y="3669435"/>
                <a:ext cx="97262" cy="97262"/>
              </a:xfrm>
              <a:custGeom>
                <a:avLst/>
                <a:gdLst>
                  <a:gd name="connsiteX0" fmla="*/ 0 w 609600"/>
                  <a:gd name="connsiteY0" fmla="*/ 0 h 609600"/>
                  <a:gd name="connsiteX1" fmla="*/ 160020 w 609600"/>
                  <a:gd name="connsiteY1" fmla="*/ 0 h 609600"/>
                  <a:gd name="connsiteX2" fmla="*/ 160020 w 609600"/>
                  <a:gd name="connsiteY2" fmla="*/ 449580 h 609600"/>
                  <a:gd name="connsiteX3" fmla="*/ 609600 w 609600"/>
                  <a:gd name="connsiteY3" fmla="*/ 449580 h 609600"/>
                  <a:gd name="connsiteX4" fmla="*/ 609600 w 609600"/>
                  <a:gd name="connsiteY4" fmla="*/ 609600 h 609600"/>
                  <a:gd name="connsiteX5" fmla="*/ 0 w 609600"/>
                  <a:gd name="connsiteY5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600" h="609600">
                    <a:moveTo>
                      <a:pt x="0" y="0"/>
                    </a:moveTo>
                    <a:lnTo>
                      <a:pt x="160020" y="0"/>
                    </a:lnTo>
                    <a:lnTo>
                      <a:pt x="160020" y="449580"/>
                    </a:lnTo>
                    <a:lnTo>
                      <a:pt x="609600" y="449580"/>
                    </a:lnTo>
                    <a:lnTo>
                      <a:pt x="609600" y="609600"/>
                    </a:lnTo>
                    <a:lnTo>
                      <a:pt x="0" y="6096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Montserrat ExtraBold" panose="00000900000000000000" pitchFamily="2" charset="0"/>
                  <a:ea typeface="Montserrat ExtraBold" panose="00000900000000000000" pitchFamily="2" charset="0"/>
                  <a:cs typeface="Montserrat ExtraBold" panose="00000900000000000000" pitchFamily="2" charset="0"/>
                </a:endParaRPr>
              </a:p>
            </p:txBody>
          </p:sp>
        </p:grpSp>
      </p:grpSp>
      <p:sp>
        <p:nvSpPr>
          <p:cNvPr id="159" name="图形 2"/>
          <p:cNvSpPr/>
          <p:nvPr/>
        </p:nvSpPr>
        <p:spPr>
          <a:xfrm>
            <a:off x="4549999" y="2825833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09" name="图形 2"/>
          <p:cNvSpPr/>
          <p:nvPr/>
        </p:nvSpPr>
        <p:spPr>
          <a:xfrm>
            <a:off x="9289048" y="3757378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  <p:sp>
        <p:nvSpPr>
          <p:cNvPr id="261" name="图形 2"/>
          <p:cNvSpPr/>
          <p:nvPr/>
        </p:nvSpPr>
        <p:spPr>
          <a:xfrm>
            <a:off x="4549999" y="4581261"/>
            <a:ext cx="402129" cy="310753"/>
          </a:xfrm>
          <a:custGeom>
            <a:avLst/>
            <a:gdLst>
              <a:gd name="connsiteX0" fmla="*/ 541864 w 607639"/>
              <a:gd name="connsiteY0" fmla="*/ 333046 h 469565"/>
              <a:gd name="connsiteX1" fmla="*/ 527000 w 607639"/>
              <a:gd name="connsiteY1" fmla="*/ 347889 h 469565"/>
              <a:gd name="connsiteX2" fmla="*/ 527000 w 607639"/>
              <a:gd name="connsiteY2" fmla="*/ 351622 h 469565"/>
              <a:gd name="connsiteX3" fmla="*/ 536524 w 607639"/>
              <a:gd name="connsiteY3" fmla="*/ 351622 h 469565"/>
              <a:gd name="connsiteX4" fmla="*/ 548895 w 607639"/>
              <a:gd name="connsiteY4" fmla="*/ 363976 h 469565"/>
              <a:gd name="connsiteX5" fmla="*/ 536524 w 607639"/>
              <a:gd name="connsiteY5" fmla="*/ 376331 h 469565"/>
              <a:gd name="connsiteX6" fmla="*/ 527000 w 607639"/>
              <a:gd name="connsiteY6" fmla="*/ 376331 h 469565"/>
              <a:gd name="connsiteX7" fmla="*/ 527000 w 607639"/>
              <a:gd name="connsiteY7" fmla="*/ 444768 h 469565"/>
              <a:gd name="connsiteX8" fmla="*/ 556728 w 607639"/>
              <a:gd name="connsiteY8" fmla="*/ 444768 h 469565"/>
              <a:gd name="connsiteX9" fmla="*/ 556728 w 607639"/>
              <a:gd name="connsiteY9" fmla="*/ 347889 h 469565"/>
              <a:gd name="connsiteX10" fmla="*/ 541864 w 607639"/>
              <a:gd name="connsiteY10" fmla="*/ 333046 h 469565"/>
              <a:gd name="connsiteX11" fmla="*/ 172400 w 607639"/>
              <a:gd name="connsiteY11" fmla="*/ 321377 h 469565"/>
              <a:gd name="connsiteX12" fmla="*/ 184740 w 607639"/>
              <a:gd name="connsiteY12" fmla="*/ 333743 h 469565"/>
              <a:gd name="connsiteX13" fmla="*/ 184740 w 607639"/>
              <a:gd name="connsiteY13" fmla="*/ 333921 h 469565"/>
              <a:gd name="connsiteX14" fmla="*/ 172400 w 607639"/>
              <a:gd name="connsiteY14" fmla="*/ 346287 h 469565"/>
              <a:gd name="connsiteX15" fmla="*/ 159972 w 607639"/>
              <a:gd name="connsiteY15" fmla="*/ 333921 h 469565"/>
              <a:gd name="connsiteX16" fmla="*/ 159972 w 607639"/>
              <a:gd name="connsiteY16" fmla="*/ 333743 h 469565"/>
              <a:gd name="connsiteX17" fmla="*/ 172400 w 607639"/>
              <a:gd name="connsiteY17" fmla="*/ 321377 h 469565"/>
              <a:gd name="connsiteX18" fmla="*/ 472440 w 607639"/>
              <a:gd name="connsiteY18" fmla="*/ 233590 h 469565"/>
              <a:gd name="connsiteX19" fmla="*/ 353084 w 607639"/>
              <a:gd name="connsiteY19" fmla="*/ 293317 h 469565"/>
              <a:gd name="connsiteX20" fmla="*/ 303775 w 607639"/>
              <a:gd name="connsiteY20" fmla="*/ 304516 h 469565"/>
              <a:gd name="connsiteX21" fmla="*/ 254555 w 607639"/>
              <a:gd name="connsiteY21" fmla="*/ 293406 h 469565"/>
              <a:gd name="connsiteX22" fmla="*/ 184775 w 607639"/>
              <a:gd name="connsiteY22" fmla="*/ 259010 h 469565"/>
              <a:gd name="connsiteX23" fmla="*/ 184775 w 607639"/>
              <a:gd name="connsiteY23" fmla="*/ 293762 h 469565"/>
              <a:gd name="connsiteX24" fmla="*/ 172314 w 607639"/>
              <a:gd name="connsiteY24" fmla="*/ 306116 h 469565"/>
              <a:gd name="connsiteX25" fmla="*/ 159942 w 607639"/>
              <a:gd name="connsiteY25" fmla="*/ 293762 h 469565"/>
              <a:gd name="connsiteX26" fmla="*/ 159942 w 607639"/>
              <a:gd name="connsiteY26" fmla="*/ 246745 h 469565"/>
              <a:gd name="connsiteX27" fmla="*/ 135199 w 607639"/>
              <a:gd name="connsiteY27" fmla="*/ 234568 h 469565"/>
              <a:gd name="connsiteX28" fmla="*/ 135199 w 607639"/>
              <a:gd name="connsiteY28" fmla="*/ 336424 h 469565"/>
              <a:gd name="connsiteX29" fmla="*/ 177566 w 607639"/>
              <a:gd name="connsiteY29" fmla="*/ 365398 h 469565"/>
              <a:gd name="connsiteX30" fmla="*/ 303953 w 607639"/>
              <a:gd name="connsiteY30" fmla="*/ 397395 h 469565"/>
              <a:gd name="connsiteX31" fmla="*/ 430163 w 607639"/>
              <a:gd name="connsiteY31" fmla="*/ 365398 h 469565"/>
              <a:gd name="connsiteX32" fmla="*/ 472440 w 607639"/>
              <a:gd name="connsiteY32" fmla="*/ 336424 h 469565"/>
              <a:gd name="connsiteX33" fmla="*/ 103978 w 607639"/>
              <a:gd name="connsiteY33" fmla="*/ 130695 h 469565"/>
              <a:gd name="connsiteX34" fmla="*/ 111081 w 607639"/>
              <a:gd name="connsiteY34" fmla="*/ 136918 h 469565"/>
              <a:gd name="connsiteX35" fmla="*/ 105478 w 607639"/>
              <a:gd name="connsiteY35" fmla="*/ 153512 h 469565"/>
              <a:gd name="connsiteX36" fmla="*/ 105300 w 607639"/>
              <a:gd name="connsiteY36" fmla="*/ 153512 h 469565"/>
              <a:gd name="connsiteX37" fmla="*/ 99876 w 607639"/>
              <a:gd name="connsiteY37" fmla="*/ 154843 h 469565"/>
              <a:gd name="connsiteX38" fmla="*/ 88760 w 607639"/>
              <a:gd name="connsiteY38" fmla="*/ 147921 h 469565"/>
              <a:gd name="connsiteX39" fmla="*/ 94363 w 607639"/>
              <a:gd name="connsiteY39" fmla="*/ 131416 h 469565"/>
              <a:gd name="connsiteX40" fmla="*/ 94541 w 607639"/>
              <a:gd name="connsiteY40" fmla="*/ 131327 h 469565"/>
              <a:gd name="connsiteX41" fmla="*/ 103978 w 607639"/>
              <a:gd name="connsiteY41" fmla="*/ 130695 h 469565"/>
              <a:gd name="connsiteX42" fmla="*/ 303775 w 607639"/>
              <a:gd name="connsiteY42" fmla="*/ 120269 h 469565"/>
              <a:gd name="connsiteX43" fmla="*/ 274047 w 607639"/>
              <a:gd name="connsiteY43" fmla="*/ 135112 h 469565"/>
              <a:gd name="connsiteX44" fmla="*/ 303775 w 607639"/>
              <a:gd name="connsiteY44" fmla="*/ 149955 h 469565"/>
              <a:gd name="connsiteX45" fmla="*/ 333592 w 607639"/>
              <a:gd name="connsiteY45" fmla="*/ 135112 h 469565"/>
              <a:gd name="connsiteX46" fmla="*/ 303775 w 607639"/>
              <a:gd name="connsiteY46" fmla="*/ 120269 h 469565"/>
              <a:gd name="connsiteX47" fmla="*/ 247999 w 607639"/>
              <a:gd name="connsiteY47" fmla="*/ 58874 h 469565"/>
              <a:gd name="connsiteX48" fmla="*/ 255154 w 607639"/>
              <a:gd name="connsiteY48" fmla="*/ 65095 h 469565"/>
              <a:gd name="connsiteX49" fmla="*/ 249635 w 607639"/>
              <a:gd name="connsiteY49" fmla="*/ 81714 h 469565"/>
              <a:gd name="connsiteX50" fmla="*/ 141486 w 607639"/>
              <a:gd name="connsiteY50" fmla="*/ 135657 h 469565"/>
              <a:gd name="connsiteX51" fmla="*/ 135967 w 607639"/>
              <a:gd name="connsiteY51" fmla="*/ 136990 h 469565"/>
              <a:gd name="connsiteX52" fmla="*/ 124840 w 607639"/>
              <a:gd name="connsiteY52" fmla="*/ 130147 h 469565"/>
              <a:gd name="connsiteX53" fmla="*/ 130359 w 607639"/>
              <a:gd name="connsiteY53" fmla="*/ 113529 h 469565"/>
              <a:gd name="connsiteX54" fmla="*/ 238508 w 607639"/>
              <a:gd name="connsiteY54" fmla="*/ 59585 h 469565"/>
              <a:gd name="connsiteX55" fmla="*/ 247999 w 607639"/>
              <a:gd name="connsiteY55" fmla="*/ 58874 h 469565"/>
              <a:gd name="connsiteX56" fmla="*/ 305021 w 607639"/>
              <a:gd name="connsiteY56" fmla="*/ 24635 h 469565"/>
              <a:gd name="connsiteX57" fmla="*/ 236576 w 607639"/>
              <a:gd name="connsiteY57" fmla="*/ 40367 h 469565"/>
              <a:gd name="connsiteX58" fmla="*/ 30084 w 607639"/>
              <a:gd name="connsiteY58" fmla="*/ 143467 h 469565"/>
              <a:gd name="connsiteX59" fmla="*/ 24832 w 607639"/>
              <a:gd name="connsiteY59" fmla="*/ 149333 h 469565"/>
              <a:gd name="connsiteX60" fmla="*/ 29995 w 607639"/>
              <a:gd name="connsiteY60" fmla="*/ 155110 h 469565"/>
              <a:gd name="connsiteX61" fmla="*/ 265592 w 607639"/>
              <a:gd name="connsiteY61" fmla="*/ 271186 h 469565"/>
              <a:gd name="connsiteX62" fmla="*/ 341958 w 607639"/>
              <a:gd name="connsiteY62" fmla="*/ 271186 h 469565"/>
              <a:gd name="connsiteX63" fmla="*/ 504571 w 607639"/>
              <a:gd name="connsiteY63" fmla="*/ 189862 h 469565"/>
              <a:gd name="connsiteX64" fmla="*/ 349257 w 607639"/>
              <a:gd name="connsiteY64" fmla="*/ 157243 h 469565"/>
              <a:gd name="connsiteX65" fmla="*/ 303775 w 607639"/>
              <a:gd name="connsiteY65" fmla="*/ 174752 h 469565"/>
              <a:gd name="connsiteX66" fmla="*/ 249215 w 607639"/>
              <a:gd name="connsiteY66" fmla="*/ 135112 h 469565"/>
              <a:gd name="connsiteX67" fmla="*/ 303775 w 607639"/>
              <a:gd name="connsiteY67" fmla="*/ 95472 h 469565"/>
              <a:gd name="connsiteX68" fmla="*/ 358335 w 607639"/>
              <a:gd name="connsiteY68" fmla="*/ 133868 h 469565"/>
              <a:gd name="connsiteX69" fmla="*/ 540173 w 607639"/>
              <a:gd name="connsiteY69" fmla="*/ 171997 h 469565"/>
              <a:gd name="connsiteX70" fmla="*/ 577555 w 607639"/>
              <a:gd name="connsiteY70" fmla="*/ 153332 h 469565"/>
              <a:gd name="connsiteX71" fmla="*/ 582807 w 607639"/>
              <a:gd name="connsiteY71" fmla="*/ 147200 h 469565"/>
              <a:gd name="connsiteX72" fmla="*/ 577555 w 607639"/>
              <a:gd name="connsiteY72" fmla="*/ 141156 h 469565"/>
              <a:gd name="connsiteX73" fmla="*/ 371152 w 607639"/>
              <a:gd name="connsiteY73" fmla="*/ 39389 h 469565"/>
              <a:gd name="connsiteX74" fmla="*/ 305021 w 607639"/>
              <a:gd name="connsiteY74" fmla="*/ 24635 h 469565"/>
              <a:gd name="connsiteX75" fmla="*/ 303775 w 607639"/>
              <a:gd name="connsiteY75" fmla="*/ 4 h 469565"/>
              <a:gd name="connsiteX76" fmla="*/ 382100 w 607639"/>
              <a:gd name="connsiteY76" fmla="*/ 17169 h 469565"/>
              <a:gd name="connsiteX77" fmla="*/ 588592 w 607639"/>
              <a:gd name="connsiteY77" fmla="*/ 118936 h 469565"/>
              <a:gd name="connsiteX78" fmla="*/ 607639 w 607639"/>
              <a:gd name="connsiteY78" fmla="*/ 147111 h 469565"/>
              <a:gd name="connsiteX79" fmla="*/ 588681 w 607639"/>
              <a:gd name="connsiteY79" fmla="*/ 175463 h 469565"/>
              <a:gd name="connsiteX80" fmla="*/ 554325 w 607639"/>
              <a:gd name="connsiteY80" fmla="*/ 192706 h 469565"/>
              <a:gd name="connsiteX81" fmla="*/ 554325 w 607639"/>
              <a:gd name="connsiteY81" fmla="*/ 310293 h 469565"/>
              <a:gd name="connsiteX82" fmla="*/ 581560 w 607639"/>
              <a:gd name="connsiteY82" fmla="*/ 347889 h 469565"/>
              <a:gd name="connsiteX83" fmla="*/ 581560 w 607639"/>
              <a:gd name="connsiteY83" fmla="*/ 457211 h 469565"/>
              <a:gd name="connsiteX84" fmla="*/ 569189 w 607639"/>
              <a:gd name="connsiteY84" fmla="*/ 469565 h 469565"/>
              <a:gd name="connsiteX85" fmla="*/ 514629 w 607639"/>
              <a:gd name="connsiteY85" fmla="*/ 469565 h 469565"/>
              <a:gd name="connsiteX86" fmla="*/ 502168 w 607639"/>
              <a:gd name="connsiteY86" fmla="*/ 457211 h 469565"/>
              <a:gd name="connsiteX87" fmla="*/ 502168 w 607639"/>
              <a:gd name="connsiteY87" fmla="*/ 347889 h 469565"/>
              <a:gd name="connsiteX88" fmla="*/ 529492 w 607639"/>
              <a:gd name="connsiteY88" fmla="*/ 310293 h 469565"/>
              <a:gd name="connsiteX89" fmla="*/ 529492 w 607639"/>
              <a:gd name="connsiteY89" fmla="*/ 205060 h 469565"/>
              <a:gd name="connsiteX90" fmla="*/ 497183 w 607639"/>
              <a:gd name="connsiteY90" fmla="*/ 221236 h 469565"/>
              <a:gd name="connsiteX91" fmla="*/ 497183 w 607639"/>
              <a:gd name="connsiteY91" fmla="*/ 341845 h 469565"/>
              <a:gd name="connsiteX92" fmla="*/ 493623 w 607639"/>
              <a:gd name="connsiteY92" fmla="*/ 350556 h 469565"/>
              <a:gd name="connsiteX93" fmla="*/ 303953 w 607639"/>
              <a:gd name="connsiteY93" fmla="*/ 422192 h 469565"/>
              <a:gd name="connsiteX94" fmla="*/ 114016 w 607639"/>
              <a:gd name="connsiteY94" fmla="*/ 350556 h 469565"/>
              <a:gd name="connsiteX95" fmla="*/ 110367 w 607639"/>
              <a:gd name="connsiteY95" fmla="*/ 341845 h 469565"/>
              <a:gd name="connsiteX96" fmla="*/ 110367 w 607639"/>
              <a:gd name="connsiteY96" fmla="*/ 222303 h 469565"/>
              <a:gd name="connsiteX97" fmla="*/ 19047 w 607639"/>
              <a:gd name="connsiteY97" fmla="*/ 177330 h 469565"/>
              <a:gd name="connsiteX98" fmla="*/ 0 w 607639"/>
              <a:gd name="connsiteY98" fmla="*/ 149422 h 469565"/>
              <a:gd name="connsiteX99" fmla="*/ 19047 w 607639"/>
              <a:gd name="connsiteY99" fmla="*/ 121247 h 469565"/>
              <a:gd name="connsiteX100" fmla="*/ 225450 w 607639"/>
              <a:gd name="connsiteY100" fmla="*/ 18236 h 469565"/>
              <a:gd name="connsiteX101" fmla="*/ 303775 w 607639"/>
              <a:gd name="connsiteY101" fmla="*/ 4 h 46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07639" h="469565">
                <a:moveTo>
                  <a:pt x="541864" y="333046"/>
                </a:moveTo>
                <a:cubicBezTo>
                  <a:pt x="533676" y="333046"/>
                  <a:pt x="527000" y="339712"/>
                  <a:pt x="527000" y="347889"/>
                </a:cubicBezTo>
                <a:lnTo>
                  <a:pt x="527000" y="351622"/>
                </a:lnTo>
                <a:lnTo>
                  <a:pt x="536524" y="351622"/>
                </a:lnTo>
                <a:cubicBezTo>
                  <a:pt x="543377" y="351622"/>
                  <a:pt x="548895" y="357133"/>
                  <a:pt x="548895" y="363976"/>
                </a:cubicBezTo>
                <a:cubicBezTo>
                  <a:pt x="548895" y="370820"/>
                  <a:pt x="543377" y="376331"/>
                  <a:pt x="536524" y="376331"/>
                </a:cubicBezTo>
                <a:lnTo>
                  <a:pt x="527000" y="376331"/>
                </a:lnTo>
                <a:lnTo>
                  <a:pt x="527000" y="444768"/>
                </a:lnTo>
                <a:lnTo>
                  <a:pt x="556728" y="444768"/>
                </a:lnTo>
                <a:lnTo>
                  <a:pt x="556728" y="347889"/>
                </a:lnTo>
                <a:cubicBezTo>
                  <a:pt x="556728" y="339712"/>
                  <a:pt x="550053" y="333046"/>
                  <a:pt x="541864" y="333046"/>
                </a:cubicBezTo>
                <a:close/>
                <a:moveTo>
                  <a:pt x="172400" y="321377"/>
                </a:moveTo>
                <a:cubicBezTo>
                  <a:pt x="179147" y="321377"/>
                  <a:pt x="184740" y="326893"/>
                  <a:pt x="184740" y="333743"/>
                </a:cubicBezTo>
                <a:lnTo>
                  <a:pt x="184740" y="333921"/>
                </a:lnTo>
                <a:cubicBezTo>
                  <a:pt x="184740" y="340771"/>
                  <a:pt x="179147" y="346287"/>
                  <a:pt x="172400" y="346287"/>
                </a:cubicBezTo>
                <a:cubicBezTo>
                  <a:pt x="165565" y="346287"/>
                  <a:pt x="159972" y="340771"/>
                  <a:pt x="159972" y="333921"/>
                </a:cubicBezTo>
                <a:lnTo>
                  <a:pt x="159972" y="333743"/>
                </a:lnTo>
                <a:cubicBezTo>
                  <a:pt x="159972" y="326893"/>
                  <a:pt x="165565" y="321377"/>
                  <a:pt x="172400" y="321377"/>
                </a:cubicBezTo>
                <a:close/>
                <a:moveTo>
                  <a:pt x="472440" y="233590"/>
                </a:moveTo>
                <a:lnTo>
                  <a:pt x="353084" y="293317"/>
                </a:lnTo>
                <a:cubicBezTo>
                  <a:pt x="338131" y="300783"/>
                  <a:pt x="320953" y="304516"/>
                  <a:pt x="303775" y="304516"/>
                </a:cubicBezTo>
                <a:cubicBezTo>
                  <a:pt x="286686" y="304516"/>
                  <a:pt x="269508" y="300783"/>
                  <a:pt x="254555" y="293406"/>
                </a:cubicBezTo>
                <a:lnTo>
                  <a:pt x="184775" y="259010"/>
                </a:lnTo>
                <a:lnTo>
                  <a:pt x="184775" y="293762"/>
                </a:lnTo>
                <a:cubicBezTo>
                  <a:pt x="184775" y="300605"/>
                  <a:pt x="179168" y="306116"/>
                  <a:pt x="172314" y="306116"/>
                </a:cubicBezTo>
                <a:cubicBezTo>
                  <a:pt x="165550" y="306116"/>
                  <a:pt x="159942" y="300605"/>
                  <a:pt x="159942" y="293762"/>
                </a:cubicBezTo>
                <a:lnTo>
                  <a:pt x="159942" y="246745"/>
                </a:lnTo>
                <a:lnTo>
                  <a:pt x="135199" y="234568"/>
                </a:lnTo>
                <a:lnTo>
                  <a:pt x="135199" y="336424"/>
                </a:lnTo>
                <a:cubicBezTo>
                  <a:pt x="141518" y="342023"/>
                  <a:pt x="156115" y="353755"/>
                  <a:pt x="177566" y="365398"/>
                </a:cubicBezTo>
                <a:cubicBezTo>
                  <a:pt x="204534" y="379975"/>
                  <a:pt x="248325" y="397395"/>
                  <a:pt x="303953" y="397395"/>
                </a:cubicBezTo>
                <a:cubicBezTo>
                  <a:pt x="359581" y="397395"/>
                  <a:pt x="403283" y="379975"/>
                  <a:pt x="430163" y="365398"/>
                </a:cubicBezTo>
                <a:cubicBezTo>
                  <a:pt x="451613" y="353755"/>
                  <a:pt x="466121" y="342023"/>
                  <a:pt x="472440" y="336424"/>
                </a:cubicBezTo>
                <a:close/>
                <a:moveTo>
                  <a:pt x="103978" y="130695"/>
                </a:moveTo>
                <a:cubicBezTo>
                  <a:pt x="106968" y="131705"/>
                  <a:pt x="109569" y="133857"/>
                  <a:pt x="111081" y="136918"/>
                </a:cubicBezTo>
                <a:cubicBezTo>
                  <a:pt x="114104" y="143041"/>
                  <a:pt x="111614" y="150495"/>
                  <a:pt x="105478" y="153512"/>
                </a:cubicBezTo>
                <a:lnTo>
                  <a:pt x="105300" y="153512"/>
                </a:lnTo>
                <a:cubicBezTo>
                  <a:pt x="103611" y="154399"/>
                  <a:pt x="101743" y="154843"/>
                  <a:pt x="99876" y="154843"/>
                </a:cubicBezTo>
                <a:cubicBezTo>
                  <a:pt x="95252" y="154843"/>
                  <a:pt x="90895" y="152270"/>
                  <a:pt x="88760" y="147921"/>
                </a:cubicBezTo>
                <a:cubicBezTo>
                  <a:pt x="85737" y="141798"/>
                  <a:pt x="88227" y="134433"/>
                  <a:pt x="94363" y="131416"/>
                </a:cubicBezTo>
                <a:lnTo>
                  <a:pt x="94541" y="131327"/>
                </a:lnTo>
                <a:cubicBezTo>
                  <a:pt x="97609" y="129819"/>
                  <a:pt x="100988" y="129686"/>
                  <a:pt x="103978" y="130695"/>
                </a:cubicBezTo>
                <a:close/>
                <a:moveTo>
                  <a:pt x="303775" y="120269"/>
                </a:moveTo>
                <a:cubicBezTo>
                  <a:pt x="285618" y="120269"/>
                  <a:pt x="274047" y="129068"/>
                  <a:pt x="274047" y="135112"/>
                </a:cubicBezTo>
                <a:cubicBezTo>
                  <a:pt x="274047" y="141156"/>
                  <a:pt x="285618" y="149955"/>
                  <a:pt x="303775" y="149955"/>
                </a:cubicBezTo>
                <a:cubicBezTo>
                  <a:pt x="321932" y="149955"/>
                  <a:pt x="333592" y="141156"/>
                  <a:pt x="333592" y="135112"/>
                </a:cubicBezTo>
                <a:cubicBezTo>
                  <a:pt x="333592" y="129068"/>
                  <a:pt x="321932" y="120269"/>
                  <a:pt x="303775" y="120269"/>
                </a:cubicBezTo>
                <a:close/>
                <a:moveTo>
                  <a:pt x="247999" y="58874"/>
                </a:moveTo>
                <a:cubicBezTo>
                  <a:pt x="251015" y="59874"/>
                  <a:pt x="253641" y="62029"/>
                  <a:pt x="255154" y="65095"/>
                </a:cubicBezTo>
                <a:cubicBezTo>
                  <a:pt x="258269" y="71227"/>
                  <a:pt x="255777" y="78603"/>
                  <a:pt x="249635" y="81714"/>
                </a:cubicBezTo>
                <a:lnTo>
                  <a:pt x="141486" y="135657"/>
                </a:lnTo>
                <a:cubicBezTo>
                  <a:pt x="139705" y="136546"/>
                  <a:pt x="137747" y="136990"/>
                  <a:pt x="135967" y="136990"/>
                </a:cubicBezTo>
                <a:cubicBezTo>
                  <a:pt x="131338" y="136990"/>
                  <a:pt x="126977" y="134502"/>
                  <a:pt x="124840" y="130147"/>
                </a:cubicBezTo>
                <a:cubicBezTo>
                  <a:pt x="121725" y="124015"/>
                  <a:pt x="124217" y="116639"/>
                  <a:pt x="130359" y="113529"/>
                </a:cubicBezTo>
                <a:lnTo>
                  <a:pt x="238508" y="59585"/>
                </a:lnTo>
                <a:cubicBezTo>
                  <a:pt x="241579" y="58030"/>
                  <a:pt x="244984" y="57875"/>
                  <a:pt x="247999" y="58874"/>
                </a:cubicBezTo>
                <a:close/>
                <a:moveTo>
                  <a:pt x="305021" y="24635"/>
                </a:moveTo>
                <a:cubicBezTo>
                  <a:pt x="281257" y="24635"/>
                  <a:pt x="257403" y="29879"/>
                  <a:pt x="236576" y="40367"/>
                </a:cubicBezTo>
                <a:lnTo>
                  <a:pt x="30084" y="143467"/>
                </a:lnTo>
                <a:cubicBezTo>
                  <a:pt x="26791" y="145067"/>
                  <a:pt x="24832" y="147289"/>
                  <a:pt x="24832" y="149333"/>
                </a:cubicBezTo>
                <a:cubicBezTo>
                  <a:pt x="24832" y="151377"/>
                  <a:pt x="26791" y="153510"/>
                  <a:pt x="29995" y="155110"/>
                </a:cubicBezTo>
                <a:lnTo>
                  <a:pt x="265592" y="271186"/>
                </a:lnTo>
                <a:cubicBezTo>
                  <a:pt x="288822" y="282741"/>
                  <a:pt x="318817" y="282741"/>
                  <a:pt x="341958" y="271186"/>
                </a:cubicBezTo>
                <a:lnTo>
                  <a:pt x="504571" y="189862"/>
                </a:lnTo>
                <a:lnTo>
                  <a:pt x="349257" y="157243"/>
                </a:lnTo>
                <a:cubicBezTo>
                  <a:pt x="339555" y="167909"/>
                  <a:pt x="323000" y="174752"/>
                  <a:pt x="303775" y="174752"/>
                </a:cubicBezTo>
                <a:cubicBezTo>
                  <a:pt x="273246" y="174752"/>
                  <a:pt x="249215" y="157332"/>
                  <a:pt x="249215" y="135112"/>
                </a:cubicBezTo>
                <a:cubicBezTo>
                  <a:pt x="249215" y="112892"/>
                  <a:pt x="273246" y="95472"/>
                  <a:pt x="303775" y="95472"/>
                </a:cubicBezTo>
                <a:cubicBezTo>
                  <a:pt x="333859" y="95472"/>
                  <a:pt x="357445" y="112270"/>
                  <a:pt x="358335" y="133868"/>
                </a:cubicBezTo>
                <a:lnTo>
                  <a:pt x="540173" y="171997"/>
                </a:lnTo>
                <a:lnTo>
                  <a:pt x="577555" y="153332"/>
                </a:lnTo>
                <a:cubicBezTo>
                  <a:pt x="580848" y="151644"/>
                  <a:pt x="582807" y="149422"/>
                  <a:pt x="582807" y="147200"/>
                </a:cubicBezTo>
                <a:cubicBezTo>
                  <a:pt x="582807" y="145067"/>
                  <a:pt x="580848" y="142845"/>
                  <a:pt x="577555" y="141156"/>
                </a:cubicBezTo>
                <a:lnTo>
                  <a:pt x="371152" y="39389"/>
                </a:lnTo>
                <a:cubicBezTo>
                  <a:pt x="351037" y="29612"/>
                  <a:pt x="328073" y="24635"/>
                  <a:pt x="305021" y="24635"/>
                </a:cubicBezTo>
                <a:close/>
                <a:moveTo>
                  <a:pt x="303775" y="4"/>
                </a:moveTo>
                <a:cubicBezTo>
                  <a:pt x="331033" y="-184"/>
                  <a:pt x="358291" y="5526"/>
                  <a:pt x="382100" y="17169"/>
                </a:cubicBezTo>
                <a:lnTo>
                  <a:pt x="588592" y="118936"/>
                </a:lnTo>
                <a:cubicBezTo>
                  <a:pt x="600430" y="124891"/>
                  <a:pt x="607550" y="135379"/>
                  <a:pt x="607639" y="147111"/>
                </a:cubicBezTo>
                <a:cubicBezTo>
                  <a:pt x="607639" y="158932"/>
                  <a:pt x="600608" y="169508"/>
                  <a:pt x="588681" y="175463"/>
                </a:cubicBezTo>
                <a:lnTo>
                  <a:pt x="554325" y="192706"/>
                </a:lnTo>
                <a:lnTo>
                  <a:pt x="554325" y="310293"/>
                </a:lnTo>
                <a:cubicBezTo>
                  <a:pt x="570079" y="315448"/>
                  <a:pt x="581560" y="330380"/>
                  <a:pt x="581560" y="347889"/>
                </a:cubicBezTo>
                <a:lnTo>
                  <a:pt x="581560" y="457211"/>
                </a:lnTo>
                <a:cubicBezTo>
                  <a:pt x="581560" y="463966"/>
                  <a:pt x="576042" y="469565"/>
                  <a:pt x="569189" y="469565"/>
                </a:cubicBezTo>
                <a:lnTo>
                  <a:pt x="514629" y="469565"/>
                </a:lnTo>
                <a:cubicBezTo>
                  <a:pt x="507775" y="469565"/>
                  <a:pt x="502168" y="463966"/>
                  <a:pt x="502168" y="457211"/>
                </a:cubicBezTo>
                <a:lnTo>
                  <a:pt x="502168" y="347889"/>
                </a:lnTo>
                <a:cubicBezTo>
                  <a:pt x="502168" y="330380"/>
                  <a:pt x="513649" y="315448"/>
                  <a:pt x="529492" y="310293"/>
                </a:cubicBezTo>
                <a:lnTo>
                  <a:pt x="529492" y="205060"/>
                </a:lnTo>
                <a:lnTo>
                  <a:pt x="497183" y="221236"/>
                </a:lnTo>
                <a:lnTo>
                  <a:pt x="497183" y="341845"/>
                </a:lnTo>
                <a:cubicBezTo>
                  <a:pt x="497183" y="345134"/>
                  <a:pt x="495937" y="348245"/>
                  <a:pt x="493623" y="350556"/>
                </a:cubicBezTo>
                <a:cubicBezTo>
                  <a:pt x="490775" y="353489"/>
                  <a:pt x="421262" y="422192"/>
                  <a:pt x="303953" y="422192"/>
                </a:cubicBezTo>
                <a:cubicBezTo>
                  <a:pt x="186644" y="422192"/>
                  <a:pt x="116953" y="353489"/>
                  <a:pt x="114016" y="350556"/>
                </a:cubicBezTo>
                <a:cubicBezTo>
                  <a:pt x="111702" y="348245"/>
                  <a:pt x="110367" y="345134"/>
                  <a:pt x="110367" y="341845"/>
                </a:cubicBezTo>
                <a:lnTo>
                  <a:pt x="110367" y="222303"/>
                </a:lnTo>
                <a:lnTo>
                  <a:pt x="19047" y="177330"/>
                </a:lnTo>
                <a:cubicBezTo>
                  <a:pt x="7120" y="171553"/>
                  <a:pt x="0" y="161065"/>
                  <a:pt x="0" y="149422"/>
                </a:cubicBezTo>
                <a:cubicBezTo>
                  <a:pt x="0" y="137690"/>
                  <a:pt x="7031" y="127202"/>
                  <a:pt x="19047" y="121247"/>
                </a:cubicBezTo>
                <a:lnTo>
                  <a:pt x="225450" y="18236"/>
                </a:lnTo>
                <a:cubicBezTo>
                  <a:pt x="249259" y="6282"/>
                  <a:pt x="276517" y="193"/>
                  <a:pt x="303775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ontserrat ExtraBold" panose="00000900000000000000" pitchFamily="2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30595"/>
            <a:ext cx="12192000" cy="6899656"/>
            <a:chOff x="0" y="-10275"/>
            <a:chExt cx="12192000" cy="6899656"/>
          </a:xfrm>
        </p:grpSpPr>
        <p:sp>
          <p:nvSpPr>
            <p:cNvPr id="11" name="矩形 10"/>
            <p:cNvSpPr/>
            <p:nvPr/>
          </p:nvSpPr>
          <p:spPr>
            <a:xfrm>
              <a:off x="0" y="-1"/>
              <a:ext cx="12192000" cy="6868274"/>
            </a:xfrm>
            <a:prstGeom prst="rect">
              <a:avLst/>
            </a:prstGeom>
            <a:solidFill>
              <a:srgbClr val="FEF9F8">
                <a:alpha val="8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88360" y="187504"/>
              <a:ext cx="11815281" cy="6482993"/>
            </a:xfrm>
            <a:prstGeom prst="rect">
              <a:avLst/>
            </a:prstGeom>
            <a:noFill/>
            <a:ln w="19050">
              <a:solidFill>
                <a:srgbClr val="F3E6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ontserrat ExtraBold" panose="00000900000000000000" pitchFamily="2" charset="0"/>
              </a:endParaRPr>
            </a:p>
          </p:txBody>
        </p:sp>
        <p:pic>
          <p:nvPicPr>
            <p:cNvPr id="13" name="图形 12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065304" y="3831772"/>
              <a:ext cx="3126696" cy="3036502"/>
            </a:xfrm>
            <a:prstGeom prst="rect">
              <a:avLst/>
            </a:prstGeom>
          </p:spPr>
        </p:pic>
        <p:pic>
          <p:nvPicPr>
            <p:cNvPr id="14" name="图形 13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69500" y="0"/>
              <a:ext cx="2222500" cy="2126909"/>
            </a:xfrm>
            <a:prstGeom prst="rect">
              <a:avLst/>
            </a:prstGeom>
          </p:spPr>
        </p:pic>
        <p:pic>
          <p:nvPicPr>
            <p:cNvPr id="15" name="图形 14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4620897"/>
              <a:ext cx="1582220" cy="2268484"/>
            </a:xfrm>
            <a:prstGeom prst="rect">
              <a:avLst/>
            </a:prstGeom>
          </p:spPr>
        </p:pic>
        <p:pic>
          <p:nvPicPr>
            <p:cNvPr id="16" name="图形 15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-10275"/>
              <a:ext cx="2844799" cy="2997746"/>
            </a:xfrm>
            <a:prstGeom prst="rect">
              <a:avLst/>
            </a:prstGeom>
          </p:spPr>
        </p:pic>
      </p:grpSp>
      <p:sp>
        <p:nvSpPr>
          <p:cNvPr id="76" name="矩形 75"/>
          <p:cNvSpPr/>
          <p:nvPr/>
        </p:nvSpPr>
        <p:spPr>
          <a:xfrm>
            <a:off x="3923030" y="280670"/>
            <a:ext cx="3953510" cy="871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zh-CN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PART </a:t>
            </a:r>
            <a:r>
              <a:rPr lang="tr-TR" altLang="en-US" sz="4000" dirty="0">
                <a:solidFill>
                  <a:srgbClr val="E8CF9C"/>
                </a:solidFill>
                <a:latin typeface="Montserrat ExtraBold" panose="00000900000000000000" pitchFamily="2" charset="0"/>
                <a:cs typeface="Montserrat ExtraBold" panose="00000900000000000000" pitchFamily="2" charset="0"/>
              </a:rPr>
              <a:t>1</a:t>
            </a:r>
            <a:endParaRPr lang="tr-TR" altLang="en-US" sz="4000" dirty="0">
              <a:solidFill>
                <a:srgbClr val="E8CF9C"/>
              </a:solidFill>
              <a:latin typeface="Montserrat ExtraBold" panose="00000900000000000000" pitchFamily="2" charset="0"/>
              <a:cs typeface="Montserrat ExtraBold" panose="00000900000000000000" pitchFamily="2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9955" y="923290"/>
            <a:ext cx="7439660" cy="6502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 ExtraBold" panose="00000900000000000000" pitchFamily="2" charset="0"/>
                <a:ea typeface="Montserrat ExtraBold" panose="00000900000000000000" pitchFamily="2" charset="0"/>
                <a:cs typeface="Montserrat ExtraBold" panose="00000900000000000000" pitchFamily="2" charset="0"/>
                <a:sym typeface="+mn-ea"/>
              </a:rPr>
              <a:t>Enerji Ölçüm Teknikleri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  <a:p>
            <a:pPr algn="ctr"/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 ExtraBold" panose="00000900000000000000" pitchFamily="2" charset="0"/>
              <a:ea typeface="Montserrat ExtraBold" panose="00000900000000000000" pitchFamily="2" charset="0"/>
              <a:cs typeface="Montserrat ExtraBold" panose="00000900000000000000" pitchFamily="2" charset="0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946910" y="1800225"/>
            <a:ext cx="8849995" cy="473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Do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rudan Gü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Öl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ümü: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gü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hatlar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na tak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lan fiziksel sensörler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Devre kartlar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na entegre edilen gü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monitörleri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İ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nce taneli tüketim modellerini yakalamak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yüksek hassasiyetli örnekleme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Yerle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ik Gü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Monitörleri: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Entegre gü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izleme yeteneklerine sahip modern SoC'lar (System on Chip)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arj oranlar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izleyen pil izleme sistemleri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Tüketim raporlama özelliklerine sahip ak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gü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kaynaklar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tr-TR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3</a:t>
            </a:r>
            <a:r>
              <a:rPr lang="tr-TR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. 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Dolayl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Enerji Tahmini:</a:t>
            </a:r>
            <a:endParaRPr lang="en-US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Enerji tüketimi 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in vekil olarak performans saya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ç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Talimat düzeyinde enerji modellemesi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Cihaz durumlar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n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tipik tüketim de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erleriyle ili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ş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kilendiren durum tabanl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ı</a:t>
            </a:r>
            <a:r>
              <a:rPr lang="en-US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anrope SemiBold" charset="0"/>
                <a:cs typeface="Manrope SemiBold" charset="0"/>
              </a:rPr>
              <a:t> enerji modelleri</a:t>
            </a:r>
            <a:endParaRPr lang="en-US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nrope SemiBold" charset="0"/>
              <a:cs typeface="Manrope SemiBold" charset="0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620" y="935355"/>
            <a:ext cx="7686675" cy="1325880"/>
          </a:xfrm>
        </p:spPr>
        <p:txBody>
          <a:bodyPr>
            <a:normAutofit fontScale="90000"/>
          </a:bodyPr>
          <a:p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Enerji Öl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ç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üm Tekniklerinin Kar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şı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ş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ı</a:t>
            </a:r>
            <a:r>
              <a:rPr lang="en-US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rmas</a:t>
            </a:r>
            <a:r>
              <a:rPr lang="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ı</a:t>
            </a:r>
            <a:endParaRPr lang="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7285" y="2350770"/>
            <a:ext cx="7345680" cy="33286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95347;#90672;"/>
</p:tagLst>
</file>

<file path=ppt/tags/tag10.xml><?xml version="1.0" encoding="utf-8"?>
<p:tagLst xmlns:p="http://schemas.openxmlformats.org/presentationml/2006/main">
  <p:tag name="ISLIDE.ICON" val="#95347;#90672;"/>
</p:tagLst>
</file>

<file path=ppt/tags/tag11.xml><?xml version="1.0" encoding="utf-8"?>
<p:tagLst xmlns:p="http://schemas.openxmlformats.org/presentationml/2006/main">
  <p:tag name="ISLIDE.ICON" val="#95347;#90672;"/>
</p:tagLst>
</file>

<file path=ppt/tags/tag12.xml><?xml version="1.0" encoding="utf-8"?>
<p:tagLst xmlns:p="http://schemas.openxmlformats.org/presentationml/2006/main">
  <p:tag name="ISLIDE.ICON" val="#95347;#90672;"/>
</p:tagLst>
</file>

<file path=ppt/tags/tag13.xml><?xml version="1.0" encoding="utf-8"?>
<p:tagLst xmlns:p="http://schemas.openxmlformats.org/presentationml/2006/main">
  <p:tag name="ISLIDE.ICON" val="#95347;#90672;"/>
</p:tagLst>
</file>

<file path=ppt/tags/tag14.xml><?xml version="1.0" encoding="utf-8"?>
<p:tagLst xmlns:p="http://schemas.openxmlformats.org/presentationml/2006/main">
  <p:tag name="ISLIDE.ICON" val="#95347;#90672;"/>
</p:tagLst>
</file>

<file path=ppt/tags/tag15.xml><?xml version="1.0" encoding="utf-8"?>
<p:tagLst xmlns:p="http://schemas.openxmlformats.org/presentationml/2006/main">
  <p:tag name="ISLIDE.ICON" val="#95347;#90672;"/>
</p:tagLst>
</file>

<file path=ppt/tags/tag16.xml><?xml version="1.0" encoding="utf-8"?>
<p:tagLst xmlns:p="http://schemas.openxmlformats.org/presentationml/2006/main">
  <p:tag name="KSO_WPP_MARK_KEY" val="6280d3cd-a2f3-4411-aa26-429636e436ac"/>
  <p:tag name="COMMONDATA" val="eyJoZGlkIjoiODliZWY4OTY0MGRkODE3MzUwYWNjNzJlOTZjZjEzOWIifQ=="/>
</p:tagLst>
</file>

<file path=ppt/tags/tag2.xml><?xml version="1.0" encoding="utf-8"?>
<p:tagLst xmlns:p="http://schemas.openxmlformats.org/presentationml/2006/main">
  <p:tag name="ISLIDE.ICON" val="#95347;#90672;"/>
</p:tagLst>
</file>

<file path=ppt/tags/tag3.xml><?xml version="1.0" encoding="utf-8"?>
<p:tagLst xmlns:p="http://schemas.openxmlformats.org/presentationml/2006/main">
  <p:tag name="ISLIDE.ICON" val="#95347;#90672;"/>
</p:tagLst>
</file>

<file path=ppt/tags/tag4.xml><?xml version="1.0" encoding="utf-8"?>
<p:tagLst xmlns:p="http://schemas.openxmlformats.org/presentationml/2006/main">
  <p:tag name="ISLIDE.ICON" val="#95347;#90672;"/>
</p:tagLst>
</file>

<file path=ppt/tags/tag5.xml><?xml version="1.0" encoding="utf-8"?>
<p:tagLst xmlns:p="http://schemas.openxmlformats.org/presentationml/2006/main">
  <p:tag name="ISLIDE.ICON" val="#95347;#90672;"/>
</p:tagLst>
</file>

<file path=ppt/tags/tag6.xml><?xml version="1.0" encoding="utf-8"?>
<p:tagLst xmlns:p="http://schemas.openxmlformats.org/presentationml/2006/main">
  <p:tag name="ISLIDE.ICON" val="#95347;#90672;"/>
</p:tagLst>
</file>

<file path=ppt/tags/tag7.xml><?xml version="1.0" encoding="utf-8"?>
<p:tagLst xmlns:p="http://schemas.openxmlformats.org/presentationml/2006/main">
  <p:tag name="ISLIDE.ICON" val="#95347;#90672;"/>
</p:tagLst>
</file>

<file path=ppt/tags/tag8.xml><?xml version="1.0" encoding="utf-8"?>
<p:tagLst xmlns:p="http://schemas.openxmlformats.org/presentationml/2006/main">
  <p:tag name="ISLIDE.ICON" val="#95347;#90672;"/>
</p:tagLst>
</file>

<file path=ppt/tags/tag9.xml><?xml version="1.0" encoding="utf-8"?>
<p:tagLst xmlns:p="http://schemas.openxmlformats.org/presentationml/2006/main">
  <p:tag name="ISLIDE.ICON" val="#95347;#90672;"/>
</p:tagLst>
</file>

<file path=ppt/theme/theme1.xml><?xml version="1.0" encoding="utf-8"?>
<a:theme xmlns:a="http://schemas.openxmlformats.org/drawingml/2006/main" name="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Montserrat ExtraBold"/>
        <a:font script="Hebr" typeface="Montserrat Extra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 Extra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ontserrat ExtraBold"/>
        <a:font script="Hebr" typeface="Montserrat Extra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ontserrat Extra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自定义 205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AB94"/>
      </a:accent1>
      <a:accent2>
        <a:srgbClr val="E8CF9C"/>
      </a:accent2>
      <a:accent3>
        <a:srgbClr val="F4AB94"/>
      </a:accent3>
      <a:accent4>
        <a:srgbClr val="E8CF9C"/>
      </a:accent4>
      <a:accent5>
        <a:srgbClr val="F4AB94"/>
      </a:accent5>
      <a:accent6>
        <a:srgbClr val="E8CF9C"/>
      </a:accent6>
      <a:hlink>
        <a:srgbClr val="0563C1"/>
      </a:hlink>
      <a:folHlink>
        <a:srgbClr val="954F72"/>
      </a:folHlink>
    </a:clrScheme>
    <a:fontScheme name="自定义 25">
      <a:majorFont>
        <a:latin typeface="Montserrat ExtraBold"/>
        <a:ea typeface="Montserrat ExtraBold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7276</Words>
  <Application>WPS Presentation</Application>
  <PresentationFormat>宽屏</PresentationFormat>
  <Paragraphs>225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SimSun</vt:lpstr>
      <vt:lpstr>Wingdings</vt:lpstr>
      <vt:lpstr>Manrope SemiBold</vt:lpstr>
      <vt:lpstr>Montserrat ExtraBold</vt:lpstr>
      <vt:lpstr>Microsoft YaHei</vt:lpstr>
      <vt:lpstr>Arial Unicode MS</vt:lpstr>
      <vt:lpstr>Office 主题​​</vt:lpstr>
      <vt:lpstr>2_Office 主题​​</vt:lpstr>
      <vt:lpstr>3_Office 主题​​</vt:lpstr>
      <vt:lpstr>4_Office 主题​​</vt:lpstr>
      <vt:lpstr>1_Office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Çağatay Altın</cp:lastModifiedBy>
  <cp:revision>78</cp:revision>
  <dcterms:created xsi:type="dcterms:W3CDTF">2023-03-30T13:00:00Z</dcterms:created>
  <dcterms:modified xsi:type="dcterms:W3CDTF">2025-05-27T15:00:19Z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803BD8607874402FAB59A7A24BFBF586_11</vt:lpwstr>
  </property>
  <property fmtid="{D5CDD505-2E9C-101B-9397-08002B2CF9AE}" pid="3" name="KSOProductBuildVer">
    <vt:lpwstr>1033-12.2.0.21183</vt:lpwstr>
  </property>
</Properties>
</file>