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y="13716000" cx="24384000"/>
  <p:notesSz cx="6858000" cy="9144000"/>
  <p:embeddedFontLst>
    <p:embeddedFont>
      <p:font typeface="Overpass Mono Light"/>
      <p:regular r:id="rId69"/>
      <p:bold r:id="rId70"/>
    </p:embeddedFont>
    <p:embeddedFont>
      <p:font typeface="Lato"/>
      <p:regular r:id="rId71"/>
      <p:bold r:id="rId72"/>
      <p:italic r:id="rId73"/>
      <p:boldItalic r:id="rId74"/>
    </p:embeddedFont>
    <p:embeddedFont>
      <p:font typeface="Roboto Mono Light"/>
      <p:regular r:id="rId75"/>
      <p:bold r:id="rId76"/>
      <p:italic r:id="rId77"/>
      <p:boldItalic r:id="rId78"/>
    </p:embeddedFont>
    <p:embeddedFont>
      <p:font typeface="Helvetica Neue"/>
      <p:regular r:id="rId79"/>
      <p:bold r:id="rId80"/>
      <p:italic r:id="rId81"/>
      <p:boldItalic r:id="rId82"/>
    </p:embeddedFont>
    <p:embeddedFont>
      <p:font typeface="Overpass Mono"/>
      <p:regular r:id="rId83"/>
      <p:bold r:id="rId84"/>
    </p:embeddedFont>
    <p:embeddedFont>
      <p:font typeface="Helvetica Neue Light"/>
      <p:regular r:id="rId85"/>
      <p:bold r:id="rId86"/>
      <p:italic r:id="rId87"/>
      <p:boldItalic r:id="rId88"/>
    </p:embeddedFont>
    <p:embeddedFont>
      <p:font typeface="Roboto Mono"/>
      <p:regular r:id="rId89"/>
      <p:bold r:id="rId90"/>
      <p:italic r:id="rId91"/>
      <p:boldItalic r:id="rId9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OverpassMono-bold.fntdata"/><Relationship Id="rId83" Type="http://schemas.openxmlformats.org/officeDocument/2006/relationships/font" Target="fonts/OverpassMono-regular.fntdata"/><Relationship Id="rId42" Type="http://schemas.openxmlformats.org/officeDocument/2006/relationships/slide" Target="slides/slide38.xml"/><Relationship Id="rId86" Type="http://schemas.openxmlformats.org/officeDocument/2006/relationships/font" Target="fonts/HelveticaNeueLight-bold.fntdata"/><Relationship Id="rId41" Type="http://schemas.openxmlformats.org/officeDocument/2006/relationships/slide" Target="slides/slide37.xml"/><Relationship Id="rId85" Type="http://schemas.openxmlformats.org/officeDocument/2006/relationships/font" Target="fonts/HelveticaNeueLight-regular.fntdata"/><Relationship Id="rId44" Type="http://schemas.openxmlformats.org/officeDocument/2006/relationships/slide" Target="slides/slide40.xml"/><Relationship Id="rId88" Type="http://schemas.openxmlformats.org/officeDocument/2006/relationships/font" Target="fonts/HelveticaNeueLight-boldItalic.fntdata"/><Relationship Id="rId43" Type="http://schemas.openxmlformats.org/officeDocument/2006/relationships/slide" Target="slides/slide39.xml"/><Relationship Id="rId87" Type="http://schemas.openxmlformats.org/officeDocument/2006/relationships/font" Target="fonts/HelveticaNeueLight-italic.fntdata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font" Target="fonts/RobotoMono-regular.fntdata"/><Relationship Id="rId80" Type="http://schemas.openxmlformats.org/officeDocument/2006/relationships/font" Target="fonts/HelveticaNeue-bold.fntdata"/><Relationship Id="rId82" Type="http://schemas.openxmlformats.org/officeDocument/2006/relationships/font" Target="fonts/HelveticaNeue-boldItalic.fntdata"/><Relationship Id="rId81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Lato-italic.fntdata"/><Relationship Id="rId72" Type="http://schemas.openxmlformats.org/officeDocument/2006/relationships/font" Target="fonts/Lato-bold.fntdata"/><Relationship Id="rId31" Type="http://schemas.openxmlformats.org/officeDocument/2006/relationships/slide" Target="slides/slide27.xml"/><Relationship Id="rId75" Type="http://schemas.openxmlformats.org/officeDocument/2006/relationships/font" Target="fonts/RobotoMonoLight-regular.fntdata"/><Relationship Id="rId30" Type="http://schemas.openxmlformats.org/officeDocument/2006/relationships/slide" Target="slides/slide26.xml"/><Relationship Id="rId74" Type="http://schemas.openxmlformats.org/officeDocument/2006/relationships/font" Target="fonts/Lato-boldItalic.fntdata"/><Relationship Id="rId33" Type="http://schemas.openxmlformats.org/officeDocument/2006/relationships/slide" Target="slides/slide29.xml"/><Relationship Id="rId77" Type="http://schemas.openxmlformats.org/officeDocument/2006/relationships/font" Target="fonts/RobotoMonoLight-italic.fntdata"/><Relationship Id="rId32" Type="http://schemas.openxmlformats.org/officeDocument/2006/relationships/slide" Target="slides/slide28.xml"/><Relationship Id="rId76" Type="http://schemas.openxmlformats.org/officeDocument/2006/relationships/font" Target="fonts/RobotoMonoLight-bold.fntdata"/><Relationship Id="rId35" Type="http://schemas.openxmlformats.org/officeDocument/2006/relationships/slide" Target="slides/slide31.xml"/><Relationship Id="rId79" Type="http://schemas.openxmlformats.org/officeDocument/2006/relationships/font" Target="fonts/HelveticaNeue-regular.fntdata"/><Relationship Id="rId34" Type="http://schemas.openxmlformats.org/officeDocument/2006/relationships/slide" Target="slides/slide30.xml"/><Relationship Id="rId78" Type="http://schemas.openxmlformats.org/officeDocument/2006/relationships/font" Target="fonts/RobotoMonoLight-boldItalic.fntdata"/><Relationship Id="rId71" Type="http://schemas.openxmlformats.org/officeDocument/2006/relationships/font" Target="fonts/Lato-regular.fntdata"/><Relationship Id="rId70" Type="http://schemas.openxmlformats.org/officeDocument/2006/relationships/font" Target="fonts/OverpassMonoLight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verpassMonoLight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91" Type="http://schemas.openxmlformats.org/officeDocument/2006/relationships/font" Target="fonts/RobotoMono-italic.fntdata"/><Relationship Id="rId90" Type="http://schemas.openxmlformats.org/officeDocument/2006/relationships/font" Target="fonts/RobotoMono-bold.fntdata"/><Relationship Id="rId92" Type="http://schemas.openxmlformats.org/officeDocument/2006/relationships/font" Target="fonts/RobotoMono-boldItalic.fntdata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OpenZeppelin/openzeppelin-solidity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55c6a2929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455c6a2929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55c6a2929_0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455c6a2929_0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55c6a2929_0_1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venv, pip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dotfiles per env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looking for mac pip installation info</a:t>
            </a:r>
            <a:endParaRPr/>
          </a:p>
        </p:txBody>
      </p:sp>
      <p:sp>
        <p:nvSpPr>
          <p:cNvPr id="209" name="Google Shape;209;g455c6a2929_0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55c6a2929_0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455c6a2929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55c6a2929_0_6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455c6a2929_0_6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55c6a2929_0_1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455c6a2929_0_1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55c6a2929_0_2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455c6a2929_0_2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55c6a2929_0_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Suggestion: print whole block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aside about HexBytes and AttributeDict</a:t>
            </a:r>
            <a:endParaRPr/>
          </a:p>
        </p:txBody>
      </p:sp>
      <p:sp>
        <p:nvSpPr>
          <p:cNvPr id="265" name="Google Shape;265;g455c6a2929_0_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55c6a2929_0_6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455c6a2929_0_6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good hygiene</a:t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55c6a2929_0_2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455c6a2929_0_2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55c6a2929_0_3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455c6a2929_0_3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55c6a2929_0_5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455c6a2929_0_5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43846dc3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Obviously insecure</a:t>
            </a:r>
            <a:endParaRPr/>
          </a:p>
        </p:txBody>
      </p:sp>
      <p:sp>
        <p:nvSpPr>
          <p:cNvPr id="311" name="Google Shape;311;g443846dc3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55c6a2929_0_3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455c6a2929_0_3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55c6a2929_0_6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455c6a2929_0_6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55c6a2929_0_6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455c6a2929_0_6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55c6a2929_0_3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455c6a2929_0_3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55c6a2929_0_3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Obviously insecure</a:t>
            </a:r>
            <a:endParaRPr/>
          </a:p>
        </p:txBody>
      </p:sp>
      <p:sp>
        <p:nvSpPr>
          <p:cNvPr id="357" name="Google Shape;357;g455c6a2929_0_3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55c6a2929_0_3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u="sng">
                <a:solidFill>
                  <a:srgbClr val="0145AC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https://github.com/OpenZeppelin/openzeppelin-solidity</a:t>
            </a:r>
            <a:r>
              <a:rPr lang="en-US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 for quality contracts</a:t>
            </a:r>
            <a:endParaRPr/>
          </a:p>
        </p:txBody>
      </p:sp>
      <p:sp>
        <p:nvSpPr>
          <p:cNvPr id="366" name="Google Shape;366;g455c6a2929_0_3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5c6a2929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good hygiene</a:t>
            </a:r>
            <a:endParaRPr/>
          </a:p>
        </p:txBody>
      </p:sp>
      <p:sp>
        <p:nvSpPr>
          <p:cNvPr id="77" name="Google Shape;77;g455c6a2929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55c6a2929_0_3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455c6a2929_0_3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55c6a2929_0_4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455c6a2929_0_4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55c6a2929_0_4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455c6a2929_0_4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55c6a2929_0_4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455c6a2929_0_4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55c6a2929_0_4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g455c6a2929_0_4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55c6a2929_0_6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455c6a2929_0_6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55c6a2929_0_4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455c6a2929_0_4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55c6a2929_0_4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Why is this in an intro? Skipping ENS is like hosting a website at an IP address</a:t>
            </a:r>
            <a:endParaRPr sz="1100">
              <a:solidFill>
                <a:srgbClr val="1B21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Bonus exercise for reader: point name to contract ABI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" name="Google Shape;450;g455c6a2929_0_4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55c6a2929_0_4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g455c6a2929_0_4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55c6a2929_0_4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B21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Bonus exercise for reader: point name to contract ABI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g455c6a2929_0_4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55c6a2929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good hygiene</a:t>
            </a:r>
            <a:endParaRPr/>
          </a:p>
        </p:txBody>
      </p:sp>
      <p:sp>
        <p:nvSpPr>
          <p:cNvPr id="86" name="Google Shape;86;g455c6a2929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55c6a2929_0_4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455c6a2929_0_4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55c6a2929_0_4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455c6a2929_0_4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55c6a2929_0_4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455c6a2929_0_4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55c6a2929_0_5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455c6a2929_0_5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455c6a2929_0_6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455c6a2929_0_6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55c6a2929_0_5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455c6a2929_0_5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455c6a2929_0_5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g455c6a2929_0_5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55c6a2929_0_5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455c6a2929_0_5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55c6a2929_0_5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455c6a2929_0_5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455c6a2929_0_5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455c6a2929_0_5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5c6a2929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good hygiene</a:t>
            </a:r>
            <a:endParaRPr/>
          </a:p>
        </p:txBody>
      </p:sp>
      <p:sp>
        <p:nvSpPr>
          <p:cNvPr id="115" name="Google Shape;115;g455c6a2929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455c6a2929_0_5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455c6a2929_0_5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455c6a2929_0_5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It's fairly common to wrap ether into an ERC20 so that you don't have to deal with the variant as a special case.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Some example decentralized exchanges: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-U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Gnosis DutchX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-U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0x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-US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IDEX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579;g455c6a2929_0_5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455c6a2929_0_6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455c6a2929_0_6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455c6a2929_0_5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455c6a2929_0_5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455c6a2929_0_6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455c6a2929_0_6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43846dc39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443846dc39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443846dc39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443846dc39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443846dc39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443846dc39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455c6a2929_0_2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local key? because Infura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keys are stored in memory, or if you like, written to file. Both of these at risk on your machine.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more about private keys: https://web3py.readthedocs.io/en/stable/web3.eth.account.html</a:t>
            </a:r>
            <a:endParaRPr/>
          </a:p>
        </p:txBody>
      </p:sp>
      <p:sp>
        <p:nvSpPr>
          <p:cNvPr id="655" name="Google Shape;655;g455c6a2929_0_2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5c6a2929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good hygiene</a:t>
            </a:r>
            <a:endParaRPr/>
          </a:p>
        </p:txBody>
      </p:sp>
      <p:sp>
        <p:nvSpPr>
          <p:cNvPr id="144" name="Google Shape;144;g455c6a2929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455c6a2929_0_2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Suggestion: print whole block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aside about HexBytes and AttributeDict</a:t>
            </a:r>
            <a:endParaRPr/>
          </a:p>
        </p:txBody>
      </p:sp>
      <p:sp>
        <p:nvSpPr>
          <p:cNvPr id="664" name="Google Shape;664;g455c6a2929_0_2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455c6a2929_0_3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455c6a2929_0_3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455c6a2929_0_6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455c6a2929_0_6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55c6a2929_0_3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Reminder: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magenta means that you will have to type in something different from what you see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yellow means that you will see a different result than what's on the slide</a:t>
            </a:r>
            <a:endParaRPr/>
          </a:p>
        </p:txBody>
      </p:sp>
      <p:sp>
        <p:nvSpPr>
          <p:cNvPr id="691" name="Google Shape;691;g455c6a2929_0_3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55c6a2929_0_3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455c6a2929_0_3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55c6a2929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455c6a2929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55c6a2929_0_3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455c6a2929_0_3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Overpass Mono"/>
              <a:buNone/>
              <a:defRPr b="0" i="0" sz="4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Overpass Mono"/>
              <a:buNone/>
              <a:defRPr b="0" i="0" sz="4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Overpass Mono"/>
              <a:buNone/>
              <a:defRPr b="0" i="0" sz="4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Overpass Mono"/>
              <a:buNone/>
              <a:defRPr b="0" i="0" sz="4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Overpass Mono"/>
              <a:buNone/>
              <a:defRPr b="0" i="0" sz="4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1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>
            <p:ph idx="2" type="pic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Overpass Mono"/>
              <a:buNone/>
              <a:defRPr b="0" i="0" sz="4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Overpass Mono"/>
              <a:buNone/>
              <a:defRPr b="0" i="0" sz="4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Overpass Mono"/>
              <a:buNone/>
              <a:defRPr b="0" i="0" sz="4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Overpass Mono"/>
              <a:buNone/>
              <a:defRPr b="0" i="0" sz="4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Overpass Mono"/>
              <a:buNone/>
              <a:defRPr b="0" i="0" sz="4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Overpass Mono"/>
              <a:buNone/>
              <a:defRPr b="0" i="0" sz="4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Overpass Mono"/>
              <a:buNone/>
              <a:defRPr b="0" i="0" sz="4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Overpass Mono"/>
              <a:buNone/>
              <a:defRPr b="0" i="0" sz="4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Overpass Mono"/>
              <a:buNone/>
              <a:defRPr b="0" i="0" sz="4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Overpass Mono"/>
              <a:buNone/>
              <a:defRPr b="0" i="0" sz="4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30225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30225" lvl="1" marL="9144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30225" lvl="2" marL="13716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30225" lvl="3" marL="18288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30225" lvl="4" marL="22860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200"/>
              <a:buFont typeface="Arial"/>
              <a:buNone/>
              <a:defRPr b="0" i="0" sz="11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6413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gist.github.com/carver/4562afcf0529a91c7d9d626821b4b66e" TargetMode="External"/><Relationship Id="rId5" Type="http://schemas.openxmlformats.org/officeDocument/2006/relationships/hyperlink" Target="https://download.virtualbox.org/virtualbox/5.2.20/VirtualBox-5.2.20-125813-Win.exe" TargetMode="External"/><Relationship Id="rId6" Type="http://schemas.openxmlformats.org/officeDocument/2006/relationships/hyperlink" Target="http://releases.ubuntu.com/18.10/ubuntu-18.10-desktop-amd64.iso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github.com/ethereum/web3.py/#developer-setu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hyperlink" Target="https://webqr.com" TargetMode="External"/><Relationship Id="rId5" Type="http://schemas.openxmlformats.org/officeDocument/2006/relationships/hyperlink" Target="https://webqr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hyperlink" Target="https://gist.github.com/carver/0102906286e8ce3b8c4d1267c7b83897" TargetMode="External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16.jpg"/><Relationship Id="rId5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Relationship Id="rId4" Type="http://schemas.openxmlformats.org/officeDocument/2006/relationships/hyperlink" Target="https://nethackwiki.com/wiki/Skill#Spellcasting" TargetMode="External"/><Relationship Id="rId5" Type="http://schemas.openxmlformats.org/officeDocument/2006/relationships/image" Target="../media/image1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Relationship Id="rId4" Type="http://schemas.openxmlformats.org/officeDocument/2006/relationships/hyperlink" Target="https://github.com/ethereum/web3.py/issues" TargetMode="External"/><Relationship Id="rId5" Type="http://schemas.openxmlformats.org/officeDocument/2006/relationships/image" Target="../media/image1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Relationship Id="rId4" Type="http://schemas.openxmlformats.org/officeDocument/2006/relationships/hyperlink" Target="https://webqr.com/create.html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Relationship Id="rId4" Type="http://schemas.openxmlformats.org/officeDocument/2006/relationships/hyperlink" Target="https://infura.io/register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github.com/kayagoban/shadowlands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Relationship Id="rId4" Type="http://schemas.openxmlformats.org/officeDocument/2006/relationships/hyperlink" Target="https://eth-account.readthedocs.io/en/latest/eth_account.html#module-eth_account.account" TargetMode="External"/><Relationship Id="rId5" Type="http://schemas.openxmlformats.org/officeDocument/2006/relationships/hyperlink" Target="https://eth-account.readthedocs.io/en/latest/eth_account.html#module-eth_account.account" TargetMode="External"/><Relationship Id="rId6" Type="http://schemas.openxmlformats.org/officeDocument/2006/relationships/hyperlink" Target="https://eth-account.readthedocs.io/en/latest/eth_account.html#module-eth_account.account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Relationship Id="rId4" Type="http://schemas.openxmlformats.org/officeDocument/2006/relationships/hyperlink" Target="https://webqr.com/create.html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gitter.im/ethereum-py/intro-worksho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9" name="Google Shape;59;p1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 amt="64000"/>
          </a:blip>
          <a:srcRect b="0" l="0" r="0" t="0"/>
          <a:stretch/>
        </p:blipFill>
        <p:spPr>
          <a:xfrm>
            <a:off x="10672884" y="-11399574"/>
            <a:ext cx="14930316" cy="2798549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4294967295" type="ctrTitle"/>
          </p:nvPr>
        </p:nvSpPr>
        <p:spPr>
          <a:xfrm>
            <a:off x="1803626" y="4073525"/>
            <a:ext cx="11898300" cy="43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80"/>
              <a:buFont typeface="Arial"/>
              <a:buNone/>
            </a:pPr>
            <a:r>
              <a:rPr lang="en-US" sz="10080">
                <a:solidFill>
                  <a:srgbClr val="EEEEEE"/>
                </a:solidFill>
              </a:rPr>
              <a:t>Deploying your first contract with Python</a:t>
            </a:r>
            <a:endParaRPr/>
          </a:p>
        </p:txBody>
      </p:sp>
      <p:sp>
        <p:nvSpPr>
          <p:cNvPr id="62" name="Google Shape;62;p14"/>
          <p:cNvSpPr txBox="1"/>
          <p:nvPr>
            <p:ph idx="4294967295" type="subTitle"/>
          </p:nvPr>
        </p:nvSpPr>
        <p:spPr>
          <a:xfrm>
            <a:off x="1803617" y="8721080"/>
            <a:ext cx="11120794" cy="25326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500"/>
              <a:buFont typeface="Overpass Mono"/>
              <a:buNone/>
            </a:pPr>
            <a:r>
              <a:rPr lang="en-US" sz="4500">
                <a:solidFill>
                  <a:srgbClr val="EEEEEE"/>
                </a:solidFill>
                <a:latin typeface="Overpass Mono"/>
                <a:ea typeface="Overpass Mono"/>
                <a:cs typeface="Overpass Mono"/>
                <a:sym typeface="Overpass Mono"/>
              </a:rPr>
              <a:t>Jason Carver</a:t>
            </a:r>
            <a:endParaRPr b="0" i="0" sz="4800" u="none" cap="none" strike="noStrike">
              <a:solidFill>
                <a:srgbClr val="EEEEEE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500"/>
              <a:buFont typeface="Overpass Mono"/>
              <a:buNone/>
            </a:pPr>
            <a:r>
              <a:rPr lang="en-US" sz="4500">
                <a:solidFill>
                  <a:srgbClr val="EEEEEE"/>
                </a:solidFill>
                <a:latin typeface="Overpass Mono"/>
                <a:ea typeface="Overpass Mono"/>
                <a:cs typeface="Overpass Mono"/>
                <a:sym typeface="Overpass Mono"/>
              </a:rPr>
              <a:t>Ethereum Foundation</a:t>
            </a:r>
            <a:endParaRPr sz="4500">
              <a:solidFill>
                <a:srgbClr val="EEEEEE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500"/>
              <a:buFont typeface="Overpass Mono"/>
              <a:buNone/>
            </a:pPr>
            <a:r>
              <a:rPr lang="en-US" sz="4500">
                <a:solidFill>
                  <a:srgbClr val="EEEEEE"/>
                </a:solidFill>
                <a:latin typeface="Overpass Mono"/>
                <a:ea typeface="Overpass Mono"/>
                <a:cs typeface="Overpass Mono"/>
                <a:sym typeface="Overpass Mono"/>
              </a:rPr>
              <a:t>Oct 31, 2018</a:t>
            </a:r>
            <a:endParaRPr sz="4500">
              <a:solidFill>
                <a:srgbClr val="EEEEEE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descr="Image" id="63" name="Google Shape;63;p14"/>
          <p:cNvPicPr preferRelativeResize="0"/>
          <p:nvPr/>
        </p:nvPicPr>
        <p:blipFill rotWithShape="1">
          <a:blip r:embed="rId5">
            <a:alphaModFix/>
          </a:blip>
          <a:srcRect b="42073" l="29639" r="65885" t="38797"/>
          <a:stretch/>
        </p:blipFill>
        <p:spPr>
          <a:xfrm>
            <a:off x="1744979" y="1342781"/>
            <a:ext cx="1292016" cy="199898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4294967295" type="sldNum"/>
          </p:nvPr>
        </p:nvSpPr>
        <p:spPr>
          <a:xfrm>
            <a:off x="220576" y="13134709"/>
            <a:ext cx="283770" cy="46106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92929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2579083" y="13083112"/>
            <a:ext cx="1652696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 iv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4" name="Google Shape;184;p2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/>
          <p:nvPr/>
        </p:nvSpPr>
        <p:spPr>
          <a:xfrm rot="7973">
            <a:off x="0" y="6946399"/>
            <a:ext cx="24384001" cy="127001"/>
          </a:xfrm>
          <a:prstGeom prst="rect">
            <a:avLst/>
          </a:prstGeom>
          <a:gradFill>
            <a:gsLst>
              <a:gs pos="0">
                <a:srgbClr val="F9CDD4"/>
              </a:gs>
              <a:gs pos="12946">
                <a:srgbClr val="FACC9F"/>
              </a:gs>
              <a:gs pos="36571">
                <a:srgbClr val="9FD3AB"/>
              </a:gs>
              <a:gs pos="62753">
                <a:srgbClr val="88D2E6"/>
              </a:gs>
              <a:gs pos="86358">
                <a:srgbClr val="A5AAD5"/>
              </a:gs>
              <a:gs pos="100000">
                <a:srgbClr val="F6A19C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3"/>
          <p:cNvSpPr txBox="1"/>
          <p:nvPr>
            <p:ph type="title"/>
          </p:nvPr>
        </p:nvSpPr>
        <p:spPr>
          <a:xfrm>
            <a:off x="3928856" y="2672563"/>
            <a:ext cx="16526289" cy="6199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200"/>
              <a:buFont typeface="Arial"/>
              <a:buNone/>
            </a:pPr>
            <a:r>
              <a:rPr lang="en-US">
                <a:solidFill>
                  <a:srgbClr val="EEEEEE"/>
                </a:solidFill>
              </a:rPr>
              <a:t>Install web3.py</a:t>
            </a:r>
            <a:endParaRPr/>
          </a:p>
        </p:txBody>
      </p:sp>
      <p:sp>
        <p:nvSpPr>
          <p:cNvPr id="187" name="Google Shape;187;p23"/>
          <p:cNvSpPr txBox="1"/>
          <p:nvPr>
            <p:ph idx="4294967295" type="sldNum"/>
          </p:nvPr>
        </p:nvSpPr>
        <p:spPr>
          <a:xfrm>
            <a:off x="220576" y="13134709"/>
            <a:ext cx="283770" cy="46106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22579083" y="13083112"/>
            <a:ext cx="1652696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3" name="Google Shape;193;p2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Install web3.py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2308362" y="3143691"/>
            <a:ext cx="19767300" cy="8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Install Python 3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Create virtual environment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pip install web3</a:t>
            </a:r>
            <a:endParaRPr/>
          </a:p>
        </p:txBody>
      </p:sp>
      <p:sp>
        <p:nvSpPr>
          <p:cNvPr id="196" name="Google Shape;196;p24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2" name="Google Shape;202;p2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Install Python 3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23845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See if you already have it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 which python3 || echo "No python3 found, try steps below"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On GNU/Linux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6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Debian-ish:</a:t>
            </a: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 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 sudo apt-get install python3.7-dev python3-venv python3-pip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6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Other: build locally - see </a:t>
            </a:r>
            <a:r>
              <a:rPr lang="en-US" sz="3600" u="sng">
                <a:solidFill>
                  <a:schemeClr val="accent2"/>
                </a:solidFill>
                <a:latin typeface="Overpass Mono Light"/>
                <a:ea typeface="Overpass Mono Light"/>
                <a:cs typeface="Overpass Mono Light"/>
                <a:sym typeface="Overpass Mono Light"/>
                <a:hlinkClick r:id="rId4"/>
              </a:rPr>
              <a:t>gist</a:t>
            </a:r>
            <a:endParaRPr sz="3600">
              <a:solidFill>
                <a:schemeClr val="accent3"/>
              </a:solidFill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On Mac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 xcode-select --install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 brew install python --with-brewed-openssl</a:t>
            </a:r>
            <a:endParaRPr sz="4000">
              <a:solidFill>
                <a:schemeClr val="accent3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On Windows 10 - </a:t>
            </a:r>
            <a:r>
              <a:rPr lang="en-US" sz="3600" u="sng">
                <a:solidFill>
                  <a:schemeClr val="accent2"/>
                </a:solidFill>
                <a:latin typeface="Overpass Mono Light"/>
                <a:ea typeface="Overpass Mono Light"/>
                <a:cs typeface="Overpass Mono Light"/>
                <a:sym typeface="Overpass Mono Light"/>
                <a:hlinkClick r:id="rId5"/>
              </a:rPr>
              <a:t>VirtualBox</a:t>
            </a:r>
            <a:r>
              <a:rPr lang="en-US" sz="36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 with </a:t>
            </a:r>
            <a:r>
              <a:rPr lang="en-US" sz="3600" u="sng">
                <a:solidFill>
                  <a:schemeClr val="accent2"/>
                </a:solidFill>
                <a:latin typeface="Overpass Mono Light"/>
                <a:ea typeface="Overpass Mono Light"/>
                <a:cs typeface="Overpass Mono Light"/>
                <a:sym typeface="Overpass Mono Light"/>
                <a:hlinkClick r:id="rId6"/>
              </a:rPr>
              <a:t>Ubuntu 18.10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5" name="Google Shape;205;p25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1" name="Google Shape;211;p2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Create virtual environment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</a:t>
            </a: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reate virtual environment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python3 -m venv ~/.venv-web3py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accent4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Alternative:</a:t>
            </a: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 use pip and virtualenv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 which pip3 || which pip || easy_install pip || sudo easy_install pip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 which virtualenv || sudo $(which pip3 || which pip) install --upgrade virtualenv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virtualenv -p python3 ~/.venv-web3py</a:t>
            </a:r>
            <a:endParaRPr>
              <a:solidFill>
                <a:schemeClr val="accent3"/>
              </a:solidFill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Enter the virtual environment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 source ~/.venv-web3py/bin/activate</a:t>
            </a:r>
            <a:endParaRPr sz="4000">
              <a:solidFill>
                <a:schemeClr val="accent3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Upgrade your package management &amp; CLI infrastructure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 pip install --upgrade pip setuptools ipython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certifi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4" name="Google Shape;214;p26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0" name="Google Shape;220;p2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pip install web3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Make sure to get the latest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 pip install --upgrade web3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Dependencies requires extra libraries: </a:t>
            </a:r>
            <a:r>
              <a:rPr lang="en-US" sz="4000" u="sng">
                <a:solidFill>
                  <a:schemeClr val="accent2"/>
                </a:solidFill>
                <a:latin typeface="Overpass Mono Light"/>
                <a:ea typeface="Overpass Mono Light"/>
                <a:cs typeface="Overpass Mono Light"/>
                <a:sym typeface="Overpass Mono Light"/>
                <a:hlinkClick r:id="rId4"/>
              </a:rPr>
              <a:t>setup docs</a:t>
            </a:r>
            <a:endParaRPr>
              <a:solidFill>
                <a:schemeClr val="accent3"/>
              </a:solidFill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Confirm installation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 ipython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from web3 import Web3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Web3.toText(hexstr="0xf09fa684")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23" name="Google Shape;223;p27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9" name="Google Shape;229;p2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Workshop Outline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Install web3.py</a:t>
            </a:r>
            <a:endParaRPr sz="3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Connect to testnet</a:t>
            </a:r>
            <a:endParaRPr>
              <a:solidFill>
                <a:schemeClr val="accent3"/>
              </a:solidFill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Fund local account</a:t>
            </a:r>
            <a:endParaRPr sz="4000">
              <a:solidFill>
                <a:schemeClr val="accent3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Deploy token contract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Assign an ENS name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Swap tokens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232" name="Google Shape;232;p28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  <p:pic>
        <p:nvPicPr>
          <p:cNvPr descr="nyanicorn@2x.png" id="234" name="Google Shape;23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0975" y="3143700"/>
            <a:ext cx="2087600" cy="20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9" name="Google Shape;239;p2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/>
          <p:nvPr/>
        </p:nvSpPr>
        <p:spPr>
          <a:xfrm rot="7994">
            <a:off x="-3" y="6946472"/>
            <a:ext cx="24384066" cy="126900"/>
          </a:xfrm>
          <a:prstGeom prst="rect">
            <a:avLst/>
          </a:prstGeom>
          <a:gradFill>
            <a:gsLst>
              <a:gs pos="0">
                <a:srgbClr val="F9CDD4"/>
              </a:gs>
              <a:gs pos="12950">
                <a:srgbClr val="FACC9F"/>
              </a:gs>
              <a:gs pos="36570">
                <a:srgbClr val="9FD3AB"/>
              </a:gs>
              <a:gs pos="62750">
                <a:srgbClr val="88D2E6"/>
              </a:gs>
              <a:gs pos="86360">
                <a:srgbClr val="A5AAD5"/>
              </a:gs>
              <a:gs pos="100000">
                <a:srgbClr val="F6A19C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29"/>
          <p:cNvSpPr txBox="1"/>
          <p:nvPr>
            <p:ph type="title"/>
          </p:nvPr>
        </p:nvSpPr>
        <p:spPr>
          <a:xfrm>
            <a:off x="3928856" y="2672563"/>
            <a:ext cx="16526400" cy="6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200"/>
              <a:buFont typeface="Arial"/>
              <a:buNone/>
            </a:pPr>
            <a:r>
              <a:rPr lang="en-US">
                <a:solidFill>
                  <a:srgbClr val="EEEEEE"/>
                </a:solidFill>
              </a:rPr>
              <a:t>Connect to testnet</a:t>
            </a:r>
            <a:endParaRPr/>
          </a:p>
        </p:txBody>
      </p:sp>
      <p:sp>
        <p:nvSpPr>
          <p:cNvPr id="242" name="Google Shape;242;p29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8" name="Google Shape;248;p3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>
            <p:ph type="title"/>
          </p:nvPr>
        </p:nvSpPr>
        <p:spPr>
          <a:xfrm>
            <a:off x="638305" y="-219577"/>
            <a:ext cx="65757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Testnet options</a:t>
            </a:r>
            <a:endParaRPr/>
          </a:p>
        </p:txBody>
      </p:sp>
      <p:sp>
        <p:nvSpPr>
          <p:cNvPr id="250" name="Google Shape;250;p30"/>
          <p:cNvSpPr txBox="1"/>
          <p:nvPr/>
        </p:nvSpPr>
        <p:spPr>
          <a:xfrm>
            <a:off x="616438" y="3901389"/>
            <a:ext cx="5845500" cy="28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800"/>
              <a:buFont typeface="Overpass Mono Light"/>
              <a:buNone/>
            </a:pPr>
            <a:r>
              <a:rPr lang="en-US" sz="28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No single best option for testnet. Choose your favorite tradeoff.</a:t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 rot="-3600027">
            <a:off x="4889293" y="4148774"/>
            <a:ext cx="12633174" cy="12633174"/>
          </a:xfrm>
          <a:prstGeom prst="ellipse">
            <a:avLst/>
          </a:prstGeom>
          <a:solidFill>
            <a:srgbClr val="FACC9F">
              <a:alpha val="6431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p30"/>
          <p:cNvSpPr/>
          <p:nvPr/>
        </p:nvSpPr>
        <p:spPr>
          <a:xfrm rot="-3600027">
            <a:off x="12158428" y="4148774"/>
            <a:ext cx="12633174" cy="12633174"/>
          </a:xfrm>
          <a:prstGeom prst="ellipse">
            <a:avLst/>
          </a:prstGeom>
          <a:solidFill>
            <a:srgbClr val="A5AAD5">
              <a:alpha val="6431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30"/>
          <p:cNvSpPr/>
          <p:nvPr/>
        </p:nvSpPr>
        <p:spPr>
          <a:xfrm rot="-3600027">
            <a:off x="8684163" y="-2382664"/>
            <a:ext cx="12633174" cy="12633174"/>
          </a:xfrm>
          <a:prstGeom prst="ellipse">
            <a:avLst/>
          </a:prstGeom>
          <a:solidFill>
            <a:srgbClr val="9FD3AB">
              <a:alpha val="6431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13347950" y="1836750"/>
            <a:ext cx="37134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4200"/>
              <a:buFont typeface="Arial"/>
              <a:buNone/>
            </a:pPr>
            <a:r>
              <a:rPr lang="en-US" sz="4200">
                <a:solidFill>
                  <a:srgbClr val="171717"/>
                </a:solidFill>
              </a:rPr>
              <a:t>Geth Support</a:t>
            </a:r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7399076" y="9523496"/>
            <a:ext cx="62061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4200"/>
              <a:buFont typeface="Arial"/>
              <a:buNone/>
            </a:pPr>
            <a:r>
              <a:rPr lang="en-US" sz="4200">
                <a:solidFill>
                  <a:srgbClr val="171717"/>
                </a:solidFill>
              </a:rPr>
              <a:t>Parity Support</a:t>
            </a: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18306875" y="9523500"/>
            <a:ext cx="42168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4200"/>
              <a:buFont typeface="Arial"/>
              <a:buNone/>
            </a:pPr>
            <a:r>
              <a:rPr lang="en-US" sz="4200">
                <a:solidFill>
                  <a:srgbClr val="171717"/>
                </a:solidFill>
              </a:rPr>
              <a:t>Fast &amp; Reliable</a:t>
            </a:r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9880544" y="5107265"/>
            <a:ext cx="29697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200"/>
              <a:buFont typeface="Arial"/>
              <a:buNone/>
            </a:pPr>
            <a:r>
              <a:rPr b="1" lang="en-US" sz="4800">
                <a:solidFill>
                  <a:schemeClr val="dk2"/>
                </a:solidFill>
              </a:rPr>
              <a:t>Ropsten</a:t>
            </a:r>
            <a:endParaRPr b="1" sz="4800">
              <a:solidFill>
                <a:schemeClr val="dk2"/>
              </a:solidFill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16711119" y="5107265"/>
            <a:ext cx="29697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200"/>
              <a:buFont typeface="Arial"/>
              <a:buNone/>
            </a:pPr>
            <a:r>
              <a:rPr lang="en-US" sz="4800">
                <a:solidFill>
                  <a:srgbClr val="424242"/>
                </a:solidFill>
              </a:rPr>
              <a:t>Rinkeby</a:t>
            </a:r>
            <a:endParaRPr sz="4800"/>
          </a:p>
        </p:txBody>
      </p:sp>
      <p:sp>
        <p:nvSpPr>
          <p:cNvPr id="259" name="Google Shape;259;p30"/>
          <p:cNvSpPr txBox="1"/>
          <p:nvPr/>
        </p:nvSpPr>
        <p:spPr>
          <a:xfrm>
            <a:off x="13347938" y="10598051"/>
            <a:ext cx="29697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200"/>
              <a:buFont typeface="Arial"/>
              <a:buNone/>
            </a:pPr>
            <a:r>
              <a:rPr lang="en-US" sz="4800">
                <a:solidFill>
                  <a:srgbClr val="424242"/>
                </a:solidFill>
              </a:rPr>
              <a:t>Kovan</a:t>
            </a:r>
            <a:endParaRPr sz="4800"/>
          </a:p>
        </p:txBody>
      </p:sp>
      <p:sp>
        <p:nvSpPr>
          <p:cNvPr id="260" name="Google Shape;260;p30"/>
          <p:cNvSpPr txBox="1"/>
          <p:nvPr>
            <p:ph idx="4294967295" type="sldNum"/>
          </p:nvPr>
        </p:nvSpPr>
        <p:spPr>
          <a:xfrm>
            <a:off x="135842" y="13134709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  <p:pic>
        <p:nvPicPr>
          <p:cNvPr id="262" name="Google Shape;2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4050" y="7142250"/>
            <a:ext cx="2857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7" name="Google Shape;267;p3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Connect to testnet</a:t>
            </a:r>
            <a:endParaRPr/>
          </a:p>
        </p:txBody>
      </p:sp>
      <p:sp>
        <p:nvSpPr>
          <p:cNvPr id="269" name="Google Shape;269;p31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Make sure you are in virtualenv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 source ~/.venv-web3py/bin/activate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Open python console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 ipython</a:t>
            </a:r>
            <a:endParaRPr>
              <a:solidFill>
                <a:schemeClr val="accent3"/>
              </a:solidFill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Get web3 instance with Ropsten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from web3.auto.infura.ropsten import w3</a:t>
            </a:r>
            <a:endParaRPr sz="4000">
              <a:solidFill>
                <a:schemeClr val="accent3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Confirm connection &amp; network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block = w3.eth.getBlock(4281234)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block.hash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HexBytes(</a:t>
            </a:r>
            <a:r>
              <a:rPr lang="en-US" sz="3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'0xc34ed62271c4d9e38e2d85fbe29ca4ce5c6a609b06d0fbb7ada21de79e9ade32'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270" name="Google Shape;270;p31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6" name="Google Shape;276;p3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Workshop Outline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Install web3.py</a:t>
            </a:r>
            <a:endParaRPr sz="3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Connect to testnet</a:t>
            </a:r>
            <a:endParaRPr>
              <a:solidFill>
                <a:schemeClr val="dk2"/>
              </a:solidFill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Fund local account</a:t>
            </a:r>
            <a:endParaRPr sz="4000">
              <a:solidFill>
                <a:schemeClr val="accent3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Deploy token contract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Assign an ENS name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Swap tokens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279" name="Google Shape;279;p32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  <p:pic>
        <p:nvPicPr>
          <p:cNvPr descr="nyanicorn@2x.png" id="281" name="Google Shape;28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0975" y="4534825"/>
            <a:ext cx="2087600" cy="20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0" name="Google Shape;70;p1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831922" y="653904"/>
            <a:ext cx="21005801" cy="228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Primary Goals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308362" y="3143691"/>
            <a:ext cx="19767275" cy="855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Install &amp; use web3.py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Deploy new token to testnet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Trade tokens with neighbor</a:t>
            </a:r>
            <a:endParaRPr/>
          </a:p>
        </p:txBody>
      </p:sp>
      <p:sp>
        <p:nvSpPr>
          <p:cNvPr id="73" name="Google Shape;73;p15"/>
          <p:cNvSpPr txBox="1"/>
          <p:nvPr>
            <p:ph idx="4294967295" type="sldNum"/>
          </p:nvPr>
        </p:nvSpPr>
        <p:spPr>
          <a:xfrm>
            <a:off x="220576" y="13134709"/>
            <a:ext cx="283770" cy="46106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2579083" y="13083112"/>
            <a:ext cx="1652696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6" name="Google Shape;286;p3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/>
          <p:nvPr/>
        </p:nvSpPr>
        <p:spPr>
          <a:xfrm rot="7994">
            <a:off x="-3" y="6946472"/>
            <a:ext cx="24384066" cy="126900"/>
          </a:xfrm>
          <a:prstGeom prst="rect">
            <a:avLst/>
          </a:prstGeom>
          <a:gradFill>
            <a:gsLst>
              <a:gs pos="0">
                <a:srgbClr val="F9CDD4"/>
              </a:gs>
              <a:gs pos="12950">
                <a:srgbClr val="FACC9F"/>
              </a:gs>
              <a:gs pos="36570">
                <a:srgbClr val="9FD3AB"/>
              </a:gs>
              <a:gs pos="62750">
                <a:srgbClr val="88D2E6"/>
              </a:gs>
              <a:gs pos="86360">
                <a:srgbClr val="A5AAD5"/>
              </a:gs>
              <a:gs pos="100000">
                <a:srgbClr val="F6A19C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p33"/>
          <p:cNvSpPr txBox="1"/>
          <p:nvPr>
            <p:ph type="title"/>
          </p:nvPr>
        </p:nvSpPr>
        <p:spPr>
          <a:xfrm>
            <a:off x="3928856" y="2672563"/>
            <a:ext cx="16526400" cy="6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200"/>
              <a:buFont typeface="Arial"/>
              <a:buNone/>
            </a:pPr>
            <a:r>
              <a:rPr lang="en-US">
                <a:solidFill>
                  <a:srgbClr val="EEEEEE"/>
                </a:solidFill>
              </a:rPr>
              <a:t>Fund local account</a:t>
            </a:r>
            <a:endParaRPr/>
          </a:p>
        </p:txBody>
      </p:sp>
      <p:sp>
        <p:nvSpPr>
          <p:cNvPr id="289" name="Google Shape;289;p33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95" name="Google Shape;295;p3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Fund local account</a:t>
            </a:r>
            <a:endParaRPr/>
          </a:p>
        </p:txBody>
      </p:sp>
      <p:sp>
        <p:nvSpPr>
          <p:cNvPr id="297" name="Google Shape;297;p34"/>
          <p:cNvSpPr txBox="1"/>
          <p:nvPr/>
        </p:nvSpPr>
        <p:spPr>
          <a:xfrm>
            <a:off x="2308362" y="3143691"/>
            <a:ext cx="19767300" cy="8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Use paper wallet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Scan key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Import private key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Confirm</a:t>
            </a: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 balance</a:t>
            </a:r>
            <a:endParaRPr/>
          </a:p>
        </p:txBody>
      </p:sp>
      <p:sp>
        <p:nvSpPr>
          <p:cNvPr id="298" name="Google Shape;298;p34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9" name="Google Shape;299;p34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4" name="Google Shape;304;p3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5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Use paper wallet</a:t>
            </a:r>
            <a:endParaRPr/>
          </a:p>
        </p:txBody>
      </p:sp>
      <p:sp>
        <p:nvSpPr>
          <p:cNvPr id="306" name="Google Shape;306;p35"/>
          <p:cNvSpPr txBox="1"/>
          <p:nvPr/>
        </p:nvSpPr>
        <p:spPr>
          <a:xfrm>
            <a:off x="2308362" y="3143691"/>
            <a:ext cx="19767300" cy="8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For our purpose, a private key is 32 bytes of random data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QR code is a hex-encoded copy of that key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Paper wallets have very weak security properties</a:t>
            </a:r>
            <a:endParaRPr/>
          </a:p>
        </p:txBody>
      </p:sp>
      <p:sp>
        <p:nvSpPr>
          <p:cNvPr id="307" name="Google Shape;307;p35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8" name="Google Shape;308;p35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13" name="Google Shape;313;p3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Scan key</a:t>
            </a:r>
            <a:endParaRPr/>
          </a:p>
        </p:txBody>
      </p:sp>
      <p:sp>
        <p:nvSpPr>
          <p:cNvPr id="315" name="Google Shape;315;p36"/>
          <p:cNvSpPr txBox="1"/>
          <p:nvPr/>
        </p:nvSpPr>
        <p:spPr>
          <a:xfrm>
            <a:off x="2308362" y="3143691"/>
            <a:ext cx="19767300" cy="8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Open</a:t>
            </a: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 </a:t>
            </a:r>
            <a:r>
              <a:rPr lang="en-US" sz="4000" u="sng">
                <a:solidFill>
                  <a:schemeClr val="accent2"/>
                </a:solidFill>
                <a:latin typeface="Overpass Mono Light"/>
                <a:ea typeface="Overpass Mono Light"/>
                <a:cs typeface="Overpass Mono Light"/>
                <a:sym typeface="Overpass Mono Light"/>
                <a:hlinkClick r:id="rId4"/>
              </a:rPr>
              <a:t>webqr.com</a:t>
            </a:r>
            <a:r>
              <a:rPr lang="en-US" sz="4000" u="sng">
                <a:solidFill>
                  <a:schemeClr val="hlink"/>
                </a:solidFill>
                <a:latin typeface="Overpass Mono Light"/>
                <a:ea typeface="Overpass Mono Light"/>
                <a:cs typeface="Overpass Mono Light"/>
                <a:sym typeface="Overpass Mono Light"/>
                <a:hlinkClick r:id="rId5"/>
              </a:rPr>
              <a:t> 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Allow webcam usage, and hold paper wallet up to webcam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Copy the private key from the scanned result</a:t>
            </a:r>
            <a:endParaRPr/>
          </a:p>
        </p:txBody>
      </p:sp>
      <p:sp>
        <p:nvSpPr>
          <p:cNvPr id="316" name="Google Shape;316;p36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22" name="Google Shape;322;p3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7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Import private key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Convert private key to account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acct = Account.privateKeyToAccount("</a:t>
            </a:r>
            <a:r>
              <a:rPr b="1" lang="en-US" sz="3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0x34315962...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acct.address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"0x1234</a:t>
            </a:r>
            <a:r>
              <a:rPr lang="en-US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-US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3000">
              <a:solidFill>
                <a:schemeClr val="accent4"/>
              </a:solidFill>
            </a:endParaRPr>
          </a:p>
        </p:txBody>
      </p:sp>
      <p:sp>
        <p:nvSpPr>
          <p:cNvPr id="325" name="Google Shape;325;p37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37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31" name="Google Shape;331;p3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8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Confirm Balance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333" name="Google Shape;333;p38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Show balance in Ropsten ETH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balance = w3.eth.getBalance(acct.address)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w3.fromWei(balance, "ether")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Decimal('1.337')</a:t>
            </a:r>
            <a:endParaRPr sz="3000">
              <a:solidFill>
                <a:schemeClr val="accent4"/>
              </a:solidFill>
            </a:endParaRPr>
          </a:p>
        </p:txBody>
      </p:sp>
      <p:sp>
        <p:nvSpPr>
          <p:cNvPr id="334" name="Google Shape;334;p38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5" name="Google Shape;335;p38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40" name="Google Shape;340;p3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9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Workshop Outline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Install web3.py</a:t>
            </a:r>
            <a:endParaRPr sz="3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Connect to testnet</a:t>
            </a:r>
            <a:endParaRPr>
              <a:solidFill>
                <a:schemeClr val="dk2"/>
              </a:solidFill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Fund local account</a:t>
            </a:r>
            <a:endParaRPr sz="4000">
              <a:solidFill>
                <a:schemeClr val="dk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Deploy token contract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Assign an ENS name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Swap tokens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343" name="Google Shape;343;p39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  <p:pic>
        <p:nvPicPr>
          <p:cNvPr descr="nyanicorn@2x.png" id="345" name="Google Shape;34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0975" y="6316425"/>
            <a:ext cx="2087600" cy="20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50" name="Google Shape;350;p4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0"/>
          <p:cNvSpPr/>
          <p:nvPr/>
        </p:nvSpPr>
        <p:spPr>
          <a:xfrm rot="7994">
            <a:off x="-3" y="6946472"/>
            <a:ext cx="24384066" cy="126900"/>
          </a:xfrm>
          <a:prstGeom prst="rect">
            <a:avLst/>
          </a:prstGeom>
          <a:gradFill>
            <a:gsLst>
              <a:gs pos="0">
                <a:srgbClr val="F9CDD4"/>
              </a:gs>
              <a:gs pos="12950">
                <a:srgbClr val="FACC9F"/>
              </a:gs>
              <a:gs pos="36570">
                <a:srgbClr val="9FD3AB"/>
              </a:gs>
              <a:gs pos="62750">
                <a:srgbClr val="88D2E6"/>
              </a:gs>
              <a:gs pos="86360">
                <a:srgbClr val="A5AAD5"/>
              </a:gs>
              <a:gs pos="100000">
                <a:srgbClr val="F6A19C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2" name="Google Shape;352;p40"/>
          <p:cNvSpPr txBox="1"/>
          <p:nvPr>
            <p:ph type="title"/>
          </p:nvPr>
        </p:nvSpPr>
        <p:spPr>
          <a:xfrm>
            <a:off x="3928856" y="2672563"/>
            <a:ext cx="16526400" cy="6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200"/>
              <a:buFont typeface="Arial"/>
              <a:buNone/>
            </a:pPr>
            <a:r>
              <a:rPr lang="en-US">
                <a:solidFill>
                  <a:srgbClr val="EEEEEE"/>
                </a:solidFill>
              </a:rPr>
              <a:t>Deploy token contract</a:t>
            </a:r>
            <a:endParaRPr/>
          </a:p>
        </p:txBody>
      </p:sp>
      <p:sp>
        <p:nvSpPr>
          <p:cNvPr id="353" name="Google Shape;353;p40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59" name="Google Shape;359;p4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1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Deploy token contract</a:t>
            </a:r>
            <a:endParaRPr/>
          </a:p>
        </p:txBody>
      </p:sp>
      <p:sp>
        <p:nvSpPr>
          <p:cNvPr id="361" name="Google Shape;361;p41"/>
          <p:cNvSpPr txBox="1"/>
          <p:nvPr/>
        </p:nvSpPr>
        <p:spPr>
          <a:xfrm>
            <a:off x="2308362" y="3143691"/>
            <a:ext cx="19767300" cy="8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Generate bytecode/ABI from source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Build deployment transaction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Sign &amp; broadcast transaction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Confirm token balance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Verify source on Etherscan</a:t>
            </a:r>
            <a:endParaRPr/>
          </a:p>
        </p:txBody>
      </p:sp>
      <p:sp>
        <p:nvSpPr>
          <p:cNvPr id="362" name="Google Shape;362;p41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3" name="Google Shape;363;p41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68" name="Google Shape;368;p4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2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Generate bytecode/ABI from source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370" name="Google Shape;370;p42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Copy source from </a:t>
            </a:r>
            <a:r>
              <a:rPr lang="en-US" sz="4000" u="sng">
                <a:solidFill>
                  <a:schemeClr val="accent2"/>
                </a:solidFill>
                <a:latin typeface="Overpass Mono Light"/>
                <a:ea typeface="Overpass Mono Light"/>
                <a:cs typeface="Overpass Mono Light"/>
                <a:sym typeface="Overpass Mono Light"/>
                <a:hlinkClick r:id="rId4"/>
              </a:rPr>
              <a:t>this gist</a:t>
            </a: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 into remix.ethereum.org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Copy Bytecode as-is into a variable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bytecode = </a:t>
            </a:r>
            <a:r>
              <a:rPr b="1" lang="en-US" sz="3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&lt;PASTE_HERE&gt;</a:t>
            </a:r>
            <a:endParaRPr b="1" sz="4000">
              <a:solidFill>
                <a:schemeClr val="accent6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Extract object field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token_code = bytecode['object']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Copy ABI into a string variable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token_abi = '''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US" sz="3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&lt;PASTE_HERE&gt;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'''.strip()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371" name="Google Shape;371;p42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2" name="Google Shape;372;p42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  <p:pic>
        <p:nvPicPr>
          <p:cNvPr id="373" name="Google Shape;37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34350" y="5564500"/>
            <a:ext cx="8941300" cy="68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2"/>
          <p:cNvSpPr/>
          <p:nvPr/>
        </p:nvSpPr>
        <p:spPr>
          <a:xfrm>
            <a:off x="12520125" y="5466875"/>
            <a:ext cx="1953600" cy="1244700"/>
          </a:xfrm>
          <a:prstGeom prst="ellipse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5" name="Google Shape;375;p42"/>
          <p:cNvCxnSpPr/>
          <p:nvPr/>
        </p:nvCxnSpPr>
        <p:spPr>
          <a:xfrm rot="10800000">
            <a:off x="9640325" y="5637675"/>
            <a:ext cx="9786600" cy="58086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6" name="Google Shape;376;p42"/>
          <p:cNvCxnSpPr/>
          <p:nvPr/>
        </p:nvCxnSpPr>
        <p:spPr>
          <a:xfrm rot="10800000">
            <a:off x="6199000" y="9737775"/>
            <a:ext cx="11421900" cy="17085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9" name="Google Shape;79;p1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You should already be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2308362" y="3143691"/>
            <a:ext cx="19767300" cy="8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Familiar with Python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Familiar with Ethereum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Comfortable at your shell</a:t>
            </a:r>
            <a:endParaRPr/>
          </a:p>
        </p:txBody>
      </p:sp>
      <p:sp>
        <p:nvSpPr>
          <p:cNvPr id="82" name="Google Shape;82;p16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81" name="Google Shape;381;p4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3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Build deployment transaction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383" name="Google Shape;383;p43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Build the contract object in preparation for deployment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token_deployer = w3.eth.contract(abi=token_abi, bytecode=token_code)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Build transaction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init = token_deployer.constructor(</a:t>
            </a:r>
            <a:r>
              <a:rPr b="1" lang="en-US" sz="3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basic_txn = init.buildTransaction({'gas': 320000})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Flesh out the transaction for local signing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next_nonce = w3.eth.getTransactionCount(acct.address)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signable_transaction = dict(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basic_txn,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nonce=next_nonce,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gasPrice=w3.toWei(</a:t>
            </a:r>
            <a:r>
              <a:rPr b="1" lang="en-US" sz="3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, 'gwei'),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4" name="Google Shape;384;p43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5" name="Google Shape;385;p43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90" name="Google Shape;390;p4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4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Sign and Broadcast Transaction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392" name="Google Shape;392;p44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Sign transaction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signature_info = acct.signTransaction(signable_transaction)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Broadcast </a:t>
            </a: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transaction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txn_hash = w3.eth.sendRawTransaction(signature_info.rawTransaction)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Wait for the transaction to be mined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receipt = w3.eth.waitForTransactionReceipt(txn_hash)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# ... console freezes until transaction is mined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3" name="Google Shape;393;p44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99" name="Google Shape;399;p4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5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Confirm token balance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401" name="Google Shape;401;p45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Get deployed contract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token = w3.eth.contract(address=receipt.contractAddress, abi=token_abi)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Check your balance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token.functions.balanceOf(acct.address).call()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US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endParaRPr b="1" sz="30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2" name="Google Shape;402;p45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3" name="Google Shape;403;p45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08" name="Google Shape;408;p4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6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Verify source on Etherscan</a:t>
            </a:r>
            <a:endParaRPr/>
          </a:p>
        </p:txBody>
      </p:sp>
      <p:sp>
        <p:nvSpPr>
          <p:cNvPr id="410" name="Google Shape;410;p46"/>
          <p:cNvSpPr txBox="1"/>
          <p:nvPr/>
        </p:nvSpPr>
        <p:spPr>
          <a:xfrm>
            <a:off x="2308362" y="3143691"/>
            <a:ext cx="19767300" cy="8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Find contract at ropsten.etherscan.io/address/</a:t>
            </a:r>
            <a:r>
              <a:rPr lang="en-US" sz="4000">
                <a:solidFill>
                  <a:schemeClr val="accent6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token.address</a:t>
            </a:r>
            <a:endParaRPr>
              <a:solidFill>
                <a:schemeClr val="accent6"/>
              </a:solidFill>
            </a:endParaRPr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Copy in source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Set verification parameters</a:t>
            </a:r>
            <a:endParaRPr/>
          </a:p>
        </p:txBody>
      </p:sp>
      <p:sp>
        <p:nvSpPr>
          <p:cNvPr id="411" name="Google Shape;411;p46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46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  <p:pic>
        <p:nvPicPr>
          <p:cNvPr id="413" name="Google Shape;41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600" y="8114550"/>
            <a:ext cx="20804424" cy="81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2226" y="4861652"/>
            <a:ext cx="13663424" cy="16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6"/>
          <p:cNvSpPr/>
          <p:nvPr/>
        </p:nvSpPr>
        <p:spPr>
          <a:xfrm>
            <a:off x="12909175" y="5768850"/>
            <a:ext cx="3925500" cy="1025400"/>
          </a:xfrm>
          <a:prstGeom prst="ellipse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46"/>
          <p:cNvCxnSpPr/>
          <p:nvPr/>
        </p:nvCxnSpPr>
        <p:spPr>
          <a:xfrm>
            <a:off x="10493425" y="7700200"/>
            <a:ext cx="3661500" cy="16608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7" name="Google Shape;417;p46"/>
          <p:cNvCxnSpPr/>
          <p:nvPr/>
        </p:nvCxnSpPr>
        <p:spPr>
          <a:xfrm>
            <a:off x="10417925" y="7662475"/>
            <a:ext cx="490800" cy="17361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22" name="Google Shape;422;p4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7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Verify source on Etherscan</a:t>
            </a:r>
            <a:endParaRPr/>
          </a:p>
        </p:txBody>
      </p:sp>
      <p:sp>
        <p:nvSpPr>
          <p:cNvPr id="424" name="Google Shape;424;p47"/>
          <p:cNvSpPr txBox="1"/>
          <p:nvPr/>
        </p:nvSpPr>
        <p:spPr>
          <a:xfrm>
            <a:off x="2308362" y="3143691"/>
            <a:ext cx="19767300" cy="8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3rd-party service is unfortunately the most convenient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EthPM talk tomorrow for preview of trustless verification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Until then, look for green check</a:t>
            </a:r>
            <a:endParaRPr/>
          </a:p>
        </p:txBody>
      </p:sp>
      <p:sp>
        <p:nvSpPr>
          <p:cNvPr id="425" name="Google Shape;425;p47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7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  <p:pic>
        <p:nvPicPr>
          <p:cNvPr id="427" name="Google Shape;42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8350" y="8427325"/>
            <a:ext cx="19312308" cy="470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47"/>
          <p:cNvCxnSpPr/>
          <p:nvPr/>
        </p:nvCxnSpPr>
        <p:spPr>
          <a:xfrm flipH="1">
            <a:off x="4189800" y="7700200"/>
            <a:ext cx="8002200" cy="41520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33" name="Google Shape;433;p4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8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Workshop Outline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435" name="Google Shape;435;p48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Install web3.py</a:t>
            </a:r>
            <a:endParaRPr sz="3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Connect to testnet</a:t>
            </a:r>
            <a:endParaRPr>
              <a:solidFill>
                <a:schemeClr val="dk2"/>
              </a:solidFill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Fund local account</a:t>
            </a:r>
            <a:endParaRPr sz="4000">
              <a:solidFill>
                <a:schemeClr val="dk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Deploy token contract</a:t>
            </a:r>
            <a:endParaRPr sz="4000">
              <a:solidFill>
                <a:schemeClr val="dk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Assign an ENS name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Swap tokens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436" name="Google Shape;436;p48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7" name="Google Shape;437;p48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  <p:pic>
        <p:nvPicPr>
          <p:cNvPr descr="nyanicorn@2x.png" id="438" name="Google Shape;43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0975" y="8024825"/>
            <a:ext cx="2087600" cy="20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43" name="Google Shape;443;p4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9"/>
          <p:cNvSpPr/>
          <p:nvPr/>
        </p:nvSpPr>
        <p:spPr>
          <a:xfrm rot="7994">
            <a:off x="-3" y="6946472"/>
            <a:ext cx="24384066" cy="126900"/>
          </a:xfrm>
          <a:prstGeom prst="rect">
            <a:avLst/>
          </a:prstGeom>
          <a:gradFill>
            <a:gsLst>
              <a:gs pos="0">
                <a:srgbClr val="F9CDD4"/>
              </a:gs>
              <a:gs pos="12950">
                <a:srgbClr val="FACC9F"/>
              </a:gs>
              <a:gs pos="36570">
                <a:srgbClr val="9FD3AB"/>
              </a:gs>
              <a:gs pos="62750">
                <a:srgbClr val="88D2E6"/>
              </a:gs>
              <a:gs pos="86360">
                <a:srgbClr val="A5AAD5"/>
              </a:gs>
              <a:gs pos="100000">
                <a:srgbClr val="F6A19C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p49"/>
          <p:cNvSpPr txBox="1"/>
          <p:nvPr>
            <p:ph type="title"/>
          </p:nvPr>
        </p:nvSpPr>
        <p:spPr>
          <a:xfrm>
            <a:off x="3928856" y="2672563"/>
            <a:ext cx="16526400" cy="6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200"/>
              <a:buFont typeface="Arial"/>
              <a:buNone/>
            </a:pPr>
            <a:r>
              <a:rPr lang="en-US">
                <a:solidFill>
                  <a:srgbClr val="EEEEEE"/>
                </a:solidFill>
              </a:rPr>
              <a:t>Assign an ENS name</a:t>
            </a:r>
            <a:endParaRPr/>
          </a:p>
        </p:txBody>
      </p:sp>
      <p:sp>
        <p:nvSpPr>
          <p:cNvPr id="446" name="Google Shape;446;p49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7" name="Google Shape;447;p49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52" name="Google Shape;452;p5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0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How does ENS work?</a:t>
            </a:r>
            <a:endParaRPr/>
          </a:p>
        </p:txBody>
      </p:sp>
      <p:sp>
        <p:nvSpPr>
          <p:cNvPr id="454" name="Google Shape;454;p50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5" name="Google Shape;455;p50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  <p:sp>
        <p:nvSpPr>
          <p:cNvPr id="456" name="Google Shape;456;p50"/>
          <p:cNvSpPr/>
          <p:nvPr/>
        </p:nvSpPr>
        <p:spPr>
          <a:xfrm>
            <a:off x="5677800" y="4557075"/>
            <a:ext cx="12610800" cy="6547500"/>
          </a:xfrm>
          <a:prstGeom prst="roundRect">
            <a:avLst>
              <a:gd fmla="val 1144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800" y="4459437"/>
            <a:ext cx="13028399" cy="704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62" name="Google Shape;462;p5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1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How does ENS work?</a:t>
            </a:r>
            <a:endParaRPr/>
          </a:p>
        </p:txBody>
      </p:sp>
      <p:sp>
        <p:nvSpPr>
          <p:cNvPr id="464" name="Google Shape;464;p51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5" name="Google Shape;465;p51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  <p:sp>
        <p:nvSpPr>
          <p:cNvPr id="466" name="Google Shape;466;p51"/>
          <p:cNvSpPr/>
          <p:nvPr/>
        </p:nvSpPr>
        <p:spPr>
          <a:xfrm>
            <a:off x="6930163" y="2539900"/>
            <a:ext cx="10175100" cy="10543200"/>
          </a:xfrm>
          <a:prstGeom prst="roundRect">
            <a:avLst>
              <a:gd fmla="val 136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163" y="2770775"/>
            <a:ext cx="10523664" cy="101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72" name="Google Shape;472;p5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2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Assign an ENS name</a:t>
            </a:r>
            <a:endParaRPr/>
          </a:p>
        </p:txBody>
      </p:sp>
      <p:sp>
        <p:nvSpPr>
          <p:cNvPr id="474" name="Google Shape;474;p52"/>
          <p:cNvSpPr txBox="1"/>
          <p:nvPr/>
        </p:nvSpPr>
        <p:spPr>
          <a:xfrm>
            <a:off x="2308362" y="3143691"/>
            <a:ext cx="19767300" cy="8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Connect to Ropsten ENS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Acquire an ENS name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Set up resolver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Point name at contract address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Give neighbor your contract ENS name, verify address</a:t>
            </a:r>
            <a:endParaRPr/>
          </a:p>
        </p:txBody>
      </p:sp>
      <p:sp>
        <p:nvSpPr>
          <p:cNvPr id="475" name="Google Shape;475;p52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6" name="Google Shape;476;p52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8" name="Google Shape;88;p1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What is web3?</a:t>
            </a:r>
            <a:endParaRPr/>
          </a:p>
        </p:txBody>
      </p:sp>
      <p:sp>
        <p:nvSpPr>
          <p:cNvPr id="90" name="Google Shape;90;p17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373400" y="3372832"/>
            <a:ext cx="8468700" cy="8641200"/>
          </a:xfrm>
          <a:prstGeom prst="bevel">
            <a:avLst>
              <a:gd fmla="val 1918" name="adj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E5567"/>
                </a:solidFill>
              </a:rPr>
              <a:t>Your Machine</a:t>
            </a:r>
            <a:endParaRPr sz="3600">
              <a:solidFill>
                <a:srgbClr val="4E5567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2406087" y="2939900"/>
            <a:ext cx="10581300" cy="9403128"/>
          </a:xfrm>
          <a:prstGeom prst="cloud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5309970" y="7042534"/>
            <a:ext cx="2518500" cy="12987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4E55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145AC"/>
                </a:solidFill>
              </a:rPr>
              <a:t>web3.py</a:t>
            </a:r>
            <a:endParaRPr sz="3600">
              <a:solidFill>
                <a:srgbClr val="0145AC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315216" y="8475172"/>
            <a:ext cx="32541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E5567"/>
                </a:solidFill>
              </a:rPr>
              <a:t>json-rpc</a:t>
            </a:r>
            <a:br>
              <a:rPr lang="en-US" sz="3600">
                <a:solidFill>
                  <a:srgbClr val="4E5567"/>
                </a:solidFill>
              </a:rPr>
            </a:br>
            <a:r>
              <a:rPr lang="en-US" sz="3600">
                <a:solidFill>
                  <a:srgbClr val="4E5567"/>
                </a:solidFill>
              </a:rPr>
              <a:t>over IPC</a:t>
            </a:r>
            <a:endParaRPr sz="3600">
              <a:solidFill>
                <a:srgbClr val="4E5567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4117444" y="6333813"/>
            <a:ext cx="2894100" cy="1298700"/>
          </a:xfrm>
          <a:prstGeom prst="rect">
            <a:avLst/>
          </a:prstGeom>
          <a:solidFill>
            <a:srgbClr val="F4D6AD"/>
          </a:solidFill>
          <a:ln cap="flat" cmpd="sng" w="9525">
            <a:solidFill>
              <a:srgbClr val="4E55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145AC"/>
                </a:solidFill>
              </a:rPr>
              <a:t>Parity</a:t>
            </a:r>
            <a:endParaRPr sz="3600">
              <a:solidFill>
                <a:srgbClr val="0145AC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5309970" y="10229664"/>
            <a:ext cx="2518500" cy="12987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4E55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145AC"/>
                </a:solidFill>
              </a:rPr>
              <a:t>Geth</a:t>
            </a:r>
            <a:endParaRPr sz="3600">
              <a:solidFill>
                <a:srgbClr val="0145AC"/>
              </a:solidFill>
            </a:endParaRPr>
          </a:p>
        </p:txBody>
      </p:sp>
      <p:cxnSp>
        <p:nvCxnSpPr>
          <p:cNvPr id="98" name="Google Shape;98;p17"/>
          <p:cNvCxnSpPr>
            <a:stCxn id="94" idx="2"/>
            <a:endCxn id="97" idx="0"/>
          </p:cNvCxnSpPr>
          <p:nvPr/>
        </p:nvCxnSpPr>
        <p:spPr>
          <a:xfrm>
            <a:off x="6569220" y="8341234"/>
            <a:ext cx="0" cy="1888500"/>
          </a:xfrm>
          <a:prstGeom prst="straightConnector1">
            <a:avLst/>
          </a:prstGeom>
          <a:noFill/>
          <a:ln cap="flat" cmpd="sng" w="28575">
            <a:solidFill>
              <a:srgbClr val="4E556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7"/>
          <p:cNvSpPr/>
          <p:nvPr/>
        </p:nvSpPr>
        <p:spPr>
          <a:xfrm>
            <a:off x="2791472" y="4912973"/>
            <a:ext cx="2518500" cy="12987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4E55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145AC"/>
                </a:solidFill>
              </a:rPr>
              <a:t>Python App</a:t>
            </a:r>
            <a:endParaRPr sz="3000">
              <a:solidFill>
                <a:srgbClr val="0145AC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828468" y="4912973"/>
            <a:ext cx="2518500" cy="12987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4E55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145AC"/>
                </a:solidFill>
              </a:rPr>
              <a:t>ipython</a:t>
            </a:r>
            <a:endParaRPr sz="3600">
              <a:solidFill>
                <a:srgbClr val="0145AC"/>
              </a:solidFill>
            </a:endParaRPr>
          </a:p>
        </p:txBody>
      </p:sp>
      <p:cxnSp>
        <p:nvCxnSpPr>
          <p:cNvPr id="101" name="Google Shape;101;p17"/>
          <p:cNvCxnSpPr>
            <a:stCxn id="100" idx="2"/>
            <a:endCxn id="94" idx="0"/>
          </p:cNvCxnSpPr>
          <p:nvPr/>
        </p:nvCxnSpPr>
        <p:spPr>
          <a:xfrm flipH="1">
            <a:off x="6569218" y="6211673"/>
            <a:ext cx="2518500" cy="831000"/>
          </a:xfrm>
          <a:prstGeom prst="straightConnector1">
            <a:avLst/>
          </a:prstGeom>
          <a:noFill/>
          <a:ln cap="flat" cmpd="sng" w="28575">
            <a:solidFill>
              <a:srgbClr val="4E556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99" idx="2"/>
            <a:endCxn id="94" idx="0"/>
          </p:cNvCxnSpPr>
          <p:nvPr/>
        </p:nvCxnSpPr>
        <p:spPr>
          <a:xfrm>
            <a:off x="4050722" y="6211673"/>
            <a:ext cx="2518500" cy="831000"/>
          </a:xfrm>
          <a:prstGeom prst="straightConnector1">
            <a:avLst/>
          </a:prstGeom>
          <a:noFill/>
          <a:ln cap="flat" cmpd="sng" w="28575">
            <a:solidFill>
              <a:srgbClr val="4E556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7"/>
          <p:cNvSpPr/>
          <p:nvPr/>
        </p:nvSpPr>
        <p:spPr>
          <a:xfrm>
            <a:off x="18681434" y="5035195"/>
            <a:ext cx="2894100" cy="1298700"/>
          </a:xfrm>
          <a:prstGeom prst="rect">
            <a:avLst/>
          </a:prstGeom>
          <a:solidFill>
            <a:srgbClr val="F4D6AD"/>
          </a:solidFill>
          <a:ln cap="flat" cmpd="sng" w="9525">
            <a:solidFill>
              <a:srgbClr val="4E55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145AC"/>
                </a:solidFill>
              </a:rPr>
              <a:t>Nimbus</a:t>
            </a:r>
            <a:endParaRPr sz="3600">
              <a:solidFill>
                <a:srgbClr val="0145AC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14117444" y="8931047"/>
            <a:ext cx="2894100" cy="1298700"/>
          </a:xfrm>
          <a:prstGeom prst="rect">
            <a:avLst/>
          </a:prstGeom>
          <a:solidFill>
            <a:srgbClr val="F4D6AD"/>
          </a:solidFill>
          <a:ln cap="flat" cmpd="sng" w="9525">
            <a:solidFill>
              <a:srgbClr val="4E55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145AC"/>
                </a:solidFill>
              </a:rPr>
              <a:t>Turbo-Geth</a:t>
            </a:r>
            <a:endParaRPr sz="3600">
              <a:solidFill>
                <a:srgbClr val="0145AC"/>
              </a:solidFill>
            </a:endParaRPr>
          </a:p>
        </p:txBody>
      </p:sp>
      <p:cxnSp>
        <p:nvCxnSpPr>
          <p:cNvPr id="105" name="Google Shape;105;p17"/>
          <p:cNvCxnSpPr>
            <a:stCxn id="97" idx="3"/>
            <a:endCxn id="104" idx="1"/>
          </p:cNvCxnSpPr>
          <p:nvPr/>
        </p:nvCxnSpPr>
        <p:spPr>
          <a:xfrm flipH="1" rot="10800000">
            <a:off x="7828470" y="9580314"/>
            <a:ext cx="6288900" cy="1298700"/>
          </a:xfrm>
          <a:prstGeom prst="straightConnector1">
            <a:avLst/>
          </a:prstGeom>
          <a:noFill/>
          <a:ln cap="flat" cmpd="sng" w="28575">
            <a:solidFill>
              <a:srgbClr val="F4D6AD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6" name="Google Shape;106;p17"/>
          <p:cNvCxnSpPr>
            <a:stCxn id="97" idx="3"/>
            <a:endCxn id="96" idx="1"/>
          </p:cNvCxnSpPr>
          <p:nvPr/>
        </p:nvCxnSpPr>
        <p:spPr>
          <a:xfrm flipH="1" rot="10800000">
            <a:off x="7828470" y="6983214"/>
            <a:ext cx="6288900" cy="3895800"/>
          </a:xfrm>
          <a:prstGeom prst="straightConnector1">
            <a:avLst/>
          </a:prstGeom>
          <a:noFill/>
          <a:ln cap="flat" cmpd="sng" w="28575">
            <a:solidFill>
              <a:srgbClr val="F4D6AD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7" name="Google Shape;107;p17"/>
          <p:cNvCxnSpPr>
            <a:stCxn id="96" idx="2"/>
            <a:endCxn id="104" idx="0"/>
          </p:cNvCxnSpPr>
          <p:nvPr/>
        </p:nvCxnSpPr>
        <p:spPr>
          <a:xfrm>
            <a:off x="15564494" y="7632513"/>
            <a:ext cx="0" cy="1298400"/>
          </a:xfrm>
          <a:prstGeom prst="straightConnector1">
            <a:avLst/>
          </a:prstGeom>
          <a:noFill/>
          <a:ln cap="flat" cmpd="sng" w="28575">
            <a:solidFill>
              <a:srgbClr val="F4D6AD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8" name="Google Shape;108;p17"/>
          <p:cNvCxnSpPr>
            <a:stCxn id="96" idx="3"/>
            <a:endCxn id="103" idx="1"/>
          </p:cNvCxnSpPr>
          <p:nvPr/>
        </p:nvCxnSpPr>
        <p:spPr>
          <a:xfrm flipH="1" rot="10800000">
            <a:off x="17011544" y="5684463"/>
            <a:ext cx="1669800" cy="1298700"/>
          </a:xfrm>
          <a:prstGeom prst="straightConnector1">
            <a:avLst/>
          </a:prstGeom>
          <a:noFill/>
          <a:ln cap="flat" cmpd="sng" w="28575">
            <a:solidFill>
              <a:srgbClr val="F4D6A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9" name="Google Shape;109;p17"/>
          <p:cNvSpPr/>
          <p:nvPr/>
        </p:nvSpPr>
        <p:spPr>
          <a:xfrm>
            <a:off x="17828027" y="7684036"/>
            <a:ext cx="2894100" cy="1298700"/>
          </a:xfrm>
          <a:prstGeom prst="rect">
            <a:avLst/>
          </a:prstGeom>
          <a:solidFill>
            <a:srgbClr val="F4D6AD"/>
          </a:solidFill>
          <a:ln cap="flat" cmpd="sng" w="9525">
            <a:solidFill>
              <a:srgbClr val="4E55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145AC"/>
                </a:solidFill>
              </a:rPr>
              <a:t>Trinity</a:t>
            </a:r>
            <a:endParaRPr sz="3600">
              <a:solidFill>
                <a:srgbClr val="0145AC"/>
              </a:solidFill>
            </a:endParaRPr>
          </a:p>
        </p:txBody>
      </p:sp>
      <p:cxnSp>
        <p:nvCxnSpPr>
          <p:cNvPr id="110" name="Google Shape;110;p17"/>
          <p:cNvCxnSpPr>
            <a:stCxn id="109" idx="2"/>
            <a:endCxn id="104" idx="3"/>
          </p:cNvCxnSpPr>
          <p:nvPr/>
        </p:nvCxnSpPr>
        <p:spPr>
          <a:xfrm flipH="1">
            <a:off x="17011577" y="8982736"/>
            <a:ext cx="2263500" cy="597600"/>
          </a:xfrm>
          <a:prstGeom prst="straightConnector1">
            <a:avLst/>
          </a:prstGeom>
          <a:noFill/>
          <a:ln cap="flat" cmpd="sng" w="28575">
            <a:solidFill>
              <a:srgbClr val="F4D6A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14117444" y="4524199"/>
            <a:ext cx="42042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4D6AD"/>
                </a:solidFill>
              </a:rPr>
              <a:t>ETH Network</a:t>
            </a:r>
            <a:endParaRPr sz="3600">
              <a:solidFill>
                <a:srgbClr val="F4D6AD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942217" y="6071372"/>
            <a:ext cx="32541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E5567"/>
                </a:solidFill>
              </a:rPr>
              <a:t>import</a:t>
            </a:r>
            <a:endParaRPr sz="3600">
              <a:solidFill>
                <a:srgbClr val="4E5567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81" name="Google Shape;481;p5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3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Connect to Ropsten ENS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483" name="Google Shape;483;p53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Build ENS object for custom Ropsten deployment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from ens import ENS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rns = ENS(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w3.providers,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addr="0xbaB9717617D7e50264dE6Ee0Ef152a7CA452CF9C")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Verify connection by looking up an address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rns.address('jarjar.test')</a:t>
            </a:r>
            <a:br>
              <a:rPr lang="en-US" sz="1100">
                <a:solidFill>
                  <a:srgbClr val="EECE1A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'0x13764E8D95F1a659E35274Cf7e8bDf7Cc05188D6'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484" name="Google Shape;484;p53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5" name="Google Shape;485;p53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90" name="Google Shape;490;p5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4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Acquire an ENS name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492" name="Google Shape;492;p54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Connect to giveaway registrar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reg_addr = rns.address('test')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reg_abi = [{'inputs': [{'name': 'label', 'type': 'bytes32'}, 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{'name': 'owner', 'type': 'address'}],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'name': 'register', 'outputs': [], 'payable': False,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'stateMutability': 'nonpayable', 'constant': False,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'type': 'function'}]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reg = w3.eth.contract(address=reg_addr, abi=reg_abi)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Get a name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my_hash = rns.labelhash('</a:t>
            </a:r>
            <a:r>
              <a:rPr b="1" lang="en-US" sz="3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carvertoken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txn = reg.functions.register(my_hash, acct.address).buildTransaction…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493" name="Google Shape;493;p54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4" name="Google Shape;494;p54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99" name="Google Shape;499;p5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5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Set up resolver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501" name="Google Shape;501;p55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Use public resolver for your new name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resolver_addr = rns.address('resolver.eth')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raw_ens = rns.ens._classic_contract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txn = raw_ens.functions.setResolver(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rns.namehash('</a:t>
            </a:r>
            <a:r>
              <a:rPr b="1" lang="en-US" sz="3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carvertoken.test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'),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resolver_addr,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).build...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Load resolver contract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resolver_abi = [{"inputs": [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{"name": "node", "type": "bytes32"}, {"name": "addr", "type": "address"}],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"constant": False, "name": "setAddr", "outputs": [],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"stateMutability": "nonpayable",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"payable": False, "type": "function"}]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resolver = w3.eth.contract(address=resolver_addr, abi=resolver_abi)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2" name="Google Shape;502;p55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3" name="Google Shape;503;p55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08" name="Google Shape;508;p5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6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Point name at contract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510" name="Google Shape;510;p56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In public resolver, point name at contract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namehash = rns.namehash('</a:t>
            </a:r>
            <a:r>
              <a:rPr b="1" lang="en-US" sz="3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carvertoken.test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txn = resolver.functions.setAddr(namehash, token.address).buildTr...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Confirm that your name now resolves to your contract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rns.address('</a:t>
            </a:r>
            <a:r>
              <a:rPr b="1" lang="en-US" sz="3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carvertoken.test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') == token.address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1" name="Google Shape;511;p56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2" name="Google Shape;512;p56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7" name="Google Shape;517;p5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7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Workshop Outline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519" name="Google Shape;519;p57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Install web3.py</a:t>
            </a:r>
            <a:endParaRPr sz="3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Connect to testnet</a:t>
            </a:r>
            <a:endParaRPr>
              <a:solidFill>
                <a:schemeClr val="dk2"/>
              </a:solidFill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Fund local account</a:t>
            </a:r>
            <a:endParaRPr sz="4000">
              <a:solidFill>
                <a:schemeClr val="dk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Deploy token contract</a:t>
            </a:r>
            <a:endParaRPr sz="4000">
              <a:solidFill>
                <a:schemeClr val="dk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Assign an ENS name</a:t>
            </a:r>
            <a:endParaRPr sz="4000">
              <a:solidFill>
                <a:schemeClr val="dk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Swap tokens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520" name="Google Shape;520;p57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1" name="Google Shape;521;p57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  <p:pic>
        <p:nvPicPr>
          <p:cNvPr descr="nyanicorn@2x.png" id="522" name="Google Shape;52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0975" y="9611200"/>
            <a:ext cx="2087600" cy="20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7" name="Google Shape;527;p5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8"/>
          <p:cNvSpPr/>
          <p:nvPr/>
        </p:nvSpPr>
        <p:spPr>
          <a:xfrm rot="7994">
            <a:off x="-3" y="6946472"/>
            <a:ext cx="24384066" cy="126900"/>
          </a:xfrm>
          <a:prstGeom prst="rect">
            <a:avLst/>
          </a:prstGeom>
          <a:gradFill>
            <a:gsLst>
              <a:gs pos="0">
                <a:srgbClr val="F9CDD4"/>
              </a:gs>
              <a:gs pos="12950">
                <a:srgbClr val="FACC9F"/>
              </a:gs>
              <a:gs pos="36570">
                <a:srgbClr val="9FD3AB"/>
              </a:gs>
              <a:gs pos="62750">
                <a:srgbClr val="88D2E6"/>
              </a:gs>
              <a:gs pos="86360">
                <a:srgbClr val="A5AAD5"/>
              </a:gs>
              <a:gs pos="100000">
                <a:srgbClr val="F6A19C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9" name="Google Shape;529;p58"/>
          <p:cNvSpPr txBox="1"/>
          <p:nvPr>
            <p:ph type="title"/>
          </p:nvPr>
        </p:nvSpPr>
        <p:spPr>
          <a:xfrm>
            <a:off x="3928856" y="2672563"/>
            <a:ext cx="16526400" cy="6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200"/>
              <a:buFont typeface="Arial"/>
              <a:buNone/>
            </a:pPr>
            <a:r>
              <a:rPr lang="en-US">
                <a:solidFill>
                  <a:srgbClr val="EEEEEE"/>
                </a:solidFill>
              </a:rPr>
              <a:t>Swap tokens</a:t>
            </a:r>
            <a:endParaRPr/>
          </a:p>
        </p:txBody>
      </p:sp>
      <p:sp>
        <p:nvSpPr>
          <p:cNvPr id="530" name="Google Shape;530;p58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1" name="Google Shape;531;p58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36" name="Google Shape;536;p5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59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Swap tokens with neighbor</a:t>
            </a:r>
            <a:endParaRPr/>
          </a:p>
        </p:txBody>
      </p:sp>
      <p:sp>
        <p:nvSpPr>
          <p:cNvPr id="538" name="Google Shape;538;p59"/>
          <p:cNvSpPr txBox="1"/>
          <p:nvPr/>
        </p:nvSpPr>
        <p:spPr>
          <a:xfrm>
            <a:off x="2308362" y="3143691"/>
            <a:ext cx="19767300" cy="8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Get ENS name for local account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Send token to neighbor's local account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Verify token balance from neighbor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Transaction "cancellation"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Take-home exercise: Atomic Swap</a:t>
            </a:r>
            <a:endParaRPr/>
          </a:p>
        </p:txBody>
      </p:sp>
      <p:sp>
        <p:nvSpPr>
          <p:cNvPr id="539" name="Google Shape;539;p59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0" name="Google Shape;540;p59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45" name="Google Shape;545;p6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0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Get ENS name for local account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547" name="Google Shape;547;p60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Get name from registrar, this time just "</a:t>
            </a:r>
            <a:r>
              <a:rPr lang="en-US" sz="4000">
                <a:solidFill>
                  <a:schemeClr val="accent6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&lt;username&gt;</a:t>
            </a: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.test"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Set resolver for new name to the public resolver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On the resolver contract, set address to your local account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namehash = rns.namehash('</a:t>
            </a:r>
            <a:r>
              <a:rPr b="1" lang="en-US" sz="3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carver.test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resolver.functions.setAddr(namehash, acct.address).buildTransaction...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8" name="Google Shape;548;p60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9" name="Google Shape;549;p60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54" name="Google Shape;554;p6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1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Send token to neighbor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556" name="Google Shape;556;p61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Get ENS name to neighbor local account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Look up neighbor's local account name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neighbor_addr = rns.address('</a:t>
            </a:r>
            <a:r>
              <a:rPr b="1" lang="en-US" sz="3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neighbor.test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')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Send random number of tokens to neighbor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import random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amt = random.randint(0, 9)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txn = token.functions.transfer(neighbor_addr, amt).buildTransaction…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7" name="Google Shape;557;p61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8" name="Google Shape;558;p61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63" name="Google Shape;563;p6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62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Verify token balance from neighbor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565" name="Google Shape;565;p62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Get neighbor's token address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neighbor_token_addr = rns.address('</a:t>
            </a:r>
            <a:r>
              <a:rPr b="1" lang="en-US" sz="3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neighbortoken.test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')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Load neighbor's token contract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neighbor_token = w3.eth.contract(neighbor_token_addr, abi=token.abi)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Check received tokens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neighbor_token.functions.balanceOf(acct.address).call()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US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# check with neighbor to confirm how many tokens they sent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6" name="Google Shape;566;p62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7" name="Google Shape;567;p62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7" name="Google Shape;117;p1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Web3 with remote hosting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119" name="Google Shape;119;p18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2373400" y="3372825"/>
            <a:ext cx="8468700" cy="5290800"/>
          </a:xfrm>
          <a:prstGeom prst="bevel">
            <a:avLst>
              <a:gd fmla="val 1918" name="adj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E5567"/>
                </a:solidFill>
              </a:rPr>
              <a:t>Your Machine</a:t>
            </a:r>
            <a:endParaRPr sz="3600">
              <a:solidFill>
                <a:srgbClr val="4E5567"/>
              </a:solidFill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12406087" y="2939900"/>
            <a:ext cx="10581300" cy="9403128"/>
          </a:xfrm>
          <a:prstGeom prst="cloud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309970" y="7042534"/>
            <a:ext cx="2518500" cy="12987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4E55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145AC"/>
                </a:solidFill>
              </a:rPr>
              <a:t>web3.py</a:t>
            </a:r>
            <a:endParaRPr sz="3600">
              <a:solidFill>
                <a:srgbClr val="0145AC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373400" y="8663625"/>
            <a:ext cx="40773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4D6AD"/>
                </a:solidFill>
              </a:rPr>
              <a:t>json-rpc</a:t>
            </a:r>
            <a:br>
              <a:rPr lang="en-US" sz="3600">
                <a:solidFill>
                  <a:srgbClr val="F4D6AD"/>
                </a:solidFill>
              </a:rPr>
            </a:br>
            <a:r>
              <a:rPr lang="en-US" sz="3600">
                <a:solidFill>
                  <a:srgbClr val="F4D6AD"/>
                </a:solidFill>
              </a:rPr>
              <a:t>over Websockets</a:t>
            </a:r>
            <a:endParaRPr sz="3600">
              <a:solidFill>
                <a:srgbClr val="F4D6AD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14117444" y="6333813"/>
            <a:ext cx="2894100" cy="1298700"/>
          </a:xfrm>
          <a:prstGeom prst="rect">
            <a:avLst/>
          </a:prstGeom>
          <a:solidFill>
            <a:srgbClr val="F4D6AD"/>
          </a:solidFill>
          <a:ln cap="flat" cmpd="sng" w="9525">
            <a:solidFill>
              <a:srgbClr val="4E55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145AC"/>
                </a:solidFill>
              </a:rPr>
              <a:t>Parity</a:t>
            </a:r>
            <a:endParaRPr sz="3600">
              <a:solidFill>
                <a:srgbClr val="0145AC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5309970" y="10229664"/>
            <a:ext cx="2518500" cy="1298700"/>
          </a:xfrm>
          <a:prstGeom prst="rect">
            <a:avLst/>
          </a:prstGeom>
          <a:solidFill>
            <a:srgbClr val="F4D6AD"/>
          </a:solidFill>
          <a:ln cap="flat" cmpd="sng" w="9525">
            <a:solidFill>
              <a:srgbClr val="4E55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145AC"/>
                </a:solidFill>
              </a:rPr>
              <a:t>Infura</a:t>
            </a:r>
            <a:br>
              <a:rPr lang="en-US" sz="3600">
                <a:solidFill>
                  <a:srgbClr val="0145AC"/>
                </a:solidFill>
              </a:rPr>
            </a:br>
            <a:r>
              <a:rPr lang="en-US" sz="3600">
                <a:solidFill>
                  <a:srgbClr val="0145AC"/>
                </a:solidFill>
              </a:rPr>
              <a:t>node</a:t>
            </a:r>
            <a:endParaRPr sz="3600">
              <a:solidFill>
                <a:srgbClr val="0145AC"/>
              </a:solidFill>
            </a:endParaRPr>
          </a:p>
        </p:txBody>
      </p:sp>
      <p:cxnSp>
        <p:nvCxnSpPr>
          <p:cNvPr id="127" name="Google Shape;127;p18"/>
          <p:cNvCxnSpPr>
            <a:stCxn id="123" idx="2"/>
            <a:endCxn id="126" idx="0"/>
          </p:cNvCxnSpPr>
          <p:nvPr/>
        </p:nvCxnSpPr>
        <p:spPr>
          <a:xfrm>
            <a:off x="6569220" y="8341234"/>
            <a:ext cx="0" cy="1888500"/>
          </a:xfrm>
          <a:prstGeom prst="straightConnector1">
            <a:avLst/>
          </a:prstGeom>
          <a:noFill/>
          <a:ln cap="flat" cmpd="sng" w="28575">
            <a:solidFill>
              <a:srgbClr val="F4D6A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8"/>
          <p:cNvSpPr/>
          <p:nvPr/>
        </p:nvSpPr>
        <p:spPr>
          <a:xfrm>
            <a:off x="2791472" y="4912973"/>
            <a:ext cx="2518500" cy="12987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4E55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145AC"/>
                </a:solidFill>
              </a:rPr>
              <a:t>Python App</a:t>
            </a:r>
            <a:endParaRPr sz="3000">
              <a:solidFill>
                <a:srgbClr val="0145AC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7828468" y="4912973"/>
            <a:ext cx="2518500" cy="12987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4E55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145AC"/>
                </a:solidFill>
              </a:rPr>
              <a:t>ipython</a:t>
            </a:r>
            <a:endParaRPr sz="3600">
              <a:solidFill>
                <a:srgbClr val="0145AC"/>
              </a:solidFill>
            </a:endParaRPr>
          </a:p>
        </p:txBody>
      </p:sp>
      <p:cxnSp>
        <p:nvCxnSpPr>
          <p:cNvPr id="130" name="Google Shape;130;p18"/>
          <p:cNvCxnSpPr>
            <a:stCxn id="129" idx="2"/>
            <a:endCxn id="123" idx="0"/>
          </p:cNvCxnSpPr>
          <p:nvPr/>
        </p:nvCxnSpPr>
        <p:spPr>
          <a:xfrm flipH="1">
            <a:off x="6569218" y="6211673"/>
            <a:ext cx="2518500" cy="831000"/>
          </a:xfrm>
          <a:prstGeom prst="straightConnector1">
            <a:avLst/>
          </a:prstGeom>
          <a:noFill/>
          <a:ln cap="flat" cmpd="sng" w="28575">
            <a:solidFill>
              <a:srgbClr val="4E556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8"/>
          <p:cNvCxnSpPr>
            <a:stCxn id="128" idx="2"/>
            <a:endCxn id="123" idx="0"/>
          </p:cNvCxnSpPr>
          <p:nvPr/>
        </p:nvCxnSpPr>
        <p:spPr>
          <a:xfrm>
            <a:off x="4050722" y="6211673"/>
            <a:ext cx="2518500" cy="831000"/>
          </a:xfrm>
          <a:prstGeom prst="straightConnector1">
            <a:avLst/>
          </a:prstGeom>
          <a:noFill/>
          <a:ln cap="flat" cmpd="sng" w="28575">
            <a:solidFill>
              <a:srgbClr val="4E556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8"/>
          <p:cNvSpPr/>
          <p:nvPr/>
        </p:nvSpPr>
        <p:spPr>
          <a:xfrm>
            <a:off x="18681434" y="5035195"/>
            <a:ext cx="2894100" cy="1298700"/>
          </a:xfrm>
          <a:prstGeom prst="rect">
            <a:avLst/>
          </a:prstGeom>
          <a:solidFill>
            <a:srgbClr val="F4D6AD"/>
          </a:solidFill>
          <a:ln cap="flat" cmpd="sng" w="9525">
            <a:solidFill>
              <a:srgbClr val="4E55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145AC"/>
                </a:solidFill>
              </a:rPr>
              <a:t>Nimbus</a:t>
            </a:r>
            <a:endParaRPr sz="3600">
              <a:solidFill>
                <a:srgbClr val="0145AC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14117444" y="8931047"/>
            <a:ext cx="2894100" cy="1298700"/>
          </a:xfrm>
          <a:prstGeom prst="rect">
            <a:avLst/>
          </a:prstGeom>
          <a:solidFill>
            <a:srgbClr val="F4D6AD"/>
          </a:solidFill>
          <a:ln cap="flat" cmpd="sng" w="9525">
            <a:solidFill>
              <a:srgbClr val="4E55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145AC"/>
                </a:solidFill>
              </a:rPr>
              <a:t>Turbo-Geth</a:t>
            </a:r>
            <a:endParaRPr sz="3600">
              <a:solidFill>
                <a:srgbClr val="0145AC"/>
              </a:solidFill>
            </a:endParaRPr>
          </a:p>
        </p:txBody>
      </p:sp>
      <p:cxnSp>
        <p:nvCxnSpPr>
          <p:cNvPr id="134" name="Google Shape;134;p18"/>
          <p:cNvCxnSpPr>
            <a:stCxn id="126" idx="3"/>
            <a:endCxn id="133" idx="1"/>
          </p:cNvCxnSpPr>
          <p:nvPr/>
        </p:nvCxnSpPr>
        <p:spPr>
          <a:xfrm flipH="1" rot="10800000">
            <a:off x="7828470" y="9580314"/>
            <a:ext cx="6288900" cy="1298700"/>
          </a:xfrm>
          <a:prstGeom prst="straightConnector1">
            <a:avLst/>
          </a:prstGeom>
          <a:noFill/>
          <a:ln cap="flat" cmpd="sng" w="28575">
            <a:solidFill>
              <a:srgbClr val="F4D6AD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5" name="Google Shape;135;p18"/>
          <p:cNvCxnSpPr>
            <a:stCxn id="126" idx="3"/>
            <a:endCxn id="125" idx="1"/>
          </p:cNvCxnSpPr>
          <p:nvPr/>
        </p:nvCxnSpPr>
        <p:spPr>
          <a:xfrm flipH="1" rot="10800000">
            <a:off x="7828470" y="6983214"/>
            <a:ext cx="6288900" cy="3895800"/>
          </a:xfrm>
          <a:prstGeom prst="straightConnector1">
            <a:avLst/>
          </a:prstGeom>
          <a:noFill/>
          <a:ln cap="flat" cmpd="sng" w="28575">
            <a:solidFill>
              <a:srgbClr val="F4D6AD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6" name="Google Shape;136;p18"/>
          <p:cNvCxnSpPr>
            <a:stCxn id="125" idx="2"/>
            <a:endCxn id="133" idx="0"/>
          </p:cNvCxnSpPr>
          <p:nvPr/>
        </p:nvCxnSpPr>
        <p:spPr>
          <a:xfrm>
            <a:off x="15564494" y="7632513"/>
            <a:ext cx="0" cy="1298400"/>
          </a:xfrm>
          <a:prstGeom prst="straightConnector1">
            <a:avLst/>
          </a:prstGeom>
          <a:noFill/>
          <a:ln cap="flat" cmpd="sng" w="28575">
            <a:solidFill>
              <a:srgbClr val="F4D6AD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7" name="Google Shape;137;p18"/>
          <p:cNvCxnSpPr>
            <a:stCxn id="125" idx="3"/>
            <a:endCxn id="132" idx="1"/>
          </p:cNvCxnSpPr>
          <p:nvPr/>
        </p:nvCxnSpPr>
        <p:spPr>
          <a:xfrm flipH="1" rot="10800000">
            <a:off x="17011544" y="5684463"/>
            <a:ext cx="1669800" cy="1298700"/>
          </a:xfrm>
          <a:prstGeom prst="straightConnector1">
            <a:avLst/>
          </a:prstGeom>
          <a:noFill/>
          <a:ln cap="flat" cmpd="sng" w="28575">
            <a:solidFill>
              <a:srgbClr val="F4D6A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8" name="Google Shape;138;p18"/>
          <p:cNvSpPr/>
          <p:nvPr/>
        </p:nvSpPr>
        <p:spPr>
          <a:xfrm>
            <a:off x="17828027" y="7684036"/>
            <a:ext cx="2894100" cy="1298700"/>
          </a:xfrm>
          <a:prstGeom prst="rect">
            <a:avLst/>
          </a:prstGeom>
          <a:solidFill>
            <a:srgbClr val="F4D6AD"/>
          </a:solidFill>
          <a:ln cap="flat" cmpd="sng" w="9525">
            <a:solidFill>
              <a:srgbClr val="4E55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145AC"/>
                </a:solidFill>
              </a:rPr>
              <a:t>Trinity</a:t>
            </a:r>
            <a:endParaRPr sz="3600">
              <a:solidFill>
                <a:srgbClr val="0145AC"/>
              </a:solidFill>
            </a:endParaRPr>
          </a:p>
        </p:txBody>
      </p:sp>
      <p:cxnSp>
        <p:nvCxnSpPr>
          <p:cNvPr id="139" name="Google Shape;139;p18"/>
          <p:cNvCxnSpPr>
            <a:stCxn id="138" idx="2"/>
            <a:endCxn id="133" idx="3"/>
          </p:cNvCxnSpPr>
          <p:nvPr/>
        </p:nvCxnSpPr>
        <p:spPr>
          <a:xfrm flipH="1">
            <a:off x="17011577" y="8982736"/>
            <a:ext cx="2263500" cy="597600"/>
          </a:xfrm>
          <a:prstGeom prst="straightConnector1">
            <a:avLst/>
          </a:prstGeom>
          <a:noFill/>
          <a:ln cap="flat" cmpd="sng" w="28575">
            <a:solidFill>
              <a:srgbClr val="F4D6A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0" name="Google Shape;140;p18"/>
          <p:cNvSpPr txBox="1"/>
          <p:nvPr/>
        </p:nvSpPr>
        <p:spPr>
          <a:xfrm>
            <a:off x="14117444" y="4524199"/>
            <a:ext cx="42042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4D6AD"/>
                </a:solidFill>
              </a:rPr>
              <a:t>ETH Network</a:t>
            </a:r>
            <a:endParaRPr sz="3600">
              <a:solidFill>
                <a:srgbClr val="F4D6AD"/>
              </a:solidFill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942217" y="6071372"/>
            <a:ext cx="32541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E5567"/>
                </a:solidFill>
              </a:rPr>
              <a:t>import</a:t>
            </a:r>
            <a:endParaRPr sz="3600">
              <a:solidFill>
                <a:srgbClr val="4E5567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72" name="Google Shape;572;p6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63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Transaction "cancellation"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574" name="Google Shape;574;p63"/>
          <p:cNvSpPr txBox="1"/>
          <p:nvPr/>
        </p:nvSpPr>
        <p:spPr>
          <a:xfrm>
            <a:off x="2308350" y="3294676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Send transaction with low gas price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txn = token.functions.transfer(neighbor_addr, 20).buildTransaction…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nonce = w3.eth.getTransactionCount(acct.address)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price = 1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Confirm on Etherscan that transaction is pending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Send new transaction with same nonce &amp; higher gas price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signature_info = acct.signTransaction(dict(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nonce=nonce,                   # same nonce as pending transaction above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gasPrice=w3.toWei(</a:t>
            </a:r>
            <a:r>
              <a:rPr b="1" lang="en-US" sz="3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, 'gwei'),  # gas price must be at least 10% higher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to=acct.address,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value=0,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gas=21000,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5" name="Google Shape;575;p63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6" name="Google Shape;576;p63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81" name="Google Shape;581;p6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64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Take-home exercise: Atomic Swap</a:t>
            </a:r>
            <a:endParaRPr/>
          </a:p>
        </p:txBody>
      </p:sp>
      <p:sp>
        <p:nvSpPr>
          <p:cNvPr id="583" name="Google Shape;583;p64"/>
          <p:cNvSpPr txBox="1"/>
          <p:nvPr/>
        </p:nvSpPr>
        <p:spPr>
          <a:xfrm>
            <a:off x="2308362" y="3143691"/>
            <a:ext cx="19767300" cy="8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Trade tokens without worry of being cheated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Variant: swap tokens for ether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There can be a few subtleties to get this swap correct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See decentralized exchanges for a general solution</a:t>
            </a:r>
            <a:endParaRPr/>
          </a:p>
        </p:txBody>
      </p:sp>
      <p:sp>
        <p:nvSpPr>
          <p:cNvPr id="584" name="Google Shape;584;p64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5" name="Google Shape;585;p64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90" name="Google Shape;590;p6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65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Workshop Outline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592" name="Google Shape;592;p65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Install web3.py</a:t>
            </a:r>
            <a:endParaRPr sz="3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Connect to testnet</a:t>
            </a:r>
            <a:endParaRPr>
              <a:solidFill>
                <a:schemeClr val="dk2"/>
              </a:solidFill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Fund local account</a:t>
            </a:r>
            <a:endParaRPr sz="4000">
              <a:solidFill>
                <a:schemeClr val="dk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Deploy token contract</a:t>
            </a:r>
            <a:endParaRPr sz="4000">
              <a:solidFill>
                <a:schemeClr val="dk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Assign an ENS name</a:t>
            </a:r>
            <a:endParaRPr sz="4000">
              <a:solidFill>
                <a:schemeClr val="dk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chemeClr val="dk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Swap tokens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593" name="Google Shape;593;p65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4" name="Google Shape;594;p65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  <p:pic>
        <p:nvPicPr>
          <p:cNvPr descr="nyanicorn@2x.png" id="595" name="Google Shape;595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5975" y="10299725"/>
            <a:ext cx="2087600" cy="20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00" name="Google Shape;600;p6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66"/>
          <p:cNvSpPr txBox="1"/>
          <p:nvPr/>
        </p:nvSpPr>
        <p:spPr>
          <a:xfrm>
            <a:off x="1044205" y="653904"/>
            <a:ext cx="2229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You feel more confident in your spell-casting skills</a:t>
            </a:r>
            <a:endParaRPr/>
          </a:p>
        </p:txBody>
      </p:sp>
      <p:sp>
        <p:nvSpPr>
          <p:cNvPr id="602" name="Google Shape;602;p66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3" name="Google Shape;603;p66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  <p:pic>
        <p:nvPicPr>
          <p:cNvPr id="604" name="Google Shape;604;p6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6296" l="0" r="0" t="0"/>
          <a:stretch/>
        </p:blipFill>
        <p:spPr>
          <a:xfrm>
            <a:off x="5855938" y="3406750"/>
            <a:ext cx="12672225" cy="93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09" name="Google Shape;609;p6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7"/>
          <p:cNvSpPr txBox="1"/>
          <p:nvPr/>
        </p:nvSpPr>
        <p:spPr>
          <a:xfrm>
            <a:off x="1044205" y="653904"/>
            <a:ext cx="22295590" cy="228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Huge thank you to the volunteers!</a:t>
            </a:r>
            <a:endParaRPr/>
          </a:p>
        </p:txBody>
      </p:sp>
      <p:sp>
        <p:nvSpPr>
          <p:cNvPr id="611" name="Google Shape;611;p67"/>
          <p:cNvSpPr txBox="1"/>
          <p:nvPr>
            <p:ph idx="4294967295" type="sldNum"/>
          </p:nvPr>
        </p:nvSpPr>
        <p:spPr>
          <a:xfrm>
            <a:off x="220576" y="13134709"/>
            <a:ext cx="283770" cy="46106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2" name="Google Shape;612;p67"/>
          <p:cNvSpPr txBox="1"/>
          <p:nvPr/>
        </p:nvSpPr>
        <p:spPr>
          <a:xfrm>
            <a:off x="22579083" y="13083112"/>
            <a:ext cx="1652696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  <p:sp>
        <p:nvSpPr>
          <p:cNvPr id="613" name="Google Shape;613;p67"/>
          <p:cNvSpPr txBox="1"/>
          <p:nvPr/>
        </p:nvSpPr>
        <p:spPr>
          <a:xfrm>
            <a:off x="2308362" y="3143691"/>
            <a:ext cx="19767300" cy="8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Johns Beharry</a:t>
            </a:r>
            <a:endParaRPr/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Dylan Wilson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Bryant Eisenbach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Christoph Burgdorf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Nick Gheorghita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Keri Clowes</a:t>
            </a:r>
            <a:endParaRPr/>
          </a:p>
        </p:txBody>
      </p:sp>
      <p:pic>
        <p:nvPicPr>
          <p:cNvPr descr="Image" id="614" name="Google Shape;614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03798" y="2321901"/>
            <a:ext cx="5432664" cy="101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19" name="Google Shape;619;p6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68"/>
          <p:cNvSpPr txBox="1"/>
          <p:nvPr/>
        </p:nvSpPr>
        <p:spPr>
          <a:xfrm>
            <a:off x="17157194" y="9639346"/>
            <a:ext cx="5965200" cy="24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000"/>
              <a:buFont typeface="Overpass Mono Light"/>
              <a:buNone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Jason Carver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@carver on github </a:t>
            </a:r>
            <a:endParaRPr/>
          </a:p>
        </p:txBody>
      </p:sp>
      <p:sp>
        <p:nvSpPr>
          <p:cNvPr id="621" name="Google Shape;621;p68"/>
          <p:cNvSpPr txBox="1"/>
          <p:nvPr/>
        </p:nvSpPr>
        <p:spPr>
          <a:xfrm>
            <a:off x="1044205" y="653904"/>
            <a:ext cx="2229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Thank you!</a:t>
            </a:r>
            <a:endParaRPr/>
          </a:p>
        </p:txBody>
      </p:sp>
      <p:sp>
        <p:nvSpPr>
          <p:cNvPr id="622" name="Google Shape;622;p68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3" name="Google Shape;623;p68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  <p:sp>
        <p:nvSpPr>
          <p:cNvPr id="624" name="Google Shape;624;p68"/>
          <p:cNvSpPr txBox="1"/>
          <p:nvPr/>
        </p:nvSpPr>
        <p:spPr>
          <a:xfrm>
            <a:off x="7038175" y="5367303"/>
            <a:ext cx="120189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000"/>
              <a:buFont typeface="Overpass Mono Light"/>
              <a:buNone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Comments or suggestions for next time?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000"/>
              <a:buFont typeface="Overpass Mono Light"/>
              <a:buNone/>
            </a:pPr>
            <a:r>
              <a:t/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000"/>
              <a:buFont typeface="Overpass Mono Light"/>
              <a:buNone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Open a ticket on: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4000" u="sng">
                <a:solidFill>
                  <a:schemeClr val="accent2"/>
                </a:solidFill>
                <a:latin typeface="Overpass Mono Light"/>
                <a:ea typeface="Overpass Mono Light"/>
                <a:cs typeface="Overpass Mono Light"/>
                <a:sym typeface="Overpass Mono Light"/>
                <a:hlinkClick r:id="rId4"/>
              </a:rPr>
              <a:t>github.com/ethereum/web3.py/issues</a:t>
            </a:r>
            <a:endParaRPr sz="4000">
              <a:solidFill>
                <a:schemeClr val="accen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  <p:pic>
        <p:nvPicPr>
          <p:cNvPr id="625" name="Google Shape;625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4365" y="4177451"/>
            <a:ext cx="5965202" cy="7719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30" name="Google Shape;630;p6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69"/>
          <p:cNvSpPr/>
          <p:nvPr/>
        </p:nvSpPr>
        <p:spPr>
          <a:xfrm rot="7994">
            <a:off x="-3" y="6946472"/>
            <a:ext cx="24384066" cy="126900"/>
          </a:xfrm>
          <a:prstGeom prst="rect">
            <a:avLst/>
          </a:prstGeom>
          <a:gradFill>
            <a:gsLst>
              <a:gs pos="0">
                <a:srgbClr val="F9CDD4"/>
              </a:gs>
              <a:gs pos="12950">
                <a:srgbClr val="FACC9F"/>
              </a:gs>
              <a:gs pos="36570">
                <a:srgbClr val="9FD3AB"/>
              </a:gs>
              <a:gs pos="62750">
                <a:srgbClr val="88D2E6"/>
              </a:gs>
              <a:gs pos="86360">
                <a:srgbClr val="A5AAD5"/>
              </a:gs>
              <a:gs pos="100000">
                <a:srgbClr val="F6A19C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2" name="Google Shape;632;p69"/>
          <p:cNvSpPr txBox="1"/>
          <p:nvPr>
            <p:ph type="title"/>
          </p:nvPr>
        </p:nvSpPr>
        <p:spPr>
          <a:xfrm>
            <a:off x="3928856" y="2672563"/>
            <a:ext cx="16526400" cy="61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200"/>
              <a:buFont typeface="Arial"/>
              <a:buNone/>
            </a:pPr>
            <a:r>
              <a:rPr lang="en-US">
                <a:solidFill>
                  <a:srgbClr val="EEEEEE"/>
                </a:solidFill>
              </a:rPr>
              <a:t>Reference Slides</a:t>
            </a:r>
            <a:endParaRPr/>
          </a:p>
        </p:txBody>
      </p:sp>
      <p:sp>
        <p:nvSpPr>
          <p:cNvPr id="633" name="Google Shape;633;p69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4" name="Google Shape;634;p69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39" name="Google Shape;639;p7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70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Getting your hex account address to your neighbor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641" name="Google Shape;641;p70"/>
          <p:cNvSpPr txBox="1"/>
          <p:nvPr/>
        </p:nvSpPr>
        <p:spPr>
          <a:xfrm>
            <a:off x="2308350" y="3294676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Print your local address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acct.address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'0x1234</a:t>
            </a:r>
            <a:r>
              <a:rPr lang="en-US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-US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Open </a:t>
            </a:r>
            <a:r>
              <a:rPr lang="en-US" sz="4000" u="sng">
                <a:solidFill>
                  <a:schemeClr val="accent2"/>
                </a:solidFill>
                <a:latin typeface="Overpass Mono Light"/>
                <a:ea typeface="Overpass Mono Light"/>
                <a:cs typeface="Overpass Mono Light"/>
                <a:sym typeface="Overpass Mono Light"/>
                <a:hlinkClick r:id="rId4"/>
              </a:rPr>
              <a:t>webqr.com/create.html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Copy address into field and click Create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Have neighbor open webqr.com and scan it from your QR code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neighbor_addr = "</a:t>
            </a:r>
            <a:r>
              <a:rPr b="1" lang="en-US" sz="3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0xaBcD...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2" name="Google Shape;642;p70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3" name="Google Shape;643;p70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48" name="Google Shape;648;p7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71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Connect to Infura over HTTPS</a:t>
            </a:r>
            <a:endParaRPr/>
          </a:p>
        </p:txBody>
      </p:sp>
      <p:sp>
        <p:nvSpPr>
          <p:cNvPr id="650" name="Google Shape;650;p71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 u="sng">
                <a:solidFill>
                  <a:schemeClr val="accent2"/>
                </a:solidFill>
                <a:latin typeface="Overpass Mono Light"/>
                <a:ea typeface="Overpass Mono Light"/>
                <a:cs typeface="Overpass Mono Light"/>
                <a:sym typeface="Overpass Mono Light"/>
                <a:hlinkClick r:id="rId4"/>
              </a:rPr>
              <a:t>Register with Infura</a:t>
            </a: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 for API key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Set API key &amp; https environment variables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 export WEB3_INFURA_API_KEY="</a:t>
            </a:r>
            <a:r>
              <a:rPr b="1" lang="en-US" sz="3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l33th4x0r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 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 export WEB3_INFURA_SCHEME="https"</a:t>
            </a:r>
            <a:endParaRPr>
              <a:solidFill>
                <a:schemeClr val="accent3"/>
              </a:solidFill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Launch ipython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 ipython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Load configured web3 instance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from web3.auto.infura.ropsten import w3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651" name="Google Shape;651;p71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2" name="Google Shape;652;p71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57" name="Google Shape;657;p7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72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Create local Ethereum account</a:t>
            </a:r>
            <a:endParaRPr/>
          </a:p>
        </p:txBody>
      </p:sp>
      <p:sp>
        <p:nvSpPr>
          <p:cNvPr id="659" name="Google Shape;659;p72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Create a local private key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from eth_account import Account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acct = Account.create('</a:t>
            </a:r>
            <a:r>
              <a:rPr b="1" lang="en-US" sz="3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smash keyboard for bonus entropy in private key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')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Congratulations, you have an account at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acct.address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-US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0x0123456789abcdef...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660" name="Google Shape;660;p72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1" name="Google Shape;661;p72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6" name="Google Shape;146;p1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Why Web3.</a:t>
            </a:r>
            <a:r>
              <a:rPr lang="en-US" sz="6400">
                <a:solidFill>
                  <a:schemeClr val="accent5"/>
                </a:solidFill>
              </a:rPr>
              <a:t>py</a:t>
            </a:r>
            <a:r>
              <a:rPr lang="en-US" sz="6400">
                <a:solidFill>
                  <a:schemeClr val="lt1"/>
                </a:solidFill>
              </a:rPr>
              <a:t>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308362" y="3143691"/>
            <a:ext cx="19767300" cy="8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Rough API alignment with web3.js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Good for: console, Django, etc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Not good for: JS shops, DApps*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None/>
            </a:pP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*except </a:t>
            </a:r>
            <a:r>
              <a:rPr lang="en-US" sz="3000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Shadowlands</a:t>
            </a:r>
            <a:r>
              <a:rPr lang="en-US" sz="3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, someday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149" name="Google Shape;149;p19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66" name="Google Shape;666;p7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73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Verify local account balance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668" name="Google Shape;668;p73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Check out some </a:t>
            </a:r>
            <a:r>
              <a:rPr lang="en-US" sz="4000" u="sng">
                <a:solidFill>
                  <a:schemeClr val="accent2"/>
                </a:solidFill>
                <a:latin typeface="Overpass Mono Light"/>
                <a:ea typeface="Overpass Mono Light"/>
                <a:cs typeface="Overpass Mono Light"/>
                <a:sym typeface="Overpass Mono Light"/>
                <a:hlinkClick r:id="rId4"/>
              </a:rPr>
              <a:t>eth-account </a:t>
            </a:r>
            <a:r>
              <a:rPr lang="en-US" sz="4000" u="sng">
                <a:solidFill>
                  <a:schemeClr val="accent2"/>
                </a:solidFill>
                <a:latin typeface="Roboto Mono Light"/>
                <a:ea typeface="Roboto Mono Light"/>
                <a:cs typeface="Roboto Mono Light"/>
                <a:sym typeface="Roboto Mono Light"/>
                <a:hlinkClick r:id="rId5"/>
              </a:rPr>
              <a:t>Account</a:t>
            </a:r>
            <a:r>
              <a:rPr lang="en-US" sz="4000" u="sng">
                <a:solidFill>
                  <a:schemeClr val="accent2"/>
                </a:solidFill>
                <a:latin typeface="Overpass Mono Light"/>
                <a:ea typeface="Overpass Mono Light"/>
                <a:cs typeface="Overpass Mono Light"/>
                <a:sym typeface="Overpass Mono Light"/>
                <a:hlinkClick r:id="rId6"/>
              </a:rPr>
              <a:t> APIs</a:t>
            </a: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: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help(acct)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|  encrypt(self, password)</a:t>
            </a:r>
            <a:br>
              <a:rPr lang="en-US" sz="3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|  signHash(self, message_hash)</a:t>
            </a:r>
            <a:br>
              <a:rPr lang="en-US" sz="3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|  signTransaction(self, transaction_dict)  # &lt;- Today we'll use this one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Check balance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w3.eth.getBalance(acct.address)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chemeClr val="accent3"/>
              </a:solidFill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Naturally, account is empty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669" name="Google Shape;669;p73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0" name="Google Shape;670;p73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75" name="Google Shape;675;p7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4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Fund local account: Android</a:t>
            </a:r>
            <a:endParaRPr/>
          </a:p>
        </p:txBody>
      </p:sp>
      <p:sp>
        <p:nvSpPr>
          <p:cNvPr id="677" name="Google Shape;677;p74"/>
          <p:cNvSpPr txBox="1"/>
          <p:nvPr/>
        </p:nvSpPr>
        <p:spPr>
          <a:xfrm>
            <a:off x="2308362" y="3143691"/>
            <a:ext cx="19767300" cy="8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Import private key from paper wallet</a:t>
            </a: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 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Make QR code for local address</a:t>
            </a:r>
            <a:endParaRPr/>
          </a:p>
          <a:p>
            <a:pPr indent="-914400" lvl="0" marL="914400" marR="0" rtl="0" algn="l">
              <a:lnSpc>
                <a:spcPct val="140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Send paper Ropsten ETH to local address</a:t>
            </a:r>
            <a:endParaRPr/>
          </a:p>
        </p:txBody>
      </p:sp>
      <p:sp>
        <p:nvSpPr>
          <p:cNvPr id="678" name="Google Shape;678;p74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9" name="Google Shape;679;p74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84" name="Google Shape;684;p7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75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Import private key from paper wallet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686" name="Google Shape;686;p75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Sidebar -&gt; Keys -&gt; (*) ECDSA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Scan QR code</a:t>
            </a:r>
            <a:endParaRPr>
              <a:solidFill>
                <a:schemeClr val="accent3"/>
              </a:solidFill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Switch network to Ropsten</a:t>
            </a:r>
            <a:endParaRPr sz="4000">
              <a:solidFill>
                <a:schemeClr val="accent3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Sidebar -&gt; Accounts -&gt; Choose new account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Confirm ETH balance on mobile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687" name="Google Shape;687;p75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8" name="Google Shape;688;p75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93" name="Google Shape;693;p7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6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Make QR code for local address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695" name="Google Shape;695;p76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Display local address again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acct.address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'0x8c9E19726f9a30aDE3B4b7d371761eA7dA35c1C5'</a:t>
            </a:r>
            <a:endParaRPr sz="30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Visit </a:t>
            </a:r>
            <a:r>
              <a:rPr lang="en-US" sz="4000" u="sng">
                <a:solidFill>
                  <a:schemeClr val="accent2"/>
                </a:solidFill>
                <a:latin typeface="Overpass Mono Light"/>
                <a:ea typeface="Overpass Mono Light"/>
                <a:cs typeface="Overpass Mono Light"/>
                <a:sym typeface="Overpass Mono Light"/>
                <a:hlinkClick r:id="rId4"/>
              </a:rPr>
              <a:t>webqr.com/create.html</a:t>
            </a:r>
            <a:endParaRPr>
              <a:solidFill>
                <a:schemeClr val="accent3"/>
              </a:solidFill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Paste in address without quotes, like: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b="1" lang="en-US" sz="3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0x8c9E19726f9a30aDE3B4b7d371761eA7dA35c1C5</a:t>
            </a:r>
            <a:r>
              <a:rPr lang="en-US" sz="3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sz="4000">
              <a:solidFill>
                <a:schemeClr val="accent3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Click Create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696" name="Google Shape;696;p76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7" name="Google Shape;697;p76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02" name="Google Shape;702;p7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77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Send paper Ropsten ETH to local address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704" name="Google Shape;704;p77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In wallet view, click green arrow in top right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Under </a:t>
            </a:r>
            <a:r>
              <a:rPr lang="en-US" sz="4000">
                <a:solidFill>
                  <a:schemeClr val="accent3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To</a:t>
            </a: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, click camera to scan QR code for local address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Send 0.5 ETH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Press green key circle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Confirm ETH at local address</a:t>
            </a:r>
            <a:b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balance = w3.eth.getBalance(acct.address)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w3.fromWei(balance, 'ether')</a:t>
            </a:r>
            <a:b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3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Decimal('0.5')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705" name="Google Shape;705;p77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6" name="Google Shape;706;p77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5" name="Google Shape;155;p2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Follow Along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7" name="Google Shape;157;p20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375" y="2861925"/>
            <a:ext cx="9187650" cy="91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11358275" y="3639925"/>
            <a:ext cx="1147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</a:rPr>
              <a:t>https://is.gd/LAEED9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1358275" y="7339950"/>
            <a:ext cx="1147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Chat: </a:t>
            </a:r>
            <a:r>
              <a:rPr lang="en-US" sz="3600" u="sng">
                <a:solidFill>
                  <a:schemeClr val="accent2"/>
                </a:solidFill>
                <a:hlinkClick r:id="rId5"/>
              </a:rPr>
              <a:t>gitter.im/ethereum-py/intro-workshop</a:t>
            </a:r>
            <a:endParaRPr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-1127301" y="-634108"/>
            <a:ext cx="26638601" cy="14984216"/>
          </a:xfrm>
          <a:prstGeom prst="rect">
            <a:avLst/>
          </a:prstGeom>
          <a:gradFill>
            <a:gsLst>
              <a:gs pos="0">
                <a:srgbClr val="F9CDD4"/>
              </a:gs>
              <a:gs pos="12946">
                <a:srgbClr val="FACC9F"/>
              </a:gs>
              <a:gs pos="36571">
                <a:srgbClr val="9FD3AB"/>
              </a:gs>
              <a:gs pos="62753">
                <a:srgbClr val="88D2E6"/>
              </a:gs>
              <a:gs pos="86358">
                <a:srgbClr val="A5AAD5"/>
              </a:gs>
              <a:gs pos="100000">
                <a:srgbClr val="F6A19C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7" name="Google Shape;167;p21"/>
          <p:cNvPicPr preferRelativeResize="0"/>
          <p:nvPr/>
        </p:nvPicPr>
        <p:blipFill rotWithShape="1">
          <a:blip r:embed="rId3">
            <a:alphaModFix amt="48491"/>
          </a:blip>
          <a:srcRect b="0" l="0" r="0" t="0"/>
          <a:stretch/>
        </p:blipFill>
        <p:spPr>
          <a:xfrm>
            <a:off x="-1278832" y="-1170223"/>
            <a:ext cx="26790132" cy="1506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>
            <p:ph idx="4294967295" type="sldNum"/>
          </p:nvPr>
        </p:nvSpPr>
        <p:spPr>
          <a:xfrm>
            <a:off x="220576" y="13134709"/>
            <a:ext cx="283770" cy="46106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2851355" y="2936075"/>
            <a:ext cx="18681290" cy="6856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This is a live-fire exercise.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Expect some snags.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23557652" y="13433870"/>
            <a:ext cx="1652696" cy="56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 iv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5" name="Google Shape;175;p2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152225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>
            <p:ph type="title"/>
          </p:nvPr>
        </p:nvSpPr>
        <p:spPr>
          <a:xfrm>
            <a:off x="831922" y="653904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400"/>
              <a:buFont typeface="Arial"/>
              <a:buNone/>
            </a:pPr>
            <a:r>
              <a:rPr lang="en-US" sz="6400">
                <a:solidFill>
                  <a:srgbClr val="EEEEEE"/>
                </a:solidFill>
              </a:rPr>
              <a:t>Workshop Outline</a:t>
            </a:r>
            <a:endParaRPr sz="6400">
              <a:solidFill>
                <a:srgbClr val="EEEEEE"/>
              </a:solidFill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2308350" y="3143701"/>
            <a:ext cx="19767300" cy="9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914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Install web3.py</a:t>
            </a:r>
            <a:endParaRPr sz="3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Connect to testnet</a:t>
            </a:r>
            <a:endParaRPr>
              <a:solidFill>
                <a:schemeClr val="accent3"/>
              </a:solidFill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Fund local account</a:t>
            </a:r>
            <a:endParaRPr sz="4000">
              <a:solidFill>
                <a:schemeClr val="accent3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Deploy token contract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Assign an ENS name</a:t>
            </a:r>
            <a:endParaRPr sz="4000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914400" lvl="0" marL="91440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rgbClr val="EEEEEE"/>
              </a:buClr>
              <a:buSzPts val="6000"/>
              <a:buFont typeface="Overpass Mono Light"/>
              <a:buChar char="•"/>
            </a:pPr>
            <a:r>
              <a:rPr lang="en-US" sz="4000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Swap tokens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178" name="Google Shape;178;p22"/>
          <p:cNvSpPr txBox="1"/>
          <p:nvPr>
            <p:ph idx="4294967295" type="sldNum"/>
          </p:nvPr>
        </p:nvSpPr>
        <p:spPr>
          <a:xfrm>
            <a:off x="220576" y="13134709"/>
            <a:ext cx="2838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22579083" y="13083112"/>
            <a:ext cx="1652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