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6" r:id="rId6"/>
    <p:sldId id="267" r:id="rId7"/>
    <p:sldId id="257" r:id="rId8"/>
    <p:sldId id="261" r:id="rId9"/>
    <p:sldId id="262" r:id="rId10"/>
    <p:sldId id="263" r:id="rId11"/>
    <p:sldId id="264" r:id="rId12"/>
    <p:sldId id="265"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C550F-B6B0-45CE-886F-79D526F0F834}" type="datetimeFigureOut">
              <a:rPr lang="tr-TR" smtClean="0"/>
              <a:t>21.09.2017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11A1E-E7D0-4C25-9C7E-A45247D266D5}" type="slidenum">
              <a:rPr lang="tr-TR" smtClean="0"/>
              <a:t>‹#›</a:t>
            </a:fld>
            <a:endParaRPr lang="tr-TR"/>
          </a:p>
        </p:txBody>
      </p:sp>
    </p:spTree>
    <p:extLst>
      <p:ext uri="{BB962C8B-B14F-4D97-AF65-F5344CB8AC3E}">
        <p14:creationId xmlns:p14="http://schemas.microsoft.com/office/powerpoint/2010/main" val="43627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5D11A1E-E7D0-4C25-9C7E-A45247D266D5}" type="slidenum">
              <a:rPr lang="tr-TR" smtClean="0"/>
              <a:t>5</a:t>
            </a:fld>
            <a:endParaRPr lang="tr-TR"/>
          </a:p>
        </p:txBody>
      </p:sp>
    </p:spTree>
    <p:extLst>
      <p:ext uri="{BB962C8B-B14F-4D97-AF65-F5344CB8AC3E}">
        <p14:creationId xmlns:p14="http://schemas.microsoft.com/office/powerpoint/2010/main" val="202487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59B853A4-E5B4-447A-A291-C3587D4766EF}" type="datetimeFigureOut">
              <a:rPr lang="tr-TR" smtClean="0"/>
              <a:t>21.09.2017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14307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9B853A4-E5B4-447A-A291-C3587D4766EF}" type="datetimeFigureOut">
              <a:rPr lang="tr-TR" smtClean="0"/>
              <a:t>21.09.2017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265460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9B853A4-E5B4-447A-A291-C3587D4766EF}" type="datetimeFigureOut">
              <a:rPr lang="tr-TR" smtClean="0"/>
              <a:t>21.09.2017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89020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9B853A4-E5B4-447A-A291-C3587D4766EF}" type="datetimeFigureOut">
              <a:rPr lang="tr-TR" smtClean="0"/>
              <a:t>21.09.2017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351392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59B853A4-E5B4-447A-A291-C3587D4766EF}" type="datetimeFigureOut">
              <a:rPr lang="tr-TR" smtClean="0"/>
              <a:t>21.09.2017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236700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59B853A4-E5B4-447A-A291-C3587D4766EF}" type="datetimeFigureOut">
              <a:rPr lang="tr-TR" smtClean="0"/>
              <a:t>21.09.2017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394975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59B853A4-E5B4-447A-A291-C3587D4766EF}" type="datetimeFigureOut">
              <a:rPr lang="tr-TR" smtClean="0"/>
              <a:t>21.09.2017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212592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9B853A4-E5B4-447A-A291-C3587D4766EF}" type="datetimeFigureOut">
              <a:rPr lang="tr-TR" smtClean="0"/>
              <a:t>21.09.2017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40293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9B853A4-E5B4-447A-A291-C3587D4766EF}" type="datetimeFigureOut">
              <a:rPr lang="tr-TR" smtClean="0"/>
              <a:t>21.09.2017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297397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59B853A4-E5B4-447A-A291-C3587D4766EF}" type="datetimeFigureOut">
              <a:rPr lang="tr-TR" smtClean="0"/>
              <a:t>21.09.2017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192178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59B853A4-E5B4-447A-A291-C3587D4766EF}" type="datetimeFigureOut">
              <a:rPr lang="tr-TR" smtClean="0"/>
              <a:t>21.09.2017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7516851-951B-4F3E-A13D-775D415DAEDD}" type="slidenum">
              <a:rPr lang="tr-TR" smtClean="0"/>
              <a:t>‹#›</a:t>
            </a:fld>
            <a:endParaRPr lang="tr-TR"/>
          </a:p>
        </p:txBody>
      </p:sp>
    </p:spTree>
    <p:extLst>
      <p:ext uri="{BB962C8B-B14F-4D97-AF65-F5344CB8AC3E}">
        <p14:creationId xmlns:p14="http://schemas.microsoft.com/office/powerpoint/2010/main" val="146622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853A4-E5B4-447A-A291-C3587D4766EF}" type="datetimeFigureOut">
              <a:rPr lang="tr-TR" smtClean="0"/>
              <a:t>21.09.2017</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16851-951B-4F3E-A13D-775D415DAEDD}" type="slidenum">
              <a:rPr lang="tr-TR" smtClean="0"/>
              <a:t>‹#›</a:t>
            </a:fld>
            <a:endParaRPr lang="tr-TR"/>
          </a:p>
        </p:txBody>
      </p:sp>
    </p:spTree>
    <p:extLst>
      <p:ext uri="{BB962C8B-B14F-4D97-AF65-F5344CB8AC3E}">
        <p14:creationId xmlns:p14="http://schemas.microsoft.com/office/powerpoint/2010/main" val="472733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633183" y="1190601"/>
            <a:ext cx="9144000" cy="2387600"/>
          </a:xfrm>
        </p:spPr>
        <p:txBody>
          <a:bodyPr>
            <a:noAutofit/>
          </a:bodyPr>
          <a:lstStyle/>
          <a:p>
            <a:r>
              <a:rPr lang="tr-TR" sz="6600" b="1" dirty="0" smtClean="0">
                <a:solidFill>
                  <a:srgbClr val="C00000"/>
                </a:solidFill>
              </a:rPr>
              <a:t>MAT237 LİNEER CEBİR</a:t>
            </a:r>
            <a:endParaRPr lang="tr-TR" sz="6600" dirty="0"/>
          </a:p>
        </p:txBody>
      </p:sp>
      <p:sp>
        <p:nvSpPr>
          <p:cNvPr id="3" name="Alt Başlık 2"/>
          <p:cNvSpPr>
            <a:spLocks noGrp="1"/>
          </p:cNvSpPr>
          <p:nvPr>
            <p:ph type="subTitle" idx="1"/>
          </p:nvPr>
        </p:nvSpPr>
        <p:spPr>
          <a:xfrm>
            <a:off x="1633183" y="5321656"/>
            <a:ext cx="9144000" cy="1010905"/>
          </a:xfrm>
        </p:spPr>
        <p:txBody>
          <a:bodyPr/>
          <a:lstStyle/>
          <a:p>
            <a:r>
              <a:rPr lang="tr-TR" dirty="0" smtClean="0"/>
              <a:t>Yrd. Doç. Dr. Meriç Çetin</a:t>
            </a:r>
          </a:p>
          <a:p>
            <a:r>
              <a:rPr lang="tr-TR" dirty="0" smtClean="0"/>
              <a:t>2017</a:t>
            </a:r>
          </a:p>
          <a:p>
            <a:endParaRPr lang="tr-TR" dirty="0"/>
          </a:p>
        </p:txBody>
      </p:sp>
    </p:spTree>
    <p:extLst>
      <p:ext uri="{BB962C8B-B14F-4D97-AF65-F5344CB8AC3E}">
        <p14:creationId xmlns:p14="http://schemas.microsoft.com/office/powerpoint/2010/main" val="892671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55042" y="168322"/>
            <a:ext cx="4740039" cy="2163239"/>
          </a:xfrm>
          <a:prstGeom prst="rect">
            <a:avLst/>
          </a:prstGeom>
        </p:spPr>
      </p:pic>
      <p:pic>
        <p:nvPicPr>
          <p:cNvPr id="5" name="Resim 4"/>
          <p:cNvPicPr>
            <a:picLocks noChangeAspect="1"/>
          </p:cNvPicPr>
          <p:nvPr/>
        </p:nvPicPr>
        <p:blipFill>
          <a:blip r:embed="rId3"/>
          <a:stretch>
            <a:fillRect/>
          </a:stretch>
        </p:blipFill>
        <p:spPr>
          <a:xfrm>
            <a:off x="6324742" y="122832"/>
            <a:ext cx="4279567" cy="2607299"/>
          </a:xfrm>
          <a:prstGeom prst="rect">
            <a:avLst/>
          </a:prstGeom>
        </p:spPr>
      </p:pic>
      <p:pic>
        <p:nvPicPr>
          <p:cNvPr id="6" name="Resim 5"/>
          <p:cNvPicPr>
            <a:picLocks noChangeAspect="1"/>
          </p:cNvPicPr>
          <p:nvPr/>
        </p:nvPicPr>
        <p:blipFill>
          <a:blip r:embed="rId4"/>
          <a:stretch>
            <a:fillRect/>
          </a:stretch>
        </p:blipFill>
        <p:spPr>
          <a:xfrm>
            <a:off x="2623285" y="1249941"/>
            <a:ext cx="3695700" cy="2505075"/>
          </a:xfrm>
          <a:prstGeom prst="rect">
            <a:avLst/>
          </a:prstGeom>
        </p:spPr>
      </p:pic>
      <p:pic>
        <p:nvPicPr>
          <p:cNvPr id="7" name="Resim 6"/>
          <p:cNvPicPr>
            <a:picLocks noChangeAspect="1"/>
          </p:cNvPicPr>
          <p:nvPr/>
        </p:nvPicPr>
        <p:blipFill>
          <a:blip r:embed="rId5"/>
          <a:stretch>
            <a:fillRect/>
          </a:stretch>
        </p:blipFill>
        <p:spPr>
          <a:xfrm>
            <a:off x="184849" y="3751665"/>
            <a:ext cx="4170244" cy="2005840"/>
          </a:xfrm>
          <a:prstGeom prst="rect">
            <a:avLst/>
          </a:prstGeom>
        </p:spPr>
      </p:pic>
      <p:pic>
        <p:nvPicPr>
          <p:cNvPr id="8" name="Resim 7"/>
          <p:cNvPicPr>
            <a:picLocks noChangeAspect="1"/>
          </p:cNvPicPr>
          <p:nvPr/>
        </p:nvPicPr>
        <p:blipFill>
          <a:blip r:embed="rId6"/>
          <a:stretch>
            <a:fillRect/>
          </a:stretch>
        </p:blipFill>
        <p:spPr>
          <a:xfrm>
            <a:off x="2623285" y="4713956"/>
            <a:ext cx="3306454" cy="2104860"/>
          </a:xfrm>
          <a:prstGeom prst="rect">
            <a:avLst/>
          </a:prstGeom>
        </p:spPr>
      </p:pic>
      <p:pic>
        <p:nvPicPr>
          <p:cNvPr id="9" name="Resim 8"/>
          <p:cNvPicPr>
            <a:picLocks noChangeAspect="1"/>
          </p:cNvPicPr>
          <p:nvPr/>
        </p:nvPicPr>
        <p:blipFill>
          <a:blip r:embed="rId7"/>
          <a:stretch>
            <a:fillRect/>
          </a:stretch>
        </p:blipFill>
        <p:spPr>
          <a:xfrm>
            <a:off x="5929739" y="2731214"/>
            <a:ext cx="5179539" cy="2079846"/>
          </a:xfrm>
          <a:prstGeom prst="rect">
            <a:avLst/>
          </a:prstGeom>
        </p:spPr>
      </p:pic>
      <p:pic>
        <p:nvPicPr>
          <p:cNvPr id="10" name="Resim 9"/>
          <p:cNvPicPr>
            <a:picLocks noChangeAspect="1"/>
          </p:cNvPicPr>
          <p:nvPr/>
        </p:nvPicPr>
        <p:blipFill>
          <a:blip r:embed="rId8"/>
          <a:stretch>
            <a:fillRect/>
          </a:stretch>
        </p:blipFill>
        <p:spPr>
          <a:xfrm>
            <a:off x="8368175" y="4556467"/>
            <a:ext cx="3813092" cy="2055874"/>
          </a:xfrm>
          <a:prstGeom prst="rect">
            <a:avLst/>
          </a:prstGeom>
        </p:spPr>
      </p:pic>
    </p:spTree>
    <p:extLst>
      <p:ext uri="{BB962C8B-B14F-4D97-AF65-F5344CB8AC3E}">
        <p14:creationId xmlns:p14="http://schemas.microsoft.com/office/powerpoint/2010/main" val="4150674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05440" y="214454"/>
            <a:ext cx="11506829" cy="2310382"/>
          </a:xfrm>
          <a:prstGeom prst="rect">
            <a:avLst/>
          </a:prstGeom>
        </p:spPr>
      </p:pic>
      <p:pic>
        <p:nvPicPr>
          <p:cNvPr id="5" name="Resim 4"/>
          <p:cNvPicPr>
            <a:picLocks noChangeAspect="1"/>
          </p:cNvPicPr>
          <p:nvPr/>
        </p:nvPicPr>
        <p:blipFill>
          <a:blip r:embed="rId3"/>
          <a:stretch>
            <a:fillRect/>
          </a:stretch>
        </p:blipFill>
        <p:spPr>
          <a:xfrm>
            <a:off x="923461" y="2886088"/>
            <a:ext cx="10659573" cy="3290875"/>
          </a:xfrm>
          <a:prstGeom prst="rect">
            <a:avLst/>
          </a:prstGeom>
        </p:spPr>
      </p:pic>
    </p:spTree>
    <p:extLst>
      <p:ext uri="{BB962C8B-B14F-4D97-AF65-F5344CB8AC3E}">
        <p14:creationId xmlns:p14="http://schemas.microsoft.com/office/powerpoint/2010/main" val="4238276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74057"/>
            <a:ext cx="10515600" cy="808582"/>
          </a:xfrm>
        </p:spPr>
        <p:txBody>
          <a:bodyPr>
            <a:normAutofit/>
          </a:bodyPr>
          <a:lstStyle/>
          <a:p>
            <a:r>
              <a:rPr lang="tr-TR" sz="4000" b="1" dirty="0" smtClean="0">
                <a:solidFill>
                  <a:srgbClr val="C00000"/>
                </a:solidFill>
              </a:rPr>
              <a:t>Lineer Cebir Nedir?</a:t>
            </a:r>
            <a:endParaRPr lang="tr-TR" sz="4000" b="1" dirty="0">
              <a:solidFill>
                <a:srgbClr val="C00000"/>
              </a:solidFill>
            </a:endParaRPr>
          </a:p>
        </p:txBody>
      </p:sp>
      <p:sp>
        <p:nvSpPr>
          <p:cNvPr id="3" name="İçerik Yer Tutucusu 2"/>
          <p:cNvSpPr>
            <a:spLocks noGrp="1"/>
          </p:cNvSpPr>
          <p:nvPr>
            <p:ph idx="1"/>
          </p:nvPr>
        </p:nvSpPr>
        <p:spPr>
          <a:xfrm>
            <a:off x="592541" y="1201003"/>
            <a:ext cx="10515600" cy="4907721"/>
          </a:xfrm>
        </p:spPr>
        <p:txBody>
          <a:bodyPr>
            <a:normAutofit lnSpcReduction="10000"/>
          </a:bodyPr>
          <a:lstStyle/>
          <a:p>
            <a:r>
              <a:rPr lang="tr-TR" sz="2400" dirty="0"/>
              <a:t>Önceki matematik derslerinde muhtemelen küçük doğrusal denklem sistemleri ile </a:t>
            </a:r>
            <a:r>
              <a:rPr lang="tr-TR" sz="2400" dirty="0" smtClean="0"/>
              <a:t>karşılaştınız. </a:t>
            </a:r>
          </a:p>
          <a:p>
            <a:r>
              <a:rPr lang="tr-TR" sz="2400" dirty="0" smtClean="0"/>
              <a:t>Örneğin</a:t>
            </a:r>
            <a:r>
              <a:rPr lang="tr-TR" sz="2400" dirty="0"/>
              <a:t>, 5000 kilometre uzaklıktaki iki şehir arasında bir uçakta seyahat ettiğinizi varsayalım. </a:t>
            </a:r>
            <a:endParaRPr lang="tr-TR" sz="2400" dirty="0" smtClean="0"/>
          </a:p>
          <a:p>
            <a:endParaRPr lang="tr-TR" sz="2400" dirty="0"/>
          </a:p>
          <a:p>
            <a:pPr marL="0" indent="0">
              <a:buNone/>
            </a:pPr>
            <a:r>
              <a:rPr lang="tr-TR" sz="2400" dirty="0" smtClean="0"/>
              <a:t>Yolculuk </a:t>
            </a:r>
            <a:r>
              <a:rPr lang="tr-TR" sz="2400" dirty="0" smtClean="0"/>
              <a:t>aynı gün </a:t>
            </a:r>
            <a:r>
              <a:rPr lang="tr-TR" sz="2400" dirty="0" smtClean="0"/>
              <a:t>içinde </a:t>
            </a:r>
            <a:r>
              <a:rPr lang="tr-TR" sz="2400" dirty="0" smtClean="0"/>
              <a:t>hedef şehre giderken </a:t>
            </a:r>
            <a:endParaRPr lang="tr-TR" sz="2400" dirty="0" smtClean="0"/>
          </a:p>
          <a:p>
            <a:pPr marL="0" indent="0">
              <a:buNone/>
            </a:pPr>
            <a:r>
              <a:rPr lang="tr-TR" sz="2400" dirty="0" smtClean="0"/>
              <a:t>rüzgar yönüne </a:t>
            </a:r>
            <a:r>
              <a:rPr lang="tr-TR" sz="2400" dirty="0" smtClean="0"/>
              <a:t>karşı </a:t>
            </a:r>
            <a:r>
              <a:rPr lang="tr-TR" sz="2400" dirty="0" smtClean="0"/>
              <a:t>6.25 </a:t>
            </a:r>
            <a:r>
              <a:rPr lang="tr-TR" sz="2400" dirty="0"/>
              <a:t>saat, </a:t>
            </a:r>
            <a:endParaRPr lang="tr-TR" sz="2400" dirty="0" smtClean="0"/>
          </a:p>
          <a:p>
            <a:pPr marL="0" indent="0">
              <a:buNone/>
            </a:pPr>
            <a:r>
              <a:rPr lang="tr-TR" sz="2400" dirty="0" smtClean="0"/>
              <a:t>dönerken </a:t>
            </a:r>
            <a:r>
              <a:rPr lang="tr-TR" sz="2400" dirty="0" smtClean="0"/>
              <a:t>rüzgar yönünde </a:t>
            </a:r>
            <a:r>
              <a:rPr lang="tr-TR" sz="2400" dirty="0" smtClean="0"/>
              <a:t>sadece </a:t>
            </a:r>
            <a:r>
              <a:rPr lang="tr-TR" sz="2400" dirty="0"/>
              <a:t>5 saat sürerse, </a:t>
            </a:r>
            <a:endParaRPr lang="tr-TR" sz="2400" dirty="0" smtClean="0"/>
          </a:p>
          <a:p>
            <a:pPr marL="0" indent="0">
              <a:buNone/>
            </a:pPr>
            <a:r>
              <a:rPr lang="tr-TR" sz="2400" dirty="0" smtClean="0"/>
              <a:t>uçağın </a:t>
            </a:r>
            <a:r>
              <a:rPr lang="tr-TR" sz="2400" dirty="0"/>
              <a:t>yerdeki </a:t>
            </a:r>
            <a:r>
              <a:rPr lang="tr-TR" sz="2400" dirty="0" smtClean="0"/>
              <a:t>hızını </a:t>
            </a:r>
            <a:r>
              <a:rPr lang="tr-TR" sz="2400" dirty="0"/>
              <a:t>ve rüzgarın hızını bulabilir </a:t>
            </a:r>
            <a:r>
              <a:rPr lang="tr-TR" sz="2400" dirty="0" smtClean="0"/>
              <a:t>misiniz? </a:t>
            </a:r>
          </a:p>
          <a:p>
            <a:pPr marL="0" indent="0">
              <a:buNone/>
            </a:pPr>
            <a:r>
              <a:rPr lang="tr-TR" sz="2400" dirty="0" smtClean="0"/>
              <a:t>Her </a:t>
            </a:r>
            <a:r>
              <a:rPr lang="tr-TR" sz="2400" dirty="0"/>
              <a:t>ikisinin de sabit kalacağını </a:t>
            </a:r>
            <a:r>
              <a:rPr lang="tr-TR" sz="2400" dirty="0" smtClean="0"/>
              <a:t>varsayıyor </a:t>
            </a:r>
            <a:r>
              <a:rPr lang="tr-TR" sz="2400" dirty="0"/>
              <a:t>musunuz</a:t>
            </a:r>
            <a:r>
              <a:rPr lang="tr-TR" sz="2400" dirty="0" smtClean="0"/>
              <a:t>?</a:t>
            </a:r>
          </a:p>
          <a:p>
            <a:pPr marL="0" indent="0">
              <a:buNone/>
            </a:pPr>
            <a:endParaRPr lang="tr-TR" sz="2400" dirty="0"/>
          </a:p>
          <a:p>
            <a:r>
              <a:rPr lang="tr-TR" sz="2400" dirty="0" smtClean="0"/>
              <a:t>X uçağın hızını, Y rüzgarın hızını göstermek üzere; </a:t>
            </a:r>
            <a:endParaRPr lang="tr-TR" sz="2400" dirty="0"/>
          </a:p>
        </p:txBody>
      </p:sp>
      <p:pic>
        <p:nvPicPr>
          <p:cNvPr id="4" name="Resim 3"/>
          <p:cNvPicPr>
            <a:picLocks noChangeAspect="1"/>
          </p:cNvPicPr>
          <p:nvPr/>
        </p:nvPicPr>
        <p:blipFill>
          <a:blip r:embed="rId2"/>
          <a:stretch>
            <a:fillRect/>
          </a:stretch>
        </p:blipFill>
        <p:spPr>
          <a:xfrm>
            <a:off x="7691651" y="2475386"/>
            <a:ext cx="3976048" cy="4010325"/>
          </a:xfrm>
          <a:prstGeom prst="rect">
            <a:avLst/>
          </a:prstGeom>
        </p:spPr>
      </p:pic>
    </p:spTree>
    <p:extLst>
      <p:ext uri="{BB962C8B-B14F-4D97-AF65-F5344CB8AC3E}">
        <p14:creationId xmlns:p14="http://schemas.microsoft.com/office/powerpoint/2010/main" val="50757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404393"/>
            <a:ext cx="10515600" cy="650082"/>
          </a:xfrm>
        </p:spPr>
        <p:txBody>
          <a:bodyPr>
            <a:normAutofit/>
          </a:bodyPr>
          <a:lstStyle/>
          <a:p>
            <a:pPr algn="just"/>
            <a:r>
              <a:rPr lang="tr-TR" sz="2400" dirty="0" smtClean="0">
                <a:latin typeface="+mn-lt"/>
              </a:rPr>
              <a:t>Aşağıdaki </a:t>
            </a:r>
            <a:r>
              <a:rPr lang="tr-TR" sz="2400" dirty="0" smtClean="0">
                <a:latin typeface="+mn-lt"/>
              </a:rPr>
              <a:t>sistem bu problemi modellemektedir.</a:t>
            </a:r>
            <a:endParaRPr lang="tr-TR" sz="2400" dirty="0">
              <a:latin typeface="+mn-lt"/>
            </a:endParaRPr>
          </a:p>
        </p:txBody>
      </p:sp>
      <p:sp>
        <p:nvSpPr>
          <p:cNvPr id="3" name="İçerik Yer Tutucusu 2"/>
          <p:cNvSpPr>
            <a:spLocks noGrp="1"/>
          </p:cNvSpPr>
          <p:nvPr>
            <p:ph idx="1"/>
          </p:nvPr>
        </p:nvSpPr>
        <p:spPr>
          <a:xfrm>
            <a:off x="838200" y="1514901"/>
            <a:ext cx="10515600" cy="4662062"/>
          </a:xfrm>
        </p:spPr>
        <p:txBody>
          <a:bodyPr>
            <a:normAutofit/>
          </a:bodyPr>
          <a:lstStyle/>
          <a:p>
            <a:endParaRPr lang="tr-TR" sz="2400" dirty="0" smtClean="0"/>
          </a:p>
          <a:p>
            <a:endParaRPr lang="tr-TR" sz="2400" dirty="0" smtClean="0"/>
          </a:p>
          <a:p>
            <a:r>
              <a:rPr lang="tr-TR" sz="2400" dirty="0" smtClean="0"/>
              <a:t>Bu </a:t>
            </a:r>
            <a:r>
              <a:rPr lang="tr-TR" sz="2400" dirty="0" smtClean="0"/>
              <a:t>sistem şu şekilde basitleştirilebilir:</a:t>
            </a:r>
            <a:endParaRPr lang="tr-TR" sz="2400" dirty="0"/>
          </a:p>
        </p:txBody>
      </p:sp>
      <p:pic>
        <p:nvPicPr>
          <p:cNvPr id="4" name="Resim 3"/>
          <p:cNvPicPr>
            <a:picLocks noChangeAspect="1"/>
          </p:cNvPicPr>
          <p:nvPr/>
        </p:nvPicPr>
        <p:blipFill>
          <a:blip r:embed="rId2"/>
          <a:stretch>
            <a:fillRect/>
          </a:stretch>
        </p:blipFill>
        <p:spPr>
          <a:xfrm>
            <a:off x="2036440" y="1054475"/>
            <a:ext cx="2619163" cy="825434"/>
          </a:xfrm>
          <a:prstGeom prst="rect">
            <a:avLst/>
          </a:prstGeom>
        </p:spPr>
      </p:pic>
      <p:pic>
        <p:nvPicPr>
          <p:cNvPr id="5" name="Resim 4"/>
          <p:cNvPicPr>
            <a:picLocks noChangeAspect="1"/>
          </p:cNvPicPr>
          <p:nvPr/>
        </p:nvPicPr>
        <p:blipFill>
          <a:blip r:embed="rId3"/>
          <a:stretch>
            <a:fillRect/>
          </a:stretch>
        </p:blipFill>
        <p:spPr>
          <a:xfrm>
            <a:off x="2351642" y="2906974"/>
            <a:ext cx="1846666" cy="832513"/>
          </a:xfrm>
          <a:prstGeom prst="rect">
            <a:avLst/>
          </a:prstGeom>
        </p:spPr>
      </p:pic>
      <p:pic>
        <p:nvPicPr>
          <p:cNvPr id="7" name="Resim 6"/>
          <p:cNvPicPr>
            <a:picLocks noChangeAspect="1"/>
          </p:cNvPicPr>
          <p:nvPr/>
        </p:nvPicPr>
        <p:blipFill>
          <a:blip r:embed="rId4"/>
          <a:stretch>
            <a:fillRect/>
          </a:stretch>
        </p:blipFill>
        <p:spPr>
          <a:xfrm>
            <a:off x="7558415" y="1975699"/>
            <a:ext cx="3672216" cy="4201264"/>
          </a:xfrm>
          <a:prstGeom prst="rect">
            <a:avLst/>
          </a:prstGeom>
        </p:spPr>
      </p:pic>
      <p:sp>
        <p:nvSpPr>
          <p:cNvPr id="8" name="Metin kutusu 7"/>
          <p:cNvSpPr txBox="1"/>
          <p:nvPr/>
        </p:nvSpPr>
        <p:spPr>
          <a:xfrm>
            <a:off x="5191795" y="4299042"/>
            <a:ext cx="1236310" cy="523220"/>
          </a:xfrm>
          <a:prstGeom prst="rect">
            <a:avLst/>
          </a:prstGeom>
          <a:noFill/>
        </p:spPr>
        <p:txBody>
          <a:bodyPr wrap="square" rtlCol="0">
            <a:spAutoFit/>
          </a:bodyPr>
          <a:lstStyle/>
          <a:p>
            <a:r>
              <a:rPr lang="tr-TR" sz="2800" b="1" dirty="0" smtClean="0">
                <a:solidFill>
                  <a:srgbClr val="C00000"/>
                </a:solidFill>
              </a:rPr>
              <a:t>Çözüm</a:t>
            </a:r>
            <a:endParaRPr lang="tr-TR" sz="2800" b="1" dirty="0">
              <a:solidFill>
                <a:srgbClr val="C00000"/>
              </a:solidFill>
            </a:endParaRPr>
          </a:p>
        </p:txBody>
      </p:sp>
      <p:sp>
        <p:nvSpPr>
          <p:cNvPr id="9" name="Sağ Ok 8"/>
          <p:cNvSpPr/>
          <p:nvPr/>
        </p:nvSpPr>
        <p:spPr>
          <a:xfrm>
            <a:off x="6646469" y="4339985"/>
            <a:ext cx="832514" cy="47767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74697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59307"/>
            <a:ext cx="10515600" cy="5917656"/>
          </a:xfrm>
        </p:spPr>
        <p:txBody>
          <a:bodyPr>
            <a:normAutofit/>
          </a:bodyPr>
          <a:lstStyle/>
          <a:p>
            <a:pPr algn="just"/>
            <a:r>
              <a:rPr lang="tr-TR" sz="2400" dirty="0"/>
              <a:t>Doğrusal denklem sistemlerinin çözümü lineer </a:t>
            </a:r>
            <a:r>
              <a:rPr lang="tr-TR" sz="2400" dirty="0" err="1" smtClean="0"/>
              <a:t>cebirin</a:t>
            </a:r>
            <a:r>
              <a:rPr lang="tr-TR" sz="2400" dirty="0" smtClean="0"/>
              <a:t> en </a:t>
            </a:r>
            <a:r>
              <a:rPr lang="tr-TR" sz="2400" dirty="0"/>
              <a:t>önemli uygulamalardan </a:t>
            </a:r>
            <a:r>
              <a:rPr lang="tr-TR" sz="2400" dirty="0" smtClean="0"/>
              <a:t>biridir.</a:t>
            </a:r>
          </a:p>
          <a:p>
            <a:pPr algn="just"/>
            <a:r>
              <a:rPr lang="tr-TR" sz="2400" dirty="0"/>
              <a:t>Bilimsel ve endüstriyel uygulamalarda karşılaşılan </a:t>
            </a:r>
            <a:r>
              <a:rPr lang="tr-TR" sz="2400" dirty="0" smtClean="0"/>
              <a:t>matematiksel </a:t>
            </a:r>
            <a:r>
              <a:rPr lang="tr-TR" sz="2400" dirty="0"/>
              <a:t>problemlerin </a:t>
            </a:r>
            <a:r>
              <a:rPr lang="tr-TR" sz="2400" dirty="0" smtClean="0"/>
              <a:t>çoğu </a:t>
            </a:r>
            <a:r>
              <a:rPr lang="tr-TR" sz="2400" dirty="0"/>
              <a:t>bir noktada doğrusal bir sistem çözmeyi </a:t>
            </a:r>
            <a:r>
              <a:rPr lang="tr-TR" sz="2400" dirty="0" smtClean="0"/>
              <a:t>gerektirir. </a:t>
            </a:r>
            <a:r>
              <a:rPr lang="tr-TR" sz="2400" dirty="0"/>
              <a:t>Doğrusal uygulamalar, mühendislik, kimya, ekonomi, işletme, ekoloji, biyoloji ve psikoloji gibi çeşitli alanlarda ortaya çıkar</a:t>
            </a:r>
            <a:r>
              <a:rPr lang="tr-TR" sz="2400" dirty="0" smtClean="0"/>
              <a:t>.</a:t>
            </a:r>
          </a:p>
          <a:p>
            <a:pPr algn="just"/>
            <a:r>
              <a:rPr lang="tr-TR" sz="2400" dirty="0" smtClean="0"/>
              <a:t>Uçak örneğinin aksine gerçek </a:t>
            </a:r>
            <a:r>
              <a:rPr lang="tr-TR" sz="2400" dirty="0"/>
              <a:t>dünyada, </a:t>
            </a:r>
            <a:r>
              <a:rPr lang="tr-TR" sz="2400" dirty="0" smtClean="0"/>
              <a:t>yüzlerce </a:t>
            </a:r>
            <a:r>
              <a:rPr lang="tr-TR" sz="2400" dirty="0"/>
              <a:t>hatta binlerce denklem sistemini çözmek zorunda kalmamak alışılmadık bir durum değildir. </a:t>
            </a:r>
            <a:endParaRPr lang="tr-TR" sz="2400" dirty="0" smtClean="0"/>
          </a:p>
          <a:p>
            <a:pPr algn="just"/>
            <a:r>
              <a:rPr lang="tr-TR" sz="2400" dirty="0" smtClean="0"/>
              <a:t>Bu </a:t>
            </a:r>
            <a:r>
              <a:rPr lang="tr-TR" sz="2400" dirty="0"/>
              <a:t>dersin ilk hedeflerinden biri, büyük sistemleri düzenli bir şekilde çözmeye yardımcı olan ve bilgisayar uygulamasına uygun bir algoritma geliştirmektir</a:t>
            </a:r>
            <a:r>
              <a:rPr lang="tr-TR" sz="2400" dirty="0" smtClean="0"/>
              <a:t>.</a:t>
            </a:r>
          </a:p>
          <a:p>
            <a:pPr algn="just"/>
            <a:r>
              <a:rPr lang="tr-TR" sz="2400" dirty="0"/>
              <a:t>Doğrusal cebir hesaplama ve teori arasında harika bir denge oluşturur. </a:t>
            </a:r>
            <a:endParaRPr lang="tr-TR" sz="2400" dirty="0" smtClean="0"/>
          </a:p>
          <a:p>
            <a:pPr algn="just"/>
            <a:r>
              <a:rPr lang="tr-TR" sz="2400" dirty="0" smtClean="0"/>
              <a:t>Bu dönem sonunda matris </a:t>
            </a:r>
            <a:r>
              <a:rPr lang="tr-TR" sz="2400" dirty="0"/>
              <a:t>hesaplamalarında ustalık kazanacak ve aynı zamanda soyut akıl yürütme becerileri </a:t>
            </a:r>
            <a:r>
              <a:rPr lang="tr-TR" sz="2400" dirty="0" smtClean="0"/>
              <a:t>geliştireceksiniz. </a:t>
            </a:r>
          </a:p>
          <a:p>
            <a:pPr algn="just"/>
            <a:r>
              <a:rPr lang="tr-TR" sz="2400" dirty="0" smtClean="0"/>
              <a:t>Ayrıca</a:t>
            </a:r>
            <a:r>
              <a:rPr lang="tr-TR" sz="2400" dirty="0"/>
              <a:t>, doğrusal </a:t>
            </a:r>
            <a:r>
              <a:rPr lang="tr-TR" sz="2400" dirty="0" err="1"/>
              <a:t>cebirin</a:t>
            </a:r>
            <a:r>
              <a:rPr lang="tr-TR" sz="2400" dirty="0"/>
              <a:t> diğer disiplinlere uygulanmasının </a:t>
            </a:r>
            <a:r>
              <a:rPr lang="tr-TR" sz="2400" dirty="0" smtClean="0"/>
              <a:t>fazla olduğunu fark edeceksiniz. </a:t>
            </a:r>
            <a:endParaRPr lang="tr-TR" sz="2400" dirty="0"/>
          </a:p>
        </p:txBody>
      </p:sp>
    </p:spTree>
    <p:extLst>
      <p:ext uri="{BB962C8B-B14F-4D97-AF65-F5344CB8AC3E}">
        <p14:creationId xmlns:p14="http://schemas.microsoft.com/office/powerpoint/2010/main" val="541928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5818"/>
            <a:ext cx="10515600" cy="931412"/>
          </a:xfrm>
        </p:spPr>
        <p:txBody>
          <a:bodyPr>
            <a:normAutofit/>
          </a:bodyPr>
          <a:lstStyle/>
          <a:p>
            <a:r>
              <a:rPr lang="tr-TR" sz="4000" b="1" dirty="0" smtClean="0">
                <a:solidFill>
                  <a:srgbClr val="C00000"/>
                </a:solidFill>
              </a:rPr>
              <a:t>Ders Acaba Ne Hakkında </a:t>
            </a:r>
            <a:endParaRPr lang="tr-TR" sz="4000" b="1" dirty="0">
              <a:solidFill>
                <a:srgbClr val="C00000"/>
              </a:solidFill>
            </a:endParaRPr>
          </a:p>
        </p:txBody>
      </p:sp>
      <p:sp>
        <p:nvSpPr>
          <p:cNvPr id="3" name="İçerik Yer Tutucusu 2"/>
          <p:cNvSpPr>
            <a:spLocks noGrp="1"/>
          </p:cNvSpPr>
          <p:nvPr>
            <p:ph idx="1"/>
          </p:nvPr>
        </p:nvSpPr>
        <p:spPr>
          <a:xfrm>
            <a:off x="838200" y="1037230"/>
            <a:ext cx="10515600" cy="5704764"/>
          </a:xfrm>
        </p:spPr>
        <p:txBody>
          <a:bodyPr>
            <a:normAutofit fontScale="85000" lnSpcReduction="20000"/>
          </a:bodyPr>
          <a:lstStyle/>
          <a:p>
            <a:pPr algn="just"/>
            <a:r>
              <a:rPr lang="tr-TR" sz="2600" b="1" dirty="0" smtClean="0"/>
              <a:t>Amaç:</a:t>
            </a:r>
            <a:r>
              <a:rPr lang="tr-TR" sz="2600" dirty="0" smtClean="0"/>
              <a:t> </a:t>
            </a:r>
          </a:p>
          <a:p>
            <a:pPr marL="457200" lvl="1" indent="0">
              <a:buNone/>
            </a:pPr>
            <a:r>
              <a:rPr lang="tr-TR" sz="2600" dirty="0"/>
              <a:t>Ö</a:t>
            </a:r>
            <a:r>
              <a:rPr lang="tr-TR" sz="2600" dirty="0" smtClean="0"/>
              <a:t>ğrencilere vektörler, vektör uzayları, matrisler ve </a:t>
            </a:r>
          </a:p>
          <a:p>
            <a:pPr marL="457200" lvl="1" indent="0">
              <a:buNone/>
            </a:pPr>
            <a:r>
              <a:rPr lang="tr-TR" sz="2600" dirty="0" smtClean="0"/>
              <a:t>doğrusal dönüşümler gibi temel kavramları öğretmek</a:t>
            </a:r>
          </a:p>
          <a:p>
            <a:pPr marL="457200" lvl="1" indent="0">
              <a:buNone/>
            </a:pPr>
            <a:r>
              <a:rPr lang="tr-TR" sz="2600" dirty="0" smtClean="0"/>
              <a:t>ve </a:t>
            </a:r>
            <a:r>
              <a:rPr lang="tr-TR" sz="2600" dirty="0"/>
              <a:t>bu çerçevede MATLAB destekli </a:t>
            </a:r>
            <a:r>
              <a:rPr lang="tr-TR" sz="2600" dirty="0" smtClean="0"/>
              <a:t>doğrusal cebir becerisini </a:t>
            </a:r>
          </a:p>
          <a:p>
            <a:pPr marL="457200" lvl="1" indent="0">
              <a:buNone/>
            </a:pPr>
            <a:r>
              <a:rPr lang="tr-TR" sz="2600" dirty="0" smtClean="0"/>
              <a:t>öğrenciye </a:t>
            </a:r>
            <a:r>
              <a:rPr lang="tr-TR" sz="2600" dirty="0"/>
              <a:t>kazandırmaktır</a:t>
            </a:r>
            <a:r>
              <a:rPr lang="tr-TR" sz="2600" dirty="0" smtClean="0"/>
              <a:t>.</a:t>
            </a:r>
          </a:p>
          <a:p>
            <a:pPr lvl="1" algn="just"/>
            <a:endParaRPr lang="tr-TR" sz="2900" dirty="0"/>
          </a:p>
          <a:p>
            <a:r>
              <a:rPr lang="tr-TR" sz="2600" b="1" dirty="0" smtClean="0"/>
              <a:t>İçerik:</a:t>
            </a:r>
            <a:endParaRPr lang="tr-TR" sz="2600" dirty="0"/>
          </a:p>
          <a:p>
            <a:pPr lvl="1"/>
            <a:r>
              <a:rPr lang="tr-TR" sz="2600" dirty="0"/>
              <a:t>Temel bilgiler</a:t>
            </a:r>
          </a:p>
          <a:p>
            <a:pPr lvl="1"/>
            <a:r>
              <a:rPr lang="tr-TR" sz="2600" dirty="0"/>
              <a:t>Doğrusal denklemler</a:t>
            </a:r>
          </a:p>
          <a:p>
            <a:pPr lvl="1"/>
            <a:r>
              <a:rPr lang="tr-TR" sz="2600" dirty="0"/>
              <a:t>Doğrusal denklem çözümleri ve uygulamaları</a:t>
            </a:r>
          </a:p>
          <a:p>
            <a:pPr lvl="1"/>
            <a:r>
              <a:rPr lang="tr-TR" sz="2600" dirty="0"/>
              <a:t>Vektörler </a:t>
            </a:r>
          </a:p>
          <a:p>
            <a:pPr lvl="1"/>
            <a:r>
              <a:rPr lang="tr-TR" sz="2600" dirty="0"/>
              <a:t>Matrisler</a:t>
            </a:r>
          </a:p>
          <a:p>
            <a:pPr lvl="1"/>
            <a:r>
              <a:rPr lang="tr-TR" sz="2600" dirty="0"/>
              <a:t>Determinantlar </a:t>
            </a:r>
          </a:p>
          <a:p>
            <a:pPr lvl="1"/>
            <a:r>
              <a:rPr lang="tr-TR" sz="2600" dirty="0"/>
              <a:t>Vektör uzayları</a:t>
            </a:r>
          </a:p>
          <a:p>
            <a:pPr lvl="1"/>
            <a:r>
              <a:rPr lang="tr-TR" sz="2600" dirty="0"/>
              <a:t>İç çarpım uzayları</a:t>
            </a:r>
          </a:p>
          <a:p>
            <a:pPr lvl="1"/>
            <a:r>
              <a:rPr lang="tr-TR" sz="2600" dirty="0"/>
              <a:t>Doğrusal dönüşümler</a:t>
            </a:r>
          </a:p>
          <a:p>
            <a:pPr lvl="1"/>
            <a:r>
              <a:rPr lang="tr-TR" sz="2600" dirty="0" err="1"/>
              <a:t>Özdeğerler</a:t>
            </a:r>
            <a:r>
              <a:rPr lang="tr-TR" sz="2600" dirty="0"/>
              <a:t> ve </a:t>
            </a:r>
            <a:r>
              <a:rPr lang="tr-TR" sz="2600" dirty="0" err="1"/>
              <a:t>özvektörler</a:t>
            </a:r>
            <a:r>
              <a:rPr lang="tr-TR" sz="2600" dirty="0"/>
              <a:t> ve uygulamaları</a:t>
            </a:r>
          </a:p>
          <a:p>
            <a:pPr lvl="1"/>
            <a:r>
              <a:rPr lang="tr-TR" sz="2600" dirty="0"/>
              <a:t>Doğrusal Cebir için MATLAB</a:t>
            </a:r>
          </a:p>
          <a:p>
            <a:endParaRPr lang="tr-TR" dirty="0"/>
          </a:p>
        </p:txBody>
      </p:sp>
      <p:sp>
        <p:nvSpPr>
          <p:cNvPr id="4" name="Slayt Numarası Yer Tutucusu 3"/>
          <p:cNvSpPr>
            <a:spLocks noGrp="1"/>
          </p:cNvSpPr>
          <p:nvPr>
            <p:ph type="sldNum" sz="quarter" idx="12"/>
          </p:nvPr>
        </p:nvSpPr>
        <p:spPr/>
        <p:txBody>
          <a:bodyPr/>
          <a:lstStyle/>
          <a:p>
            <a:fld id="{98F9A8F4-BFBB-4D5B-9601-748312FB6F1A}" type="slidenum">
              <a:rPr lang="tr-TR" smtClean="0"/>
              <a:t>2</a:t>
            </a:fld>
            <a:endParaRPr lang="tr-TR"/>
          </a:p>
        </p:txBody>
      </p:sp>
      <p:pic>
        <p:nvPicPr>
          <p:cNvPr id="1030" name="Picture 6" descr="düşünen adam çizgi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034" y="252328"/>
            <a:ext cx="2317766" cy="316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879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4427" y="105817"/>
            <a:ext cx="10515600" cy="685753"/>
          </a:xfrm>
        </p:spPr>
        <p:txBody>
          <a:bodyPr>
            <a:normAutofit fontScale="90000"/>
          </a:bodyPr>
          <a:lstStyle/>
          <a:p>
            <a:r>
              <a:rPr lang="tr-TR" b="1" dirty="0" smtClean="0">
                <a:solidFill>
                  <a:srgbClr val="C00000"/>
                </a:solidFill>
              </a:rPr>
              <a:t>Ders Kitabı</a:t>
            </a:r>
            <a:endParaRPr lang="tr-TR" b="1" dirty="0">
              <a:solidFill>
                <a:srgbClr val="C00000"/>
              </a:solidFill>
            </a:endParaRPr>
          </a:p>
        </p:txBody>
      </p:sp>
      <p:sp>
        <p:nvSpPr>
          <p:cNvPr id="3" name="İçerik Yer Tutucusu 2"/>
          <p:cNvSpPr>
            <a:spLocks noGrp="1"/>
          </p:cNvSpPr>
          <p:nvPr>
            <p:ph idx="1"/>
          </p:nvPr>
        </p:nvSpPr>
        <p:spPr>
          <a:xfrm>
            <a:off x="674427" y="886467"/>
            <a:ext cx="5307841" cy="1974430"/>
          </a:xfrm>
        </p:spPr>
        <p:txBody>
          <a:bodyPr>
            <a:noAutofit/>
          </a:bodyPr>
          <a:lstStyle/>
          <a:p>
            <a:pPr lvl="0"/>
            <a:r>
              <a:rPr lang="tr-TR" sz="2400" dirty="0" smtClean="0"/>
              <a:t>“</a:t>
            </a:r>
            <a:r>
              <a:rPr lang="tr-TR" sz="2400" b="1" dirty="0" smtClean="0"/>
              <a:t>Uygulamalı Lineer Cebir</a:t>
            </a:r>
            <a:r>
              <a:rPr lang="tr-TR" sz="2400" dirty="0" smtClean="0"/>
              <a:t>”, </a:t>
            </a:r>
          </a:p>
          <a:p>
            <a:pPr lvl="1"/>
            <a:r>
              <a:rPr lang="tr-TR" dirty="0" smtClean="0"/>
              <a:t>Bernard </a:t>
            </a:r>
            <a:r>
              <a:rPr lang="tr-TR" dirty="0" err="1" smtClean="0"/>
              <a:t>Kolman</a:t>
            </a:r>
            <a:r>
              <a:rPr lang="tr-TR" dirty="0" smtClean="0"/>
              <a:t>, David R. </a:t>
            </a:r>
            <a:r>
              <a:rPr lang="tr-TR" dirty="0" err="1" smtClean="0"/>
              <a:t>Hill</a:t>
            </a:r>
            <a:r>
              <a:rPr lang="tr-TR" dirty="0" smtClean="0"/>
              <a:t>, Çeviri: Prof. Dr. Ömer Akın</a:t>
            </a:r>
            <a:endParaRPr lang="tr-TR" b="1" dirty="0"/>
          </a:p>
          <a:p>
            <a:pPr lvl="0"/>
            <a:r>
              <a:rPr lang="tr-TR" sz="2400" dirty="0" smtClean="0"/>
              <a:t>“</a:t>
            </a:r>
            <a:r>
              <a:rPr lang="tr-TR" sz="2400" b="1" dirty="0" smtClean="0"/>
              <a:t>INTRODUCTORY LINEAR ALGEBRA</a:t>
            </a:r>
            <a:r>
              <a:rPr lang="tr-TR" sz="2400" dirty="0" smtClean="0"/>
              <a:t>”, </a:t>
            </a:r>
          </a:p>
          <a:p>
            <a:pPr lvl="1"/>
            <a:r>
              <a:rPr lang="tr-TR" dirty="0" smtClean="0"/>
              <a:t>Bernard </a:t>
            </a:r>
            <a:r>
              <a:rPr lang="tr-TR" dirty="0" err="1" smtClean="0"/>
              <a:t>Kolman</a:t>
            </a:r>
            <a:r>
              <a:rPr lang="tr-TR" dirty="0" smtClean="0"/>
              <a:t>, David R. </a:t>
            </a:r>
            <a:r>
              <a:rPr lang="tr-TR" dirty="0" err="1" smtClean="0"/>
              <a:t>Hill</a:t>
            </a:r>
            <a:r>
              <a:rPr lang="tr-TR" b="1" dirty="0" smtClean="0"/>
              <a:t> </a:t>
            </a:r>
            <a:r>
              <a:rPr lang="tr-TR" dirty="0" smtClean="0"/>
              <a:t/>
            </a:r>
            <a:br>
              <a:rPr lang="tr-TR" dirty="0" smtClean="0"/>
            </a:br>
            <a:endParaRPr lang="tr-TR" dirty="0"/>
          </a:p>
        </p:txBody>
      </p:sp>
      <p:sp>
        <p:nvSpPr>
          <p:cNvPr id="6" name="Slayt Numarası Yer Tutucusu 5"/>
          <p:cNvSpPr>
            <a:spLocks noGrp="1"/>
          </p:cNvSpPr>
          <p:nvPr>
            <p:ph type="sldNum" sz="quarter" idx="12"/>
          </p:nvPr>
        </p:nvSpPr>
        <p:spPr/>
        <p:txBody>
          <a:bodyPr/>
          <a:lstStyle/>
          <a:p>
            <a:fld id="{98F9A8F4-BFBB-4D5B-9601-748312FB6F1A}" type="slidenum">
              <a:rPr lang="tr-TR" smtClean="0"/>
              <a:t>3</a:t>
            </a:fld>
            <a:endParaRPr lang="tr-TR"/>
          </a:p>
        </p:txBody>
      </p:sp>
      <p:pic>
        <p:nvPicPr>
          <p:cNvPr id="2052" name="Picture 4" descr="INTRODUCTORY LINEAR ALGEBRA bernard kolman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822" y="232417"/>
            <a:ext cx="2713210" cy="3573496"/>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3388580" y="3760930"/>
            <a:ext cx="2249152" cy="2960545"/>
          </a:xfrm>
          <a:prstGeom prst="rect">
            <a:avLst/>
          </a:prstGeom>
        </p:spPr>
      </p:pic>
      <p:pic>
        <p:nvPicPr>
          <p:cNvPr id="5" name="Resim 4"/>
          <p:cNvPicPr>
            <a:picLocks noChangeAspect="1"/>
          </p:cNvPicPr>
          <p:nvPr/>
        </p:nvPicPr>
        <p:blipFill>
          <a:blip r:embed="rId4"/>
          <a:stretch>
            <a:fillRect/>
          </a:stretch>
        </p:blipFill>
        <p:spPr>
          <a:xfrm>
            <a:off x="5932227" y="216677"/>
            <a:ext cx="3130668" cy="3743432"/>
          </a:xfrm>
          <a:prstGeom prst="rect">
            <a:avLst/>
          </a:prstGeom>
        </p:spPr>
      </p:pic>
      <p:sp>
        <p:nvSpPr>
          <p:cNvPr id="7" name="Metin kutusu 6"/>
          <p:cNvSpPr txBox="1"/>
          <p:nvPr/>
        </p:nvSpPr>
        <p:spPr>
          <a:xfrm>
            <a:off x="1091821" y="4435522"/>
            <a:ext cx="2009909" cy="461665"/>
          </a:xfrm>
          <a:prstGeom prst="rect">
            <a:avLst/>
          </a:prstGeom>
          <a:noFill/>
        </p:spPr>
        <p:txBody>
          <a:bodyPr wrap="none" rtlCol="0">
            <a:spAutoFit/>
          </a:bodyPr>
          <a:lstStyle/>
          <a:p>
            <a:r>
              <a:rPr lang="tr-TR" sz="2400" b="1" dirty="0">
                <a:solidFill>
                  <a:srgbClr val="C00000"/>
                </a:solidFill>
              </a:rPr>
              <a:t>Yardımcı Kitap</a:t>
            </a:r>
            <a:endParaRPr lang="tr-TR" sz="2400" b="1" dirty="0">
              <a:solidFill>
                <a:srgbClr val="C00000"/>
              </a:solidFill>
            </a:endParaRPr>
          </a:p>
        </p:txBody>
      </p:sp>
      <p:sp>
        <p:nvSpPr>
          <p:cNvPr id="8" name="Sağ Ok 7"/>
          <p:cNvSpPr/>
          <p:nvPr/>
        </p:nvSpPr>
        <p:spPr>
          <a:xfrm>
            <a:off x="2361063" y="5063319"/>
            <a:ext cx="967284" cy="395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10937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4469" y="160409"/>
            <a:ext cx="10515600" cy="1325563"/>
          </a:xfrm>
        </p:spPr>
        <p:txBody>
          <a:bodyPr>
            <a:normAutofit/>
          </a:bodyPr>
          <a:lstStyle/>
          <a:p>
            <a:r>
              <a:rPr lang="tr-TR" sz="4000" b="1" dirty="0" smtClean="0">
                <a:solidFill>
                  <a:srgbClr val="C00000"/>
                </a:solidFill>
              </a:rPr>
              <a:t>Değerlendirme</a:t>
            </a:r>
            <a:endParaRPr lang="tr-TR" sz="4000" b="1" dirty="0">
              <a:solidFill>
                <a:srgbClr val="C00000"/>
              </a:solidFill>
            </a:endParaRPr>
          </a:p>
        </p:txBody>
      </p:sp>
      <p:graphicFrame>
        <p:nvGraphicFramePr>
          <p:cNvPr id="7" name="İçerik Yer Tutucusu 6"/>
          <p:cNvGraphicFramePr>
            <a:graphicFrameLocks noGrp="1"/>
          </p:cNvGraphicFramePr>
          <p:nvPr>
            <p:ph idx="1"/>
            <p:extLst>
              <p:ext uri="{D42A27DB-BD31-4B8C-83A1-F6EECF244321}">
                <p14:modId xmlns:p14="http://schemas.microsoft.com/office/powerpoint/2010/main" val="2420279580"/>
              </p:ext>
            </p:extLst>
          </p:nvPr>
        </p:nvGraphicFramePr>
        <p:xfrm>
          <a:off x="1943669" y="1690688"/>
          <a:ext cx="8077200" cy="2609088"/>
        </p:xfrm>
        <a:graphic>
          <a:graphicData uri="http://schemas.openxmlformats.org/drawingml/2006/table">
            <a:tbl>
              <a:tblPr firstRow="1" firstCol="1" bandRow="1">
                <a:tableStyleId>{5C22544A-7EE6-4342-B048-85BDC9FD1C3A}</a:tableStyleId>
              </a:tblPr>
              <a:tblGrid>
                <a:gridCol w="8077200"/>
              </a:tblGrid>
              <a:tr h="2498245">
                <a:tc>
                  <a:txBody>
                    <a:bodyPr/>
                    <a:lstStyle/>
                    <a:p>
                      <a:pPr algn="l">
                        <a:lnSpc>
                          <a:spcPct val="107000"/>
                        </a:lnSpc>
                        <a:spcAft>
                          <a:spcPts val="0"/>
                        </a:spcAft>
                      </a:pPr>
                      <a:r>
                        <a:rPr lang="tr-TR" sz="4000" b="0" dirty="0">
                          <a:solidFill>
                            <a:schemeClr val="tx1"/>
                          </a:solidFill>
                          <a:effectLst/>
                        </a:rPr>
                        <a:t>Vize: % </a:t>
                      </a:r>
                      <a:r>
                        <a:rPr lang="tr-TR" sz="4000" b="0" dirty="0" smtClean="0">
                          <a:solidFill>
                            <a:schemeClr val="tx1"/>
                          </a:solidFill>
                          <a:effectLst/>
                        </a:rPr>
                        <a:t>40, </a:t>
                      </a:r>
                      <a:endParaRPr lang="tr-TR" sz="4000" b="0" dirty="0">
                        <a:solidFill>
                          <a:schemeClr val="tx1"/>
                        </a:solidFill>
                        <a:effectLst/>
                      </a:endParaRPr>
                    </a:p>
                    <a:p>
                      <a:pPr algn="l">
                        <a:lnSpc>
                          <a:spcPct val="107000"/>
                        </a:lnSpc>
                        <a:spcAft>
                          <a:spcPts val="0"/>
                        </a:spcAft>
                      </a:pPr>
                      <a:r>
                        <a:rPr lang="tr-TR" sz="4000" b="0" dirty="0">
                          <a:solidFill>
                            <a:schemeClr val="tx1"/>
                          </a:solidFill>
                          <a:effectLst/>
                        </a:rPr>
                        <a:t>Ödevler: </a:t>
                      </a:r>
                      <a:r>
                        <a:rPr lang="tr-TR" sz="4000" b="0" dirty="0" smtClean="0">
                          <a:solidFill>
                            <a:schemeClr val="tx1"/>
                          </a:solidFill>
                          <a:effectLst/>
                        </a:rPr>
                        <a:t>%15,</a:t>
                      </a:r>
                      <a:endParaRPr lang="tr-TR" sz="4000" b="0" dirty="0">
                        <a:solidFill>
                          <a:schemeClr val="tx1"/>
                        </a:solidFill>
                        <a:effectLst/>
                      </a:endParaRPr>
                    </a:p>
                    <a:p>
                      <a:pPr algn="l">
                        <a:lnSpc>
                          <a:spcPct val="107000"/>
                        </a:lnSpc>
                        <a:spcAft>
                          <a:spcPts val="0"/>
                        </a:spcAft>
                      </a:pPr>
                      <a:r>
                        <a:rPr lang="tr-TR" sz="4000" b="0" dirty="0" smtClean="0">
                          <a:solidFill>
                            <a:schemeClr val="tx1"/>
                          </a:solidFill>
                          <a:effectLst/>
                        </a:rPr>
                        <a:t>Final</a:t>
                      </a:r>
                      <a:r>
                        <a:rPr lang="tr-TR" sz="4000" b="0" dirty="0">
                          <a:solidFill>
                            <a:schemeClr val="tx1"/>
                          </a:solidFill>
                          <a:effectLst/>
                        </a:rPr>
                        <a:t>: </a:t>
                      </a:r>
                      <a:r>
                        <a:rPr lang="tr-TR" sz="4000" b="0" dirty="0" smtClean="0">
                          <a:solidFill>
                            <a:schemeClr val="tx1"/>
                          </a:solidFill>
                          <a:effectLst/>
                        </a:rPr>
                        <a:t>%45</a:t>
                      </a:r>
                    </a:p>
                    <a:p>
                      <a:pPr algn="l">
                        <a:lnSpc>
                          <a:spcPct val="107000"/>
                        </a:lnSpc>
                        <a:spcAft>
                          <a:spcPts val="0"/>
                        </a:spcAft>
                      </a:pPr>
                      <a:r>
                        <a:rPr lang="tr-TR" sz="40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Bonus: </a:t>
                      </a:r>
                      <a:r>
                        <a:rPr lang="tr-TR" sz="40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Derse katılım ve katkı</a:t>
                      </a:r>
                      <a:endParaRPr lang="tr-TR" sz="4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oFill/>
                  </a:tcPr>
                </a:tc>
              </a:tr>
            </a:tbl>
          </a:graphicData>
        </a:graphic>
      </p:graphicFrame>
      <p:sp>
        <p:nvSpPr>
          <p:cNvPr id="3" name="Slayt Numarası Yer Tutucusu 2"/>
          <p:cNvSpPr>
            <a:spLocks noGrp="1"/>
          </p:cNvSpPr>
          <p:nvPr>
            <p:ph type="sldNum" sz="quarter" idx="12"/>
          </p:nvPr>
        </p:nvSpPr>
        <p:spPr/>
        <p:txBody>
          <a:bodyPr/>
          <a:lstStyle/>
          <a:p>
            <a:fld id="{98F9A8F4-BFBB-4D5B-9601-748312FB6F1A}" type="slidenum">
              <a:rPr lang="tr-TR" smtClean="0"/>
              <a:t>4</a:t>
            </a:fld>
            <a:endParaRPr lang="tr-TR"/>
          </a:p>
        </p:txBody>
      </p:sp>
    </p:spTree>
    <p:extLst>
      <p:ext uri="{BB962C8B-B14F-4D97-AF65-F5344CB8AC3E}">
        <p14:creationId xmlns:p14="http://schemas.microsoft.com/office/powerpoint/2010/main" val="528906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6762"/>
            <a:ext cx="10515600" cy="740344"/>
          </a:xfrm>
        </p:spPr>
        <p:txBody>
          <a:bodyPr>
            <a:normAutofit/>
          </a:bodyPr>
          <a:lstStyle/>
          <a:p>
            <a:r>
              <a:rPr lang="tr-TR" sz="4000" b="1" dirty="0" smtClean="0">
                <a:solidFill>
                  <a:srgbClr val="C00000"/>
                </a:solidFill>
              </a:rPr>
              <a:t>Derste başarılı olabilmek için </a:t>
            </a:r>
            <a:endParaRPr lang="tr-TR" sz="4000" b="1" dirty="0">
              <a:solidFill>
                <a:srgbClr val="C00000"/>
              </a:solidFill>
            </a:endParaRPr>
          </a:p>
        </p:txBody>
      </p:sp>
      <p:sp>
        <p:nvSpPr>
          <p:cNvPr id="3" name="İçerik Yer Tutucusu 2"/>
          <p:cNvSpPr>
            <a:spLocks noGrp="1"/>
          </p:cNvSpPr>
          <p:nvPr>
            <p:ph idx="1"/>
          </p:nvPr>
        </p:nvSpPr>
        <p:spPr>
          <a:xfrm>
            <a:off x="838200" y="1501255"/>
            <a:ext cx="10515600" cy="4681182"/>
          </a:xfrm>
        </p:spPr>
        <p:txBody>
          <a:bodyPr>
            <a:normAutofit/>
          </a:bodyPr>
          <a:lstStyle/>
          <a:p>
            <a:r>
              <a:rPr lang="tr-TR" sz="2400" dirty="0" smtClean="0"/>
              <a:t>Kağıt-kalem kullanarak kitabı okuyun.</a:t>
            </a:r>
          </a:p>
          <a:p>
            <a:r>
              <a:rPr lang="tr-TR" sz="2400" dirty="0" smtClean="0"/>
              <a:t>Gerekli gördüğünüz kısımları birkaç kez okuyup altını çizin.</a:t>
            </a:r>
          </a:p>
          <a:p>
            <a:r>
              <a:rPr lang="tr-TR" sz="2400" dirty="0" smtClean="0"/>
              <a:t>Ev ödevinizi zamanında yaptığınızdan emin olun.</a:t>
            </a:r>
          </a:p>
          <a:p>
            <a:r>
              <a:rPr lang="tr-TR" sz="2400" dirty="0" smtClean="0"/>
              <a:t>Sınıfta problemlerin açıklamasının yapılmasına kadar beklerseniz kendi kendinize bir problemin nasıl çözüleceğini öğrenme fırsatını kaçırırsınız.</a:t>
            </a:r>
          </a:p>
          <a:p>
            <a:r>
              <a:rPr lang="tr-TR" sz="2400" dirty="0" smtClean="0"/>
              <a:t>Sınıfta kullanılan materyali ve bazı ev ödevlerini başka öğrencilerle çalışmak size yardımcı olacaktır.</a:t>
            </a:r>
          </a:p>
          <a:p>
            <a:r>
              <a:rPr lang="tr-TR" sz="2400" dirty="0" smtClean="0"/>
              <a:t>Bir şeyi anlamadığınız zaman yardım istediğinizden emin olun. Dersteki her soyut fikir, bir evin inşası ve temelini oluşturmak gibi geçmişteki fikirleri geliştirme tabanına dayanır. Eğer bir fikir sizin için bulanık veya tam oturmamışsa yeterince güçlü olmayacaktır.</a:t>
            </a:r>
            <a:endParaRPr lang="tr-TR" sz="2400" dirty="0"/>
          </a:p>
        </p:txBody>
      </p:sp>
    </p:spTree>
    <p:extLst>
      <p:ext uri="{BB962C8B-B14F-4D97-AF65-F5344CB8AC3E}">
        <p14:creationId xmlns:p14="http://schemas.microsoft.com/office/powerpoint/2010/main" val="3760283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87704"/>
            <a:ext cx="10515600" cy="917765"/>
          </a:xfrm>
        </p:spPr>
        <p:txBody>
          <a:bodyPr/>
          <a:lstStyle/>
          <a:p>
            <a:r>
              <a:rPr lang="tr-TR" b="1" dirty="0" smtClean="0">
                <a:solidFill>
                  <a:srgbClr val="C00000"/>
                </a:solidFill>
              </a:rPr>
              <a:t>Dikkat gerektirenler</a:t>
            </a:r>
            <a:endParaRPr lang="tr-TR" b="1" dirty="0">
              <a:solidFill>
                <a:srgbClr val="C00000"/>
              </a:solidFill>
            </a:endParaRPr>
          </a:p>
        </p:txBody>
      </p:sp>
      <p:sp>
        <p:nvSpPr>
          <p:cNvPr id="3" name="İçerik Yer Tutucusu 2"/>
          <p:cNvSpPr>
            <a:spLocks noGrp="1"/>
          </p:cNvSpPr>
          <p:nvPr>
            <p:ph idx="1"/>
          </p:nvPr>
        </p:nvSpPr>
        <p:spPr>
          <a:xfrm>
            <a:off x="838200" y="1528549"/>
            <a:ext cx="10515600" cy="4490113"/>
          </a:xfrm>
        </p:spPr>
        <p:txBody>
          <a:bodyPr>
            <a:normAutofit/>
          </a:bodyPr>
          <a:lstStyle/>
          <a:p>
            <a:r>
              <a:rPr lang="tr-TR" sz="2400" dirty="0" smtClean="0"/>
              <a:t>İlk sekiz bölümdeki her kesimin sonunda anahtar kelimelerin bir listesi verilmiştir. </a:t>
            </a:r>
          </a:p>
          <a:p>
            <a:r>
              <a:rPr lang="tr-TR" sz="2400" dirty="0" smtClean="0"/>
              <a:t>İlk yedi bölümün hepsinin sonunda bir gözden geçirme, ek alıştırmalar, kısa sınav ve tartışma alıştırmaları mevcuttur. </a:t>
            </a:r>
          </a:p>
          <a:p>
            <a:r>
              <a:rPr lang="tr-TR" sz="2400" dirty="0" smtClean="0"/>
              <a:t>Kitabın sonunda tek numaralı alıştırmaların cevapları yer almaktadır.</a:t>
            </a:r>
          </a:p>
          <a:p>
            <a:r>
              <a:rPr lang="tr-TR" sz="2400" dirty="0" smtClean="0"/>
              <a:t>Öğrenci çözümleri el kitabı tek numaralı alıştırmaların çözümlerinin detayları ile birlikte teorik ve nümerik çözümlerin detaylarını da içermektedir.</a:t>
            </a:r>
          </a:p>
          <a:p>
            <a:r>
              <a:rPr lang="tr-TR" sz="2400" dirty="0" smtClean="0"/>
              <a:t>Lineer cebir öğrenmedeki sarf ettiğiniz çabanızın diğer derslerde ve profesyonel kariyerinizde size sağlayacağı büyük desteğe güveniyoruz.</a:t>
            </a:r>
            <a:endParaRPr lang="tr-TR" sz="2400" dirty="0"/>
          </a:p>
        </p:txBody>
      </p:sp>
    </p:spTree>
    <p:extLst>
      <p:ext uri="{BB962C8B-B14F-4D97-AF65-F5344CB8AC3E}">
        <p14:creationId xmlns:p14="http://schemas.microsoft.com/office/powerpoint/2010/main" val="1990622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5819"/>
            <a:ext cx="10515600" cy="726696"/>
          </a:xfrm>
        </p:spPr>
        <p:txBody>
          <a:bodyPr/>
          <a:lstStyle/>
          <a:p>
            <a:r>
              <a:rPr lang="tr-TR" sz="4000" b="1" dirty="0" smtClean="0">
                <a:solidFill>
                  <a:srgbClr val="C00000"/>
                </a:solidFill>
              </a:rPr>
              <a:t>Giriş</a:t>
            </a:r>
            <a:endParaRPr lang="tr-TR" sz="4000" b="1" dirty="0">
              <a:solidFill>
                <a:srgbClr val="C00000"/>
              </a:solidFill>
            </a:endParaRPr>
          </a:p>
        </p:txBody>
      </p:sp>
      <p:sp>
        <p:nvSpPr>
          <p:cNvPr id="3" name="İçerik Yer Tutucusu 2"/>
          <p:cNvSpPr>
            <a:spLocks noGrp="1"/>
          </p:cNvSpPr>
          <p:nvPr>
            <p:ph idx="1"/>
          </p:nvPr>
        </p:nvSpPr>
        <p:spPr>
          <a:xfrm>
            <a:off x="838200" y="1214651"/>
            <a:ext cx="10515600" cy="4962312"/>
          </a:xfrm>
        </p:spPr>
        <p:txBody>
          <a:bodyPr>
            <a:normAutofit/>
          </a:bodyPr>
          <a:lstStyle/>
          <a:p>
            <a:pPr algn="just"/>
            <a:r>
              <a:rPr lang="tr-TR" sz="2400" dirty="0" smtClean="0"/>
              <a:t>Bilgisayar bilimi son yıllarda olağanüstü yararlar sağlamıştır. Bu katkıların genişliği ve derinliği küresel olarak birbirine bağlı hale gelen dünya için gün geçtikçe artmaktadır. </a:t>
            </a:r>
          </a:p>
          <a:p>
            <a:pPr algn="just"/>
            <a:r>
              <a:rPr lang="tr-TR" sz="2400" dirty="0" smtClean="0"/>
              <a:t>Aynı zamanda, bilgisayar bilimi hayatımızın hemen her yönüne dokunacak şekilde genişlemiştir. Bu, bilgisayar bilimleri müfredatında büyük bir zorlama oluştururken, öğrencilerin ilgi alanlarını bilgisayar bilimlerinde alabilecekleri çok çeşitli ve üretken yollarla takip etmelerine izin verir.</a:t>
            </a:r>
          </a:p>
          <a:p>
            <a:pPr algn="just"/>
            <a:r>
              <a:rPr lang="tr-TR" sz="2400" dirty="0" smtClean="0"/>
              <a:t>Bilim ve mühendislik disiplinleri büyüdükçe, karşılaşılan yeni matematiksel problemler için yeni matematiksel becerilere ihtiyaç duyulur. Bu bağlamda doğrusal cebir, birçok bilgisayar biliminde önemli rol oynar. </a:t>
            </a:r>
            <a:endParaRPr lang="tr-TR" sz="2400" dirty="0"/>
          </a:p>
        </p:txBody>
      </p:sp>
    </p:spTree>
    <p:extLst>
      <p:ext uri="{BB962C8B-B14F-4D97-AF65-F5344CB8AC3E}">
        <p14:creationId xmlns:p14="http://schemas.microsoft.com/office/powerpoint/2010/main" val="236982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71055"/>
            <a:ext cx="10515600" cy="5705908"/>
          </a:xfrm>
        </p:spPr>
        <p:txBody>
          <a:bodyPr>
            <a:normAutofit lnSpcReduction="10000"/>
          </a:bodyPr>
          <a:lstStyle/>
          <a:p>
            <a:pPr algn="just"/>
            <a:r>
              <a:rPr lang="tr-TR" sz="2400" dirty="0" smtClean="0"/>
              <a:t>Doğrusal </a:t>
            </a:r>
            <a:r>
              <a:rPr lang="tr-TR" sz="2400" dirty="0" err="1" smtClean="0"/>
              <a:t>cebirin</a:t>
            </a:r>
            <a:r>
              <a:rPr lang="tr-TR" sz="2400" dirty="0" smtClean="0"/>
              <a:t> bilgisayar bilimine olan geniş faydası, matris matematiği ile dijital teknoloji arasındaki ayrıntının derin bağını yansıtmaktadır. </a:t>
            </a:r>
          </a:p>
          <a:p>
            <a:pPr algn="just"/>
            <a:endParaRPr lang="tr-TR" sz="2400" dirty="0"/>
          </a:p>
          <a:p>
            <a:pPr algn="just"/>
            <a:r>
              <a:rPr lang="tr-TR" sz="2400" dirty="0" smtClean="0"/>
              <a:t>Bilgisayar bilimlerinde doğrusal cebir uygulamaları için b</a:t>
            </a:r>
            <a:r>
              <a:rPr lang="en-US" sz="2400" dirty="0" err="1" smtClean="0"/>
              <a:t>irkaç</a:t>
            </a:r>
            <a:r>
              <a:rPr lang="en-US" sz="2400" dirty="0" smtClean="0"/>
              <a:t> </a:t>
            </a:r>
            <a:r>
              <a:rPr lang="en-US" sz="2400" dirty="0" err="1" smtClean="0"/>
              <a:t>iyi</a:t>
            </a:r>
            <a:r>
              <a:rPr lang="en-US" sz="2400" dirty="0" smtClean="0"/>
              <a:t> </a:t>
            </a:r>
            <a:r>
              <a:rPr lang="en-US" sz="2400" dirty="0" err="1" smtClean="0"/>
              <a:t>bilinen</a:t>
            </a:r>
            <a:r>
              <a:rPr lang="en-US" sz="2400" dirty="0" smtClean="0"/>
              <a:t> </a:t>
            </a:r>
            <a:r>
              <a:rPr lang="en-US" sz="2400" dirty="0" err="1" smtClean="0"/>
              <a:t>örnek</a:t>
            </a:r>
            <a:r>
              <a:rPr lang="en-US" sz="2400" dirty="0" smtClean="0"/>
              <a:t>:</a:t>
            </a:r>
            <a:endParaRPr lang="tr-TR" sz="2400" dirty="0" smtClean="0"/>
          </a:p>
          <a:p>
            <a:pPr algn="just"/>
            <a:endParaRPr lang="tr-TR" dirty="0"/>
          </a:p>
          <a:p>
            <a:pPr lvl="1" algn="just"/>
            <a:r>
              <a:rPr lang="en-US" b="1" dirty="0" smtClean="0">
                <a:solidFill>
                  <a:srgbClr val="C00000"/>
                </a:solidFill>
              </a:rPr>
              <a:t>Internet search</a:t>
            </a:r>
            <a:r>
              <a:rPr lang="tr-TR" b="1" dirty="0" smtClean="0">
                <a:solidFill>
                  <a:srgbClr val="C00000"/>
                </a:solidFill>
              </a:rPr>
              <a:t>				</a:t>
            </a:r>
            <a:r>
              <a:rPr lang="en-US" b="1" dirty="0" smtClean="0">
                <a:solidFill>
                  <a:srgbClr val="C00000"/>
                </a:solidFill>
              </a:rPr>
              <a:t>Graph analysis</a:t>
            </a:r>
            <a:endParaRPr lang="tr-TR" b="1" dirty="0" smtClean="0">
              <a:solidFill>
                <a:srgbClr val="C00000"/>
              </a:solidFill>
            </a:endParaRPr>
          </a:p>
          <a:p>
            <a:pPr lvl="1" algn="just"/>
            <a:r>
              <a:rPr lang="en-US" b="1" dirty="0" smtClean="0">
                <a:solidFill>
                  <a:srgbClr val="C00000"/>
                </a:solidFill>
              </a:rPr>
              <a:t>Machine learning</a:t>
            </a:r>
            <a:r>
              <a:rPr lang="tr-TR" b="1" dirty="0" smtClean="0">
                <a:solidFill>
                  <a:srgbClr val="C00000"/>
                </a:solidFill>
              </a:rPr>
              <a:t>			</a:t>
            </a:r>
            <a:r>
              <a:rPr lang="en-US" b="1" dirty="0" smtClean="0">
                <a:solidFill>
                  <a:srgbClr val="C00000"/>
                </a:solidFill>
              </a:rPr>
              <a:t>Graphics</a:t>
            </a:r>
            <a:endParaRPr lang="tr-TR" b="1" dirty="0" smtClean="0">
              <a:solidFill>
                <a:srgbClr val="C00000"/>
              </a:solidFill>
            </a:endParaRPr>
          </a:p>
          <a:p>
            <a:pPr lvl="1" algn="just"/>
            <a:r>
              <a:rPr lang="en-US" b="1" dirty="0" smtClean="0">
                <a:solidFill>
                  <a:srgbClr val="C00000"/>
                </a:solidFill>
              </a:rPr>
              <a:t>Bioinformatics</a:t>
            </a:r>
            <a:r>
              <a:rPr lang="tr-TR" b="1" dirty="0" smtClean="0">
                <a:solidFill>
                  <a:srgbClr val="C00000"/>
                </a:solidFill>
              </a:rPr>
              <a:t>				</a:t>
            </a:r>
            <a:r>
              <a:rPr lang="en-US" b="1" dirty="0" smtClean="0">
                <a:solidFill>
                  <a:srgbClr val="C00000"/>
                </a:solidFill>
              </a:rPr>
              <a:t>Scientific computing</a:t>
            </a:r>
            <a:endParaRPr lang="tr-TR" b="1" dirty="0" smtClean="0">
              <a:solidFill>
                <a:srgbClr val="C00000"/>
              </a:solidFill>
            </a:endParaRPr>
          </a:p>
          <a:p>
            <a:pPr lvl="1" algn="just"/>
            <a:r>
              <a:rPr lang="en-US" b="1" dirty="0" smtClean="0">
                <a:solidFill>
                  <a:srgbClr val="C00000"/>
                </a:solidFill>
              </a:rPr>
              <a:t>Data mining</a:t>
            </a:r>
            <a:r>
              <a:rPr lang="tr-TR" b="1" dirty="0" smtClean="0">
                <a:solidFill>
                  <a:srgbClr val="C00000"/>
                </a:solidFill>
              </a:rPr>
              <a:t>				</a:t>
            </a:r>
            <a:r>
              <a:rPr lang="en-US" b="1" dirty="0" smtClean="0">
                <a:solidFill>
                  <a:srgbClr val="C00000"/>
                </a:solidFill>
              </a:rPr>
              <a:t>Computer vision</a:t>
            </a:r>
            <a:endParaRPr lang="tr-TR" b="1" dirty="0" smtClean="0">
              <a:solidFill>
                <a:srgbClr val="C00000"/>
              </a:solidFill>
            </a:endParaRPr>
          </a:p>
          <a:p>
            <a:pPr lvl="1" algn="just"/>
            <a:r>
              <a:rPr lang="en-US" b="1" dirty="0" smtClean="0">
                <a:solidFill>
                  <a:srgbClr val="C00000"/>
                </a:solidFill>
              </a:rPr>
              <a:t>Speech recognition</a:t>
            </a:r>
            <a:r>
              <a:rPr lang="tr-TR" b="1" dirty="0" smtClean="0">
                <a:solidFill>
                  <a:srgbClr val="C00000"/>
                </a:solidFill>
              </a:rPr>
              <a:t>			Image </a:t>
            </a:r>
            <a:r>
              <a:rPr lang="tr-TR" b="1" dirty="0" err="1" smtClean="0">
                <a:solidFill>
                  <a:srgbClr val="C00000"/>
                </a:solidFill>
              </a:rPr>
              <a:t>processing</a:t>
            </a:r>
            <a:endParaRPr lang="tr-TR" b="1" dirty="0" smtClean="0">
              <a:solidFill>
                <a:srgbClr val="C00000"/>
              </a:solidFill>
            </a:endParaRPr>
          </a:p>
          <a:p>
            <a:pPr lvl="1" algn="just"/>
            <a:r>
              <a:rPr lang="en-US" b="1" dirty="0" smtClean="0">
                <a:solidFill>
                  <a:srgbClr val="C00000"/>
                </a:solidFill>
              </a:rPr>
              <a:t>Compilers</a:t>
            </a:r>
            <a:r>
              <a:rPr lang="tr-TR" b="1" dirty="0" smtClean="0">
                <a:solidFill>
                  <a:srgbClr val="C00000"/>
                </a:solidFill>
              </a:rPr>
              <a:t>				</a:t>
            </a:r>
            <a:r>
              <a:rPr lang="en-US" b="1" dirty="0" smtClean="0">
                <a:solidFill>
                  <a:srgbClr val="C00000"/>
                </a:solidFill>
              </a:rPr>
              <a:t>Parallel computing</a:t>
            </a:r>
            <a:endParaRPr lang="tr-TR" b="1" dirty="0" smtClean="0">
              <a:solidFill>
                <a:srgbClr val="C00000"/>
              </a:solidFill>
            </a:endParaRPr>
          </a:p>
          <a:p>
            <a:pPr lvl="1" algn="just"/>
            <a:r>
              <a:rPr lang="tr-TR" b="1" dirty="0" err="1" smtClean="0">
                <a:solidFill>
                  <a:srgbClr val="C00000"/>
                </a:solidFill>
              </a:rPr>
              <a:t>Cryptography</a:t>
            </a:r>
            <a:r>
              <a:rPr lang="tr-TR" b="1" dirty="0" smtClean="0">
                <a:solidFill>
                  <a:srgbClr val="C00000"/>
                </a:solidFill>
              </a:rPr>
              <a:t>				</a:t>
            </a:r>
            <a:r>
              <a:rPr lang="tr-TR" b="1" dirty="0" err="1" smtClean="0">
                <a:solidFill>
                  <a:srgbClr val="C00000"/>
                </a:solidFill>
              </a:rPr>
              <a:t>Optimization</a:t>
            </a:r>
            <a:endParaRPr lang="tr-TR" b="1" dirty="0">
              <a:solidFill>
                <a:srgbClr val="C00000"/>
              </a:solidFill>
            </a:endParaRPr>
          </a:p>
          <a:p>
            <a:pPr lvl="1" algn="just"/>
            <a:r>
              <a:rPr lang="tr-TR" b="1" dirty="0">
                <a:solidFill>
                  <a:srgbClr val="C00000"/>
                </a:solidFill>
              </a:rPr>
              <a:t>Quantum </a:t>
            </a:r>
            <a:r>
              <a:rPr lang="tr-TR" b="1" dirty="0" err="1" smtClean="0">
                <a:solidFill>
                  <a:srgbClr val="C00000"/>
                </a:solidFill>
              </a:rPr>
              <a:t>computation</a:t>
            </a:r>
            <a:r>
              <a:rPr lang="tr-TR" b="1" dirty="0" smtClean="0">
                <a:solidFill>
                  <a:srgbClr val="C00000"/>
                </a:solidFill>
              </a:rPr>
              <a:t>			</a:t>
            </a:r>
            <a:r>
              <a:rPr lang="tr-TR" b="1" dirty="0" err="1" smtClean="0">
                <a:solidFill>
                  <a:srgbClr val="C00000"/>
                </a:solidFill>
              </a:rPr>
              <a:t>Computational</a:t>
            </a:r>
            <a:r>
              <a:rPr lang="tr-TR" b="1" dirty="0" smtClean="0">
                <a:solidFill>
                  <a:srgbClr val="C00000"/>
                </a:solidFill>
              </a:rPr>
              <a:t> </a:t>
            </a:r>
            <a:r>
              <a:rPr lang="tr-TR" b="1" dirty="0" err="1">
                <a:solidFill>
                  <a:srgbClr val="C00000"/>
                </a:solidFill>
              </a:rPr>
              <a:t>biology</a:t>
            </a:r>
            <a:endParaRPr lang="tr-TR" b="1" dirty="0">
              <a:solidFill>
                <a:srgbClr val="C00000"/>
              </a:solidFill>
            </a:endParaRPr>
          </a:p>
          <a:p>
            <a:pPr lvl="1" algn="just"/>
            <a:r>
              <a:rPr lang="tr-TR" b="1" dirty="0" smtClean="0">
                <a:solidFill>
                  <a:srgbClr val="C00000"/>
                </a:solidFill>
              </a:rPr>
              <a:t>…						…</a:t>
            </a:r>
            <a:endParaRPr lang="tr-TR" b="1" dirty="0">
              <a:solidFill>
                <a:srgbClr val="C00000"/>
              </a:solidFill>
            </a:endParaRPr>
          </a:p>
        </p:txBody>
      </p:sp>
    </p:spTree>
    <p:extLst>
      <p:ext uri="{BB962C8B-B14F-4D97-AF65-F5344CB8AC3E}">
        <p14:creationId xmlns:p14="http://schemas.microsoft.com/office/powerpoint/2010/main" val="2525600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865027" y="720800"/>
            <a:ext cx="5165906" cy="2915575"/>
          </a:xfrm>
          <a:prstGeom prst="rect">
            <a:avLst/>
          </a:prstGeom>
        </p:spPr>
      </p:pic>
      <p:pic>
        <p:nvPicPr>
          <p:cNvPr id="6" name="Resim 5"/>
          <p:cNvPicPr>
            <a:picLocks noChangeAspect="1"/>
          </p:cNvPicPr>
          <p:nvPr/>
        </p:nvPicPr>
        <p:blipFill>
          <a:blip r:embed="rId3"/>
          <a:stretch>
            <a:fillRect/>
          </a:stretch>
        </p:blipFill>
        <p:spPr>
          <a:xfrm>
            <a:off x="6536267" y="1999503"/>
            <a:ext cx="4850515" cy="3273744"/>
          </a:xfrm>
          <a:prstGeom prst="rect">
            <a:avLst/>
          </a:prstGeom>
        </p:spPr>
      </p:pic>
    </p:spTree>
    <p:extLst>
      <p:ext uri="{BB962C8B-B14F-4D97-AF65-F5344CB8AC3E}">
        <p14:creationId xmlns:p14="http://schemas.microsoft.com/office/powerpoint/2010/main" val="984407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654</Words>
  <Application>Microsoft Office PowerPoint</Application>
  <PresentationFormat>Geniş ekran</PresentationFormat>
  <Paragraphs>90</Paragraphs>
  <Slides>14</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Calibri Light</vt:lpstr>
      <vt:lpstr>Times New Roman</vt:lpstr>
      <vt:lpstr>Office Teması</vt:lpstr>
      <vt:lpstr>MAT237 LİNEER CEBİR</vt:lpstr>
      <vt:lpstr>Ders Acaba Ne Hakkında </vt:lpstr>
      <vt:lpstr>Ders Kitabı</vt:lpstr>
      <vt:lpstr>Değerlendirme</vt:lpstr>
      <vt:lpstr>Derste başarılı olabilmek için </vt:lpstr>
      <vt:lpstr>Dikkat gerektirenler</vt:lpstr>
      <vt:lpstr>Giriş</vt:lpstr>
      <vt:lpstr>PowerPoint Sunusu</vt:lpstr>
      <vt:lpstr>PowerPoint Sunusu</vt:lpstr>
      <vt:lpstr>PowerPoint Sunusu</vt:lpstr>
      <vt:lpstr>PowerPoint Sunusu</vt:lpstr>
      <vt:lpstr>Lineer Cebir Nedir?</vt:lpstr>
      <vt:lpstr>Aşağıdaki sistem bu problemi modellemektedir.</vt:lpstr>
      <vt:lpstr>PowerPoint Sunusu</vt:lpstr>
    </vt:vector>
  </TitlesOfParts>
  <Company>Pamukkale Üniversitesi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MAT237 LİNEER CEBİR  Giriş</dc:title>
  <dc:creator>Pau</dc:creator>
  <cp:lastModifiedBy>Pau</cp:lastModifiedBy>
  <cp:revision>27</cp:revision>
  <dcterms:created xsi:type="dcterms:W3CDTF">2017-09-05T11:17:39Z</dcterms:created>
  <dcterms:modified xsi:type="dcterms:W3CDTF">2017-09-21T08:22:53Z</dcterms:modified>
</cp:coreProperties>
</file>