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5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81" r:id="rId23"/>
    <p:sldId id="282" r:id="rId24"/>
    <p:sldId id="275" r:id="rId25"/>
    <p:sldId id="283" r:id="rId26"/>
    <p:sldId id="276" r:id="rId27"/>
    <p:sldId id="277" r:id="rId28"/>
    <p:sldId id="278" r:id="rId29"/>
    <p:sldId id="279" r:id="rId30"/>
    <p:sldId id="288" r:id="rId31"/>
    <p:sldId id="289" r:id="rId32"/>
    <p:sldId id="290" r:id="rId33"/>
    <p:sldId id="287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7E869-DB5F-4134-9FBC-B60D49824EF7}" type="datetimeFigureOut">
              <a:rPr lang="tr-TR" smtClean="0"/>
              <a:t>25.09.2017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5460F-9CB6-4E63-8EE2-B7CB4FCE56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1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5460F-9CB6-4E63-8EE2-B7CB4FCE56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4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7B7F-E003-40BC-85C6-F5C0BB8DD62B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4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87C-2633-471F-AA1A-27345379BE52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7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512B-2FA6-4572-9D6D-FC0A9320C60E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2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816E-AD2B-43B4-9D01-FA0F06D64678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84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D34-1F94-4B59-BFAA-7343494308C4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9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A1C-7D6F-4AC6-89AA-12EA0DEDFE62}" type="datetime1">
              <a:rPr lang="tr-TR" smtClean="0"/>
              <a:t>25.09.2017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5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E3BA-0937-4444-9751-C5753D5D4B24}" type="datetime1">
              <a:rPr lang="tr-TR" smtClean="0"/>
              <a:t>25.09.2017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6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59E8-73B5-4D67-AADD-80C8183B19F9}" type="datetime1">
              <a:rPr lang="tr-TR" smtClean="0"/>
              <a:t>25.09.2017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D8F-78A8-4662-864B-D7931AF1D5DA}" type="datetime1">
              <a:rPr lang="tr-TR" smtClean="0"/>
              <a:t>25.09.2017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1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35D8-FF4F-42E4-8005-54BE5BBCA7D9}" type="datetime1">
              <a:rPr lang="tr-TR" smtClean="0"/>
              <a:t>25.09.2017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41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801C-D410-4006-B2F2-ADD8E5EA7E12}" type="datetime1">
              <a:rPr lang="tr-TR" smtClean="0"/>
              <a:t>25.09.2017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8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7055-AC85-4D9F-8791-D84425B4E9C2}" type="datetime1">
              <a:rPr lang="tr-TR" smtClean="0"/>
              <a:t>25.09.2017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DFAB-2A82-416E-B925-E78D89DE6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5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Denklemler ve Matrisler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116939"/>
            <a:ext cx="9144000" cy="983610"/>
          </a:xfrm>
        </p:spPr>
        <p:txBody>
          <a:bodyPr/>
          <a:lstStyle/>
          <a:p>
            <a:r>
              <a:rPr lang="tr-TR" dirty="0" smtClean="0"/>
              <a:t>Yrd. Doç. Dr. Meriç Çetin</a:t>
            </a:r>
          </a:p>
          <a:p>
            <a:r>
              <a:rPr lang="tr-TR" dirty="0" smtClean="0"/>
              <a:t>2017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84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722865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Örnekler </a:t>
            </a:r>
            <a:r>
              <a:rPr lang="tr-TR" sz="4400" b="1" dirty="0" smtClean="0">
                <a:sym typeface="Wingdings" panose="05000000000000000000" pitchFamily="2" charset="2"/>
              </a:rPr>
              <a:t> Yok etme metodu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7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" y="176119"/>
            <a:ext cx="8907125" cy="114977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0" y="1538300"/>
            <a:ext cx="8907125" cy="425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65" y="2478809"/>
            <a:ext cx="9697872" cy="3984944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5" y="365125"/>
            <a:ext cx="10781135" cy="441159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8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849526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Anahtar Kelimeler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Lineer denklem</a:t>
            </a:r>
          </a:p>
          <a:p>
            <a:r>
              <a:rPr lang="tr-TR" sz="2400" dirty="0" smtClean="0"/>
              <a:t>Bilinenler, bilinmeyenler</a:t>
            </a:r>
          </a:p>
          <a:p>
            <a:r>
              <a:rPr lang="tr-TR" sz="2400" dirty="0" smtClean="0"/>
              <a:t>Tutarlı olmayan sistem</a:t>
            </a:r>
          </a:p>
          <a:p>
            <a:r>
              <a:rPr lang="tr-TR" sz="2400" dirty="0" smtClean="0"/>
              <a:t>Tutarlı sistem</a:t>
            </a:r>
          </a:p>
          <a:p>
            <a:r>
              <a:rPr lang="tr-TR" sz="2400" dirty="0" smtClean="0"/>
              <a:t>Homojen sistem</a:t>
            </a:r>
          </a:p>
          <a:p>
            <a:r>
              <a:rPr lang="tr-TR" sz="2400" dirty="0" smtClean="0"/>
              <a:t>Aşikar çözüm</a:t>
            </a:r>
          </a:p>
          <a:p>
            <a:r>
              <a:rPr lang="tr-TR" sz="2400" dirty="0" smtClean="0"/>
              <a:t>Aşikar olmayan çözüm</a:t>
            </a:r>
          </a:p>
          <a:p>
            <a:r>
              <a:rPr lang="tr-TR" sz="2400" dirty="0" smtClean="0"/>
              <a:t>Denk/eş sistemler</a:t>
            </a:r>
          </a:p>
          <a:p>
            <a:r>
              <a:rPr lang="tr-TR" sz="2400" dirty="0" smtClean="0"/>
              <a:t>Tek çözüm, sonsuz çözüm, çözüm yok</a:t>
            </a:r>
          </a:p>
          <a:p>
            <a:r>
              <a:rPr lang="tr-TR" sz="2400" dirty="0" smtClean="0"/>
              <a:t>Yok etme metodu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5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Matrisler ve Matris İşlemleri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3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pPr algn="just"/>
            <a:r>
              <a:rPr lang="tr-TR" sz="2400" dirty="0" smtClean="0"/>
              <a:t>Yok etme metodunun adımları uygulandığında sadece x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,x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,…,</a:t>
            </a:r>
            <a:r>
              <a:rPr lang="tr-TR" sz="2400" dirty="0" err="1" smtClean="0"/>
              <a:t>x</a:t>
            </a:r>
            <a:r>
              <a:rPr lang="tr-TR" sz="2400" baseline="-25000" dirty="0" err="1" smtClean="0"/>
              <a:t>n</a:t>
            </a:r>
            <a:r>
              <a:rPr lang="tr-TR" sz="2400" dirty="0" smtClean="0"/>
              <a:t> bilinmeyenlerinin katsayıları </a:t>
            </a:r>
            <a:r>
              <a:rPr lang="tr-TR" sz="2400" dirty="0"/>
              <a:t>ve </a:t>
            </a:r>
            <a:r>
              <a:rPr lang="tr-TR" sz="2400" dirty="0" smtClean="0"/>
              <a:t>b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,b</a:t>
            </a:r>
            <a:r>
              <a:rPr lang="tr-TR" sz="2400" baseline="-25000" dirty="0" smtClean="0"/>
              <a:t>2</a:t>
            </a:r>
            <a:r>
              <a:rPr lang="tr-TR" sz="2400" dirty="0" smtClean="0"/>
              <a:t>,…,</a:t>
            </a:r>
            <a:r>
              <a:rPr lang="tr-TR" sz="2400" dirty="0" err="1" smtClean="0"/>
              <a:t>b</a:t>
            </a:r>
            <a:r>
              <a:rPr lang="tr-TR" sz="2400" baseline="-25000" dirty="0" err="1" smtClean="0"/>
              <a:t>n</a:t>
            </a:r>
            <a:r>
              <a:rPr lang="tr-TR" sz="2400" dirty="0" smtClean="0"/>
              <a:t> sayıları değişir. </a:t>
            </a:r>
          </a:p>
          <a:p>
            <a:pPr algn="just"/>
            <a:r>
              <a:rPr lang="tr-TR" sz="2400" dirty="0" smtClean="0"/>
              <a:t>Bu nedenle lineer sistemi yazarken bilinmeyenleri her seferinde aynen yazmamızı gerektirmeyen bir yol bulmalıyız.</a:t>
            </a:r>
          </a:p>
          <a:p>
            <a:pPr algn="just"/>
            <a:r>
              <a:rPr lang="tr-TR" sz="2400" dirty="0" smtClean="0"/>
              <a:t>Matrisler bunu yapma imkanı sağlar. Lineer sistemi kısa formda yazarak çözüme daha kolay ulaşılabilir.</a:t>
            </a:r>
          </a:p>
          <a:p>
            <a:endParaRPr lang="tr-TR" dirty="0"/>
          </a:p>
          <a:p>
            <a:r>
              <a:rPr lang="tr-TR" b="1" dirty="0" smtClean="0">
                <a:solidFill>
                  <a:srgbClr val="C00000"/>
                </a:solidFill>
              </a:rPr>
              <a:t>Matris: </a:t>
            </a:r>
          </a:p>
          <a:p>
            <a:pPr lvl="1" algn="just"/>
            <a:r>
              <a:rPr lang="tr-TR" i="1" dirty="0" smtClean="0"/>
              <a:t>m</a:t>
            </a:r>
            <a:r>
              <a:rPr lang="tr-TR" dirty="0" smtClean="0"/>
              <a:t> ve </a:t>
            </a:r>
            <a:r>
              <a:rPr lang="tr-TR" i="1" dirty="0" smtClean="0"/>
              <a:t>n</a:t>
            </a:r>
            <a:r>
              <a:rPr lang="tr-TR" dirty="0" smtClean="0"/>
              <a:t> pozitif tam sayılar olmak üzere, bir A </a:t>
            </a:r>
            <a:r>
              <a:rPr lang="tr-TR" i="1" dirty="0" err="1" smtClean="0"/>
              <a:t>m</a:t>
            </a:r>
            <a:r>
              <a:rPr lang="tr-TR" dirty="0" err="1" smtClean="0"/>
              <a:t>x</a:t>
            </a:r>
            <a:r>
              <a:rPr lang="tr-TR" i="1" dirty="0" err="1" smtClean="0"/>
              <a:t>n</a:t>
            </a:r>
            <a:r>
              <a:rPr lang="tr-TR" dirty="0" smtClean="0"/>
              <a:t> matrisi </a:t>
            </a:r>
            <a:r>
              <a:rPr lang="tr-TR" i="1" dirty="0" err="1" smtClean="0"/>
              <a:t>mn</a:t>
            </a:r>
            <a:r>
              <a:rPr lang="tr-TR" dirty="0" smtClean="0"/>
              <a:t> tane reel veya kompleks sayının sıralandığı m tane satır, n tane sütundan oluşan bir </a:t>
            </a:r>
            <a:r>
              <a:rPr lang="tr-TR" dirty="0" err="1" smtClean="0"/>
              <a:t>dikdörtgensel</a:t>
            </a:r>
            <a:r>
              <a:rPr lang="tr-TR" dirty="0" smtClean="0"/>
              <a:t> dizilimdir.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4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9" y="619331"/>
            <a:ext cx="4278718" cy="22279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4" y="3861340"/>
            <a:ext cx="10735473" cy="13015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972" y="619331"/>
            <a:ext cx="6915150" cy="4572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070" y="1306541"/>
            <a:ext cx="5133975" cy="1943100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16</a:t>
            </a:fld>
            <a:endParaRPr lang="tr-TR"/>
          </a:p>
        </p:txBody>
      </p:sp>
      <p:cxnSp>
        <p:nvCxnSpPr>
          <p:cNvPr id="8" name="Düz Bağlayıcı 7"/>
          <p:cNvCxnSpPr/>
          <p:nvPr/>
        </p:nvCxnSpPr>
        <p:spPr>
          <a:xfrm>
            <a:off x="5135972" y="1076531"/>
            <a:ext cx="235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5383907" y="2484525"/>
            <a:ext cx="235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9807"/>
            <a:ext cx="10515600" cy="698061"/>
          </a:xfrm>
        </p:spPr>
        <p:txBody>
          <a:bodyPr/>
          <a:lstStyle/>
          <a:p>
            <a:pPr algn="just"/>
            <a:r>
              <a:rPr lang="tr-TR" b="1" dirty="0" smtClean="0">
                <a:solidFill>
                  <a:srgbClr val="C00000"/>
                </a:solidFill>
              </a:rPr>
              <a:t>Örnek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90" y="317901"/>
            <a:ext cx="2200275" cy="1381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270" y="423262"/>
            <a:ext cx="1743075" cy="571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59" y="0"/>
            <a:ext cx="1381125" cy="17526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270" y="1053714"/>
            <a:ext cx="1924050" cy="895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320" y="1809463"/>
            <a:ext cx="3952875" cy="1628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099" y="4392919"/>
            <a:ext cx="9105433" cy="968426"/>
          </a:xfrm>
          <a:prstGeom prst="rect">
            <a:avLst/>
          </a:prstGeom>
        </p:spPr>
      </p:pic>
      <p:cxnSp>
        <p:nvCxnSpPr>
          <p:cNvPr id="12" name="Düz Bağlayıcı 11"/>
          <p:cNvCxnSpPr/>
          <p:nvPr/>
        </p:nvCxnSpPr>
        <p:spPr>
          <a:xfrm flipV="1">
            <a:off x="6796591" y="4749418"/>
            <a:ext cx="1419367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008" y="3922539"/>
            <a:ext cx="8382000" cy="457200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6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5001"/>
            <a:ext cx="10515600" cy="80858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Matrislerde Toplama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812"/>
            <a:ext cx="9401175" cy="423862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958708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Skalar</a:t>
            </a:r>
            <a:r>
              <a:rPr lang="tr-TR" b="1" dirty="0" smtClean="0">
                <a:solidFill>
                  <a:srgbClr val="C00000"/>
                </a:solidFill>
              </a:rPr>
              <a:t> Çarpım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05470"/>
            <a:ext cx="9948381" cy="25049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2" y="3841882"/>
            <a:ext cx="7407608" cy="1180923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8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713048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C00000"/>
                </a:solidFill>
              </a:rPr>
              <a:t>Lineer Denklem Sistemleri</a:t>
            </a:r>
            <a:endParaRPr lang="tr-TR" sz="36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Lineer denklem sistemlerinin çözümü,</a:t>
            </a:r>
          </a:p>
          <a:p>
            <a:pPr lvl="1"/>
            <a:r>
              <a:rPr lang="tr-TR" dirty="0" smtClean="0"/>
              <a:t>Sosyal bilimler,</a:t>
            </a:r>
          </a:p>
          <a:p>
            <a:pPr lvl="1"/>
            <a:r>
              <a:rPr lang="tr-TR" dirty="0" smtClean="0"/>
              <a:t>Mühendisliğin tüm dallarında,</a:t>
            </a:r>
          </a:p>
          <a:p>
            <a:pPr lvl="1"/>
            <a:r>
              <a:rPr lang="tr-TR" dirty="0" smtClean="0"/>
              <a:t>Fizik,</a:t>
            </a:r>
          </a:p>
          <a:p>
            <a:pPr lvl="1"/>
            <a:r>
              <a:rPr lang="tr-TR" dirty="0" smtClean="0"/>
              <a:t>Kimya,</a:t>
            </a:r>
          </a:p>
          <a:p>
            <a:pPr lvl="1"/>
            <a:r>
              <a:rPr lang="tr-TR" dirty="0" smtClean="0"/>
              <a:t>Biyoloji,</a:t>
            </a:r>
          </a:p>
          <a:p>
            <a:pPr lvl="1"/>
            <a:r>
              <a:rPr lang="tr-TR" dirty="0" smtClean="0"/>
              <a:t>Ekonomi ve </a:t>
            </a:r>
          </a:p>
          <a:p>
            <a:pPr lvl="1"/>
            <a:r>
              <a:rPr lang="tr-TR" dirty="0" smtClean="0"/>
              <a:t>Matematik</a:t>
            </a:r>
          </a:p>
          <a:p>
            <a:endParaRPr lang="tr-TR" dirty="0" smtClean="0"/>
          </a:p>
          <a:p>
            <a:r>
              <a:rPr lang="tr-TR" dirty="0" smtClean="0"/>
              <a:t>gibi pek çok çalışma alanlarında pratik problemler olarak karşımıza çıkar.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4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9" y="263501"/>
            <a:ext cx="8766981" cy="5913462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4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83714"/>
            <a:ext cx="10515600" cy="904117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 </a:t>
            </a:r>
            <a:r>
              <a:rPr lang="tr-TR" b="1" dirty="0" err="1" smtClean="0">
                <a:solidFill>
                  <a:srgbClr val="C00000"/>
                </a:solidFill>
              </a:rPr>
              <a:t>Transpozu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1595154"/>
            <a:ext cx="11366657" cy="322250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4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849526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Anahtar Kelimeler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Matris</a:t>
            </a:r>
          </a:p>
          <a:p>
            <a:r>
              <a:rPr lang="tr-TR" sz="2400" dirty="0" smtClean="0"/>
              <a:t>Satır, sütun</a:t>
            </a:r>
          </a:p>
          <a:p>
            <a:r>
              <a:rPr lang="tr-TR" sz="2400" dirty="0" smtClean="0"/>
              <a:t>Kare matris</a:t>
            </a:r>
          </a:p>
          <a:p>
            <a:r>
              <a:rPr lang="tr-TR" sz="2400" dirty="0" smtClean="0"/>
              <a:t>Eşit matris</a:t>
            </a:r>
          </a:p>
          <a:p>
            <a:r>
              <a:rPr lang="tr-TR" sz="2400" smtClean="0"/>
              <a:t>Bir matrisin </a:t>
            </a:r>
            <a:r>
              <a:rPr lang="tr-TR" sz="2400" dirty="0" smtClean="0"/>
              <a:t>mertebesi</a:t>
            </a:r>
          </a:p>
          <a:p>
            <a:r>
              <a:rPr lang="tr-TR" sz="2400" dirty="0" smtClean="0"/>
              <a:t>Matris toplamı, farkı</a:t>
            </a:r>
          </a:p>
          <a:p>
            <a:r>
              <a:rPr lang="tr-TR" sz="2400" dirty="0" err="1" smtClean="0"/>
              <a:t>Skalar</a:t>
            </a:r>
            <a:r>
              <a:rPr lang="tr-TR" sz="2400" dirty="0" smtClean="0"/>
              <a:t> çarpım</a:t>
            </a:r>
          </a:p>
          <a:p>
            <a:r>
              <a:rPr lang="tr-TR" sz="2400" dirty="0" err="1" smtClean="0"/>
              <a:t>Transpoz</a:t>
            </a:r>
            <a:endParaRPr lang="tr-TR" sz="2400" dirty="0" smtClean="0"/>
          </a:p>
          <a:p>
            <a:r>
              <a:rPr lang="tr-TR" sz="2400" dirty="0" smtClean="0"/>
              <a:t>indeks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6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46762"/>
            <a:ext cx="10515600" cy="958708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 Çarpımı</a:t>
            </a:r>
            <a:endParaRPr lang="tr-TR" b="1" dirty="0">
              <a:solidFill>
                <a:srgbClr val="C00000"/>
              </a:solidFill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54" y="1281764"/>
            <a:ext cx="7852355" cy="4197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1" y="1863796"/>
            <a:ext cx="7197986" cy="4568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771" y="2391236"/>
            <a:ext cx="9346279" cy="109883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71" y="3734505"/>
            <a:ext cx="10111758" cy="1765545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57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10194333" cy="3407616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9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722865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Matris Çarpımı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9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5" y="495639"/>
            <a:ext cx="8480323" cy="1460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57" y="2172964"/>
            <a:ext cx="8480323" cy="312890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387152" y="5301868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rgbClr val="C00000"/>
                </a:solidFill>
              </a:rPr>
              <a:t>A</a:t>
            </a:r>
            <a:r>
              <a:rPr lang="tr-TR" sz="3200" b="1" baseline="-25000" dirty="0" smtClean="0">
                <a:solidFill>
                  <a:srgbClr val="C00000"/>
                </a:solidFill>
              </a:rPr>
              <a:t>2x3</a:t>
            </a:r>
            <a:r>
              <a:rPr lang="tr-TR" sz="3200" b="1" dirty="0" smtClean="0">
                <a:solidFill>
                  <a:srgbClr val="C00000"/>
                </a:solidFill>
              </a:rPr>
              <a:t>, B</a:t>
            </a:r>
            <a:r>
              <a:rPr lang="tr-TR" sz="3200" b="1" baseline="-25000" dirty="0" smtClean="0">
                <a:solidFill>
                  <a:srgbClr val="C00000"/>
                </a:solidFill>
              </a:rPr>
              <a:t>3x4 </a:t>
            </a:r>
            <a:r>
              <a:rPr lang="tr-TR" sz="3200" b="1" dirty="0" smtClean="0">
                <a:solidFill>
                  <a:srgbClr val="C00000"/>
                </a:solidFill>
              </a:rPr>
              <a:t>ise ??</a:t>
            </a:r>
            <a:endParaRPr lang="tr-TR" sz="3200" b="1" dirty="0">
              <a:solidFill>
                <a:srgbClr val="C00000"/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5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Lineer Sistemler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3781"/>
            <a:ext cx="8969621" cy="402545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7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9" y="468501"/>
            <a:ext cx="8513917" cy="440375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2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9" y="71247"/>
            <a:ext cx="9955168" cy="161944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17" y="1582761"/>
            <a:ext cx="6515425" cy="26488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59" y="4488884"/>
            <a:ext cx="10545195" cy="1920732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8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8" y="365125"/>
            <a:ext cx="9881458" cy="254560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8" y="3747423"/>
            <a:ext cx="11306530" cy="1135537"/>
          </a:xfrm>
          <a:prstGeom prst="rect">
            <a:avLst/>
          </a:prstGeom>
        </p:spPr>
      </p:pic>
      <p:cxnSp>
        <p:nvCxnSpPr>
          <p:cNvPr id="5" name="Düz Bağlayıcı 4"/>
          <p:cNvCxnSpPr/>
          <p:nvPr/>
        </p:nvCxnSpPr>
        <p:spPr>
          <a:xfrm flipV="1">
            <a:off x="469709" y="3012971"/>
            <a:ext cx="4394580" cy="2729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V="1">
            <a:off x="469709" y="2279914"/>
            <a:ext cx="4394580" cy="2729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4864289" y="2293562"/>
            <a:ext cx="0" cy="719409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469709" y="2320857"/>
            <a:ext cx="0" cy="719409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9812740" y="4867720"/>
            <a:ext cx="111911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98296"/>
            <a:ext cx="10515600" cy="713048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Matris İzi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731"/>
            <a:ext cx="8701585" cy="211428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32" y="2793719"/>
            <a:ext cx="6020086" cy="3375339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409431" y="2415652"/>
            <a:ext cx="777923" cy="38213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8" name="Picture 4" descr="ayak izi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4" y="3340059"/>
            <a:ext cx="2593076" cy="25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9859227" cy="52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88439" cy="60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849526"/>
          </a:xfrm>
        </p:spPr>
        <p:txBody>
          <a:bodyPr>
            <a:norm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Anahtar Kelimeler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486677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Matris, vektör çarpımı</a:t>
            </a:r>
            <a:endParaRPr lang="tr-TR" sz="2400" dirty="0" smtClean="0"/>
          </a:p>
          <a:p>
            <a:r>
              <a:rPr lang="tr-TR" sz="2400" dirty="0" smtClean="0"/>
              <a:t>İç Çarpım</a:t>
            </a:r>
            <a:endParaRPr lang="tr-TR" sz="2400" dirty="0" smtClean="0"/>
          </a:p>
          <a:p>
            <a:r>
              <a:rPr lang="tr-TR" sz="2400" dirty="0" smtClean="0"/>
              <a:t>Katsayılar matrisi</a:t>
            </a:r>
          </a:p>
          <a:p>
            <a:r>
              <a:rPr lang="tr-TR" sz="2400" dirty="0" smtClean="0"/>
              <a:t>Ek matris</a:t>
            </a:r>
          </a:p>
          <a:p>
            <a:r>
              <a:rPr lang="tr-TR" sz="2400" dirty="0" smtClean="0"/>
              <a:t>Bir matrisin izi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7382" y="1847449"/>
            <a:ext cx="10515600" cy="4351338"/>
          </a:xfrm>
        </p:spPr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5" y="93955"/>
            <a:ext cx="9845580" cy="365799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07" y="4023118"/>
            <a:ext cx="9046784" cy="2458801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" y="638079"/>
            <a:ext cx="11655325" cy="411134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7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7" y="870092"/>
            <a:ext cx="11331277" cy="396794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455761" y="1722865"/>
            <a:ext cx="9144000" cy="23876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Örnek </a:t>
            </a:r>
            <a:r>
              <a:rPr lang="tr-TR" sz="4400" b="1" dirty="0" smtClean="0">
                <a:sym typeface="Wingdings" panose="05000000000000000000" pitchFamily="2" charset="2"/>
              </a:rPr>
              <a:t> </a:t>
            </a:r>
            <a:r>
              <a:rPr lang="tr-TR" sz="4400" b="1" dirty="0" smtClean="0"/>
              <a:t>Eş sistemler</a:t>
            </a:r>
            <a:endParaRPr lang="tr-TR" sz="44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/>
          <a:lstStyle/>
          <a:p>
            <a:r>
              <a:rPr lang="tr-TR" dirty="0" smtClean="0"/>
              <a:t>Lineer denklem sistemini çözmek için yok etme metodunu kullanabiliriz.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70" y="1470901"/>
            <a:ext cx="6949571" cy="1231356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6591868" y="805216"/>
            <a:ext cx="2915670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5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/>
          <a:lstStyle/>
          <a:p>
            <a:r>
              <a:rPr lang="tr-TR" dirty="0" smtClean="0"/>
              <a:t>Lineer denklem sistemini çözmek için yok etme metodunu kullanabiliriz.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70" y="1470901"/>
            <a:ext cx="6949571" cy="12313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21" y="3097330"/>
            <a:ext cx="8294309" cy="2662025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6591868" y="805216"/>
            <a:ext cx="2915670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DFAB-2A82-416E-B925-E78D89DE64B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7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288</Words>
  <Application>Microsoft Office PowerPoint</Application>
  <PresentationFormat>Geniş ekran</PresentationFormat>
  <Paragraphs>96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Teması</vt:lpstr>
      <vt:lpstr>Lineer Denklemler ve Matrisler </vt:lpstr>
      <vt:lpstr>Lineer Denklem Sistemleri</vt:lpstr>
      <vt:lpstr>PowerPoint Sunusu</vt:lpstr>
      <vt:lpstr>PowerPoint Sunusu</vt:lpstr>
      <vt:lpstr>PowerPoint Sunusu</vt:lpstr>
      <vt:lpstr>PowerPoint Sunusu</vt:lpstr>
      <vt:lpstr>Örnek  Eş sistemler</vt:lpstr>
      <vt:lpstr>PowerPoint Sunusu</vt:lpstr>
      <vt:lpstr>PowerPoint Sunusu</vt:lpstr>
      <vt:lpstr>Örnekler  Yok etme metodu</vt:lpstr>
      <vt:lpstr>PowerPoint Sunusu</vt:lpstr>
      <vt:lpstr>PowerPoint Sunusu</vt:lpstr>
      <vt:lpstr>Anahtar Kelimeler</vt:lpstr>
      <vt:lpstr>Matrisler ve Matris İşlemleri</vt:lpstr>
      <vt:lpstr>PowerPoint Sunusu</vt:lpstr>
      <vt:lpstr>PowerPoint Sunusu</vt:lpstr>
      <vt:lpstr>Örnek</vt:lpstr>
      <vt:lpstr>Matrislerde Toplama</vt:lpstr>
      <vt:lpstr>Skalar Çarpım</vt:lpstr>
      <vt:lpstr>PowerPoint Sunusu</vt:lpstr>
      <vt:lpstr>Matris Transpozu</vt:lpstr>
      <vt:lpstr>Anahtar Kelimeler</vt:lpstr>
      <vt:lpstr>Matris Çarpımı</vt:lpstr>
      <vt:lpstr>PowerPoint Sunusu</vt:lpstr>
      <vt:lpstr>Örnek  Matris Çarpımı</vt:lpstr>
      <vt:lpstr>PowerPoint Sunusu</vt:lpstr>
      <vt:lpstr>Lineer Sistemler</vt:lpstr>
      <vt:lpstr>PowerPoint Sunusu</vt:lpstr>
      <vt:lpstr>PowerPoint Sunusu</vt:lpstr>
      <vt:lpstr>Matris İzi</vt:lpstr>
      <vt:lpstr>PowerPoint Sunusu</vt:lpstr>
      <vt:lpstr>PowerPoint Sunusu</vt:lpstr>
      <vt:lpstr>Anahtar Kelimeler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Lineer Denklemler ve Matrisler </dc:title>
  <dc:creator>Pau</dc:creator>
  <cp:lastModifiedBy>Pau</cp:lastModifiedBy>
  <cp:revision>47</cp:revision>
  <dcterms:created xsi:type="dcterms:W3CDTF">2017-09-13T11:26:15Z</dcterms:created>
  <dcterms:modified xsi:type="dcterms:W3CDTF">2017-09-25T13:33:31Z</dcterms:modified>
</cp:coreProperties>
</file>