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77" r:id="rId5"/>
    <p:sldId id="278" r:id="rId6"/>
    <p:sldId id="279" r:id="rId7"/>
    <p:sldId id="298" r:id="rId8"/>
    <p:sldId id="280" r:id="rId9"/>
    <p:sldId id="259" r:id="rId10"/>
    <p:sldId id="281" r:id="rId11"/>
    <p:sldId id="260" r:id="rId12"/>
    <p:sldId id="261" r:id="rId13"/>
    <p:sldId id="262" r:id="rId14"/>
    <p:sldId id="263" r:id="rId15"/>
    <p:sldId id="264" r:id="rId16"/>
    <p:sldId id="265" r:id="rId17"/>
    <p:sldId id="283" r:id="rId18"/>
    <p:sldId id="282" r:id="rId19"/>
    <p:sldId id="284" r:id="rId20"/>
    <p:sldId id="285" r:id="rId21"/>
    <p:sldId id="286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5" r:id="rId30"/>
    <p:sldId id="273" r:id="rId31"/>
    <p:sldId id="287" r:id="rId32"/>
    <p:sldId id="274" r:id="rId33"/>
    <p:sldId id="276" r:id="rId34"/>
    <p:sldId id="289" r:id="rId35"/>
    <p:sldId id="290" r:id="rId36"/>
    <p:sldId id="293" r:id="rId37"/>
    <p:sldId id="291" r:id="rId38"/>
    <p:sldId id="292" r:id="rId39"/>
    <p:sldId id="288" r:id="rId40"/>
    <p:sldId id="294" r:id="rId41"/>
    <p:sldId id="295" r:id="rId42"/>
    <p:sldId id="296" r:id="rId43"/>
    <p:sldId id="297" r:id="rId44"/>
    <p:sldId id="299" r:id="rId45"/>
    <p:sldId id="300" r:id="rId4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4479C-5BF7-4E45-B2C9-1308C663FA25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B50A-BF62-4E38-8566-E072527D8A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93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AB50A-BF62-4E38-8566-E072527D8A80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79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AB50A-BF62-4E38-8566-E072527D8A80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20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AB50A-BF62-4E38-8566-E072527D8A80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8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8D3-ED3A-4B00-AB2A-1057F5928E78}" type="datetime1">
              <a:rPr lang="tr-TR" smtClean="0"/>
              <a:t>11.12.2017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1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A625-B915-4E14-9449-1F8C77F315A2}" type="datetime1">
              <a:rPr lang="tr-TR" smtClean="0"/>
              <a:t>11.12.2017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06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D4D-ED6A-40A8-AE85-09B1DA7DFF50}" type="datetime1">
              <a:rPr lang="tr-TR" smtClean="0"/>
              <a:t>11.12.2017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57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9AF2-8058-47D9-826D-AF02BF3493D6}" type="datetime1">
              <a:rPr lang="tr-TR" smtClean="0"/>
              <a:t>11.12.2017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4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98E8-FCA5-4AAD-8A69-20062827A87B}" type="datetime1">
              <a:rPr lang="tr-TR" smtClean="0"/>
              <a:t>11.12.2017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12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DF34-CA82-4555-90B0-78610F25E4D3}" type="datetime1">
              <a:rPr lang="tr-TR" smtClean="0"/>
              <a:t>11.12.2017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25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6E6E-E0D7-4605-AF75-69AC2C7B2609}" type="datetime1">
              <a:rPr lang="tr-TR" smtClean="0"/>
              <a:t>11.12.2017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11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4766-C49A-4E94-B053-BA6C00BF1586}" type="datetime1">
              <a:rPr lang="tr-TR" smtClean="0"/>
              <a:t>11.12.2017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04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EC96-B143-416C-81A0-AB38620356BA}" type="datetime1">
              <a:rPr lang="tr-TR" smtClean="0"/>
              <a:t>11.12.2017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99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43C1-4435-4EA0-85BD-61C8227547E5}" type="datetime1">
              <a:rPr lang="tr-TR" smtClean="0"/>
              <a:t>11.12.2017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8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DCD5-2198-471B-9537-68834EA8DA8A}" type="datetime1">
              <a:rPr lang="tr-TR" smtClean="0"/>
              <a:t>11.12.2017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4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152F-9ED0-4894-8DAC-ECC2EED52EFF}" type="datetime1">
              <a:rPr lang="tr-TR" smtClean="0"/>
              <a:t>11.12.2017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4756-FC50-4E10-9B50-B8C0720C5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3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Lineer Cebir için MATLAB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Alt Başlık 2"/>
          <p:cNvSpPr txBox="1">
            <a:spLocks noGrp="1"/>
          </p:cNvSpPr>
          <p:nvPr>
            <p:ph type="subTitle" idx="1"/>
          </p:nvPr>
        </p:nvSpPr>
        <p:spPr>
          <a:xfrm>
            <a:off x="1524000" y="5336274"/>
            <a:ext cx="9144000" cy="849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Yrd. Doç. Dr. Meriç Çetin</a:t>
            </a:r>
          </a:p>
          <a:p>
            <a:r>
              <a:rPr lang="tr-TR" sz="1600" dirty="0" smtClean="0"/>
              <a:t>v11122017</a:t>
            </a:r>
            <a:endParaRPr lang="tr-TR" sz="16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2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757382" cy="55969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6" y="2367658"/>
            <a:ext cx="8729449" cy="25803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13663"/>
            <a:ext cx="4232856" cy="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05"/>
            <a:ext cx="8606051" cy="272789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22" y="3254214"/>
            <a:ext cx="7043419" cy="325576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3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85"/>
            <a:ext cx="7527878" cy="593337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6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316"/>
            <a:ext cx="6299580" cy="38373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416"/>
            <a:ext cx="885967" cy="55854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79049"/>
            <a:ext cx="5007954" cy="98432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066" y="3825571"/>
            <a:ext cx="5426971" cy="2704816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50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7525099" cy="17025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46" y="2067635"/>
            <a:ext cx="3166671" cy="45967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38" y="2527313"/>
            <a:ext cx="5565514" cy="52118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74" y="3400042"/>
            <a:ext cx="7220489" cy="2894102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2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33"/>
            <a:ext cx="9701861" cy="16220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61" y="2293541"/>
            <a:ext cx="5761843" cy="498429"/>
          </a:xfrm>
          <a:prstGeom prst="rect">
            <a:avLst/>
          </a:prstGeom>
        </p:spPr>
      </p:pic>
      <p:sp>
        <p:nvSpPr>
          <p:cNvPr id="6" name="Komut Düğmesi: Yardım 5">
            <a:hlinkClick r:id="" action="ppaction://noaction" highlightClick="1"/>
          </p:cNvPr>
          <p:cNvSpPr/>
          <p:nvPr/>
        </p:nvSpPr>
        <p:spPr>
          <a:xfrm>
            <a:off x="9235276" y="1969119"/>
            <a:ext cx="736979" cy="79157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84" y="3367785"/>
            <a:ext cx="8130092" cy="2809178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619699" cy="388493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7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68" y="474307"/>
            <a:ext cx="4762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18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974"/>
            <a:ext cx="10431624" cy="45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19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335104" cy="27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143903" cy="44543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27906"/>
            <a:ext cx="7572357" cy="251899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01294"/>
            <a:ext cx="6312856" cy="96766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050" y="4554738"/>
            <a:ext cx="1520615" cy="30719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1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20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87" y="292372"/>
            <a:ext cx="4830597" cy="63097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335104" cy="27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525"/>
            <a:ext cx="3761096" cy="380288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096000" y="2893325"/>
            <a:ext cx="374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rgbClr val="C00000"/>
                </a:solidFill>
              </a:rPr>
              <a:t>linsolve</a:t>
            </a:r>
            <a:r>
              <a:rPr lang="tr-TR" sz="2400" b="1" dirty="0" smtClean="0">
                <a:solidFill>
                  <a:srgbClr val="C00000"/>
                </a:solidFill>
              </a:rPr>
              <a:t>(</a:t>
            </a:r>
            <a:r>
              <a:rPr lang="tr-TR" sz="2400" b="1" dirty="0" err="1" smtClean="0">
                <a:solidFill>
                  <a:srgbClr val="C00000"/>
                </a:solidFill>
              </a:rPr>
              <a:t>A,b</a:t>
            </a:r>
            <a:r>
              <a:rPr lang="tr-TR" sz="2400" b="1" dirty="0" smtClean="0">
                <a:solidFill>
                  <a:srgbClr val="C00000"/>
                </a:solidFill>
              </a:rPr>
              <a:t>)     </a:t>
            </a:r>
            <a:r>
              <a:rPr lang="tr-TR" sz="2400" dirty="0" smtClean="0"/>
              <a:t>deneyin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57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200"/>
            <a:ext cx="8571105" cy="2685955"/>
          </a:xfrm>
          <a:prstGeom prst="rect">
            <a:avLst/>
          </a:prstGeom>
        </p:spPr>
      </p:pic>
      <p:sp>
        <p:nvSpPr>
          <p:cNvPr id="5" name="Komut Düğmesi: Yardım 4">
            <a:hlinkClick r:id="" action="ppaction://noaction" highlightClick="1"/>
          </p:cNvPr>
          <p:cNvSpPr/>
          <p:nvPr/>
        </p:nvSpPr>
        <p:spPr>
          <a:xfrm>
            <a:off x="10378297" y="3151092"/>
            <a:ext cx="703686" cy="79157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671" y="3444234"/>
            <a:ext cx="1192667" cy="498428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5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094946" cy="41279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09" y="1399359"/>
            <a:ext cx="7405616" cy="23825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488" y="4001294"/>
            <a:ext cx="3950104" cy="9875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125" y="4816137"/>
            <a:ext cx="4165142" cy="950173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5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276248" cy="4400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24128"/>
            <a:ext cx="3537851" cy="3801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763" y="510049"/>
            <a:ext cx="1140299" cy="13888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5"/>
          <a:srcRect t="8422"/>
          <a:stretch/>
        </p:blipFill>
        <p:spPr>
          <a:xfrm>
            <a:off x="1241309" y="2989639"/>
            <a:ext cx="5303031" cy="80443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45" y="4417666"/>
            <a:ext cx="6031824" cy="864018"/>
          </a:xfrm>
          <a:prstGeom prst="rect">
            <a:avLst/>
          </a:prstGeom>
        </p:spPr>
      </p:pic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0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681716" cy="24817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58" y="2469828"/>
            <a:ext cx="1268162" cy="38181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79476"/>
            <a:ext cx="6343477" cy="95874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590" y="4841353"/>
            <a:ext cx="3362174" cy="932478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2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4574873" cy="3991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14" y="296885"/>
            <a:ext cx="2072510" cy="3991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6" y="936768"/>
            <a:ext cx="6677648" cy="174560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65" y="2934387"/>
            <a:ext cx="5600094" cy="299056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808" y="5032362"/>
            <a:ext cx="6260891" cy="892591"/>
          </a:xfrm>
          <a:prstGeom prst="rect">
            <a:avLst/>
          </a:prstGeom>
        </p:spPr>
      </p:pic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32" y="2591675"/>
            <a:ext cx="4854165" cy="40952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25" y="2537083"/>
            <a:ext cx="4749493" cy="1962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5665"/>
            <a:ext cx="6804394" cy="2304937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5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6025"/>
          </a:xfrm>
        </p:spPr>
        <p:txBody>
          <a:bodyPr>
            <a:normAutofit fontScale="77500" lnSpcReduction="20000"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 </a:t>
            </a:r>
            <a:r>
              <a:rPr lang="en-US" dirty="0"/>
              <a:t>= 0:pi/10:2*pi;</a:t>
            </a:r>
            <a:br>
              <a:rPr lang="en-US" dirty="0"/>
            </a:br>
            <a:r>
              <a:rPr lang="en-US" dirty="0"/>
              <a:t>plot(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*t),'-o')</a:t>
            </a:r>
            <a:br>
              <a:rPr lang="en-US" dirty="0"/>
            </a:br>
            <a:r>
              <a:rPr lang="en-US" dirty="0"/>
              <a:t>axis equal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t = 0:pi/10:2*pi;</a:t>
            </a:r>
            <a:br>
              <a:rPr lang="tr-TR" dirty="0"/>
            </a:br>
            <a:r>
              <a:rPr lang="tr-TR" dirty="0"/>
              <a:t>[X,Y,Z] = </a:t>
            </a:r>
            <a:r>
              <a:rPr lang="tr-TR" dirty="0" err="1"/>
              <a:t>cylinder</a:t>
            </a:r>
            <a:r>
              <a:rPr lang="tr-TR" dirty="0"/>
              <a:t>(4*cos(t));</a:t>
            </a:r>
            <a:br>
              <a:rPr lang="tr-TR" dirty="0"/>
            </a:br>
            <a:r>
              <a:rPr lang="tr-TR" dirty="0" err="1"/>
              <a:t>subplot</a:t>
            </a:r>
            <a:r>
              <a:rPr lang="tr-TR" dirty="0"/>
              <a:t>(2,2,1); mesh(X)</a:t>
            </a:r>
            <a:br>
              <a:rPr lang="tr-TR" dirty="0"/>
            </a:br>
            <a:r>
              <a:rPr lang="tr-TR" dirty="0" err="1"/>
              <a:t>subplot</a:t>
            </a:r>
            <a:r>
              <a:rPr lang="tr-TR" dirty="0"/>
              <a:t>(2,2,2); mesh(Y)</a:t>
            </a:r>
            <a:br>
              <a:rPr lang="tr-TR" dirty="0"/>
            </a:br>
            <a:r>
              <a:rPr lang="tr-TR" dirty="0" err="1"/>
              <a:t>subplot</a:t>
            </a:r>
            <a:r>
              <a:rPr lang="tr-TR" dirty="0"/>
              <a:t>(2,2,3); mesh(Z)</a:t>
            </a:r>
            <a:br>
              <a:rPr lang="tr-TR" dirty="0"/>
            </a:br>
            <a:r>
              <a:rPr lang="tr-TR" dirty="0" err="1"/>
              <a:t>subplot</a:t>
            </a:r>
            <a:r>
              <a:rPr lang="tr-TR" dirty="0"/>
              <a:t>(2,2,4); mesh(X,Y,Z) </a:t>
            </a:r>
            <a:br>
              <a:rPr lang="tr-TR" dirty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12424"/>
          <a:stretch/>
        </p:blipFill>
        <p:spPr>
          <a:xfrm>
            <a:off x="838200" y="160404"/>
            <a:ext cx="1183054" cy="4810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44629"/>
            <a:ext cx="4749475" cy="47494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352340"/>
            <a:ext cx="3118134" cy="43364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86" y="1920925"/>
            <a:ext cx="2684486" cy="47494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586" y="2448817"/>
            <a:ext cx="3410090" cy="403561"/>
          </a:xfrm>
          <a:prstGeom prst="rect">
            <a:avLst/>
          </a:prstGeom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8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35437"/>
            <a:ext cx="7104798" cy="32554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28" y="4125856"/>
            <a:ext cx="7803888" cy="269348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97631"/>
            <a:ext cx="4885013" cy="502869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6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592403" cy="29763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6398"/>
            <a:ext cx="5008658" cy="2965415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7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1973" y="597326"/>
            <a:ext cx="10515600" cy="57590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tr-TR" sz="4300" dirty="0" smtClean="0"/>
          </a:p>
          <a:p>
            <a:pPr marL="0" indent="0">
              <a:buNone/>
            </a:pPr>
            <a:endParaRPr lang="tr-TR" sz="4300" dirty="0"/>
          </a:p>
          <a:p>
            <a:pPr marL="0" indent="0">
              <a:buNone/>
            </a:pPr>
            <a:r>
              <a:rPr lang="tr-TR" sz="4300" dirty="0" err="1" smtClean="0"/>
              <a:t>clc</a:t>
            </a:r>
            <a:r>
              <a:rPr lang="tr-TR" sz="4300" dirty="0" smtClean="0"/>
              <a:t>, </a:t>
            </a:r>
            <a:r>
              <a:rPr lang="tr-TR" sz="4300" dirty="0" err="1" smtClean="0"/>
              <a:t>clear</a:t>
            </a:r>
            <a:r>
              <a:rPr lang="tr-TR" sz="4300" dirty="0" smtClean="0"/>
              <a:t> </a:t>
            </a:r>
            <a:r>
              <a:rPr lang="tr-TR" sz="4300" dirty="0" err="1"/>
              <a:t>all</a:t>
            </a:r>
            <a:endParaRPr lang="tr-TR" sz="4300" dirty="0"/>
          </a:p>
          <a:p>
            <a:pPr marL="0" indent="0">
              <a:buNone/>
            </a:pPr>
            <a:r>
              <a:rPr lang="pt-BR" sz="4300" dirty="0"/>
              <a:t>% A=[1 -2 1 1; 2 -4 2 -2; 2 -4 2 6</a:t>
            </a:r>
            <a:r>
              <a:rPr lang="pt-BR" sz="4300" dirty="0" smtClean="0"/>
              <a:t>]</a:t>
            </a:r>
            <a:r>
              <a:rPr lang="tr-TR" sz="4300" dirty="0" smtClean="0"/>
              <a:t>, </a:t>
            </a:r>
            <a:r>
              <a:rPr lang="pt-BR" sz="4300" dirty="0" smtClean="0"/>
              <a:t> </a:t>
            </a:r>
            <a:endParaRPr lang="tr-TR" sz="4300" dirty="0" smtClean="0"/>
          </a:p>
          <a:p>
            <a:pPr marL="0" indent="0">
              <a:buNone/>
            </a:pPr>
            <a:r>
              <a:rPr lang="tr-TR" sz="4300" dirty="0" smtClean="0"/>
              <a:t>% </a:t>
            </a:r>
            <a:r>
              <a:rPr lang="pt-BR" sz="4300" dirty="0" smtClean="0"/>
              <a:t>A</a:t>
            </a:r>
            <a:r>
              <a:rPr lang="pt-BR" sz="4300" dirty="0"/>
              <a:t>=[12 -51 4; 6 167 -68;-4 24 -41</a:t>
            </a:r>
            <a:r>
              <a:rPr lang="pt-BR" sz="4300" dirty="0" smtClean="0"/>
              <a:t>]</a:t>
            </a:r>
            <a:r>
              <a:rPr lang="tr-TR" sz="4300" dirty="0" smtClean="0"/>
              <a:t>, </a:t>
            </a:r>
          </a:p>
          <a:p>
            <a:pPr marL="0" indent="0">
              <a:buNone/>
            </a:pPr>
            <a:r>
              <a:rPr lang="pt-BR" sz="4300" dirty="0" smtClean="0"/>
              <a:t>% </a:t>
            </a:r>
            <a:r>
              <a:rPr lang="pt-BR" sz="4300" dirty="0"/>
              <a:t>A=[1 -1 0; 0 2 1; 1 1 3]</a:t>
            </a:r>
          </a:p>
          <a:p>
            <a:pPr marL="0" indent="0">
              <a:buNone/>
            </a:pPr>
            <a:r>
              <a:rPr lang="pt-BR" sz="4300" dirty="0" smtClean="0"/>
              <a:t>A</a:t>
            </a:r>
            <a:r>
              <a:rPr lang="pt-BR" sz="4300" dirty="0"/>
              <a:t>=[4 2 1;1 2 1;-1 -4 8]</a:t>
            </a:r>
          </a:p>
          <a:p>
            <a:pPr marL="0" indent="0">
              <a:buNone/>
            </a:pPr>
            <a:r>
              <a:rPr lang="tr-TR" sz="4300" dirty="0" smtClean="0"/>
              <a:t>[</a:t>
            </a:r>
            <a:r>
              <a:rPr lang="tr-TR" sz="4300" dirty="0" err="1"/>
              <a:t>m,n</a:t>
            </a:r>
            <a:r>
              <a:rPr lang="tr-TR" sz="4300" dirty="0"/>
              <a:t>]=size(A); v=A;</a:t>
            </a:r>
          </a:p>
          <a:p>
            <a:pPr marL="0" indent="0">
              <a:buNone/>
            </a:pPr>
            <a:r>
              <a:rPr lang="tr-TR" sz="4300" dirty="0"/>
              <a:t> </a:t>
            </a:r>
          </a:p>
          <a:p>
            <a:pPr marL="0" indent="0">
              <a:buNone/>
            </a:pPr>
            <a:r>
              <a:rPr lang="tr-TR" sz="4300" dirty="0" err="1" smtClean="0"/>
              <a:t>for</a:t>
            </a:r>
            <a:r>
              <a:rPr lang="tr-TR" sz="4300" dirty="0" smtClean="0"/>
              <a:t> </a:t>
            </a:r>
            <a:r>
              <a:rPr lang="tr-TR" sz="4300" dirty="0"/>
              <a:t>i=1:n</a:t>
            </a:r>
          </a:p>
          <a:p>
            <a:pPr marL="0" indent="0">
              <a:buNone/>
            </a:pPr>
            <a:r>
              <a:rPr lang="nn-NO" sz="4300" dirty="0"/>
              <a:t>    vdot(:,i)=v(:,i)/norm(v(:,i));</a:t>
            </a:r>
          </a:p>
          <a:p>
            <a:pPr marL="457200" lvl="1" indent="0">
              <a:buNone/>
            </a:pPr>
            <a:r>
              <a:rPr lang="tr-TR" sz="4200" dirty="0"/>
              <a:t>    </a:t>
            </a:r>
            <a:r>
              <a:rPr lang="tr-TR" sz="4200" dirty="0" err="1"/>
              <a:t>for</a:t>
            </a:r>
            <a:r>
              <a:rPr lang="tr-TR" sz="4200" dirty="0"/>
              <a:t> j=i+1:n</a:t>
            </a:r>
          </a:p>
          <a:p>
            <a:pPr marL="457200" lvl="1" indent="0">
              <a:buNone/>
            </a:pPr>
            <a:r>
              <a:rPr lang="nn-NO" sz="4200" dirty="0"/>
              <a:t>        v(:,j)=v(:,j)-vdot(:,i)'*v(:,j)*vdot(:,i);</a:t>
            </a:r>
          </a:p>
          <a:p>
            <a:pPr marL="457200" lvl="1" indent="0">
              <a:buNone/>
            </a:pPr>
            <a:r>
              <a:rPr lang="tr-TR" sz="4200" dirty="0"/>
              <a:t>    </a:t>
            </a:r>
            <a:r>
              <a:rPr lang="tr-TR" sz="4200" dirty="0" err="1"/>
              <a:t>end</a:t>
            </a:r>
            <a:endParaRPr lang="tr-TR" sz="4200" dirty="0"/>
          </a:p>
          <a:p>
            <a:pPr marL="0" indent="0">
              <a:buNone/>
            </a:pPr>
            <a:r>
              <a:rPr lang="tr-TR" sz="4300" dirty="0"/>
              <a:t>    Q(:,i)=</a:t>
            </a:r>
            <a:r>
              <a:rPr lang="tr-TR" sz="4300" dirty="0" err="1"/>
              <a:t>vdot</a:t>
            </a:r>
            <a:r>
              <a:rPr lang="tr-TR" sz="4300" dirty="0"/>
              <a:t>(:,i);</a:t>
            </a:r>
          </a:p>
          <a:p>
            <a:pPr marL="0" indent="0">
              <a:buNone/>
            </a:pPr>
            <a:r>
              <a:rPr lang="tr-TR" sz="4300" dirty="0" err="1"/>
              <a:t>end</a:t>
            </a:r>
            <a:endParaRPr lang="tr-TR" sz="4300" dirty="0"/>
          </a:p>
          <a:p>
            <a:pPr marL="0" indent="0">
              <a:buNone/>
            </a:pPr>
            <a:r>
              <a:rPr lang="tr-TR" sz="4300" dirty="0"/>
              <a:t>Q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7631"/>
            <a:ext cx="4885013" cy="5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244295" cy="3991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23" y="988050"/>
            <a:ext cx="1973524" cy="216451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301834" y="3529878"/>
            <a:ext cx="2811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V </a:t>
            </a:r>
            <a:r>
              <a:rPr lang="tr-TR" sz="2800" b="1" dirty="0" err="1" smtClean="0">
                <a:solidFill>
                  <a:srgbClr val="C00000"/>
                </a:solidFill>
              </a:rPr>
              <a:t>ortonormal</a:t>
            </a:r>
            <a:r>
              <a:rPr lang="tr-TR" sz="2800" b="1" dirty="0" smtClean="0">
                <a:solidFill>
                  <a:srgbClr val="C00000"/>
                </a:solidFill>
              </a:rPr>
              <a:t> mi?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301833" y="4221231"/>
            <a:ext cx="5548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A matrisi yeniden elde edilebilir mi?</a:t>
            </a:r>
            <a:endParaRPr lang="tr-TR" sz="2800" b="1" dirty="0">
              <a:solidFill>
                <a:srgbClr val="C00000"/>
              </a:solidFill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849" y="4293260"/>
            <a:ext cx="809625" cy="42862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1301833" y="4856822"/>
            <a:ext cx="9378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A matrisinin tersi </a:t>
            </a:r>
            <a:r>
              <a:rPr lang="tr-TR" sz="2800" b="1" dirty="0" err="1" smtClean="0">
                <a:solidFill>
                  <a:srgbClr val="C00000"/>
                </a:solidFill>
              </a:rPr>
              <a:t>özdeğer</a:t>
            </a:r>
            <a:r>
              <a:rPr lang="tr-TR" sz="2800" b="1" dirty="0" smtClean="0">
                <a:solidFill>
                  <a:srgbClr val="C00000"/>
                </a:solidFill>
              </a:rPr>
              <a:t> ve </a:t>
            </a:r>
            <a:r>
              <a:rPr lang="tr-TR" sz="2800" b="1" dirty="0" err="1" smtClean="0">
                <a:solidFill>
                  <a:srgbClr val="C00000"/>
                </a:solidFill>
              </a:rPr>
              <a:t>özvektörler</a:t>
            </a:r>
            <a:r>
              <a:rPr lang="tr-TR" sz="2800" b="1" dirty="0" smtClean="0">
                <a:solidFill>
                  <a:srgbClr val="C00000"/>
                </a:solidFill>
              </a:rPr>
              <a:t> ile elde edilebilir mi?</a:t>
            </a:r>
            <a:endParaRPr lang="tr-TR" sz="2800" b="1" dirty="0">
              <a:solidFill>
                <a:srgbClr val="C00000"/>
              </a:solidFill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169" y="4944424"/>
            <a:ext cx="1247973" cy="3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6874"/>
            <a:ext cx="7517659" cy="16109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58" y="1059146"/>
            <a:ext cx="2008290" cy="3329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839" y="1943591"/>
            <a:ext cx="5066355" cy="152439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832" y="3034416"/>
            <a:ext cx="2361386" cy="3816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634" y="3845255"/>
            <a:ext cx="7283817" cy="2725953"/>
          </a:xfrm>
          <a:prstGeom prst="rect">
            <a:avLst/>
          </a:prstGeom>
        </p:spPr>
      </p:pic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syms</a:t>
            </a:r>
            <a:r>
              <a:rPr lang="tr-TR" dirty="0" smtClean="0"/>
              <a:t> </a:t>
            </a:r>
            <a:r>
              <a:rPr lang="tr-TR" dirty="0"/>
              <a:t>a b c </a:t>
            </a:r>
            <a:r>
              <a:rPr lang="tr-TR" dirty="0" smtClean="0"/>
              <a:t>x </a:t>
            </a:r>
          </a:p>
          <a:p>
            <a:pPr marL="0" indent="0">
              <a:buNone/>
            </a:pPr>
            <a:r>
              <a:rPr lang="tr-TR" dirty="0" smtClean="0"/>
              <a:t>S1 = a^2 +b*x </a:t>
            </a:r>
            <a:r>
              <a:rPr lang="tr-TR" dirty="0"/>
              <a:t>+ </a:t>
            </a:r>
            <a:r>
              <a:rPr lang="tr-TR" dirty="0" smtClean="0"/>
              <a:t>c;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S2 </a:t>
            </a:r>
            <a:r>
              <a:rPr lang="tr-TR" dirty="0"/>
              <a:t>= x^2 -5*x + </a:t>
            </a:r>
            <a:r>
              <a:rPr lang="tr-TR" dirty="0" smtClean="0"/>
              <a:t>6;</a:t>
            </a:r>
          </a:p>
          <a:p>
            <a:pPr marL="0" indent="0">
              <a:buNone/>
            </a:pPr>
            <a:r>
              <a:rPr lang="tr-TR" dirty="0" err="1" smtClean="0"/>
              <a:t>solve</a:t>
            </a:r>
            <a:r>
              <a:rPr lang="tr-TR" dirty="0" smtClean="0"/>
              <a:t>(S1)</a:t>
            </a:r>
          </a:p>
          <a:p>
            <a:pPr marL="0" indent="0">
              <a:buNone/>
            </a:pPr>
            <a:r>
              <a:rPr lang="tr-TR" dirty="0" err="1" smtClean="0"/>
              <a:t>solve</a:t>
            </a:r>
            <a:r>
              <a:rPr lang="tr-TR" dirty="0" smtClean="0"/>
              <a:t>(S2)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dS2bx = </a:t>
            </a:r>
            <a:r>
              <a:rPr lang="tr-TR" dirty="0" err="1" smtClean="0"/>
              <a:t>diff</a:t>
            </a:r>
            <a:r>
              <a:rPr lang="tr-TR" dirty="0" smtClean="0"/>
              <a:t>(S2,x)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dirty="0" err="1" smtClean="0"/>
              <a:t>Clc,clear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, </a:t>
            </a:r>
            <a:r>
              <a:rPr lang="tr-TR" dirty="0" err="1" smtClean="0"/>
              <a:t>close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, </a:t>
            </a:r>
            <a:r>
              <a:rPr lang="tr-TR" dirty="0" err="1" smtClean="0"/>
              <a:t>syms</a:t>
            </a:r>
            <a:r>
              <a:rPr lang="tr-TR" dirty="0" smtClean="0"/>
              <a:t> </a:t>
            </a:r>
            <a:r>
              <a:rPr lang="tr-TR" dirty="0"/>
              <a:t>x y </a:t>
            </a:r>
          </a:p>
          <a:p>
            <a:pPr marL="0" indent="0">
              <a:buNone/>
            </a:pPr>
            <a:r>
              <a:rPr lang="tr-TR" dirty="0"/>
              <a:t>[</a:t>
            </a:r>
            <a:r>
              <a:rPr lang="tr-TR" dirty="0" err="1"/>
              <a:t>x,y</a:t>
            </a:r>
            <a:r>
              <a:rPr lang="tr-TR" dirty="0"/>
              <a:t>]=</a:t>
            </a:r>
            <a:r>
              <a:rPr lang="tr-TR" dirty="0" err="1"/>
              <a:t>solve</a:t>
            </a:r>
            <a:r>
              <a:rPr lang="tr-TR" dirty="0"/>
              <a:t>('3*x-y=2','x+y=1</a:t>
            </a:r>
            <a:r>
              <a:rPr lang="tr-TR" dirty="0" smtClean="0"/>
              <a:t>')</a:t>
            </a:r>
          </a:p>
          <a:p>
            <a:pPr marL="0" indent="0">
              <a:buNone/>
            </a:pPr>
            <a:r>
              <a:rPr lang="tr-TR" dirty="0"/>
              <a:t>S3 = </a:t>
            </a:r>
            <a:r>
              <a:rPr lang="tr-TR" dirty="0" err="1"/>
              <a:t>exp</a:t>
            </a:r>
            <a:r>
              <a:rPr lang="tr-TR" dirty="0"/>
              <a:t>(x/2)*sin(y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dS3bx </a:t>
            </a:r>
            <a:r>
              <a:rPr lang="tr-TR" dirty="0"/>
              <a:t>= </a:t>
            </a:r>
            <a:r>
              <a:rPr lang="tr-TR" dirty="0" err="1" smtClean="0"/>
              <a:t>diff</a:t>
            </a:r>
            <a:r>
              <a:rPr lang="tr-TR" dirty="0" smtClean="0"/>
              <a:t>(S3,x)</a:t>
            </a:r>
          </a:p>
          <a:p>
            <a:pPr marL="0" indent="0">
              <a:buNone/>
            </a:pPr>
            <a:r>
              <a:rPr lang="tr-TR" dirty="0" smtClean="0"/>
              <a:t>dS3by </a:t>
            </a:r>
            <a:r>
              <a:rPr lang="tr-TR" dirty="0"/>
              <a:t>= </a:t>
            </a:r>
            <a:r>
              <a:rPr lang="tr-TR" dirty="0" err="1" smtClean="0"/>
              <a:t>diff</a:t>
            </a:r>
            <a:r>
              <a:rPr lang="tr-TR" dirty="0" smtClean="0"/>
              <a:t>(S3,y)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11"/>
            <a:ext cx="8502505" cy="22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54"/>
            <a:ext cx="6467475" cy="6096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2179"/>
            <a:ext cx="7562850" cy="18097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2600152"/>
            <a:ext cx="2971089" cy="62671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094" y="4600966"/>
            <a:ext cx="3213742" cy="105368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774009"/>
            <a:ext cx="7410450" cy="13335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331" y="5614302"/>
            <a:ext cx="3889944" cy="5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85" y="365125"/>
            <a:ext cx="5457825" cy="19335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9882"/>
            <a:ext cx="5941142" cy="5202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5511"/>
            <a:ext cx="2064295" cy="3524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397" y="4309269"/>
            <a:ext cx="20193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779158" cy="2828451"/>
          </a:xfrm>
          <a:prstGeom prst="rect">
            <a:avLst/>
          </a:prstGeom>
        </p:spPr>
      </p:pic>
      <p:sp>
        <p:nvSpPr>
          <p:cNvPr id="6" name="Komut Düğmesi: Yardım 5">
            <a:hlinkClick r:id="" action="ppaction://noaction" highlightClick="1"/>
          </p:cNvPr>
          <p:cNvSpPr/>
          <p:nvPr/>
        </p:nvSpPr>
        <p:spPr>
          <a:xfrm>
            <a:off x="5744157" y="3209724"/>
            <a:ext cx="703686" cy="79157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0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686425" cy="18954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1971"/>
            <a:ext cx="4404623" cy="194730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23" y="3237708"/>
            <a:ext cx="2471708" cy="20965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45" y="5513633"/>
            <a:ext cx="6267544" cy="4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258050" cy="1857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546" y="869098"/>
            <a:ext cx="3018195" cy="7771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78" y="2813571"/>
            <a:ext cx="3381748" cy="148169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78" y="4558860"/>
            <a:ext cx="1500116" cy="16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r>
              <a:rPr lang="tr-TR" dirty="0" err="1" smtClean="0"/>
              <a:t>EDS’deki</a:t>
            </a:r>
            <a:r>
              <a:rPr lang="tr-TR" dirty="0" smtClean="0"/>
              <a:t> Gauss eliminasyonu kodunu </a:t>
            </a:r>
            <a:r>
              <a:rPr lang="tr-TR" dirty="0" smtClean="0"/>
              <a:t>inceleyin</a:t>
            </a:r>
          </a:p>
          <a:p>
            <a:endParaRPr lang="tr-TR" dirty="0"/>
          </a:p>
          <a:p>
            <a:r>
              <a:rPr lang="tr-TR" dirty="0" smtClean="0"/>
              <a:t>Az sonra anlatılacak kod parçacıkları diğer derslerde matris tabanlı yapılan problemlere örnektir.</a:t>
            </a:r>
            <a:endParaRPr lang="tr-TR" dirty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2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326167" cy="46514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8033"/>
            <a:ext cx="4232856" cy="46514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42" y="1936249"/>
            <a:ext cx="4186341" cy="48065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4" y="2699762"/>
            <a:ext cx="1953625" cy="41863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74" y="3389740"/>
            <a:ext cx="1488477" cy="527169"/>
          </a:xfrm>
          <a:prstGeom prst="rect">
            <a:avLst/>
          </a:prstGeom>
        </p:spPr>
      </p:pic>
      <p:sp>
        <p:nvSpPr>
          <p:cNvPr id="10" name="Komut Düğmesi: Yardım 9">
            <a:hlinkClick r:id="" action="ppaction://noaction" highlightClick="1"/>
          </p:cNvPr>
          <p:cNvSpPr/>
          <p:nvPr/>
        </p:nvSpPr>
        <p:spPr>
          <a:xfrm>
            <a:off x="4264304" y="3174933"/>
            <a:ext cx="736979" cy="79157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%% </a:t>
            </a:r>
            <a:r>
              <a:rPr lang="tr-TR" dirty="0" err="1" smtClean="0"/>
              <a:t>Dogal</a:t>
            </a:r>
            <a:r>
              <a:rPr lang="tr-TR" dirty="0" smtClean="0"/>
              <a:t> </a:t>
            </a:r>
            <a:r>
              <a:rPr lang="tr-TR" dirty="0"/>
              <a:t>renkli bir görüntü ve bu görüntüye ait RGB </a:t>
            </a:r>
            <a:r>
              <a:rPr lang="tr-TR" dirty="0" err="1" smtClean="0"/>
              <a:t>bantlarina</a:t>
            </a:r>
            <a:r>
              <a:rPr lang="tr-TR" dirty="0" smtClean="0"/>
              <a:t> </a:t>
            </a:r>
            <a:r>
              <a:rPr lang="tr-TR" dirty="0" err="1" smtClean="0"/>
              <a:t>iliskin</a:t>
            </a:r>
            <a:r>
              <a:rPr lang="tr-TR" dirty="0" smtClean="0"/>
              <a:t> </a:t>
            </a:r>
            <a:r>
              <a:rPr lang="tr-TR" dirty="0"/>
              <a:t>gri-ton görüntüler.</a:t>
            </a:r>
          </a:p>
          <a:p>
            <a:pPr marL="457200" lvl="1" indent="0">
              <a:buNone/>
            </a:pP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clc,close</a:t>
            </a:r>
            <a:r>
              <a:rPr lang="tr-TR" dirty="0"/>
              <a:t> </a:t>
            </a:r>
            <a:r>
              <a:rPr lang="tr-TR" dirty="0" err="1"/>
              <a:t>all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I=</a:t>
            </a:r>
            <a:r>
              <a:rPr lang="tr-TR" dirty="0" err="1"/>
              <a:t>imread</a:t>
            </a:r>
            <a:r>
              <a:rPr lang="tr-TR" dirty="0"/>
              <a:t>('peppers.png');</a:t>
            </a:r>
          </a:p>
          <a:p>
            <a:pPr marL="457200" lvl="1" indent="0">
              <a:buNone/>
            </a:pPr>
            <a:r>
              <a:rPr lang="tr-TR" dirty="0"/>
              <a:t>% RGB </a:t>
            </a:r>
            <a:r>
              <a:rPr lang="tr-TR" dirty="0" err="1"/>
              <a:t>bileþenleri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R=I(:,:,1); </a:t>
            </a:r>
          </a:p>
          <a:p>
            <a:pPr marL="457200" lvl="1" indent="0">
              <a:buNone/>
            </a:pPr>
            <a:r>
              <a:rPr lang="tr-TR" dirty="0"/>
              <a:t>G=I(:,:,2);</a:t>
            </a:r>
          </a:p>
          <a:p>
            <a:pPr marL="457200" lvl="1" indent="0">
              <a:buNone/>
            </a:pPr>
            <a:r>
              <a:rPr lang="tr-TR" dirty="0"/>
              <a:t>B=I(:,:,3);</a:t>
            </a:r>
          </a:p>
          <a:p>
            <a:pPr marL="457200" lvl="1" indent="0">
              <a:buNone/>
            </a:pPr>
            <a:r>
              <a:rPr lang="pt-BR" dirty="0"/>
              <a:t>Ia(:,:,1) = R; Ia(:,:,2) = G; Ia(:,:,3) = B;</a:t>
            </a:r>
          </a:p>
          <a:p>
            <a:pPr marL="457200" lvl="1" indent="0">
              <a:buNone/>
            </a:pPr>
            <a:r>
              <a:rPr lang="tr-TR" dirty="0" err="1"/>
              <a:t>figure,imshow</a:t>
            </a:r>
            <a:r>
              <a:rPr lang="tr-TR" dirty="0"/>
              <a:t>(</a:t>
            </a:r>
            <a:r>
              <a:rPr lang="tr-TR" dirty="0" err="1"/>
              <a:t>Ia</a:t>
            </a:r>
            <a:r>
              <a:rPr lang="tr-TR" dirty="0"/>
              <a:t>),</a:t>
            </a:r>
            <a:r>
              <a:rPr lang="tr-TR" dirty="0" err="1"/>
              <a:t>pause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% gri-ton görüntünün elde edilmesi</a:t>
            </a:r>
          </a:p>
          <a:p>
            <a:pPr marL="457200" lvl="1" indent="0">
              <a:buNone/>
            </a:pPr>
            <a:r>
              <a:rPr lang="tr-TR" dirty="0" err="1"/>
              <a:t>Ig</a:t>
            </a:r>
            <a:r>
              <a:rPr lang="tr-TR" dirty="0"/>
              <a:t> = R; </a:t>
            </a:r>
          </a:p>
          <a:p>
            <a:pPr marL="457200" lvl="1" indent="0">
              <a:buNone/>
            </a:pPr>
            <a:r>
              <a:rPr lang="tr-TR" dirty="0" err="1"/>
              <a:t>figure,imshow</a:t>
            </a:r>
            <a:r>
              <a:rPr lang="tr-TR" dirty="0"/>
              <a:t>(</a:t>
            </a:r>
            <a:r>
              <a:rPr lang="tr-TR" dirty="0" err="1"/>
              <a:t>Ig</a:t>
            </a:r>
            <a:r>
              <a:rPr lang="tr-TR" dirty="0"/>
              <a:t>),</a:t>
            </a:r>
          </a:p>
          <a:p>
            <a:pPr marL="457200" lvl="1" indent="0">
              <a:buNone/>
            </a:pPr>
            <a:r>
              <a:rPr lang="tr-TR" dirty="0" err="1"/>
              <a:t>Ig</a:t>
            </a:r>
            <a:r>
              <a:rPr lang="tr-TR" dirty="0"/>
              <a:t> = G; </a:t>
            </a:r>
          </a:p>
          <a:p>
            <a:pPr marL="457200" lvl="1" indent="0">
              <a:buNone/>
            </a:pPr>
            <a:r>
              <a:rPr lang="tr-TR" dirty="0" err="1"/>
              <a:t>figure,imshow</a:t>
            </a:r>
            <a:r>
              <a:rPr lang="tr-TR" dirty="0"/>
              <a:t>(</a:t>
            </a:r>
            <a:r>
              <a:rPr lang="tr-TR" dirty="0" err="1"/>
              <a:t>Ig</a:t>
            </a:r>
            <a:r>
              <a:rPr lang="tr-TR" dirty="0"/>
              <a:t>),</a:t>
            </a:r>
            <a:r>
              <a:rPr lang="tr-TR" dirty="0" err="1"/>
              <a:t>pause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Ig</a:t>
            </a:r>
            <a:r>
              <a:rPr lang="tr-TR" dirty="0"/>
              <a:t> = B; </a:t>
            </a:r>
          </a:p>
          <a:p>
            <a:pPr marL="457200" lvl="1" indent="0">
              <a:buNone/>
            </a:pPr>
            <a:r>
              <a:rPr lang="tr-TR" dirty="0" err="1"/>
              <a:t>figure,imshow</a:t>
            </a:r>
            <a:r>
              <a:rPr lang="tr-TR" dirty="0"/>
              <a:t>(</a:t>
            </a:r>
            <a:r>
              <a:rPr lang="tr-TR" dirty="0" err="1"/>
              <a:t>Ig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7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clc,close</a:t>
            </a:r>
            <a:r>
              <a:rPr lang="tr-TR" dirty="0"/>
              <a:t> </a:t>
            </a:r>
            <a:r>
              <a:rPr lang="tr-TR" dirty="0" err="1"/>
              <a:t>all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 = 0:255;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= 1:256,</a:t>
            </a:r>
          </a:p>
          <a:p>
            <a:pPr marL="0" indent="0">
              <a:buNone/>
            </a:pPr>
            <a:r>
              <a:rPr lang="tr-TR" dirty="0"/>
              <a:t>    A(i,:) = a;</a:t>
            </a:r>
          </a:p>
          <a:p>
            <a:pPr marL="0" indent="0">
              <a:buNone/>
            </a:pP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% Görüntüleme </a:t>
            </a:r>
            <a:r>
              <a:rPr lang="tr-TR" dirty="0" err="1" smtClean="0"/>
              <a:t>asagidaki</a:t>
            </a:r>
            <a:r>
              <a:rPr lang="tr-TR" dirty="0" smtClean="0"/>
              <a:t> </a:t>
            </a:r>
            <a:r>
              <a:rPr lang="tr-TR" dirty="0"/>
              <a:t>kod </a:t>
            </a:r>
            <a:r>
              <a:rPr lang="tr-TR" dirty="0" err="1" smtClean="0"/>
              <a:t>satirlarindan</a:t>
            </a:r>
            <a:r>
              <a:rPr lang="tr-TR" dirty="0" smtClean="0"/>
              <a:t> </a:t>
            </a:r>
            <a:r>
              <a:rPr lang="tr-TR" dirty="0"/>
              <a:t>herhangi biriyle </a:t>
            </a:r>
            <a:r>
              <a:rPr lang="tr-TR" dirty="0" err="1" smtClean="0"/>
              <a:t>yapilir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figure</a:t>
            </a:r>
            <a:r>
              <a:rPr lang="tr-TR" dirty="0"/>
              <a:t>, </a:t>
            </a:r>
            <a:r>
              <a:rPr lang="tr-TR" dirty="0" err="1"/>
              <a:t>imshow</a:t>
            </a:r>
            <a:r>
              <a:rPr lang="tr-TR" dirty="0"/>
              <a:t>(A, [0 255]);</a:t>
            </a:r>
            <a:r>
              <a:rPr lang="tr-TR" dirty="0" err="1"/>
              <a:t>title</a:t>
            </a:r>
            <a:r>
              <a:rPr lang="tr-TR" dirty="0"/>
              <a:t>('2-B rampa fonksiyonunun gri-ton görüntüsü')</a:t>
            </a:r>
          </a:p>
          <a:p>
            <a:pPr marL="0" indent="0">
              <a:buNone/>
            </a:pPr>
            <a:r>
              <a:rPr lang="tr-TR" dirty="0" err="1" smtClean="0"/>
              <a:t>axis</a:t>
            </a:r>
            <a:r>
              <a:rPr lang="tr-TR" dirty="0"/>
              <a:t>('</a:t>
            </a:r>
            <a:r>
              <a:rPr lang="tr-TR" dirty="0" err="1"/>
              <a:t>image</a:t>
            </a:r>
            <a:r>
              <a:rPr lang="tr-TR" dirty="0"/>
              <a:t>')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5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50627"/>
            <a:ext cx="10515600" cy="54263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clc,close</a:t>
            </a:r>
            <a:r>
              <a:rPr lang="tr-TR" dirty="0"/>
              <a:t> </a:t>
            </a:r>
            <a:r>
              <a:rPr lang="tr-TR" dirty="0" err="1"/>
              <a:t>all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t=0:0.01:0.4</a:t>
            </a:r>
            <a:r>
              <a:rPr lang="en-US" dirty="0"/>
              <a:t>; %Create time vector for time instants from 0 to 0.4 second</a:t>
            </a:r>
          </a:p>
          <a:p>
            <a:pPr marL="0" indent="0">
              <a:buNone/>
            </a:pPr>
            <a:r>
              <a:rPr lang="en-US" dirty="0"/>
              <a:t>xx = 4.5*sin(2*pi*10*t + pi/4);  % Calculate a sine function with the frequency 10 Hz</a:t>
            </a:r>
          </a:p>
          <a:p>
            <a:pPr marL="0" indent="0">
              <a:buNone/>
            </a:pPr>
            <a:r>
              <a:rPr lang="tr-TR" dirty="0"/>
              <a:t>yy = 4.5*cos(2*pi*10*t + pi/4);  %</a:t>
            </a:r>
            <a:r>
              <a:rPr lang="tr-TR" dirty="0" err="1"/>
              <a:t>Calculateacosfunctionwiththefrequency</a:t>
            </a:r>
            <a:r>
              <a:rPr lang="tr-TR" dirty="0"/>
              <a:t> 10 Hz</a:t>
            </a:r>
          </a:p>
          <a:p>
            <a:pPr marL="0" indent="0">
              <a:buNone/>
            </a:pPr>
            <a:r>
              <a:rPr lang="en-US" dirty="0"/>
              <a:t>subplot(4,1,1), plot(</a:t>
            </a:r>
            <a:r>
              <a:rPr lang="en-US" dirty="0" err="1"/>
              <a:t>t,xx</a:t>
            </a:r>
            <a:r>
              <a:rPr lang="en-US" dirty="0"/>
              <a:t>);grid  % Plot a sine function in window 1</a:t>
            </a:r>
          </a:p>
          <a:p>
            <a:pPr marL="0" indent="0">
              <a:buNone/>
            </a:pPr>
            <a:r>
              <a:rPr lang="tr-TR" dirty="0" err="1"/>
              <a:t>subplot</a:t>
            </a:r>
            <a:r>
              <a:rPr lang="tr-TR" dirty="0"/>
              <a:t>(4,1,2),</a:t>
            </a:r>
            <a:r>
              <a:rPr lang="tr-TR" dirty="0" err="1"/>
              <a:t>plot</a:t>
            </a:r>
            <a:r>
              <a:rPr lang="tr-TR" dirty="0"/>
              <a:t>(</a:t>
            </a:r>
            <a:r>
              <a:rPr lang="tr-TR" dirty="0" err="1"/>
              <a:t>t,xx,t,yy</a:t>
            </a:r>
            <a:r>
              <a:rPr lang="tr-TR" dirty="0"/>
              <a:t>,'-.');</a:t>
            </a:r>
            <a:r>
              <a:rPr lang="tr-TR" dirty="0" err="1"/>
              <a:t>grid</a:t>
            </a:r>
            <a:r>
              <a:rPr lang="tr-TR" dirty="0"/>
              <a:t>;%Plotsineandcosfunctionsinwindow2</a:t>
            </a:r>
          </a:p>
          <a:p>
            <a:pPr marL="0" indent="0">
              <a:buNone/>
            </a:pPr>
            <a:r>
              <a:rPr lang="tr-TR" dirty="0" err="1"/>
              <a:t>subplot</a:t>
            </a:r>
            <a:r>
              <a:rPr lang="tr-TR" dirty="0"/>
              <a:t>(4,1,3),</a:t>
            </a:r>
            <a:r>
              <a:rPr lang="tr-TR" dirty="0" err="1"/>
              <a:t>stem</a:t>
            </a:r>
            <a:r>
              <a:rPr lang="tr-TR" dirty="0"/>
              <a:t>(</a:t>
            </a:r>
            <a:r>
              <a:rPr lang="tr-TR" dirty="0" err="1"/>
              <a:t>t,xx</a:t>
            </a:r>
            <a:r>
              <a:rPr lang="tr-TR" dirty="0"/>
              <a:t>);</a:t>
            </a:r>
            <a:r>
              <a:rPr lang="tr-TR" dirty="0" err="1"/>
              <a:t>grid</a:t>
            </a:r>
            <a:r>
              <a:rPr lang="tr-TR" dirty="0"/>
              <a:t> %</a:t>
            </a:r>
            <a:r>
              <a:rPr lang="tr-TR" dirty="0" err="1"/>
              <a:t>Plotasinefunctioninthediscrete-timeform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subplot(4,1,4), stairs(</a:t>
            </a:r>
            <a:r>
              <a:rPr lang="en-US" dirty="0" err="1"/>
              <a:t>t,yy</a:t>
            </a:r>
            <a:r>
              <a:rPr lang="en-US" dirty="0"/>
              <a:t>);grid % Plot a cos function in the sample-and-hold form</a:t>
            </a:r>
          </a:p>
          <a:p>
            <a:pPr marL="0" indent="0">
              <a:buNone/>
            </a:pPr>
            <a:r>
              <a:rPr lang="tr-TR" dirty="0" err="1"/>
              <a:t>xlabel</a:t>
            </a:r>
            <a:r>
              <a:rPr lang="tr-TR" dirty="0"/>
              <a:t>('Time (</a:t>
            </a:r>
            <a:r>
              <a:rPr lang="tr-TR" dirty="0" err="1"/>
              <a:t>sec</a:t>
            </a:r>
            <a:r>
              <a:rPr lang="tr-TR" dirty="0"/>
              <a:t>.)');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6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3773"/>
            <a:ext cx="10515600" cy="601319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,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all,clc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fs</a:t>
            </a:r>
            <a:r>
              <a:rPr lang="tr-TR" dirty="0"/>
              <a:t>=1000</a:t>
            </a:r>
            <a:r>
              <a:rPr lang="tr-TR" dirty="0" smtClean="0"/>
              <a:t>; n</a:t>
            </a:r>
            <a:r>
              <a:rPr lang="tr-TR" dirty="0"/>
              <a:t>=[0:0.001:1];</a:t>
            </a:r>
          </a:p>
          <a:p>
            <a:pPr marL="0" indent="0">
              <a:buNone/>
            </a:pPr>
            <a:r>
              <a:rPr lang="tr-TR" dirty="0" smtClean="0"/>
              <a:t>m=20*</a:t>
            </a:r>
            <a:r>
              <a:rPr lang="tr-TR" dirty="0" err="1" smtClean="0"/>
              <a:t>sinc</a:t>
            </a:r>
            <a:r>
              <a:rPr lang="tr-TR" dirty="0" smtClean="0"/>
              <a:t>(n*100*pi/4-12*pi</a:t>
            </a:r>
            <a:r>
              <a:rPr lang="tr-TR" dirty="0"/>
              <a:t>)+2*cos(n*pi*120</a:t>
            </a:r>
            <a:r>
              <a:rPr lang="tr-TR" dirty="0" smtClean="0"/>
              <a:t>);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mf</a:t>
            </a:r>
            <a:r>
              <a:rPr lang="tr-TR" dirty="0"/>
              <a:t>=</a:t>
            </a:r>
            <a:r>
              <a:rPr lang="tr-TR" dirty="0" err="1"/>
              <a:t>fft</a:t>
            </a:r>
            <a:r>
              <a:rPr lang="tr-TR" dirty="0"/>
              <a:t>(m)/</a:t>
            </a:r>
            <a:r>
              <a:rPr lang="tr-TR" dirty="0" err="1"/>
              <a:t>length</a:t>
            </a:r>
            <a:r>
              <a:rPr lang="tr-TR" dirty="0"/>
              <a:t>(m);</a:t>
            </a:r>
          </a:p>
          <a:p>
            <a:pPr marL="0" indent="0">
              <a:buNone/>
            </a:pPr>
            <a:r>
              <a:rPr lang="tr-TR" dirty="0" err="1"/>
              <a:t>mfa</a:t>
            </a:r>
            <a:r>
              <a:rPr lang="tr-TR" dirty="0"/>
              <a:t>=</a:t>
            </a:r>
            <a:r>
              <a:rPr lang="tr-TR" dirty="0" err="1"/>
              <a:t>abs</a:t>
            </a:r>
            <a:r>
              <a:rPr lang="tr-TR" dirty="0"/>
              <a:t>(</a:t>
            </a:r>
            <a:r>
              <a:rPr lang="tr-TR" dirty="0" err="1"/>
              <a:t>mf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 err="1"/>
              <a:t>mfa</a:t>
            </a:r>
            <a:r>
              <a:rPr lang="tr-TR" dirty="0"/>
              <a:t>=</a:t>
            </a:r>
            <a:r>
              <a:rPr lang="tr-TR" dirty="0" err="1"/>
              <a:t>fftshift</a:t>
            </a:r>
            <a:r>
              <a:rPr lang="tr-TR" dirty="0"/>
              <a:t>(</a:t>
            </a:r>
            <a:r>
              <a:rPr lang="tr-TR" dirty="0" err="1"/>
              <a:t>mfa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 err="1"/>
              <a:t>f</a:t>
            </a:r>
            <a:r>
              <a:rPr lang="tr-TR" dirty="0" err="1" smtClean="0"/>
              <a:t>igure</a:t>
            </a:r>
            <a:r>
              <a:rPr lang="tr-TR" dirty="0" smtClean="0"/>
              <a:t>, </a:t>
            </a:r>
            <a:r>
              <a:rPr lang="tr-TR" dirty="0" err="1" smtClean="0"/>
              <a:t>eks</a:t>
            </a:r>
            <a:r>
              <a:rPr lang="tr-TR" dirty="0"/>
              <a:t>=[-</a:t>
            </a:r>
            <a:r>
              <a:rPr lang="tr-TR" dirty="0" err="1"/>
              <a:t>fs</a:t>
            </a:r>
            <a:r>
              <a:rPr lang="tr-TR" dirty="0"/>
              <a:t>/2:1:fs/2</a:t>
            </a:r>
            <a:r>
              <a:rPr lang="tr-TR" dirty="0" smtClean="0"/>
              <a:t>];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fc</a:t>
            </a:r>
            <a:r>
              <a:rPr lang="tr-TR" dirty="0"/>
              <a:t>=250;</a:t>
            </a:r>
          </a:p>
          <a:p>
            <a:pPr marL="0" indent="0">
              <a:buNone/>
            </a:pPr>
            <a:r>
              <a:rPr lang="pt-BR" dirty="0"/>
              <a:t>k=(m.*cos(2*pi*fc*n)-imag(hilbert(m)).*sin(2*pi*fc*n));</a:t>
            </a:r>
          </a:p>
          <a:p>
            <a:pPr marL="0" indent="0">
              <a:buNone/>
            </a:pPr>
            <a:r>
              <a:rPr lang="tr-TR" dirty="0"/>
              <a:t>r=k+1*</a:t>
            </a:r>
            <a:r>
              <a:rPr lang="tr-TR" dirty="0" err="1"/>
              <a:t>randn</a:t>
            </a:r>
            <a:r>
              <a:rPr lang="tr-TR" dirty="0"/>
              <a:t>(1,length(k</a:t>
            </a:r>
            <a:r>
              <a:rPr lang="tr-TR" dirty="0" smtClean="0"/>
              <a:t>));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rf</a:t>
            </a:r>
            <a:r>
              <a:rPr lang="tr-TR" dirty="0"/>
              <a:t>=</a:t>
            </a:r>
            <a:r>
              <a:rPr lang="tr-TR" dirty="0" err="1"/>
              <a:t>fft</a:t>
            </a:r>
            <a:r>
              <a:rPr lang="tr-TR" dirty="0"/>
              <a:t>(r)/</a:t>
            </a:r>
            <a:r>
              <a:rPr lang="tr-TR" dirty="0" err="1"/>
              <a:t>length</a:t>
            </a:r>
            <a:r>
              <a:rPr lang="tr-TR" dirty="0"/>
              <a:t>(r</a:t>
            </a:r>
            <a:r>
              <a:rPr lang="tr-TR" dirty="0" smtClean="0"/>
              <a:t>); </a:t>
            </a:r>
            <a:r>
              <a:rPr lang="tr-TR" dirty="0" err="1" smtClean="0"/>
              <a:t>rfa</a:t>
            </a:r>
            <a:r>
              <a:rPr lang="tr-TR" dirty="0" smtClean="0"/>
              <a:t>=</a:t>
            </a:r>
            <a:r>
              <a:rPr lang="tr-TR" dirty="0" err="1" smtClean="0"/>
              <a:t>abs</a:t>
            </a:r>
            <a:r>
              <a:rPr lang="tr-TR" dirty="0" smtClean="0"/>
              <a:t>(</a:t>
            </a:r>
            <a:r>
              <a:rPr lang="tr-TR" dirty="0" err="1" smtClean="0"/>
              <a:t>rf</a:t>
            </a:r>
            <a:r>
              <a:rPr lang="tr-TR" dirty="0" smtClean="0"/>
              <a:t>); </a:t>
            </a:r>
            <a:r>
              <a:rPr lang="tr-TR" dirty="0" err="1" smtClean="0"/>
              <a:t>rfas</a:t>
            </a:r>
            <a:r>
              <a:rPr lang="tr-TR" dirty="0" smtClean="0"/>
              <a:t>=</a:t>
            </a:r>
            <a:r>
              <a:rPr lang="tr-TR" dirty="0" err="1" smtClean="0"/>
              <a:t>fftshift</a:t>
            </a:r>
            <a:r>
              <a:rPr lang="tr-TR" dirty="0" smtClean="0"/>
              <a:t>(</a:t>
            </a:r>
            <a:r>
              <a:rPr lang="tr-TR" dirty="0" err="1" smtClean="0"/>
              <a:t>rfa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%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subplot</a:t>
            </a:r>
            <a:r>
              <a:rPr lang="tr-TR" dirty="0" smtClean="0"/>
              <a:t>(2,1,1</a:t>
            </a:r>
            <a:r>
              <a:rPr lang="tr-TR" dirty="0" smtClean="0"/>
              <a:t>),</a:t>
            </a:r>
            <a:r>
              <a:rPr lang="tr-TR" dirty="0" err="1" smtClean="0"/>
              <a:t>plot</a:t>
            </a:r>
            <a:r>
              <a:rPr lang="tr-TR" dirty="0" smtClean="0"/>
              <a:t>(</a:t>
            </a:r>
            <a:r>
              <a:rPr lang="tr-TR" dirty="0" err="1" smtClean="0"/>
              <a:t>eks,mfa</a:t>
            </a:r>
            <a:r>
              <a:rPr lang="tr-TR" dirty="0" smtClean="0"/>
              <a:t>), </a:t>
            </a:r>
            <a:r>
              <a:rPr lang="tr-TR" dirty="0" err="1" smtClean="0"/>
              <a:t>title</a:t>
            </a:r>
            <a:r>
              <a:rPr lang="tr-TR" dirty="0"/>
              <a:t>('mesaj </a:t>
            </a:r>
            <a:r>
              <a:rPr lang="tr-TR" dirty="0" err="1"/>
              <a:t>isaretinin</a:t>
            </a:r>
            <a:r>
              <a:rPr lang="tr-TR" dirty="0"/>
              <a:t> frekans cevabi')</a:t>
            </a:r>
          </a:p>
          <a:p>
            <a:pPr marL="0" indent="0">
              <a:buNone/>
            </a:pPr>
            <a:r>
              <a:rPr lang="tr-TR" dirty="0" err="1"/>
              <a:t>subplot</a:t>
            </a:r>
            <a:r>
              <a:rPr lang="tr-TR" dirty="0"/>
              <a:t>(2,1,2</a:t>
            </a:r>
            <a:r>
              <a:rPr lang="tr-TR" dirty="0" smtClean="0"/>
              <a:t>), </a:t>
            </a:r>
            <a:r>
              <a:rPr lang="tr-TR" dirty="0" err="1" smtClean="0"/>
              <a:t>plot</a:t>
            </a:r>
            <a:r>
              <a:rPr lang="tr-TR" dirty="0" smtClean="0"/>
              <a:t>(</a:t>
            </a:r>
            <a:r>
              <a:rPr lang="tr-TR" dirty="0" err="1" smtClean="0"/>
              <a:t>eks,rfas</a:t>
            </a:r>
            <a:r>
              <a:rPr lang="tr-TR" dirty="0" smtClean="0"/>
              <a:t>),</a:t>
            </a:r>
            <a:r>
              <a:rPr lang="tr-TR" dirty="0" err="1" smtClean="0"/>
              <a:t>title</a:t>
            </a:r>
            <a:r>
              <a:rPr lang="tr-TR" dirty="0"/>
              <a:t>('kanaldan </a:t>
            </a:r>
            <a:r>
              <a:rPr lang="tr-TR" dirty="0" err="1"/>
              <a:t>gecmis</a:t>
            </a:r>
            <a:r>
              <a:rPr lang="tr-TR" dirty="0"/>
              <a:t> </a:t>
            </a:r>
            <a:r>
              <a:rPr lang="tr-TR" dirty="0" err="1"/>
              <a:t>modulali</a:t>
            </a:r>
            <a:r>
              <a:rPr lang="tr-TR" dirty="0"/>
              <a:t> </a:t>
            </a:r>
            <a:r>
              <a:rPr lang="tr-TR" dirty="0" err="1"/>
              <a:t>isaret</a:t>
            </a:r>
            <a:r>
              <a:rPr lang="tr-TR" dirty="0"/>
              <a:t> ve </a:t>
            </a:r>
            <a:r>
              <a:rPr lang="tr-TR" dirty="0" err="1"/>
              <a:t>alicida</a:t>
            </a:r>
            <a:r>
              <a:rPr lang="tr-TR" dirty="0"/>
              <a:t> </a:t>
            </a:r>
            <a:r>
              <a:rPr lang="tr-TR" dirty="0" err="1"/>
              <a:t>kullanilan</a:t>
            </a:r>
            <a:r>
              <a:rPr lang="tr-TR" dirty="0"/>
              <a:t> BP </a:t>
            </a:r>
            <a:r>
              <a:rPr lang="tr-TR" dirty="0" err="1"/>
              <a:t>suzgecin</a:t>
            </a:r>
            <a:r>
              <a:rPr lang="tr-TR" dirty="0"/>
              <a:t> frekans </a:t>
            </a:r>
            <a:r>
              <a:rPr lang="tr-TR" dirty="0" err="1"/>
              <a:t>caevabi</a:t>
            </a:r>
            <a:r>
              <a:rPr lang="tr-TR" dirty="0" smtClean="0"/>
              <a:t>'), </a:t>
            </a:r>
            <a:r>
              <a:rPr lang="tr-TR" dirty="0" err="1" smtClean="0"/>
              <a:t>hold</a:t>
            </a:r>
            <a:r>
              <a:rPr lang="tr-TR" dirty="0" smtClean="0"/>
              <a:t> </a:t>
            </a:r>
            <a:r>
              <a:rPr lang="tr-TR" dirty="0"/>
              <a:t>on</a:t>
            </a:r>
          </a:p>
          <a:p>
            <a:pPr marL="0" indent="0">
              <a:buNone/>
            </a:pPr>
            <a:r>
              <a:rPr lang="tr-TR" dirty="0" smtClean="0"/>
              <a:t>[</a:t>
            </a:r>
            <a:r>
              <a:rPr lang="tr-TR" dirty="0"/>
              <a:t>B,A] = </a:t>
            </a:r>
            <a:r>
              <a:rPr lang="tr-TR" dirty="0" err="1"/>
              <a:t>butter</a:t>
            </a:r>
            <a:r>
              <a:rPr lang="tr-TR" dirty="0"/>
              <a:t>(3,[0.4 0.7</a:t>
            </a:r>
            <a:r>
              <a:rPr lang="tr-TR" dirty="0" smtClean="0"/>
              <a:t>]);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t=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B,A,r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[H,W] = </a:t>
            </a:r>
            <a:r>
              <a:rPr lang="tr-TR" dirty="0" err="1"/>
              <a:t>freqz</a:t>
            </a:r>
            <a:r>
              <a:rPr lang="tr-TR" dirty="0"/>
              <a:t>(</a:t>
            </a:r>
            <a:r>
              <a:rPr lang="tr-TR" dirty="0" err="1"/>
              <a:t>B,A,fs</a:t>
            </a:r>
            <a:r>
              <a:rPr lang="tr-TR" dirty="0"/>
              <a:t>/2+1);</a:t>
            </a:r>
          </a:p>
          <a:p>
            <a:pPr marL="0" indent="0">
              <a:buNone/>
            </a:pPr>
            <a:r>
              <a:rPr lang="tr-TR" dirty="0" err="1"/>
              <a:t>eH</a:t>
            </a:r>
            <a:r>
              <a:rPr lang="tr-TR" dirty="0"/>
              <a:t>=</a:t>
            </a:r>
            <a:r>
              <a:rPr lang="tr-TR" dirty="0" err="1"/>
              <a:t>flipud</a:t>
            </a:r>
            <a:r>
              <a:rPr lang="tr-TR" dirty="0"/>
              <a:t>(H);</a:t>
            </a:r>
          </a:p>
          <a:p>
            <a:pPr marL="0" indent="0">
              <a:buNone/>
            </a:pPr>
            <a:r>
              <a:rPr lang="tr-TR" dirty="0"/>
              <a:t>H=[</a:t>
            </a:r>
            <a:r>
              <a:rPr lang="tr-TR" dirty="0" err="1"/>
              <a:t>eH</a:t>
            </a:r>
            <a:r>
              <a:rPr lang="tr-TR" dirty="0"/>
              <a:t>(1:fs/2);H];</a:t>
            </a:r>
          </a:p>
          <a:p>
            <a:pPr marL="0" indent="0">
              <a:buNone/>
            </a:pPr>
            <a:r>
              <a:rPr lang="tr-TR" dirty="0" err="1"/>
              <a:t>plot</a:t>
            </a:r>
            <a:r>
              <a:rPr lang="tr-TR" dirty="0"/>
              <a:t>(</a:t>
            </a:r>
            <a:r>
              <a:rPr lang="tr-TR" dirty="0" err="1"/>
              <a:t>eks,abs</a:t>
            </a:r>
            <a:r>
              <a:rPr lang="tr-TR" dirty="0"/>
              <a:t>(H),'r</a:t>
            </a:r>
            <a:r>
              <a:rPr lang="tr-TR" dirty="0" smtClean="0"/>
              <a:t>');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coz1=t.*cos(2*pi*</a:t>
            </a:r>
            <a:r>
              <a:rPr lang="tr-TR" dirty="0" err="1"/>
              <a:t>fc</a:t>
            </a:r>
            <a:r>
              <a:rPr lang="tr-TR" dirty="0"/>
              <a:t>*n)+</a:t>
            </a:r>
            <a:r>
              <a:rPr lang="tr-TR" dirty="0" err="1"/>
              <a:t>imag</a:t>
            </a:r>
            <a:r>
              <a:rPr lang="tr-TR" dirty="0"/>
              <a:t>(</a:t>
            </a:r>
            <a:r>
              <a:rPr lang="tr-TR" dirty="0" err="1"/>
              <a:t>hilbert</a:t>
            </a:r>
            <a:r>
              <a:rPr lang="tr-TR" dirty="0"/>
              <a:t>(t)).*sin(2*pi*</a:t>
            </a:r>
            <a:r>
              <a:rPr lang="tr-TR" dirty="0" err="1"/>
              <a:t>fc</a:t>
            </a:r>
            <a:r>
              <a:rPr lang="tr-TR" dirty="0"/>
              <a:t>*n</a:t>
            </a:r>
            <a:r>
              <a:rPr lang="tr-TR" dirty="0" smtClean="0"/>
              <a:t>);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figure,subplot</a:t>
            </a:r>
            <a:r>
              <a:rPr lang="tr-TR" dirty="0" smtClean="0"/>
              <a:t>(2,1,1), </a:t>
            </a:r>
            <a:r>
              <a:rPr lang="tr-TR" dirty="0" err="1" smtClean="0"/>
              <a:t>plot</a:t>
            </a:r>
            <a:r>
              <a:rPr lang="tr-TR" dirty="0"/>
              <a:t>([0.5:0.001:0.6],m(500:600</a:t>
            </a:r>
            <a:r>
              <a:rPr lang="tr-TR" dirty="0" smtClean="0"/>
              <a:t>));,</a:t>
            </a:r>
            <a:r>
              <a:rPr lang="tr-TR" dirty="0" err="1" smtClean="0"/>
              <a:t>title</a:t>
            </a:r>
            <a:r>
              <a:rPr lang="tr-TR" dirty="0"/>
              <a:t>('mesaj </a:t>
            </a:r>
            <a:r>
              <a:rPr lang="tr-TR" dirty="0" err="1"/>
              <a:t>isareti</a:t>
            </a:r>
            <a:r>
              <a:rPr lang="tr-TR" dirty="0" smtClean="0"/>
              <a:t>'),</a:t>
            </a:r>
            <a:r>
              <a:rPr lang="tr-TR" dirty="0" err="1" smtClean="0"/>
              <a:t>hold</a:t>
            </a:r>
            <a:r>
              <a:rPr lang="tr-TR" dirty="0" smtClean="0"/>
              <a:t> </a:t>
            </a:r>
            <a:r>
              <a:rPr lang="tr-TR" dirty="0"/>
              <a:t>on</a:t>
            </a:r>
          </a:p>
          <a:p>
            <a:pPr marL="0" indent="0">
              <a:buNone/>
            </a:pPr>
            <a:r>
              <a:rPr lang="tr-TR" dirty="0" err="1"/>
              <a:t>subplot</a:t>
            </a:r>
            <a:r>
              <a:rPr lang="tr-TR" dirty="0"/>
              <a:t>(2,1,2</a:t>
            </a:r>
            <a:r>
              <a:rPr lang="tr-TR" dirty="0" smtClean="0"/>
              <a:t>),</a:t>
            </a:r>
            <a:r>
              <a:rPr lang="tr-TR" dirty="0" err="1" smtClean="0"/>
              <a:t>plot</a:t>
            </a:r>
            <a:r>
              <a:rPr lang="tr-TR" dirty="0"/>
              <a:t>([0.5:0.001:0.6],coz1(500:600),'k</a:t>
            </a:r>
            <a:r>
              <a:rPr lang="tr-TR" dirty="0" smtClean="0"/>
              <a:t>:'),</a:t>
            </a:r>
            <a:r>
              <a:rPr lang="tr-TR" dirty="0" err="1" smtClean="0"/>
              <a:t>title</a:t>
            </a:r>
            <a:r>
              <a:rPr lang="tr-TR" dirty="0"/>
              <a:t>('</a:t>
            </a:r>
            <a:r>
              <a:rPr lang="tr-TR" dirty="0" err="1"/>
              <a:t>demodule</a:t>
            </a:r>
            <a:r>
              <a:rPr lang="tr-TR" dirty="0"/>
              <a:t> </a:t>
            </a:r>
            <a:r>
              <a:rPr lang="tr-TR" dirty="0" err="1"/>
              <a:t>edilmis</a:t>
            </a:r>
            <a:r>
              <a:rPr lang="tr-TR" dirty="0"/>
              <a:t> </a:t>
            </a:r>
            <a:r>
              <a:rPr lang="tr-TR" dirty="0" err="1"/>
              <a:t>isaret</a:t>
            </a:r>
            <a:r>
              <a:rPr lang="tr-TR" dirty="0" smtClean="0"/>
              <a:t>'),</a:t>
            </a:r>
            <a:r>
              <a:rPr lang="tr-TR" dirty="0" err="1" smtClean="0"/>
              <a:t>xlabel</a:t>
            </a:r>
            <a:r>
              <a:rPr lang="tr-TR" dirty="0"/>
              <a:t>('saniye</a:t>
            </a:r>
            <a:r>
              <a:rPr lang="tr-TR" dirty="0" smtClean="0"/>
              <a:t>'),</a:t>
            </a:r>
            <a:r>
              <a:rPr lang="tr-TR" dirty="0" err="1" smtClean="0"/>
              <a:t>ylabel</a:t>
            </a:r>
            <a:r>
              <a:rPr lang="tr-TR" dirty="0"/>
              <a:t>('voltaj')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7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44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0675" cy="55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510353" y="1777455"/>
            <a:ext cx="9144000" cy="2387600"/>
          </a:xfrm>
        </p:spPr>
        <p:txBody>
          <a:bodyPr/>
          <a:lstStyle/>
          <a:p>
            <a:r>
              <a:rPr lang="tr-TR" dirty="0" smtClean="0"/>
              <a:t>Final Sınavlarında Başarılar Dilerim..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6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112256" cy="4668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9998122" cy="138754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36866"/>
            <a:ext cx="3567021" cy="18359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206" y="3585777"/>
            <a:ext cx="3485477" cy="126381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4294246"/>
            <a:ext cx="3344714" cy="111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91822"/>
            <a:ext cx="10515600" cy="5085142"/>
          </a:xfrm>
        </p:spPr>
        <p:txBody>
          <a:bodyPr/>
          <a:lstStyle/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B </a:t>
            </a:r>
            <a:r>
              <a:rPr lang="tr-TR" sz="2400" dirty="0"/>
              <a:t>= </a:t>
            </a:r>
            <a:r>
              <a:rPr lang="tr-TR" sz="2400" dirty="0" err="1"/>
              <a:t>zeros</a:t>
            </a:r>
            <a:r>
              <a:rPr lang="tr-TR" sz="2400" dirty="0"/>
              <a:t>(3,4</a:t>
            </a:r>
            <a:r>
              <a:rPr lang="tr-TR" sz="2400" dirty="0" smtClean="0"/>
              <a:t>)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C = </a:t>
            </a:r>
            <a:r>
              <a:rPr lang="tr-TR" sz="2400" dirty="0" err="1"/>
              <a:t>ones</a:t>
            </a:r>
            <a:r>
              <a:rPr lang="tr-TR" sz="2400" dirty="0"/>
              <a:t>(2,5)*6 </a:t>
            </a:r>
            <a:br>
              <a:rPr lang="tr-TR" sz="2400" dirty="0"/>
            </a:br>
            <a:r>
              <a:rPr lang="tr-TR" sz="2400" dirty="0"/>
              <a:t>D = </a:t>
            </a:r>
            <a:r>
              <a:rPr lang="tr-TR" sz="2400" dirty="0" err="1"/>
              <a:t>rand</a:t>
            </a:r>
            <a:r>
              <a:rPr lang="tr-TR" sz="2400" dirty="0"/>
              <a:t>(1,5) </a:t>
            </a:r>
            <a:br>
              <a:rPr lang="tr-TR" sz="2400" dirty="0"/>
            </a:br>
            <a:r>
              <a:rPr lang="tr-TR" sz="2400" dirty="0"/>
              <a:t>E = </a:t>
            </a:r>
            <a:r>
              <a:rPr lang="tr-TR" sz="2400" dirty="0" err="1"/>
              <a:t>randn</a:t>
            </a:r>
            <a:r>
              <a:rPr lang="tr-TR" sz="2400" dirty="0"/>
              <a:t>(3,3) </a:t>
            </a:r>
          </a:p>
          <a:p>
            <a:pPr marL="0" indent="0">
              <a:buNone/>
            </a:pPr>
            <a:r>
              <a:rPr lang="tr-TR" sz="2400" dirty="0" smtClean="0"/>
              <a:t>F = </a:t>
            </a:r>
            <a:r>
              <a:rPr lang="tr-TR" sz="2400" dirty="0" err="1" smtClean="0"/>
              <a:t>pascal</a:t>
            </a:r>
            <a:r>
              <a:rPr lang="tr-TR" sz="2400" dirty="0" smtClean="0"/>
              <a:t>(3</a:t>
            </a:r>
            <a:r>
              <a:rPr lang="tr-TR" sz="2400" dirty="0" smtClean="0"/>
              <a:t>)</a:t>
            </a:r>
          </a:p>
          <a:p>
            <a:pPr marL="0" indent="0">
              <a:buNone/>
            </a:pPr>
            <a:r>
              <a:rPr lang="tr-TR" sz="2400" dirty="0" smtClean="0"/>
              <a:t>H = </a:t>
            </a:r>
            <a:r>
              <a:rPr lang="tr-TR" sz="2400" dirty="0" err="1" smtClean="0"/>
              <a:t>eye</a:t>
            </a:r>
            <a:r>
              <a:rPr lang="tr-TR" sz="2400" dirty="0" smtClean="0"/>
              <a:t>(4)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7" y="324183"/>
            <a:ext cx="10746946" cy="7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91822"/>
            <a:ext cx="10515600" cy="508514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7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89847"/>
            <a:ext cx="3234080" cy="44517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17689"/>
            <a:ext cx="3181706" cy="39280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322299"/>
            <a:ext cx="1932296" cy="42939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499" y="1897005"/>
            <a:ext cx="2544170" cy="81015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98" y="3721020"/>
            <a:ext cx="3533056" cy="120582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11060"/>
            <a:ext cx="3837360" cy="13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clc</a:t>
            </a:r>
            <a:r>
              <a:rPr lang="tr-TR" dirty="0" smtClean="0"/>
              <a:t>,</a:t>
            </a:r>
            <a:r>
              <a:rPr lang="en-US" dirty="0" smtClean="0"/>
              <a:t>clear </a:t>
            </a:r>
            <a:r>
              <a:rPr lang="en-US" dirty="0"/>
              <a:t>all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[1 2 3; 8 6 4; 3 6 9</a:t>
            </a:r>
            <a:r>
              <a:rPr lang="en-US" dirty="0" smtClean="0"/>
              <a:t>]</a:t>
            </a:r>
            <a:endParaRPr lang="tr-TR" dirty="0" smtClean="0"/>
          </a:p>
          <a:p>
            <a:pPr marL="0" indent="0">
              <a:buNone/>
            </a:pPr>
            <a:r>
              <a:rPr lang="pt-BR" dirty="0"/>
              <a:t>F = [A </a:t>
            </a:r>
            <a:r>
              <a:rPr lang="tr-TR" dirty="0" smtClean="0"/>
              <a:t>     </a:t>
            </a:r>
            <a:r>
              <a:rPr lang="pt-BR" dirty="0" smtClean="0"/>
              <a:t>A+10</a:t>
            </a:r>
            <a:r>
              <a:rPr lang="pt-BR" dirty="0"/>
              <a:t>; </a:t>
            </a:r>
            <a:r>
              <a:rPr lang="tr-TR" dirty="0" smtClean="0"/>
              <a:t>   </a:t>
            </a:r>
            <a:r>
              <a:rPr lang="pt-BR" dirty="0" smtClean="0"/>
              <a:t>A*2</a:t>
            </a:r>
            <a:r>
              <a:rPr lang="tr-TR" dirty="0" smtClean="0"/>
              <a:t>     </a:t>
            </a:r>
            <a:r>
              <a:rPr lang="pt-BR" dirty="0" smtClean="0"/>
              <a:t> </a:t>
            </a:r>
            <a:r>
              <a:rPr lang="pt-BR" dirty="0"/>
              <a:t>A*4]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465"/>
            <a:ext cx="1809750" cy="314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5"/>
            <a:ext cx="10432140" cy="14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847408" cy="4306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55" y="365125"/>
            <a:ext cx="1135362" cy="51788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757" y="424880"/>
            <a:ext cx="896339" cy="4581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188" y="420995"/>
            <a:ext cx="816664" cy="4581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800" y="1359148"/>
            <a:ext cx="7272052" cy="112474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7"/>
          <a:srcRect t="2925"/>
          <a:stretch/>
        </p:blipFill>
        <p:spPr>
          <a:xfrm>
            <a:off x="998915" y="3111689"/>
            <a:ext cx="8687937" cy="2138877"/>
          </a:xfrm>
          <a:prstGeom prst="rect">
            <a:avLst/>
          </a:prstGeom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756-FC50-4E10-9B50-B8C0720C54C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3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681</Words>
  <Application>Microsoft Office PowerPoint</Application>
  <PresentationFormat>Geniş ekran</PresentationFormat>
  <Paragraphs>163</Paragraphs>
  <Slides>45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Teması</vt:lpstr>
      <vt:lpstr>Lineer Cebir için MATLAB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Final Sınavlarında Başarılar Dilerim..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Lineer Cebir için MATLAB</dc:title>
  <dc:creator>Pau</dc:creator>
  <cp:lastModifiedBy>Pau</cp:lastModifiedBy>
  <cp:revision>62</cp:revision>
  <dcterms:created xsi:type="dcterms:W3CDTF">2017-12-08T19:07:13Z</dcterms:created>
  <dcterms:modified xsi:type="dcterms:W3CDTF">2017-12-11T08:25:52Z</dcterms:modified>
</cp:coreProperties>
</file>