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63" r:id="rId5"/>
    <p:sldId id="260" r:id="rId6"/>
    <p:sldId id="259" r:id="rId7"/>
    <p:sldId id="264" r:id="rId8"/>
    <p:sldId id="262" r:id="rId9"/>
    <p:sldId id="261" r:id="rId10"/>
    <p:sldId id="265" r:id="rId11"/>
    <p:sldId id="267"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55"/>
    <p:restoredTop sz="96296"/>
  </p:normalViewPr>
  <p:slideViewPr>
    <p:cSldViewPr snapToGrid="0">
      <p:cViewPr varScale="1">
        <p:scale>
          <a:sx n="127" d="100"/>
          <a:sy n="127" d="100"/>
        </p:scale>
        <p:origin x="2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12/17/24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5265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12/17/24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448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12/17/24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0086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12/17/24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8704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12/17/24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61166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12/17/24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2621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12/17/24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5633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12/17/24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7805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12/17/24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9344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12/17/24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7365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12/17/24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6698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12/17/24</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402389902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5" name="Picture 3" descr="Ahşap masanın üstünde olan bir kalem hamilinin içinde renkli kalem">
            <a:extLst>
              <a:ext uri="{FF2B5EF4-FFF2-40B4-BE49-F238E27FC236}">
                <a16:creationId xmlns:a16="http://schemas.microsoft.com/office/drawing/2014/main" id="{64A9EAEB-74EB-4FCD-DF48-1F37932F6346}"/>
              </a:ext>
            </a:extLst>
          </p:cNvPr>
          <p:cNvPicPr>
            <a:picLocks noChangeAspect="1"/>
          </p:cNvPicPr>
          <p:nvPr/>
        </p:nvPicPr>
        <p:blipFill>
          <a:blip r:embed="rId2"/>
          <a:srcRect t="15709" r="-1" b="-1"/>
          <a:stretch/>
        </p:blipFill>
        <p:spPr>
          <a:xfrm>
            <a:off x="20" y="10"/>
            <a:ext cx="12188932" cy="6857990"/>
          </a:xfrm>
          <a:prstGeom prst="rect">
            <a:avLst/>
          </a:prstGeom>
        </p:spPr>
      </p:pic>
      <p:sp>
        <p:nvSpPr>
          <p:cNvPr id="46" name="Rectangle 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7" name="Group 12">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14">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AABC09BA-75DF-623C-9EDA-7390FA677F22}"/>
              </a:ext>
            </a:extLst>
          </p:cNvPr>
          <p:cNvSpPr>
            <a:spLocks noGrp="1"/>
          </p:cNvSpPr>
          <p:nvPr>
            <p:ph type="ctrTitle"/>
          </p:nvPr>
        </p:nvSpPr>
        <p:spPr>
          <a:xfrm>
            <a:off x="1187086" y="3510095"/>
            <a:ext cx="9994373" cy="2226244"/>
          </a:xfrm>
        </p:spPr>
        <p:txBody>
          <a:bodyPr anchor="t">
            <a:normAutofit/>
          </a:bodyPr>
          <a:lstStyle/>
          <a:p>
            <a:r>
              <a:rPr lang="tr-TR" dirty="0"/>
              <a:t>32392-Çağatay Eroğlu</a:t>
            </a:r>
          </a:p>
        </p:txBody>
      </p:sp>
      <p:sp>
        <p:nvSpPr>
          <p:cNvPr id="3" name="Alt Başlık 2">
            <a:extLst>
              <a:ext uri="{FF2B5EF4-FFF2-40B4-BE49-F238E27FC236}">
                <a16:creationId xmlns:a16="http://schemas.microsoft.com/office/drawing/2014/main" id="{96DD2AFC-77E0-3AC3-90B7-899FA9D245C0}"/>
              </a:ext>
            </a:extLst>
          </p:cNvPr>
          <p:cNvSpPr>
            <a:spLocks noGrp="1"/>
          </p:cNvSpPr>
          <p:nvPr>
            <p:ph type="subTitle" idx="1"/>
          </p:nvPr>
        </p:nvSpPr>
        <p:spPr>
          <a:xfrm>
            <a:off x="2186949" y="725466"/>
            <a:ext cx="7974719" cy="2713192"/>
          </a:xfrm>
        </p:spPr>
        <p:txBody>
          <a:bodyPr anchor="b">
            <a:normAutofit/>
          </a:bodyPr>
          <a:lstStyle/>
          <a:p>
            <a:r>
              <a:rPr lang="en-US" sz="4000" dirty="0">
                <a:solidFill>
                  <a:srgbClr val="000000"/>
                </a:solidFill>
                <a:latin typeface="Calibri" panose="020F0502020204030204" pitchFamily="34" charset="0"/>
                <a:cs typeface="Calibri" panose="020F0502020204030204" pitchFamily="34" charset="0"/>
              </a:rPr>
              <a:t>"The Impact of Academic Intensity and Campus Mobility on Physical Activity </a:t>
            </a:r>
            <a:r>
              <a:rPr lang="tr-TR" sz="4000" dirty="0">
                <a:solidFill>
                  <a:srgbClr val="000000"/>
                </a:solidFill>
                <a:latin typeface="Calibri" panose="020F0502020204030204" pitchFamily="34" charset="0"/>
                <a:cs typeface="Calibri" panose="020F0502020204030204" pitchFamily="34" charset="0"/>
              </a:rPr>
              <a:t>"</a:t>
            </a:r>
            <a:endParaRPr lang="tr-TR" sz="4000" dirty="0">
              <a:latin typeface="Calibri" panose="020F0502020204030204" pitchFamily="34" charset="0"/>
              <a:cs typeface="Calibri" panose="020F0502020204030204" pitchFamily="34" charset="0"/>
            </a:endParaRPr>
          </a:p>
        </p:txBody>
      </p:sp>
      <p:sp>
        <p:nvSpPr>
          <p:cNvPr id="44" name="Right Triangle 43">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5012" y="-28414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038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75C365-B90D-DD47-F11A-B07372DE130C}"/>
              </a:ext>
            </a:extLst>
          </p:cNvPr>
          <p:cNvSpPr>
            <a:spLocks noGrp="1"/>
          </p:cNvSpPr>
          <p:nvPr>
            <p:ph type="title"/>
          </p:nvPr>
        </p:nvSpPr>
        <p:spPr/>
        <p:txBody>
          <a:bodyPr>
            <a:normAutofit/>
          </a:bodyPr>
          <a:lstStyle/>
          <a:p>
            <a:r>
              <a:rPr lang="en-US" sz="3600" dirty="0">
                <a:latin typeface="Calibri" panose="020F0502020204030204" pitchFamily="34" charset="0"/>
                <a:cs typeface="Calibri" panose="020F0502020204030204" pitchFamily="34" charset="0"/>
              </a:rPr>
              <a:t>And here is the results:</a:t>
            </a:r>
            <a:br>
              <a:rPr lang="en-US" sz="3600" dirty="0">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İçerik Yer Tutucusu 2">
            <a:extLst>
              <a:ext uri="{FF2B5EF4-FFF2-40B4-BE49-F238E27FC236}">
                <a16:creationId xmlns:a16="http://schemas.microsoft.com/office/drawing/2014/main" id="{56D1FB5C-1AD2-46B7-7F09-CCA95E418476}"/>
              </a:ext>
            </a:extLst>
          </p:cNvPr>
          <p:cNvSpPr>
            <a:spLocks noGrp="1"/>
          </p:cNvSpPr>
          <p:nvPr>
            <p:ph idx="1"/>
          </p:nvPr>
        </p:nvSpPr>
        <p:spPr>
          <a:xfrm>
            <a:off x="457200" y="1222744"/>
            <a:ext cx="10722932" cy="4954219"/>
          </a:xfrm>
        </p:spPr>
        <p:txBody>
          <a:bodyPr/>
          <a:lstStyle/>
          <a:p>
            <a:r>
              <a:rPr lang="en-US" dirty="0">
                <a:latin typeface="Calibri" panose="020F0502020204030204" pitchFamily="34" charset="0"/>
                <a:cs typeface="Calibri" panose="020F0502020204030204" pitchFamily="34" charset="0"/>
              </a:rPr>
              <a:t>Steps count will increase during academic term due to campus mobility.</a:t>
            </a:r>
          </a:p>
          <a:p>
            <a:r>
              <a:rPr lang="en-US" dirty="0">
                <a:latin typeface="Calibri" panose="020F0502020204030204" pitchFamily="34" charset="0"/>
                <a:cs typeface="Calibri" panose="020F0502020204030204" pitchFamily="34" charset="0"/>
              </a:rPr>
              <a:t>During summer and midterm breaks, step count will be lower compared the academic terms.</a:t>
            </a:r>
          </a:p>
          <a:p>
            <a:r>
              <a:rPr lang="en-US" dirty="0">
                <a:latin typeface="Calibri" panose="020F0502020204030204" pitchFamily="34" charset="0"/>
                <a:cs typeface="Calibri" panose="020F0502020204030204" pitchFamily="34" charset="0"/>
              </a:rPr>
              <a:t>While doing internships, step count will increase due to increase in mobility and it this will become an outlier for step count during holidays.</a:t>
            </a:r>
          </a:p>
          <a:p>
            <a:r>
              <a:rPr lang="en-US" dirty="0">
                <a:latin typeface="Calibri" panose="020F0502020204030204" pitchFamily="34" charset="0"/>
                <a:cs typeface="Calibri" panose="020F0502020204030204" pitchFamily="34" charset="0"/>
              </a:rPr>
              <a:t>Extra: Step counts were higher during weekdays compared to weekends during academic term (Can be seen in heat map).</a:t>
            </a:r>
          </a:p>
          <a:p>
            <a:pPr marL="0" indent="0">
              <a:buNone/>
            </a:pPr>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62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12E1D4-05BA-56BC-B21A-4065744E47D1}"/>
              </a:ext>
            </a:extLst>
          </p:cNvPr>
          <p:cNvSpPr>
            <a:spLocks noGrp="1"/>
          </p:cNvSpPr>
          <p:nvPr>
            <p:ph type="title"/>
          </p:nvPr>
        </p:nvSpPr>
        <p:spPr/>
        <p:txBody>
          <a:bodyPr/>
          <a:lstStyle/>
          <a:p>
            <a:r>
              <a:rPr lang="en-US" dirty="0"/>
              <a:t>Improvements</a:t>
            </a:r>
          </a:p>
        </p:txBody>
      </p:sp>
      <p:sp>
        <p:nvSpPr>
          <p:cNvPr id="3" name="İçerik Yer Tutucusu 2">
            <a:extLst>
              <a:ext uri="{FF2B5EF4-FFF2-40B4-BE49-F238E27FC236}">
                <a16:creationId xmlns:a16="http://schemas.microsoft.com/office/drawing/2014/main" id="{E4E200E0-218C-4BA8-6D60-7FE62EA47400}"/>
              </a:ext>
            </a:extLst>
          </p:cNvPr>
          <p:cNvSpPr>
            <a:spLocks noGrp="1"/>
          </p:cNvSpPr>
          <p:nvPr>
            <p:ph idx="1"/>
          </p:nvPr>
        </p:nvSpPr>
        <p:spPr/>
        <p:txBody>
          <a:bodyPr/>
          <a:lstStyle/>
          <a:p>
            <a:r>
              <a:rPr lang="en-US" dirty="0"/>
              <a:t>In the future, with more students and with more data, The results may become more accurate.</a:t>
            </a:r>
          </a:p>
          <a:p>
            <a:r>
              <a:rPr lang="en-US" dirty="0"/>
              <a:t>Sleep data could be added to the project to see the effects of campus on sleep time.</a:t>
            </a:r>
          </a:p>
        </p:txBody>
      </p:sp>
    </p:spTree>
    <p:extLst>
      <p:ext uri="{BB962C8B-B14F-4D97-AF65-F5344CB8AC3E}">
        <p14:creationId xmlns:p14="http://schemas.microsoft.com/office/powerpoint/2010/main" val="60044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57" name="Rectangle 205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59" name="Right Triangle 20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Flowchart: Document 206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63" name="Group 20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64" name="Straight Connector 20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7C41FFA3-A0CF-D437-C2E4-5CAB8D7E8F1B}"/>
              </a:ext>
            </a:extLst>
          </p:cNvPr>
          <p:cNvSpPr>
            <a:spLocks noGrp="1"/>
          </p:cNvSpPr>
          <p:nvPr>
            <p:ph idx="1"/>
          </p:nvPr>
        </p:nvSpPr>
        <p:spPr>
          <a:xfrm>
            <a:off x="457200" y="3264832"/>
            <a:ext cx="6159160" cy="2998983"/>
          </a:xfrm>
        </p:spPr>
        <p:txBody>
          <a:bodyPr>
            <a:normAutofit/>
          </a:bodyPr>
          <a:lstStyle/>
          <a:p>
            <a:pPr marL="0" indent="0">
              <a:buNone/>
            </a:pPr>
            <a:r>
              <a:rPr lang="tr-TR" sz="1800"/>
              <a:t>              </a:t>
            </a:r>
            <a:r>
              <a:rPr lang="tr-TR" sz="1800">
                <a:latin typeface="Calibri" panose="020F0502020204030204" pitchFamily="34" charset="0"/>
                <a:cs typeface="Calibri" panose="020F0502020204030204" pitchFamily="34" charset="0"/>
              </a:rPr>
              <a:t>Thanks for coming this far and checking my analysis. </a:t>
            </a:r>
          </a:p>
        </p:txBody>
      </p:sp>
      <p:pic>
        <p:nvPicPr>
          <p:cNvPr id="2050" name="Picture 2" descr="Sabancı Üniversitesi | Türkiye'de Eğitim | Find And Study">
            <a:extLst>
              <a:ext uri="{FF2B5EF4-FFF2-40B4-BE49-F238E27FC236}">
                <a16:creationId xmlns:a16="http://schemas.microsoft.com/office/drawing/2014/main" id="{E390D556-6A05-A041-B2C7-22C1CA2D86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3514" y="1851223"/>
            <a:ext cx="5009616" cy="3263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971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562012-115E-674F-6EE0-4777AC6CF019}"/>
              </a:ext>
            </a:extLst>
          </p:cNvPr>
          <p:cNvSpPr>
            <a:spLocks noGrp="1"/>
          </p:cNvSpPr>
          <p:nvPr>
            <p:ph type="title"/>
          </p:nvPr>
        </p:nvSpPr>
        <p:spPr/>
        <p:txBody>
          <a:bodyPr/>
          <a:lstStyle/>
          <a:p>
            <a:r>
              <a:rPr lang="tr-TR"/>
              <a:t>                              Data</a:t>
            </a:r>
          </a:p>
        </p:txBody>
      </p:sp>
      <p:pic>
        <p:nvPicPr>
          <p:cNvPr id="4" name="Picture 8" descr="A red heart on a white background&#10;&#10;Description automatically generated">
            <a:extLst>
              <a:ext uri="{FF2B5EF4-FFF2-40B4-BE49-F238E27FC236}">
                <a16:creationId xmlns:a16="http://schemas.microsoft.com/office/drawing/2014/main" id="{4D23BD6B-D121-63E0-902F-A98D0B17A8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381" y="2375694"/>
            <a:ext cx="3251200" cy="3251200"/>
          </a:xfrm>
          <a:prstGeom prst="rect">
            <a:avLst/>
          </a:prstGeom>
        </p:spPr>
      </p:pic>
    </p:spTree>
    <p:extLst>
      <p:ext uri="{BB962C8B-B14F-4D97-AF65-F5344CB8AC3E}">
        <p14:creationId xmlns:p14="http://schemas.microsoft.com/office/powerpoint/2010/main" val="13509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428820-ECDA-3F1C-B6EA-D9A514FEDBA1}"/>
              </a:ext>
            </a:extLst>
          </p:cNvPr>
          <p:cNvSpPr>
            <a:spLocks noGrp="1"/>
          </p:cNvSpPr>
          <p:nvPr>
            <p:ph type="title"/>
          </p:nvPr>
        </p:nvSpPr>
        <p:spPr/>
        <p:txBody>
          <a:bodyPr/>
          <a:lstStyle/>
          <a:p>
            <a:r>
              <a:rPr lang="tr-TR"/>
              <a:t>EXPECTED RESULTS - HYPOTHESIS</a:t>
            </a:r>
          </a:p>
        </p:txBody>
      </p:sp>
      <p:sp>
        <p:nvSpPr>
          <p:cNvPr id="3" name="İçerik Yer Tutucusu 2">
            <a:extLst>
              <a:ext uri="{FF2B5EF4-FFF2-40B4-BE49-F238E27FC236}">
                <a16:creationId xmlns:a16="http://schemas.microsoft.com/office/drawing/2014/main" id="{3AED5F5E-D95F-601F-7592-496512F234D6}"/>
              </a:ext>
            </a:extLst>
          </p:cNvPr>
          <p:cNvSpPr>
            <a:spLocks noGrp="1"/>
          </p:cNvSpPr>
          <p:nvPr>
            <p:ph idx="1"/>
          </p:nvPr>
        </p:nvSpPr>
        <p:spPr/>
        <p:txBody>
          <a:bodyPr>
            <a:normAutofit fontScale="92500" lnSpcReduction="20000"/>
          </a:bodyPr>
          <a:lstStyle/>
          <a:p>
            <a:r>
              <a:rPr lang="en-US" dirty="0">
                <a:solidFill>
                  <a:srgbClr val="1F2328"/>
                </a:solidFill>
                <a:latin typeface="Calibri" panose="020F0502020204030204" pitchFamily="34" charset="0"/>
                <a:cs typeface="Calibri" panose="020F0502020204030204" pitchFamily="34" charset="0"/>
              </a:rPr>
              <a:t>Academic Terms:
Step counts will be higher due to campus mobility.
Summer and Midterm Breaks:
Step counts will decrease compared to academic terms.
Internship Periods(Outlier):
Step counts may increase during internships, differing from holiday trends.
Weekdays vs Weekends:
Step counts will be higher on weekdays than weekends during academic terms.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475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CB8639-66F5-3B30-CB22-490C360BDD93}"/>
              </a:ext>
            </a:extLst>
          </p:cNvPr>
          <p:cNvSpPr>
            <a:spLocks noGrp="1"/>
          </p:cNvSpPr>
          <p:nvPr>
            <p:ph type="title"/>
          </p:nvPr>
        </p:nvSpPr>
        <p:spPr/>
        <p:txBody>
          <a:bodyPr>
            <a:normAutofit/>
          </a:bodyPr>
          <a:lstStyle/>
          <a:p>
            <a:r>
              <a:rPr lang="en-US" sz="2000" dirty="0">
                <a:latin typeface="Calibri" panose="020F0502020204030204" pitchFamily="34" charset="0"/>
                <a:cs typeface="Calibri" panose="020F0502020204030204" pitchFamily="34" charset="0"/>
              </a:rPr>
              <a:t>At first, I used heat map to show the total average step count month by month and day by day, which showed most of the steps comes during academic term. But there was an increase in the number of steps during the summer holidays, which is strange. But the source of this situation comes from the internship period, which we can call outlier.</a:t>
            </a:r>
          </a:p>
        </p:txBody>
      </p:sp>
      <p:pic>
        <p:nvPicPr>
          <p:cNvPr id="4" name="İçerik Yer Tutucusu 3">
            <a:extLst>
              <a:ext uri="{FF2B5EF4-FFF2-40B4-BE49-F238E27FC236}">
                <a16:creationId xmlns:a16="http://schemas.microsoft.com/office/drawing/2014/main" id="{A99E9291-1E2B-F442-A932-7A4BFCBB9E35}"/>
              </a:ext>
            </a:extLst>
          </p:cNvPr>
          <p:cNvPicPr>
            <a:picLocks noGrp="1" noChangeAspect="1"/>
          </p:cNvPicPr>
          <p:nvPr>
            <p:ph idx="1"/>
          </p:nvPr>
        </p:nvPicPr>
        <p:blipFill>
          <a:blip r:embed="rId2"/>
          <a:stretch>
            <a:fillRect/>
          </a:stretch>
        </p:blipFill>
        <p:spPr>
          <a:xfrm>
            <a:off x="2938870" y="1825625"/>
            <a:ext cx="5760223" cy="4351338"/>
          </a:xfrm>
          <a:prstGeom prst="rect">
            <a:avLst/>
          </a:prstGeom>
        </p:spPr>
      </p:pic>
    </p:spTree>
    <p:extLst>
      <p:ext uri="{BB962C8B-B14F-4D97-AF65-F5344CB8AC3E}">
        <p14:creationId xmlns:p14="http://schemas.microsoft.com/office/powerpoint/2010/main" val="173645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CDC63-929D-AC58-3A9F-A03D262A38DF}"/>
              </a:ext>
            </a:extLst>
          </p:cNvPr>
          <p:cNvSpPr>
            <a:spLocks noGrp="1"/>
          </p:cNvSpPr>
          <p:nvPr>
            <p:ph type="title"/>
          </p:nvPr>
        </p:nvSpPr>
        <p:spPr/>
        <p:txBody>
          <a:bodyPr>
            <a:normAutofit/>
          </a:bodyPr>
          <a:lstStyle/>
          <a:p>
            <a:r>
              <a:rPr lang="en-US" sz="2000" dirty="0">
                <a:latin typeface="Calibri" panose="020F0502020204030204" pitchFamily="34" charset="0"/>
                <a:cs typeface="Calibri" panose="020F0502020204030204" pitchFamily="34" charset="0"/>
              </a:rPr>
              <a:t>Then I checked the average step count during academic term (without weekend data) with the holiday data. My hypothesis was becoming true according to these bar charts.</a:t>
            </a:r>
          </a:p>
        </p:txBody>
      </p:sp>
      <p:pic>
        <p:nvPicPr>
          <p:cNvPr id="4" name="İçerik Yer Tutucusu 3">
            <a:extLst>
              <a:ext uri="{FF2B5EF4-FFF2-40B4-BE49-F238E27FC236}">
                <a16:creationId xmlns:a16="http://schemas.microsoft.com/office/drawing/2014/main" id="{BDAA2231-984B-3AB6-E32B-23DD0D10C43F}"/>
              </a:ext>
            </a:extLst>
          </p:cNvPr>
          <p:cNvPicPr>
            <a:picLocks noGrp="1" noChangeAspect="1"/>
          </p:cNvPicPr>
          <p:nvPr>
            <p:ph idx="1"/>
          </p:nvPr>
        </p:nvPicPr>
        <p:blipFill>
          <a:blip r:embed="rId2"/>
          <a:stretch>
            <a:fillRect/>
          </a:stretch>
        </p:blipFill>
        <p:spPr>
          <a:xfrm>
            <a:off x="2768978" y="1825625"/>
            <a:ext cx="6100006" cy="4351338"/>
          </a:xfrm>
          <a:prstGeom prst="rect">
            <a:avLst/>
          </a:prstGeom>
        </p:spPr>
      </p:pic>
    </p:spTree>
    <p:extLst>
      <p:ext uri="{BB962C8B-B14F-4D97-AF65-F5344CB8AC3E}">
        <p14:creationId xmlns:p14="http://schemas.microsoft.com/office/powerpoint/2010/main" val="2572900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1E5FD9-77C9-4976-8441-2D874D7408E2}"/>
              </a:ext>
            </a:extLst>
          </p:cNvPr>
          <p:cNvSpPr>
            <a:spLocks noGrp="1"/>
          </p:cNvSpPr>
          <p:nvPr>
            <p:ph type="title"/>
          </p:nvPr>
        </p:nvSpPr>
        <p:spPr>
          <a:xfrm>
            <a:off x="628022" y="304835"/>
            <a:ext cx="10722932" cy="1325563"/>
          </a:xfrm>
        </p:spPr>
        <p:txBody>
          <a:bodyPr>
            <a:normAutofit/>
          </a:bodyPr>
          <a:lstStyle/>
          <a:p>
            <a:r>
              <a:rPr lang="en-US" sz="2000" dirty="0">
                <a:latin typeface="Calibri" panose="020F0502020204030204" pitchFamily="34" charset="0"/>
                <a:cs typeface="Calibri" panose="020F0502020204030204" pitchFamily="34" charset="0"/>
              </a:rPr>
              <a:t>After that I continued with my other bar chart. This one excluded the internship data which was an outlier to my hypothesis. This chart proved the hypothesis even more due to decrease in step count during holiday.</a:t>
            </a:r>
          </a:p>
        </p:txBody>
      </p:sp>
      <p:pic>
        <p:nvPicPr>
          <p:cNvPr id="4" name="İçerik Yer Tutucusu 3">
            <a:extLst>
              <a:ext uri="{FF2B5EF4-FFF2-40B4-BE49-F238E27FC236}">
                <a16:creationId xmlns:a16="http://schemas.microsoft.com/office/drawing/2014/main" id="{F6DB3B94-C6AD-583F-6B12-9DFAC7148C1D}"/>
              </a:ext>
            </a:extLst>
          </p:cNvPr>
          <p:cNvPicPr>
            <a:picLocks noGrp="1" noChangeAspect="1"/>
          </p:cNvPicPr>
          <p:nvPr>
            <p:ph idx="1"/>
          </p:nvPr>
        </p:nvPicPr>
        <p:blipFill>
          <a:blip r:embed="rId2"/>
          <a:stretch>
            <a:fillRect/>
          </a:stretch>
        </p:blipFill>
        <p:spPr>
          <a:xfrm>
            <a:off x="2375892" y="1825625"/>
            <a:ext cx="6886178" cy="4351338"/>
          </a:xfrm>
          <a:prstGeom prst="rect">
            <a:avLst/>
          </a:prstGeom>
        </p:spPr>
      </p:pic>
    </p:spTree>
    <p:extLst>
      <p:ext uri="{BB962C8B-B14F-4D97-AF65-F5344CB8AC3E}">
        <p14:creationId xmlns:p14="http://schemas.microsoft.com/office/powerpoint/2010/main" val="271304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CEC9E-83D3-EA20-0194-0E0047FE53A0}"/>
              </a:ext>
            </a:extLst>
          </p:cNvPr>
          <p:cNvSpPr>
            <a:spLocks noGrp="1"/>
          </p:cNvSpPr>
          <p:nvPr>
            <p:ph type="title"/>
          </p:nvPr>
        </p:nvSpPr>
        <p:spPr/>
        <p:txBody>
          <a:bodyPr>
            <a:normAutofit/>
          </a:bodyPr>
          <a:lstStyle/>
          <a:p>
            <a:r>
              <a:rPr lang="en-US" sz="2000" dirty="0">
                <a:latin typeface="Calibri" panose="020F0502020204030204" pitchFamily="34" charset="0"/>
                <a:cs typeface="Calibri" panose="020F0502020204030204" pitchFamily="34" charset="0"/>
              </a:rPr>
              <a:t>Also, the reason behind that the internships became an outlier can be observed very well. </a:t>
            </a:r>
          </a:p>
        </p:txBody>
      </p:sp>
      <p:pic>
        <p:nvPicPr>
          <p:cNvPr id="4" name="İçerik Yer Tutucusu 3">
            <a:extLst>
              <a:ext uri="{FF2B5EF4-FFF2-40B4-BE49-F238E27FC236}">
                <a16:creationId xmlns:a16="http://schemas.microsoft.com/office/drawing/2014/main" id="{51C796BA-EC61-5381-8C70-AB0B574296F2}"/>
              </a:ext>
            </a:extLst>
          </p:cNvPr>
          <p:cNvPicPr>
            <a:picLocks noGrp="1" noChangeAspect="1"/>
          </p:cNvPicPr>
          <p:nvPr>
            <p:ph idx="1"/>
          </p:nvPr>
        </p:nvPicPr>
        <p:blipFill>
          <a:blip r:embed="rId2"/>
          <a:stretch>
            <a:fillRect/>
          </a:stretch>
        </p:blipFill>
        <p:spPr>
          <a:xfrm>
            <a:off x="1543280" y="1825625"/>
            <a:ext cx="8551402" cy="4351338"/>
          </a:xfrm>
          <a:prstGeom prst="rect">
            <a:avLst/>
          </a:prstGeom>
        </p:spPr>
      </p:pic>
      <p:sp>
        <p:nvSpPr>
          <p:cNvPr id="5" name="Rectangle 1">
            <a:extLst>
              <a:ext uri="{FF2B5EF4-FFF2-40B4-BE49-F238E27FC236}">
                <a16:creationId xmlns:a16="http://schemas.microsoft.com/office/drawing/2014/main" id="{41E667AB-8829-4C22-90ED-FB6B27939220}"/>
              </a:ext>
            </a:extLst>
          </p:cNvPr>
          <p:cNvSpPr>
            <a:spLocks noChangeArrowheads="1"/>
          </p:cNvSpPr>
          <p:nvPr/>
        </p:nvSpPr>
        <p:spPr bwMode="auto">
          <a:xfrm>
            <a:off x="0" y="-483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a:ln>
                  <a:noFill/>
                </a:ln>
                <a:solidFill>
                  <a:schemeClr val="tx1"/>
                </a:solidFill>
                <a:effectLst/>
                <a:latin typeface="Arial" panose="020B0604020202020204" pitchFamily="34" charset="0"/>
              </a:rPr>
            </a:b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948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FC0391-D810-D1F5-B520-1E0284ED4223}"/>
              </a:ext>
            </a:extLst>
          </p:cNvPr>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Here the trends can be seen..</a:t>
            </a:r>
          </a:p>
        </p:txBody>
      </p:sp>
      <p:pic>
        <p:nvPicPr>
          <p:cNvPr id="4" name="İçerik Yer Tutucusu 3">
            <a:extLst>
              <a:ext uri="{FF2B5EF4-FFF2-40B4-BE49-F238E27FC236}">
                <a16:creationId xmlns:a16="http://schemas.microsoft.com/office/drawing/2014/main" id="{AA52089B-FEFE-6489-7626-2FF749DBC02F}"/>
              </a:ext>
            </a:extLst>
          </p:cNvPr>
          <p:cNvPicPr>
            <a:picLocks noGrp="1" noChangeAspect="1"/>
          </p:cNvPicPr>
          <p:nvPr>
            <p:ph idx="1"/>
          </p:nvPr>
        </p:nvPicPr>
        <p:blipFill>
          <a:blip r:embed="rId2"/>
          <a:stretch>
            <a:fillRect/>
          </a:stretch>
        </p:blipFill>
        <p:spPr>
          <a:xfrm>
            <a:off x="1627956" y="1825625"/>
            <a:ext cx="8382051" cy="4351338"/>
          </a:xfrm>
          <a:prstGeom prst="rect">
            <a:avLst/>
          </a:prstGeom>
        </p:spPr>
      </p:pic>
    </p:spTree>
    <p:extLst>
      <p:ext uri="{BB962C8B-B14F-4D97-AF65-F5344CB8AC3E}">
        <p14:creationId xmlns:p14="http://schemas.microsoft.com/office/powerpoint/2010/main" val="376635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4E044D-C215-9573-6C4C-9E5242D52AC7}"/>
              </a:ext>
            </a:extLst>
          </p:cNvPr>
          <p:cNvSpPr>
            <a:spLocks noGrp="1"/>
          </p:cNvSpPr>
          <p:nvPr>
            <p:ph type="title"/>
          </p:nvPr>
        </p:nvSpPr>
        <p:spPr/>
        <p:txBody>
          <a:bodyPr>
            <a:normAutofit/>
          </a:bodyPr>
          <a:lstStyle/>
          <a:p>
            <a:r>
              <a:rPr lang="en-US" sz="2000" dirty="0">
                <a:latin typeface="Calibri" panose="020F0502020204030204" pitchFamily="34" charset="0"/>
                <a:cs typeface="Calibri" panose="020F0502020204030204" pitchFamily="34" charset="0"/>
              </a:rPr>
              <a:t>Then for last, I showed the reason that I excluded the weekend data sometimes. It can affect the academic term data due to decrease in step count because of lack of lessons during weekends.</a:t>
            </a:r>
          </a:p>
        </p:txBody>
      </p:sp>
      <p:pic>
        <p:nvPicPr>
          <p:cNvPr id="4" name="İçerik Yer Tutucusu 3">
            <a:extLst>
              <a:ext uri="{FF2B5EF4-FFF2-40B4-BE49-F238E27FC236}">
                <a16:creationId xmlns:a16="http://schemas.microsoft.com/office/drawing/2014/main" id="{4B90132A-74E4-A52C-7157-9BF6F994B4B5}"/>
              </a:ext>
            </a:extLst>
          </p:cNvPr>
          <p:cNvPicPr>
            <a:picLocks noGrp="1" noChangeAspect="1"/>
          </p:cNvPicPr>
          <p:nvPr>
            <p:ph idx="1"/>
          </p:nvPr>
        </p:nvPicPr>
        <p:blipFill>
          <a:blip r:embed="rId2"/>
          <a:stretch>
            <a:fillRect/>
          </a:stretch>
        </p:blipFill>
        <p:spPr>
          <a:xfrm>
            <a:off x="2620205" y="1825625"/>
            <a:ext cx="6397552" cy="4351338"/>
          </a:xfrm>
          <a:prstGeom prst="rect">
            <a:avLst/>
          </a:prstGeom>
        </p:spPr>
      </p:pic>
    </p:spTree>
    <p:extLst>
      <p:ext uri="{BB962C8B-B14F-4D97-AF65-F5344CB8AC3E}">
        <p14:creationId xmlns:p14="http://schemas.microsoft.com/office/powerpoint/2010/main" val="1822027361"/>
      </p:ext>
    </p:extLst>
  </p:cSld>
  <p:clrMapOvr>
    <a:masterClrMapping/>
  </p:clrMapOvr>
</p:sld>
</file>

<file path=ppt/theme/theme1.xml><?xml version="1.0" encoding="utf-8"?>
<a:theme xmlns:a="http://schemas.openxmlformats.org/drawingml/2006/main" name="Sin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60</TotalTime>
  <Words>424</Words>
  <Application>Microsoft Macintosh PowerPoint</Application>
  <PresentationFormat>Geniş ekran</PresentationFormat>
  <Paragraphs>21</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Avenir Next LT Pro</vt:lpstr>
      <vt:lpstr>Calibri</vt:lpstr>
      <vt:lpstr>Posterama</vt:lpstr>
      <vt:lpstr>SineVTI</vt:lpstr>
      <vt:lpstr>32392-Çağatay Eroğlu</vt:lpstr>
      <vt:lpstr>                              Data</vt:lpstr>
      <vt:lpstr>EXPECTED RESULTS - HYPOTHESIS</vt:lpstr>
      <vt:lpstr>At first, I used heat map to show the total average step count month by month and day by day, which showed most of the steps comes during academic term. But there was an increase in the number of steps during the summer holidays, which is strange. But the source of this situation comes from the internship period, which we can call outlier.</vt:lpstr>
      <vt:lpstr>Then I checked the average step count during academic term (without weekend data) with the holiday data. My hypothesis was becoming true according to these bar charts.</vt:lpstr>
      <vt:lpstr>After that I continued with my other bar chart. This one excluded the internship data which was an outlier to my hypothesis. This chart proved the hypothesis even more due to decrease in step count during holiday.</vt:lpstr>
      <vt:lpstr>Also, the reason behind that the internships became an outlier can be observed very well. </vt:lpstr>
      <vt:lpstr>Here the trends can be seen..</vt:lpstr>
      <vt:lpstr>Then for last, I showed the reason that I excluded the weekend data sometimes. It can affect the academic term data due to decrease in step count because of lack of lessons during weekends.</vt:lpstr>
      <vt:lpstr>And here is the results: </vt:lpstr>
      <vt:lpstr>Improvements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32392-Çağatay Eroğlu</dc:title>
  <dc:creator>Çağatay Eroğlu</dc:creator>
  <cp:lastModifiedBy>Çağatay Eroğlu</cp:lastModifiedBy>
  <cp:revision>1</cp:revision>
  <dcterms:created xsi:type="dcterms:W3CDTF">2024-12-17T18:52:57Z</dcterms:created>
  <dcterms:modified xsi:type="dcterms:W3CDTF">2024-12-17T19:53:33Z</dcterms:modified>
</cp:coreProperties>
</file>