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63" r:id="rId18"/>
    <p:sldId id="262" r:id="rId19"/>
    <p:sldId id="264" r:id="rId20"/>
    <p:sldId id="257" r:id="rId21"/>
    <p:sldId id="258" r:id="rId22"/>
    <p:sldId id="260" r:id="rId23"/>
    <p:sldId id="265" r:id="rId24"/>
    <p:sldId id="261" r:id="rId25"/>
    <p:sldId id="259" r:id="rId26"/>
    <p:sldId id="266" r:id="rId2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E1BEAA-23D2-0D24-B458-76815B83D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435A5BD-5D54-A896-42F2-542D796F9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F31FE58-9DC7-C696-321C-E5CD3313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D0FC-3D0F-42A7-89C7-DC3EAE3BF3B5}" type="datetimeFigureOut">
              <a:rPr lang="tr-TR" smtClean="0"/>
              <a:t>24/09/2022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DBD0E13-DA2D-D7E6-D034-5B0446F5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70E7538-7CB8-5D9D-082B-5E591B37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4077-D02C-4B87-BC2E-DCED8E6DB0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420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637B76-92CD-5844-EE31-F49424D9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4D39C7A-8728-3435-5406-83C10160E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CA81D2F-CAF2-58EC-B7D7-49173A4C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D0FC-3D0F-42A7-89C7-DC3EAE3BF3B5}" type="datetimeFigureOut">
              <a:rPr lang="tr-TR" smtClean="0"/>
              <a:t>24/09/2022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237176E-F70E-6A96-7A73-CDCF92AD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55FEF19-CE58-11C4-7FAA-C4B7EF02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4077-D02C-4B87-BC2E-DCED8E6DB0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324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EC68B52-7C34-4F44-8C51-859879C45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6F8800A-8D6D-9E10-06E0-64678B03A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D01A81E-971A-9BC2-D0A1-7EAAA4F6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D0FC-3D0F-42A7-89C7-DC3EAE3BF3B5}" type="datetimeFigureOut">
              <a:rPr lang="tr-TR" smtClean="0"/>
              <a:t>24/09/2022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0BC747F-CA9C-4BE7-4BAF-7B43F05D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EDC2E61-8486-0CD5-8E9C-FD2ADFA6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4077-D02C-4B87-BC2E-DCED8E6DB0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137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434434-1E02-E982-60FB-78CD147E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8D768D-73A9-02BA-EFA6-820B650B7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A21D5D0-78A9-019B-5E93-1FF2D8D3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D0FC-3D0F-42A7-89C7-DC3EAE3BF3B5}" type="datetimeFigureOut">
              <a:rPr lang="tr-TR" smtClean="0"/>
              <a:t>24/09/2022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BF2C7BE-5419-8380-A000-9C393005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EB47C81-BDE5-0574-CE1F-8F916534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4077-D02C-4B87-BC2E-DCED8E6DB0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725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5C966F-05E9-2909-826B-704FDD6BF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4BDC3AA-528C-6297-887F-A5C0F40B3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1600FD7-4414-D2E6-5A55-9A5CAB7F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D0FC-3D0F-42A7-89C7-DC3EAE3BF3B5}" type="datetimeFigureOut">
              <a:rPr lang="tr-TR" smtClean="0"/>
              <a:t>24/09/2022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AF5E3ED-EFEF-B56B-81E6-0704FA64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C110E64-D179-9B67-DBFD-4C98D467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4077-D02C-4B87-BC2E-DCED8E6DB0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772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609B4F-0048-6AE2-A6B6-F46F2F1E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F063F6-C3B9-4602-9151-8FF4D76F5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E8662DE-0B21-BFE2-C902-B5747CA6E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8FB7C18-4165-561E-4E36-2F991A54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D0FC-3D0F-42A7-89C7-DC3EAE3BF3B5}" type="datetimeFigureOut">
              <a:rPr lang="tr-TR" smtClean="0"/>
              <a:t>24/09/2022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F4CF673-D0DA-5D76-BC3F-E1856752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84E2B95-4738-E566-5F9F-907D458DB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4077-D02C-4B87-BC2E-DCED8E6DB0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033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406A6A-E089-AEA0-EFB6-EA90BD307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96DBDAF-4E6E-5249-F244-3349BEF95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B8F49F5-9387-F9A1-8235-23FD88BDB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2FB061B-298C-56D1-35EF-58B84A703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00EB255-A029-8F5D-2C23-33CC563EF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08FA30A-CDD8-238D-252E-F8BC337F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D0FC-3D0F-42A7-89C7-DC3EAE3BF3B5}" type="datetimeFigureOut">
              <a:rPr lang="tr-TR" smtClean="0"/>
              <a:t>24/09/2022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D2B0068-F83F-58A3-DCDE-F4479EC25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8FE9886-8AF2-B70F-CC9A-E826B5B5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4077-D02C-4B87-BC2E-DCED8E6DB0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44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E1C347-2066-F4C0-A8D5-9C1B3B80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AE78D4C-EA18-8255-6BBA-B76921785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D0FC-3D0F-42A7-89C7-DC3EAE3BF3B5}" type="datetimeFigureOut">
              <a:rPr lang="tr-TR" smtClean="0"/>
              <a:t>24/09/2022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25BFEFC-8011-CFB7-5787-2225A6A1D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3EDC0F7-F715-2DC7-3CDB-805D0273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4077-D02C-4B87-BC2E-DCED8E6DB0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230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5912772-920D-F815-0A9B-0F816481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D0FC-3D0F-42A7-89C7-DC3EAE3BF3B5}" type="datetimeFigureOut">
              <a:rPr lang="tr-TR" smtClean="0"/>
              <a:t>24/09/2022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EDC5AD01-B050-AE30-1196-581FF0377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07B138C-74A0-45F6-BDCD-A8C86BA5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4077-D02C-4B87-BC2E-DCED8E6DB0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67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12BA79-D499-E29F-EB44-FD1BD0EA9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8A1810-B555-5324-865B-356B2083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20D46BC-97FC-C26C-7E72-653986D24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DF08F99-31CE-D59B-940F-C02AD71E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D0FC-3D0F-42A7-89C7-DC3EAE3BF3B5}" type="datetimeFigureOut">
              <a:rPr lang="tr-TR" smtClean="0"/>
              <a:t>24/09/2022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BBBF038-11B5-ACB8-7163-35D96FDB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5A63FB9-C9E4-4D60-E44A-2868B16D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4077-D02C-4B87-BC2E-DCED8E6DB0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980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79992F-59EB-C4C8-A32D-EE00B2AF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2527EEB-C6F3-30DB-201F-03BA293DA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9C9374E-DDD1-61AE-99BE-BB4DA691C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42E7A19-0C8D-69ED-9CBF-D97E2A39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D0FC-3D0F-42A7-89C7-DC3EAE3BF3B5}" type="datetimeFigureOut">
              <a:rPr lang="tr-TR" smtClean="0"/>
              <a:t>24/09/2022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7C0E257-D9A8-5E21-603A-1DE78967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80881E6-D992-343D-BC94-09FBDE62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4077-D02C-4B87-BC2E-DCED8E6DB0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461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383F017-EF7B-EA29-D245-97498669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00C058F-C628-7992-4B3C-37E613FB6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2E77D80-D6E5-8DCE-EDE8-631700AE0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0D0FC-3D0F-42A7-89C7-DC3EAE3BF3B5}" type="datetimeFigureOut">
              <a:rPr lang="tr-TR" smtClean="0"/>
              <a:t>24/09/2022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44F7616-899B-58E7-E323-3C08CC3C6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822798D-07B0-9431-5DDA-DCB8F12DB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A4077-D02C-4B87-BC2E-DCED8E6DB0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179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ncayyildiz.com/blog/cta-ienumerable-ve-ienumerator-interfaceleri-nedir-ve-nasil-kullanili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246945" y="914453"/>
            <a:ext cx="9966960" cy="3035808"/>
          </a:xfrm>
        </p:spPr>
        <p:txBody>
          <a:bodyPr rtlCol="0"/>
          <a:lstStyle/>
          <a:p>
            <a:r>
              <a:rPr lang="en-US" sz="7200" dirty="0"/>
              <a:t>Iterator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7">
            <a:extLst>
              <a:ext uri="{FF2B5EF4-FFF2-40B4-BE49-F238E27FC236}">
                <a16:creationId xmlns:a16="http://schemas.microsoft.com/office/drawing/2014/main" id="{9BF5A04B-0216-9899-4AF3-5F17846A5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501" y="554170"/>
            <a:ext cx="6785707" cy="4000500"/>
          </a:xfrm>
        </p:spPr>
      </p:pic>
      <p:pic>
        <p:nvPicPr>
          <p:cNvPr id="8" name="Resim 8">
            <a:extLst>
              <a:ext uri="{FF2B5EF4-FFF2-40B4-BE49-F238E27FC236}">
                <a16:creationId xmlns:a16="http://schemas.microsoft.com/office/drawing/2014/main" id="{DE1FB143-4328-1D63-2A1A-44BA89195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77" y="4906465"/>
            <a:ext cx="6797430" cy="1236066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B12CD547-5E62-4FFC-DBAD-5B6E43904B32}"/>
              </a:ext>
            </a:extLst>
          </p:cNvPr>
          <p:cNvSpPr txBox="1"/>
          <p:nvPr/>
        </p:nvSpPr>
        <p:spPr>
          <a:xfrm>
            <a:off x="8088922" y="478692"/>
            <a:ext cx="320430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Daha sonra </a:t>
            </a:r>
            <a:r>
              <a:rPr lang="tr-TR" dirty="0" err="1"/>
              <a:t>olusturulan</a:t>
            </a:r>
            <a:r>
              <a:rPr lang="tr-TR" dirty="0"/>
              <a:t> </a:t>
            </a:r>
            <a:r>
              <a:rPr lang="tr-TR" dirty="0" err="1"/>
              <a:t>iterator</a:t>
            </a:r>
            <a:r>
              <a:rPr lang="tr-TR" dirty="0"/>
              <a:t> </a:t>
            </a:r>
            <a:r>
              <a:rPr lang="tr-TR" dirty="0" err="1"/>
              <a:t>main'de</a:t>
            </a:r>
            <a:r>
              <a:rPr lang="tr-TR" dirty="0"/>
              <a:t> </a:t>
            </a:r>
            <a:r>
              <a:rPr lang="tr-TR" dirty="0" err="1"/>
              <a:t>cagrılır</a:t>
            </a:r>
            <a:r>
              <a:rPr lang="tr-TR" dirty="0"/>
              <a:t>, </a:t>
            </a:r>
          </a:p>
          <a:p>
            <a:r>
              <a:rPr lang="tr-TR" dirty="0" err="1"/>
              <a:t>Concrete</a:t>
            </a:r>
            <a:r>
              <a:rPr lang="tr-TR" dirty="0"/>
              <a:t> </a:t>
            </a:r>
            <a:r>
              <a:rPr lang="tr-TR" dirty="0" err="1"/>
              <a:t>ıteratorde</a:t>
            </a:r>
            <a:r>
              <a:rPr lang="tr-TR" dirty="0"/>
              <a:t> </a:t>
            </a:r>
            <a:r>
              <a:rPr lang="tr-TR" dirty="0" err="1"/>
              <a:t>olusturulan</a:t>
            </a:r>
            <a:r>
              <a:rPr lang="tr-TR" dirty="0"/>
              <a:t> </a:t>
            </a:r>
            <a:r>
              <a:rPr lang="tr-TR" dirty="0" err="1"/>
              <a:t>kosullara</a:t>
            </a:r>
            <a:r>
              <a:rPr lang="tr-TR" dirty="0"/>
              <a:t> göre döngü </a:t>
            </a:r>
            <a:r>
              <a:rPr lang="tr-TR" dirty="0" err="1"/>
              <a:t>saglanmıs</a:t>
            </a:r>
            <a:r>
              <a:rPr lang="tr-TR" dirty="0"/>
              <a:t> olur ve </a:t>
            </a:r>
            <a:r>
              <a:rPr lang="tr-TR" dirty="0" err="1"/>
              <a:t>client</a:t>
            </a:r>
            <a:r>
              <a:rPr lang="tr-TR" dirty="0"/>
              <a:t> 'e servis edilir. 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1940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57E6F719-DB8A-24C5-0555-EE1D31BF6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37" y="3424237"/>
            <a:ext cx="9525" cy="9525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61DF42F4-2CD2-9140-C16A-0C3E76F0C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96" y="4038806"/>
            <a:ext cx="8239125" cy="267652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3F20DAA8-D969-3244-35DB-F56939B10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96" y="643476"/>
            <a:ext cx="8296275" cy="253365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492E0B25-28F5-4B95-3C36-DD92EAF21C15}"/>
              </a:ext>
            </a:extLst>
          </p:cNvPr>
          <p:cNvSpPr txBox="1"/>
          <p:nvPr/>
        </p:nvSpPr>
        <p:spPr>
          <a:xfrm>
            <a:off x="270344" y="100381"/>
            <a:ext cx="217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IIterator.java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4CC83C74-2BCE-AEAF-C9C7-D2D3AED98C73}"/>
              </a:ext>
            </a:extLst>
          </p:cNvPr>
          <p:cNvSpPr txBox="1"/>
          <p:nvPr/>
        </p:nvSpPr>
        <p:spPr>
          <a:xfrm>
            <a:off x="270344" y="3496209"/>
            <a:ext cx="217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IContainer.java</a:t>
            </a:r>
          </a:p>
        </p:txBody>
      </p:sp>
    </p:spTree>
    <p:extLst>
      <p:ext uri="{BB962C8B-B14F-4D97-AF65-F5344CB8AC3E}">
        <p14:creationId xmlns:p14="http://schemas.microsoft.com/office/powerpoint/2010/main" val="1210511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B0A35426-1FAF-F837-85CC-178A12475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390" y="0"/>
            <a:ext cx="5687122" cy="685800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5042A1F-4861-8619-BB2C-E8E354A18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9" y="-55660"/>
            <a:ext cx="5462547" cy="682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C35BC713-9CED-D1FE-2D03-3C063364B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429" y="23788"/>
            <a:ext cx="9425949" cy="683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81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41456B3-7533-D485-72D8-FE89AEB0D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46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E70E82AE-96BD-2B02-3655-F51A52720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3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E55F1EB-B554-8267-E56C-000DDD99D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1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71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3A7D04BB-99A6-8910-247D-7FFB3D21A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13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33D1D1B4-0D93-C2BB-4D9D-9EE74396E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76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3C622ED7-D982-0FAA-969B-DEBE1E78A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3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0B945A-A02A-AEBB-A8D8-F6C5BC8DF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540" y="1144485"/>
            <a:ext cx="10058400" cy="424617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tr-TR" dirty="0">
              <a:ea typeface="+mn-lt"/>
              <a:cs typeface="+mn-lt"/>
            </a:endParaRPr>
          </a:p>
          <a:p>
            <a:pPr>
              <a:buClr>
                <a:srgbClr val="9E3611"/>
              </a:buClr>
            </a:pPr>
            <a:endParaRPr lang="tr-TR" dirty="0">
              <a:ea typeface="+mn-lt"/>
              <a:cs typeface="+mn-lt"/>
            </a:endParaRPr>
          </a:p>
          <a:p>
            <a:pPr>
              <a:buClr>
                <a:srgbClr val="9E3611"/>
              </a:buClr>
            </a:pPr>
            <a:r>
              <a:rPr lang="tr-TR" dirty="0">
                <a:ea typeface="+mn-lt"/>
                <a:cs typeface="+mn-lt"/>
              </a:rPr>
              <a:t>Belirli işlevleri,  belirli şartlar altında tekrarlayarak tıpkı bir döngü misali işlev yapan yapıya biz yazılım terminolojisinde iterasyon diyoruz.</a:t>
            </a:r>
            <a:endParaRPr lang="tr-TR" dirty="0"/>
          </a:p>
          <a:p>
            <a:pPr>
              <a:buClr>
                <a:srgbClr val="9E3611"/>
              </a:buClr>
            </a:pPr>
            <a:r>
              <a:rPr lang="tr-TR" dirty="0">
                <a:ea typeface="+mn-lt"/>
                <a:cs typeface="+mn-lt"/>
              </a:rPr>
              <a:t>Bir veri kümesini uygulamamızda diğer kısımlar ile olan bağlantısını en aza indirmek için; listede yer alan nesnelerin, sırasıyla uygulamadan soyutlanması amacıyla kullanılır. </a:t>
            </a:r>
          </a:p>
          <a:p>
            <a:pPr>
              <a:buClr>
                <a:srgbClr val="9E3611"/>
              </a:buClr>
            </a:pPr>
            <a:r>
              <a:rPr lang="tr-TR" dirty="0">
                <a:ea typeface="+mn-lt"/>
                <a:cs typeface="+mn-lt"/>
              </a:rPr>
              <a:t>Bir koleksiyon, iç yapısını açığa çıkarmadan (Dizi , </a:t>
            </a:r>
            <a:r>
              <a:rPr lang="tr-TR" dirty="0" err="1">
                <a:ea typeface="+mn-lt"/>
                <a:cs typeface="+mn-lt"/>
              </a:rPr>
              <a:t>List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vb</a:t>
            </a:r>
            <a:r>
              <a:rPr lang="tr-TR" dirty="0">
                <a:ea typeface="+mn-lt"/>
                <a:cs typeface="+mn-lt"/>
              </a:rPr>
              <a:t>) öğelerine erişmenin bir yolu </a:t>
            </a:r>
            <a:r>
              <a:rPr lang="tr-TR" dirty="0" err="1">
                <a:ea typeface="+mn-lt"/>
                <a:cs typeface="+mn-lt"/>
              </a:rPr>
              <a:t>iterator</a:t>
            </a:r>
            <a:r>
              <a:rPr lang="tr-TR" dirty="0">
                <a:ea typeface="+mn-lt"/>
                <a:cs typeface="+mn-lt"/>
              </a:rPr>
              <a:t> bu sorumluluğu taşır</a:t>
            </a:r>
          </a:p>
          <a:p>
            <a:pPr>
              <a:buClr>
                <a:srgbClr val="9E3611"/>
              </a:buClr>
            </a:pPr>
            <a:r>
              <a:rPr lang="tr-TR" dirty="0">
                <a:ea typeface="+mn-lt"/>
                <a:cs typeface="+mn-lt"/>
              </a:rPr>
              <a:t>Yani yapılacak olan işlemdeki nesneler ile olan tüm kontroller iterasyon deseninde gerçekleştirilir.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6313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863756D3-039D-4C5C-077F-83DEE704D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7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E9D94AA-5E55-356C-E5CC-BE0353CFB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39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FDADFBB-C86C-81AE-E872-B62B975F4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4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812F6EA8-0E9F-7FE5-8852-CCB28BF5E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9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A18684-F044-2C07-EEAE-F2FCC7162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65793"/>
            <a:ext cx="10058400" cy="550640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tr-TR" dirty="0"/>
              <a:t>Kullandığımız </a:t>
            </a:r>
            <a:r>
              <a:rPr lang="tr-TR" dirty="0" err="1"/>
              <a:t>foreach</a:t>
            </a:r>
            <a:r>
              <a:rPr lang="tr-TR" dirty="0"/>
              <a:t> döngülüsü iterasyon mantığıyla </a:t>
            </a:r>
            <a:r>
              <a:rPr lang="tr-TR" dirty="0" err="1"/>
              <a:t>calısan</a:t>
            </a:r>
            <a:r>
              <a:rPr lang="tr-TR" dirty="0"/>
              <a:t> bir </a:t>
            </a:r>
            <a:r>
              <a:rPr lang="tr-TR" dirty="0" err="1"/>
              <a:t>mekanızmadır</a:t>
            </a:r>
            <a:r>
              <a:rPr lang="tr-TR" dirty="0"/>
              <a:t>.</a:t>
            </a:r>
          </a:p>
          <a:p>
            <a:pPr>
              <a:buClr>
                <a:srgbClr val="9E3611"/>
              </a:buClr>
            </a:pPr>
            <a:r>
              <a:rPr lang="tr-TR" dirty="0">
                <a:ea typeface="+mn-lt"/>
                <a:cs typeface="+mn-lt"/>
              </a:rPr>
              <a:t>Haliyle bu mekanizmanın kullandığı kaynak niteliğindeki yapıları genel olarak koleksiyonlar ve diziler olarak düşünebiliriz.</a:t>
            </a:r>
          </a:p>
          <a:p>
            <a:pPr>
              <a:buClr>
                <a:srgbClr val="9E3611"/>
              </a:buClr>
            </a:pPr>
            <a:r>
              <a:rPr lang="tr-TR" dirty="0">
                <a:ea typeface="+mn-lt"/>
                <a:cs typeface="+mn-lt"/>
              </a:rPr>
              <a:t>Bu yapıların kalıtımsal durumlarına dikkat edersek eğer </a:t>
            </a:r>
            <a:r>
              <a:rPr lang="tr-TR" u="sng" dirty="0">
                <a:ea typeface="+mn-lt"/>
                <a:cs typeface="+mn-lt"/>
                <a:hlinkClick r:id="rId2"/>
              </a:rPr>
              <a:t>IEnumerable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interface’inden</a:t>
            </a:r>
            <a:r>
              <a:rPr lang="tr-TR" dirty="0">
                <a:ea typeface="+mn-lt"/>
                <a:cs typeface="+mn-lt"/>
              </a:rPr>
              <a:t> türemekteler ve bu tip sayesinde ortak bir noktada erişilebilir hale gelmektedirler. </a:t>
            </a:r>
          </a:p>
          <a:p>
            <a:pPr>
              <a:buClr>
                <a:srgbClr val="9E3611"/>
              </a:buClr>
            </a:pPr>
            <a:r>
              <a:rPr lang="tr-TR" dirty="0">
                <a:ea typeface="+mn-lt"/>
                <a:cs typeface="+mn-lt"/>
              </a:rPr>
              <a:t>Ayrıca </a:t>
            </a:r>
            <a:r>
              <a:rPr lang="tr-TR" dirty="0" err="1">
                <a:ea typeface="+mn-lt"/>
                <a:cs typeface="+mn-lt"/>
              </a:rPr>
              <a:t>IEnumerable</a:t>
            </a:r>
            <a:r>
              <a:rPr lang="tr-TR" dirty="0">
                <a:ea typeface="+mn-lt"/>
                <a:cs typeface="+mn-lt"/>
              </a:rPr>
              <a:t> tipi kalıtım verdiği sınıfa iterasyon özelliği kazandırmaktadır.</a:t>
            </a:r>
          </a:p>
          <a:p>
            <a:pPr>
              <a:buClr>
                <a:srgbClr val="9E3611"/>
              </a:buClr>
            </a:pPr>
            <a:r>
              <a:rPr lang="tr-TR" dirty="0" err="1">
                <a:ea typeface="+mn-lt"/>
                <a:cs typeface="+mn-lt"/>
              </a:rPr>
              <a:t>Iteratorler</a:t>
            </a:r>
            <a:r>
              <a:rPr lang="tr-TR" dirty="0">
                <a:ea typeface="+mn-lt"/>
                <a:cs typeface="+mn-lt"/>
              </a:rPr>
              <a:t> bir koleksiyonun baştan sona ileri, geri veya her iki yönde birden çok eşzamanlı geçişini destekler . </a:t>
            </a:r>
          </a:p>
          <a:p>
            <a:pPr>
              <a:buClr>
                <a:srgbClr val="9E3611"/>
              </a:buClr>
            </a:pPr>
            <a:endParaRPr lang="tr-TR" dirty="0"/>
          </a:p>
          <a:p>
            <a:pPr>
              <a:buClr>
                <a:srgbClr val="9E3611"/>
              </a:buClr>
            </a:pPr>
            <a:r>
              <a:rPr lang="tr-TR" dirty="0">
                <a:solidFill>
                  <a:srgbClr val="FF0000"/>
                </a:solidFill>
                <a:ea typeface="+mn-lt"/>
                <a:cs typeface="+mn-lt"/>
              </a:rPr>
              <a:t>Ana fikir, toplu nesneden erişim ve geçiş sorumluluğunu almak ve onu standart bir geçiş protokolü tanımlayan bir </a:t>
            </a:r>
            <a:r>
              <a:rPr lang="tr-TR" dirty="0" err="1">
                <a:solidFill>
                  <a:srgbClr val="FF0000"/>
                </a:solidFill>
                <a:ea typeface="+mn-lt"/>
                <a:cs typeface="+mn-lt"/>
              </a:rPr>
              <a:t>Iterator</a:t>
            </a:r>
            <a:r>
              <a:rPr lang="tr-TR" dirty="0">
                <a:solidFill>
                  <a:srgbClr val="FF0000"/>
                </a:solidFill>
                <a:ea typeface="+mn-lt"/>
                <a:cs typeface="+mn-lt"/>
              </a:rPr>
              <a:t> nesnesine </a:t>
            </a:r>
            <a:r>
              <a:rPr lang="tr-TR" dirty="0" err="1">
                <a:solidFill>
                  <a:srgbClr val="FF0000"/>
                </a:solidFill>
                <a:ea typeface="+mn-lt"/>
                <a:cs typeface="+mn-lt"/>
              </a:rPr>
              <a:t>yerlestirmektir</a:t>
            </a:r>
            <a:r>
              <a:rPr lang="tr-TR" dirty="0">
                <a:solidFill>
                  <a:srgbClr val="FF0000"/>
                </a:solidFill>
                <a:ea typeface="+mn-lt"/>
                <a:cs typeface="+mn-lt"/>
              </a:rPr>
              <a:t> .</a:t>
            </a:r>
            <a:endParaRPr lang="tr-TR">
              <a:solidFill>
                <a:srgbClr val="FF0000"/>
              </a:solidFill>
              <a:ea typeface="+mn-lt"/>
              <a:cs typeface="+mn-lt"/>
            </a:endParaRPr>
          </a:p>
          <a:p>
            <a:pPr>
              <a:buClr>
                <a:srgbClr val="9E3611"/>
              </a:buClr>
            </a:pPr>
            <a:r>
              <a:rPr lang="tr-TR" dirty="0">
                <a:ea typeface="+mn-lt"/>
                <a:cs typeface="+mn-lt"/>
              </a:rPr>
              <a:t>Medya oynatıcılarda listelenmiş bir şarkı listemiz var ve şarkı listesine geçerek istediğimiz şarkıyı seçip şarkıyı çalabiliyoruz. Bu aynı zamanda bir </a:t>
            </a:r>
            <a:r>
              <a:rPr lang="tr-TR" dirty="0" err="1">
                <a:ea typeface="+mn-lt"/>
                <a:cs typeface="+mn-lt"/>
              </a:rPr>
              <a:t>Iterator</a:t>
            </a:r>
            <a:r>
              <a:rPr lang="tr-TR" dirty="0">
                <a:ea typeface="+mn-lt"/>
                <a:cs typeface="+mn-lt"/>
              </a:rPr>
              <a:t> örneğidir.</a:t>
            </a:r>
          </a:p>
        </p:txBody>
      </p:sp>
    </p:spTree>
    <p:extLst>
      <p:ext uri="{BB962C8B-B14F-4D97-AF65-F5344CB8AC3E}">
        <p14:creationId xmlns:p14="http://schemas.microsoft.com/office/powerpoint/2010/main" val="98121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7FFCEB-8BF6-03D0-998A-01B2F8B88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540" y="181786"/>
            <a:ext cx="10058400" cy="1609344"/>
          </a:xfrm>
        </p:spPr>
        <p:txBody>
          <a:bodyPr/>
          <a:lstStyle/>
          <a:p>
            <a:r>
              <a:rPr lang="tr-TR" dirty="0">
                <a:latin typeface="Rockwell Condensed"/>
              </a:rPr>
              <a:t>Arhıtecture</a:t>
            </a: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BBF4B75A-BF3B-2DDC-1CA3-9232E9C50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406" y="1709748"/>
            <a:ext cx="8080130" cy="4356344"/>
          </a:xfrm>
        </p:spPr>
      </p:pic>
    </p:spTree>
    <p:extLst>
      <p:ext uri="{BB962C8B-B14F-4D97-AF65-F5344CB8AC3E}">
        <p14:creationId xmlns:p14="http://schemas.microsoft.com/office/powerpoint/2010/main" val="2113520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B06D0E-C9F8-47C7-FFB2-FDE292C22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29024"/>
            <a:ext cx="10058400" cy="5643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82880" lvl="1">
              <a:spcBef>
                <a:spcPts val="1200"/>
              </a:spcBef>
              <a:buClr>
                <a:srgbClr val="9E3611"/>
              </a:buClr>
            </a:pPr>
            <a:r>
              <a:rPr lang="tr-TR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tr-TR" err="1">
                <a:solidFill>
                  <a:srgbClr val="FF0000"/>
                </a:solidFill>
                <a:ea typeface="+mn-lt"/>
                <a:cs typeface="+mn-lt"/>
              </a:rPr>
              <a:t>Aggregate</a:t>
            </a:r>
            <a:br>
              <a:rPr lang="tr-TR" dirty="0">
                <a:ea typeface="+mn-lt"/>
                <a:cs typeface="+mn-lt"/>
              </a:rPr>
            </a:br>
            <a:r>
              <a:rPr lang="tr-TR" dirty="0">
                <a:ea typeface="+mn-lt"/>
                <a:cs typeface="+mn-lt"/>
              </a:rPr>
              <a:t>Veri kümesi içerisinde dolaşmak için bir </a:t>
            </a:r>
            <a:r>
              <a:rPr lang="tr-TR" dirty="0" err="1">
                <a:ea typeface="+mn-lt"/>
                <a:cs typeface="+mn-lt"/>
              </a:rPr>
              <a:t>IIterator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interface’i</a:t>
            </a:r>
            <a:r>
              <a:rPr lang="tr-TR" dirty="0">
                <a:ea typeface="+mn-lt"/>
                <a:cs typeface="+mn-lt"/>
              </a:rPr>
              <a:t> tipinden </a:t>
            </a:r>
            <a:r>
              <a:rPr lang="tr-TR" dirty="0" err="1">
                <a:ea typeface="+mn-lt"/>
                <a:cs typeface="+mn-lt"/>
              </a:rPr>
              <a:t>Iterator</a:t>
            </a:r>
            <a:r>
              <a:rPr lang="tr-TR" dirty="0">
                <a:ea typeface="+mn-lt"/>
                <a:cs typeface="+mn-lt"/>
              </a:rPr>
              <a:t> yaratılmasını zorunlu tutan arayüzdür.</a:t>
            </a:r>
            <a:endParaRPr lang="tr-TR"/>
          </a:p>
          <a:p>
            <a:pPr marL="182880" lvl="1">
              <a:spcBef>
                <a:spcPts val="1200"/>
              </a:spcBef>
              <a:buClr>
                <a:srgbClr val="9E3611"/>
              </a:buClr>
            </a:pPr>
            <a:r>
              <a:rPr lang="tr-TR" dirty="0" err="1">
                <a:solidFill>
                  <a:srgbClr val="FF0000"/>
                </a:solidFill>
                <a:ea typeface="+mn-lt"/>
                <a:cs typeface="+mn-lt"/>
              </a:rPr>
              <a:t>Iterator</a:t>
            </a:r>
            <a:br>
              <a:rPr lang="tr-TR" dirty="0">
                <a:ea typeface="+mn-lt"/>
                <a:cs typeface="+mn-lt"/>
              </a:rPr>
            </a:br>
            <a:r>
              <a:rPr lang="tr-TR" dirty="0">
                <a:ea typeface="+mn-lt"/>
                <a:cs typeface="+mn-lt"/>
              </a:rPr>
              <a:t>Elimizdeki veri kümesi üzerinde döngü esnasında verileri/nesneleri elde edebilmemiz için gerekli işlemleri/kontrolleri/şartları/hususları tanımlar.</a:t>
            </a:r>
          </a:p>
          <a:p>
            <a:pPr marL="182880" lvl="1"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</a:pPr>
            <a:r>
              <a:rPr lang="tr-TR" dirty="0" err="1">
                <a:solidFill>
                  <a:srgbClr val="FF0000"/>
                </a:solidFill>
                <a:ea typeface="+mn-lt"/>
                <a:cs typeface="+mn-lt"/>
              </a:rPr>
              <a:t>ConcreteAggregate</a:t>
            </a:r>
            <a:br>
              <a:rPr lang="tr-TR" dirty="0">
                <a:ea typeface="+mn-lt"/>
                <a:cs typeface="+mn-lt"/>
              </a:rPr>
            </a:br>
            <a:r>
              <a:rPr lang="tr-TR" dirty="0">
                <a:ea typeface="+mn-lt"/>
                <a:cs typeface="+mn-lt"/>
              </a:rPr>
              <a:t>Veri kümesini barındıran nesnedir. </a:t>
            </a:r>
            <a:r>
              <a:rPr lang="tr-TR" dirty="0" err="1">
                <a:ea typeface="+mn-lt"/>
                <a:cs typeface="+mn-lt"/>
              </a:rPr>
              <a:t>Aggregate</a:t>
            </a:r>
            <a:r>
              <a:rPr lang="tr-TR" dirty="0">
                <a:ea typeface="+mn-lt"/>
                <a:cs typeface="+mn-lt"/>
              </a:rPr>
              <a:t> arayüzünü uygulayarak </a:t>
            </a:r>
            <a:r>
              <a:rPr lang="tr-TR" dirty="0" err="1">
                <a:ea typeface="+mn-lt"/>
                <a:cs typeface="+mn-lt"/>
              </a:rPr>
              <a:t>Iterator</a:t>
            </a:r>
            <a:r>
              <a:rPr lang="tr-TR" dirty="0">
                <a:ea typeface="+mn-lt"/>
                <a:cs typeface="+mn-lt"/>
              </a:rPr>
              <a:t> nesnesini oluşturur.</a:t>
            </a:r>
          </a:p>
          <a:p>
            <a:pPr marL="182880" lvl="1"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</a:pPr>
            <a:r>
              <a:rPr lang="tr-TR" dirty="0" err="1">
                <a:solidFill>
                  <a:srgbClr val="FF0000"/>
                </a:solidFill>
                <a:ea typeface="+mn-lt"/>
                <a:cs typeface="+mn-lt"/>
              </a:rPr>
              <a:t>ConcreteIterator</a:t>
            </a:r>
            <a:br>
              <a:rPr lang="tr-TR" dirty="0">
                <a:ea typeface="+mn-lt"/>
                <a:cs typeface="+mn-lt"/>
              </a:rPr>
            </a:br>
            <a:r>
              <a:rPr lang="tr-TR" dirty="0" err="1">
                <a:ea typeface="+mn-lt"/>
                <a:cs typeface="+mn-lt"/>
              </a:rPr>
              <a:t>Iterator</a:t>
            </a:r>
            <a:r>
              <a:rPr lang="tr-TR" dirty="0">
                <a:ea typeface="+mn-lt"/>
                <a:cs typeface="+mn-lt"/>
              </a:rPr>
              <a:t> arayüzünü uygulayan ve içerisinde iterasyon metot ve özelliklerini barındıran, yukarıda da bahsettiğimiz </a:t>
            </a:r>
            <a:r>
              <a:rPr lang="tr-TR" dirty="0" err="1">
                <a:ea typeface="+mn-lt"/>
                <a:cs typeface="+mn-lt"/>
              </a:rPr>
              <a:t>enumerator</a:t>
            </a:r>
            <a:r>
              <a:rPr lang="tr-TR" dirty="0">
                <a:ea typeface="+mn-lt"/>
                <a:cs typeface="+mn-lt"/>
              </a:rPr>
              <a:t> görevini üstlenen sınıftır.</a:t>
            </a:r>
          </a:p>
          <a:p>
            <a:pPr marL="182880" lvl="1">
              <a:spcBef>
                <a:spcPts val="1200"/>
              </a:spcBef>
              <a:buClr>
                <a:srgbClr val="9E3611"/>
              </a:buClr>
            </a:pPr>
            <a:r>
              <a:rPr lang="tr-TR" dirty="0">
                <a:solidFill>
                  <a:srgbClr val="FF0000"/>
                </a:solidFill>
                <a:ea typeface="+mn-lt"/>
                <a:cs typeface="+mn-lt"/>
              </a:rPr>
              <a:t>Client</a:t>
            </a:r>
            <a:br>
              <a:rPr lang="tr-TR" dirty="0">
                <a:ea typeface="+mn-lt"/>
                <a:cs typeface="+mn-lt"/>
              </a:rPr>
            </a:br>
            <a:r>
              <a:rPr lang="tr-TR" dirty="0">
                <a:ea typeface="+mn-lt"/>
                <a:cs typeface="+mn-lt"/>
              </a:rPr>
              <a:t>Deseni kullanarak, belirtilen şartlara göre veri kümesi içerisindeki elemanlara erişen nesnemizdir.</a:t>
            </a:r>
          </a:p>
          <a:p>
            <a:pPr>
              <a:buClr>
                <a:srgbClr val="9E3611"/>
              </a:buClr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5153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A9907020-FFA9-EEDF-E465-204CBD857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94" y="159981"/>
            <a:ext cx="7223368" cy="5101491"/>
          </a:xfr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BBF4D55F-B029-C7E0-1D41-AAF4C447E8F3}"/>
              </a:ext>
            </a:extLst>
          </p:cNvPr>
          <p:cNvSpPr txBox="1"/>
          <p:nvPr/>
        </p:nvSpPr>
        <p:spPr>
          <a:xfrm>
            <a:off x="7766539" y="127000"/>
            <a:ext cx="4171462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tr-TR" dirty="0"/>
          </a:p>
          <a:p>
            <a:r>
              <a:rPr lang="tr-TR" dirty="0"/>
              <a:t>- </a:t>
            </a:r>
            <a:r>
              <a:rPr lang="tr-TR" dirty="0">
                <a:ea typeface="+mn-lt"/>
                <a:cs typeface="+mn-lt"/>
              </a:rPr>
              <a:t>“</a:t>
            </a:r>
            <a:r>
              <a:rPr lang="tr-TR" dirty="0" err="1">
                <a:ea typeface="+mn-lt"/>
                <a:cs typeface="+mn-lt"/>
              </a:rPr>
              <a:t>Topic</a:t>
            </a:r>
            <a:r>
              <a:rPr lang="tr-TR" dirty="0">
                <a:ea typeface="+mn-lt"/>
                <a:cs typeface="+mn-lt"/>
              </a:rPr>
              <a:t>” isminde bir </a:t>
            </a:r>
            <a:r>
              <a:rPr lang="tr-TR" dirty="0" err="1">
                <a:ea typeface="+mn-lt"/>
                <a:cs typeface="+mn-lt"/>
              </a:rPr>
              <a:t>struct</a:t>
            </a:r>
            <a:r>
              <a:rPr lang="tr-TR" dirty="0">
                <a:ea typeface="+mn-lt"/>
                <a:cs typeface="+mn-lt"/>
              </a:rPr>
              <a:t> oluşturuyoruz 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642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metin, iç meka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F054C751-515D-1D6E-8DCB-F3629A3D3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646" y="895605"/>
            <a:ext cx="6812573" cy="3171092"/>
          </a:xfr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E77EAB16-FE2E-7390-338C-BE1D141D3A94}"/>
              </a:ext>
            </a:extLst>
          </p:cNvPr>
          <p:cNvSpPr txBox="1"/>
          <p:nvPr/>
        </p:nvSpPr>
        <p:spPr>
          <a:xfrm>
            <a:off x="8059615" y="459153"/>
            <a:ext cx="373184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-</a:t>
            </a:r>
            <a:r>
              <a:rPr lang="tr-TR" sz="2400" dirty="0"/>
              <a:t> Bu kısım bizim veri kümesi içerisinde döngü esnasında verileri , nesneleri elde edebilmek </a:t>
            </a:r>
            <a:r>
              <a:rPr lang="tr-TR" sz="2400" dirty="0" err="1"/>
              <a:t>icin</a:t>
            </a:r>
            <a:r>
              <a:rPr lang="tr-TR" sz="2400" dirty="0"/>
              <a:t> gerekli işlemleri kontrolleri </a:t>
            </a:r>
            <a:r>
              <a:rPr lang="tr-TR" sz="2400" dirty="0" err="1"/>
              <a:t>sart</a:t>
            </a:r>
            <a:r>
              <a:rPr lang="tr-TR" sz="2400" dirty="0"/>
              <a:t> ve hususları </a:t>
            </a:r>
            <a:r>
              <a:rPr lang="tr-TR" sz="2400" dirty="0" err="1"/>
              <a:t>tanımladıgımız</a:t>
            </a:r>
            <a:r>
              <a:rPr lang="tr-TR" sz="2400" dirty="0"/>
              <a:t> kısım diyebiliriz. 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CF73F384-8D4F-C91A-2F74-B0F1773590F3}"/>
              </a:ext>
            </a:extLst>
          </p:cNvPr>
          <p:cNvSpPr txBox="1"/>
          <p:nvPr/>
        </p:nvSpPr>
        <p:spPr>
          <a:xfrm>
            <a:off x="1836614" y="185614"/>
            <a:ext cx="29991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tr-TR" dirty="0" err="1">
                <a:solidFill>
                  <a:srgbClr val="FF0000"/>
                </a:solidFill>
              </a:rPr>
              <a:t>Iterator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Interface</a:t>
            </a:r>
            <a:r>
              <a:rPr lang="tr-TR" dirty="0">
                <a:solidFill>
                  <a:srgbClr val="FF0000"/>
                </a:solidFill>
              </a:rPr>
              <a:t> 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5037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1A7000DE-317D-EA8B-0542-09A765CE7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852" y="812332"/>
            <a:ext cx="6230699" cy="5692022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3B4C1F2C-9525-30C3-7005-5004ADF1E4D9}"/>
              </a:ext>
            </a:extLst>
          </p:cNvPr>
          <p:cNvSpPr txBox="1"/>
          <p:nvPr/>
        </p:nvSpPr>
        <p:spPr>
          <a:xfrm>
            <a:off x="566615" y="166077"/>
            <a:ext cx="40444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Concrete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Iterator</a:t>
            </a:r>
            <a:r>
              <a:rPr lang="tr-TR" dirty="0"/>
              <a:t> 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644B26DB-DF3B-B043-F5EF-79AA327D3E57}"/>
              </a:ext>
            </a:extLst>
          </p:cNvPr>
          <p:cNvSpPr txBox="1"/>
          <p:nvPr/>
        </p:nvSpPr>
        <p:spPr>
          <a:xfrm>
            <a:off x="6906845" y="2334845"/>
            <a:ext cx="4523153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Bu kısım ise </a:t>
            </a:r>
            <a:r>
              <a:rPr lang="tr-TR" dirty="0" err="1"/>
              <a:t>Iterator</a:t>
            </a:r>
            <a:r>
              <a:rPr lang="tr-TR" dirty="0"/>
              <a:t> arayüzünü kullanan ve </a:t>
            </a:r>
            <a:r>
              <a:rPr lang="tr-TR" dirty="0" err="1"/>
              <a:t>icerisinde</a:t>
            </a:r>
            <a:r>
              <a:rPr lang="tr-TR" dirty="0"/>
              <a:t> </a:t>
            </a:r>
            <a:r>
              <a:rPr lang="tr-TR" dirty="0" err="1"/>
              <a:t>Iterator</a:t>
            </a:r>
            <a:r>
              <a:rPr lang="tr-TR" dirty="0"/>
              <a:t> </a:t>
            </a:r>
            <a:r>
              <a:rPr lang="tr-TR" dirty="0" err="1"/>
              <a:t>interface'inde</a:t>
            </a:r>
            <a:r>
              <a:rPr lang="tr-TR" dirty="0"/>
              <a:t> </a:t>
            </a:r>
            <a:r>
              <a:rPr lang="tr-TR" dirty="0" err="1"/>
              <a:t>tanımladıgımız</a:t>
            </a:r>
            <a:r>
              <a:rPr lang="tr-TR" dirty="0"/>
              <a:t> metot ve özelliklerini barındıran sayıcı görevini üstlenen sınıftır.</a:t>
            </a:r>
          </a:p>
          <a:p>
            <a:endParaRPr lang="tr-TR" dirty="0"/>
          </a:p>
          <a:p>
            <a:r>
              <a:rPr lang="tr-TR" dirty="0" err="1"/>
              <a:t>Topics</a:t>
            </a:r>
            <a:r>
              <a:rPr lang="tr-TR" dirty="0"/>
              <a:t> adında bir dizi tanımlanıp bunu </a:t>
            </a:r>
            <a:r>
              <a:rPr lang="tr-TR" dirty="0" err="1"/>
              <a:t>Iterator</a:t>
            </a:r>
            <a:r>
              <a:rPr lang="tr-TR" dirty="0"/>
              <a:t> </a:t>
            </a:r>
            <a:r>
              <a:rPr lang="tr-TR" dirty="0" err="1"/>
              <a:t>ınterface</a:t>
            </a:r>
            <a:r>
              <a:rPr lang="tr-TR" dirty="0"/>
              <a:t> </a:t>
            </a:r>
            <a:r>
              <a:rPr lang="tr-TR" dirty="0" err="1"/>
              <a:t>icerisinde</a:t>
            </a:r>
            <a:r>
              <a:rPr lang="tr-TR" dirty="0"/>
              <a:t> bulunan metotların </a:t>
            </a:r>
            <a:r>
              <a:rPr lang="tr-TR" dirty="0" err="1"/>
              <a:t>override</a:t>
            </a:r>
            <a:r>
              <a:rPr lang="tr-TR" dirty="0"/>
              <a:t> edilmesi gerekmekte. Ve ona </a:t>
            </a:r>
            <a:r>
              <a:rPr lang="tr-TR" dirty="0" err="1"/>
              <a:t>görede</a:t>
            </a:r>
            <a:r>
              <a:rPr lang="tr-TR" dirty="0"/>
              <a:t> </a:t>
            </a:r>
            <a:r>
              <a:rPr lang="tr-TR" dirty="0" err="1"/>
              <a:t>kosullar</a:t>
            </a:r>
            <a:r>
              <a:rPr lang="tr-TR" dirty="0"/>
              <a:t> </a:t>
            </a:r>
            <a:r>
              <a:rPr lang="tr-TR" dirty="0" err="1"/>
              <a:t>olusturuldu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785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>
            <a:extLst>
              <a:ext uri="{FF2B5EF4-FFF2-40B4-BE49-F238E27FC236}">
                <a16:creationId xmlns:a16="http://schemas.microsoft.com/office/drawing/2014/main" id="{F45BE977-0B48-E80D-C49B-77AB01ED3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810" y="623287"/>
            <a:ext cx="6629400" cy="1009650"/>
          </a:xfr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22477557-36E7-E8AF-DDF9-72424AF5C9CB}"/>
              </a:ext>
            </a:extLst>
          </p:cNvPr>
          <p:cNvSpPr txBox="1"/>
          <p:nvPr/>
        </p:nvSpPr>
        <p:spPr>
          <a:xfrm>
            <a:off x="634999" y="136769"/>
            <a:ext cx="3253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Aggregate</a:t>
            </a:r>
            <a:r>
              <a:rPr lang="tr-TR" dirty="0">
                <a:solidFill>
                  <a:srgbClr val="FF0000"/>
                </a:solidFill>
              </a:rPr>
              <a:t> 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A0E1248-10CA-7275-5BFE-17320529CDDD}"/>
              </a:ext>
            </a:extLst>
          </p:cNvPr>
          <p:cNvSpPr txBox="1"/>
          <p:nvPr/>
        </p:nvSpPr>
        <p:spPr>
          <a:xfrm>
            <a:off x="7844692" y="224692"/>
            <a:ext cx="399561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Veri kümesi içerisinde </a:t>
            </a:r>
            <a:r>
              <a:rPr lang="tr-TR" dirty="0" err="1"/>
              <a:t>dolasmak</a:t>
            </a:r>
            <a:r>
              <a:rPr lang="tr-TR" dirty="0"/>
              <a:t> </a:t>
            </a:r>
            <a:r>
              <a:rPr lang="tr-TR" dirty="0" err="1"/>
              <a:t>icin</a:t>
            </a:r>
            <a:r>
              <a:rPr lang="tr-TR" dirty="0"/>
              <a:t> bir </a:t>
            </a:r>
            <a:r>
              <a:rPr lang="tr-TR" dirty="0" err="1"/>
              <a:t>IIterator</a:t>
            </a:r>
            <a:r>
              <a:rPr lang="tr-TR" dirty="0"/>
              <a:t> </a:t>
            </a:r>
            <a:r>
              <a:rPr lang="tr-TR" dirty="0" err="1"/>
              <a:t>Interface</a:t>
            </a:r>
            <a:r>
              <a:rPr lang="tr-TR" dirty="0"/>
              <a:t> tipinden </a:t>
            </a:r>
            <a:r>
              <a:rPr lang="tr-TR" dirty="0" err="1"/>
              <a:t>Iterator</a:t>
            </a:r>
            <a:r>
              <a:rPr lang="tr-TR" dirty="0"/>
              <a:t> yaratılmasını zorunlu tutan arayüz diyebiliriz.</a:t>
            </a:r>
          </a:p>
        </p:txBody>
      </p:sp>
      <p:pic>
        <p:nvPicPr>
          <p:cNvPr id="7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FC7A6999-9595-80AD-22DC-62A038DF6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86" y="2798743"/>
            <a:ext cx="6562968" cy="3624666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1DEBF03F-FC03-CD2B-67D4-D937210A9B27}"/>
              </a:ext>
            </a:extLst>
          </p:cNvPr>
          <p:cNvSpPr txBox="1"/>
          <p:nvPr/>
        </p:nvSpPr>
        <p:spPr>
          <a:xfrm>
            <a:off x="351692" y="2325077"/>
            <a:ext cx="32726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dirty="0" err="1">
                <a:solidFill>
                  <a:srgbClr val="FF0000"/>
                </a:solidFill>
              </a:rPr>
              <a:t>ConcreteAggregate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8C47D4B9-B27C-ADFA-B653-8CB27A3F2FAE}"/>
              </a:ext>
            </a:extLst>
          </p:cNvPr>
          <p:cNvSpPr txBox="1"/>
          <p:nvPr/>
        </p:nvSpPr>
        <p:spPr>
          <a:xfrm>
            <a:off x="7365999" y="3155461"/>
            <a:ext cx="409330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Veri kümesini barındıran nesnedir , </a:t>
            </a:r>
            <a:r>
              <a:rPr lang="tr-TR" dirty="0" err="1"/>
              <a:t>Aggregate</a:t>
            </a:r>
            <a:r>
              <a:rPr lang="tr-TR" dirty="0"/>
              <a:t> arayüzünü uygulayarak </a:t>
            </a:r>
            <a:r>
              <a:rPr lang="tr-TR" dirty="0" err="1"/>
              <a:t>Iterator</a:t>
            </a:r>
            <a:r>
              <a:rPr lang="tr-TR" dirty="0"/>
              <a:t> nesnesini </a:t>
            </a:r>
            <a:r>
              <a:rPr lang="tr-TR" dirty="0" err="1"/>
              <a:t>olusturur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999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ADA360682193AF42A3AFFBAE8702EBAA" ma:contentTypeVersion="4" ma:contentTypeDescription="Yeni belge oluşturun." ma:contentTypeScope="" ma:versionID="e9bfe14d7fcf54f8828179e84a0ee489">
  <xsd:schema xmlns:xsd="http://www.w3.org/2001/XMLSchema" xmlns:xs="http://www.w3.org/2001/XMLSchema" xmlns:p="http://schemas.microsoft.com/office/2006/metadata/properties" xmlns:ns3="9aa8e66d-5aed-4793-984c-e2d39700cb30" targetNamespace="http://schemas.microsoft.com/office/2006/metadata/properties" ma:root="true" ma:fieldsID="ad0624fce8cb296ccaed92647b8ff4be" ns3:_="">
    <xsd:import namespace="9aa8e66d-5aed-4793-984c-e2d39700cb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a8e66d-5aed-4793-984c-e2d39700cb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AD707A-4C7B-4993-AF4B-6DB5899266F4}">
  <ds:schemaRefs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9aa8e66d-5aed-4793-984c-e2d39700cb3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AF07006-78EC-4936-872C-E2AB77EF88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3DDCEC-8214-48DB-B765-B1E2559383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a8e66d-5aed-4793-984c-e2d39700cb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430</Words>
  <Application>Microsoft Office PowerPoint</Application>
  <PresentationFormat>Geniş ekran</PresentationFormat>
  <Paragraphs>52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Rockwell Condensed</vt:lpstr>
      <vt:lpstr>Office Teması</vt:lpstr>
      <vt:lpstr>Iterator Design pattern</vt:lpstr>
      <vt:lpstr>PowerPoint Sunusu</vt:lpstr>
      <vt:lpstr>PowerPoint Sunusu</vt:lpstr>
      <vt:lpstr>Arhıtecture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ITERATÖR PATTERN</dc:title>
  <dc:creator>Burcu  Gundogdu</dc:creator>
  <cp:lastModifiedBy>Büşranur altun</cp:lastModifiedBy>
  <cp:revision>3</cp:revision>
  <dcterms:created xsi:type="dcterms:W3CDTF">2022-09-23T14:36:41Z</dcterms:created>
  <dcterms:modified xsi:type="dcterms:W3CDTF">2022-09-24T20:53:50Z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0x010100ADA360682193AF42A3AFFBAE8702EBAA</vt:lpwstr>
  </property>
</Properties>
</file>