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5" r:id="rId2"/>
    <p:sldMasterId id="2147483717" r:id="rId3"/>
    <p:sldMasterId id="2147483729" r:id="rId4"/>
    <p:sldMasterId id="2147483741" r:id="rId5"/>
    <p:sldMasterId id="2147483753" r:id="rId6"/>
    <p:sldMasterId id="2147483765" r:id="rId7"/>
    <p:sldMasterId id="2147483777" r:id="rId8"/>
    <p:sldMasterId id="2147483789" r:id="rId9"/>
  </p:sldMasterIdLst>
  <p:sldIdLst>
    <p:sldId id="335" r:id="rId10"/>
    <p:sldId id="336" r:id="rId11"/>
    <p:sldId id="259" r:id="rId12"/>
    <p:sldId id="262" r:id="rId13"/>
    <p:sldId id="265" r:id="rId14"/>
    <p:sldId id="268" r:id="rId15"/>
    <p:sldId id="271" r:id="rId16"/>
    <p:sldId id="274" r:id="rId17"/>
    <p:sldId id="277" r:id="rId18"/>
    <p:sldId id="280" r:id="rId19"/>
    <p:sldId id="283" r:id="rId20"/>
    <p:sldId id="286" r:id="rId21"/>
    <p:sldId id="289" r:id="rId22"/>
    <p:sldId id="292" r:id="rId23"/>
    <p:sldId id="295" r:id="rId24"/>
    <p:sldId id="298" r:id="rId25"/>
    <p:sldId id="301" r:id="rId26"/>
    <p:sldId id="304" r:id="rId27"/>
    <p:sldId id="307" r:id="rId28"/>
    <p:sldId id="310" r:id="rId29"/>
    <p:sldId id="313" r:id="rId30"/>
    <p:sldId id="316" r:id="rId31"/>
    <p:sldId id="319" r:id="rId32"/>
    <p:sldId id="322" r:id="rId33"/>
    <p:sldId id="325" r:id="rId34"/>
    <p:sldId id="328" r:id="rId35"/>
    <p:sldId id="331" r:id="rId36"/>
    <p:sldId id="334" r:id="rId37"/>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p:restoredTop sz="0"/>
  </p:normalViewPr>
  <p:slideViewPr>
    <p:cSldViewPr>
      <p:cViewPr varScale="1">
        <p:scale>
          <a:sx n="121" d="100"/>
          <a:sy n="121" d="100"/>
        </p:scale>
        <p:origin x="176" y="30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E6F7906-7153-4DDC-B5D7-DD051A28B3AB}" type="datetimeFigureOut">
              <a:rPr lang="en-US" smtClean="0"/>
              <a:t>9/4/22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F692553-F8B5-4477-9B5D-016B02C4EF9F}" type="datetimeFigureOut">
              <a:rPr lang="en-US" smtClean="0"/>
              <a:t>9/4/22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1BBF2DD-C39E-4AB2-AB5A-F09546ABFD31}" type="datetimeFigureOut">
              <a:rPr lang="en-US" smtClean="0"/>
              <a:t>9/4/22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450790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9385459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151395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224875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3423819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302368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501779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150813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E8D2C9F-6BAA-4B4E-91E0-F418C9DBC46E}" type="datetimeFigureOut">
              <a:rPr lang="en-US" smtClean="0"/>
              <a:t>9/4/22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1408254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54766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5273768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4507905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938545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1513957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2248757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342381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3023686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5017799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DB5BA28-C201-464E-AD46-32CDFD06276C}" type="datetimeFigureOut">
              <a:rPr lang="en-US" smtClean="0"/>
              <a:t>9/4/22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150813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140825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547663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5273768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Date Placeholder 6"/>
          <p:cNvSpPr>
            <a:spLocks noGrp="1"/>
          </p:cNvSpPr>
          <p:nvPr>
            <p:ph type="dt" sz="half" idx="10"/>
          </p:nvPr>
        </p:nvSpPr>
        <p:spPr/>
        <p:txBody>
          <a:bodyPr/>
          <a:lstStyle/>
          <a:p>
            <a:fld id="{1160EA64-D806-43AC-9DF2-F8C432F32B4C}"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F070A7B3-6521-4DCA-87E5-044747A908C1}"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1160EA64-D806-43AC-9DF2-F8C432F32B4C}"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8" name="Date Placeholder 7"/>
          <p:cNvSpPr>
            <a:spLocks noGrp="1"/>
          </p:cNvSpPr>
          <p:nvPr>
            <p:ph type="dt" sz="half" idx="10"/>
          </p:nvPr>
        </p:nvSpPr>
        <p:spPr/>
        <p:txBody>
          <a:bodyPr/>
          <a:lstStyle/>
          <a:p>
            <a:fld id="{AB134690-1557-4C89-A502-4959FE7FAD70}" type="datetimeFigureOut">
              <a:rPr lang="en-US"/>
              <a:t>9/4/22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4F7D4976-E339-4826-83B7-FBD03F55ECF8}"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
        <p:nvSpPr>
          <p:cNvPr id="10" name="Title 9"/>
          <p:cNvSpPr>
            <a:spLocks noGrp="1"/>
          </p:cNvSpPr>
          <p:nvPr>
            <p:ph type="title"/>
          </p:nvPr>
        </p:nvSpPr>
        <p:spPr/>
        <p:txBody>
          <a:bodyPr/>
          <a:lstStyle/>
          <a:p>
            <a:r>
              <a:rPr lang="tr-TR"/>
              <a:t>Asıl başlık stilini düzenlemek için tıklayın</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E1037C31-9E7A-4F99-8774-A0E530DE1A42}" type="datetimeFigureOut">
              <a:rPr lang="en-US"/>
              <a:t>9/4/22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7E6655C-76BE-4053-887C-0399F6357FB5}" type="datetimeFigureOut">
              <a:rPr lang="en-US" smtClean="0"/>
              <a:t>9/4/22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a:t>9/4/22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D1BE4249-C0D0-4B06-8692-E8BB871AF643}" type="datetimeFigureOut">
              <a:rPr lang="en-US"/>
              <a:t>9/4/22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a:t>9/4/22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9F9C37B-1D36-470B-8223-D6C91242EC14}" type="datetimeFigureOut">
              <a:rPr lang="en-US"/>
              <a:t>9/4/22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67C6F52A-A82B-47A2-A83A-8C4C91F2D59F}" type="datetimeFigureOut">
              <a:rPr lang="en-US"/>
              <a:t>9/4/22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Date Placeholder 6"/>
          <p:cNvSpPr>
            <a:spLocks noGrp="1"/>
          </p:cNvSpPr>
          <p:nvPr>
            <p:ph type="dt" sz="half" idx="10"/>
          </p:nvPr>
        </p:nvSpPr>
        <p:spPr/>
        <p:txBody>
          <a:bodyPr/>
          <a:lstStyle/>
          <a:p>
            <a:fld id="{1160EA64-D806-43AC-9DF2-F8C432F32B4C}"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F070A7B3-6521-4DCA-87E5-044747A908C1}"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1160EA64-D806-43AC-9DF2-F8C432F32B4C}"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8" name="Date Placeholder 7"/>
          <p:cNvSpPr>
            <a:spLocks noGrp="1"/>
          </p:cNvSpPr>
          <p:nvPr>
            <p:ph type="dt" sz="half" idx="10"/>
          </p:nvPr>
        </p:nvSpPr>
        <p:spPr/>
        <p:txBody>
          <a:bodyPr/>
          <a:lstStyle/>
          <a:p>
            <a:fld id="{AB134690-1557-4C89-A502-4959FE7FAD70}" type="datetimeFigureOut">
              <a:rPr lang="en-US"/>
              <a:t>9/4/22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4F7D4976-E339-4826-83B7-FBD03F55ECF8}" type="datetimeFigureOut">
              <a:rPr lang="en-US"/>
              <a:t>9/4/22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a:p>
        </p:txBody>
      </p:sp>
      <p:sp>
        <p:nvSpPr>
          <p:cNvPr id="10" name="Title 9"/>
          <p:cNvSpPr>
            <a:spLocks noGrp="1"/>
          </p:cNvSpPr>
          <p:nvPr>
            <p:ph type="title"/>
          </p:nvPr>
        </p:nvSpPr>
        <p:spPr/>
        <p:txBody>
          <a:bodyPr/>
          <a:lstStyle/>
          <a:p>
            <a:r>
              <a:rPr lang="tr-TR"/>
              <a:t>Asıl başlık stilini düzenlemek için tıklayın</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470A099-32AA-46A1-8246-4D0CDE9C4281}" type="datetimeFigureOut">
              <a:rPr lang="en-US" smtClean="0"/>
              <a:t>9/4/22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E1037C31-9E7A-4F99-8774-A0E530DE1A42}" type="datetimeFigureOut">
              <a:rPr lang="en-US"/>
              <a:t>9/4/22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a:t>9/4/22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D1BE4249-C0D0-4B06-8692-E8BB871AF643}" type="datetimeFigureOut">
              <a:rPr lang="en-US"/>
              <a:t>9/4/22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a:t>9/4/22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9F9C37B-1D36-470B-8223-D6C91242EC14}" type="datetimeFigureOut">
              <a:rPr lang="en-US"/>
              <a:t>9/4/22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67C6F52A-A82B-47A2-A83A-8C4C91F2D59F}" type="datetimeFigureOut">
              <a:rPr lang="en-US"/>
              <a:t>9/4/22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BDE2C30-C693-4726-B2F9-8C196158447F}" type="datetimeFigureOut">
              <a:rPr lang="en-US" smtClean="0"/>
              <a:t>9/4/22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4.09.2022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4.09.2022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4.09.2022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4F4040A-1757-44AB-ACA0-1ED828033499}" type="datetimeFigureOut">
              <a:rPr lang="en-US" smtClean="0"/>
              <a:t>9/4/22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4.09.2022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4.09.2022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4.09.2022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6D77EDB-0AF9-4C01-8A13-F0494C53B3C2}"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320054077"/>
      </p:ext>
    </p:extLst>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6924280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7F4EF73-91E9-4124-883A-048E00F3AD07}" type="datetimeFigureOut">
              <a:rPr lang="en-US" smtClean="0"/>
              <a:t>9/4/22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616925913"/>
      </p:ext>
    </p:extLst>
  </p:cSld>
  <p:clrMapOvr>
    <a:overrideClrMapping bg1="dk1" tx1="lt1" bg2="dk2" tx2="lt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346988018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55CD534-E6AA-45C3-AE9D-75F625F89C7D}" type="datetimeFigureOut">
              <a:rPr lang="tr-TR" smtClean="0"/>
              <a:t>4.09.2022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359646626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55CD534-E6AA-45C3-AE9D-75F625F89C7D}" type="datetimeFigureOut">
              <a:rPr lang="tr-TR" smtClean="0"/>
              <a:t>4.09.2022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35698255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CD534-E6AA-45C3-AE9D-75F625F89C7D}" type="datetimeFigureOut">
              <a:rPr lang="tr-TR" smtClean="0"/>
              <a:t>4.09.2022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842208077"/>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04516465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08778415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1211567610"/>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16101681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6D77EDB-0AF9-4C01-8A13-F0494C53B3C2}"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320054077"/>
      </p:ext>
    </p:extLst>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FD54721-BBEA-4AE1-85CD-B9D6D5600501}" type="datetimeFigureOut">
              <a:rPr lang="en-US" smtClean="0"/>
              <a:t>9/4/22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69242809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616925913"/>
      </p:ext>
    </p:extLst>
  </p:cSld>
  <p:clrMapOvr>
    <a:overrideClrMapping bg1="dk1" tx1="lt1" bg2="dk2" tx2="lt2" accent1="accent1" accent2="accent2" accent3="accent3" accent4="accent4" accent5="accent5" accent6="accent6" hlink="hlink" folHlink="folHlink"/>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346988018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55CD534-E6AA-45C3-AE9D-75F625F89C7D}" type="datetimeFigureOut">
              <a:rPr lang="tr-TR" smtClean="0"/>
              <a:t>4.09.2022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359646626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55CD534-E6AA-45C3-AE9D-75F625F89C7D}" type="datetimeFigureOut">
              <a:rPr lang="tr-TR" smtClean="0"/>
              <a:t>4.09.2022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35698255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CD534-E6AA-45C3-AE9D-75F625F89C7D}" type="datetimeFigureOut">
              <a:rPr lang="tr-TR" smtClean="0"/>
              <a:t>4.09.2022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842208077"/>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04516465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5CD534-E6AA-45C3-AE9D-75F625F89C7D}" type="datetimeFigureOut">
              <a:rPr lang="tr-TR" smtClean="0"/>
              <a:t>4.09.2022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D77EDB-0AF9-4C01-8A13-F0494C53B3C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087784153"/>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1211567610"/>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55CD534-E6AA-45C3-AE9D-75F625F89C7D}" type="datetimeFigureOut">
              <a:rPr lang="tr-TR" smtClean="0"/>
              <a:t>4.09.2022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D77EDB-0AF9-4C01-8A13-F0494C53B3C2}" type="slidenum">
              <a:rPr lang="tr-TR" smtClean="0"/>
              <a:t>‹#›</a:t>
            </a:fld>
            <a:endParaRPr lang="tr-TR"/>
          </a:p>
        </p:txBody>
      </p:sp>
    </p:spTree>
    <p:extLst>
      <p:ext uri="{BB962C8B-B14F-4D97-AF65-F5344CB8AC3E}">
        <p14:creationId xmlns:p14="http://schemas.microsoft.com/office/powerpoint/2010/main" val="21610168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defPPr>
              <a:defRPr lang="tr-TR"/>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defPPr>
              <a:defRPr lang="tr-TR"/>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defPPr>
              <a:defRPr lang="tr-TR"/>
            </a:defPPr>
            <a:lvl1pPr marL="0" algn="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2291709542"/>
      </p:ext>
    </p:extLst>
  </p:cSld>
  <p:clrMap bg1="lt1" tx1="dk1" bg2="lt2" tx2="dk2" accent1="accent1" accent2="accent2" accent3="accent3" accent4="accent4" accent5="accent5" accent6="accent6" hlink="hlink" folHlink="folHlink"/>
  <p:sldLayoutIdLst>
    <p:sldLayoutId id="2147483660"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defPPr>
              <a:defRPr lang="tr-TR"/>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1E1FAD-7351-4908-963A-08EA8E4AB7A0}" type="datetimeFigureOut">
              <a:rPr lang="en-US" smtClean="0"/>
              <a:t>9/4/22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defPPr>
              <a:defRPr lang="tr-TR"/>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defPPr>
              <a:defRPr lang="tr-TR"/>
            </a:defPPr>
            <a:lvl1pPr marL="0" algn="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229170954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160EA64-D806-43AC-9DF2-F8C432F32B4C}" type="datetimeFigureOut">
              <a:rPr lang="en-US"/>
              <a:t>9/4/22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7A6979-0714-4377-B894-6BE4C2D6E202}"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160EA64-D806-43AC-9DF2-F8C432F32B4C}" type="datetimeFigureOut">
              <a:rPr lang="en-US"/>
              <a:t>9/4/22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7A6979-0714-4377-B894-6BE4C2D6E202}"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072480-10DA-4FB4-BEAE-2A1DEA90F248}" type="datetimeFigureOut">
              <a:rPr lang="tr-TR" smtClean="0"/>
              <a:t>4.09.2022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072480-10DA-4FB4-BEAE-2A1DEA90F248}" type="datetimeFigureOut">
              <a:rPr lang="tr-TR" smtClean="0"/>
              <a:t>4.09.2022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55CD534-E6AA-45C3-AE9D-75F625F89C7D}" type="datetimeFigureOut">
              <a:rPr lang="tr-TR" smtClean="0"/>
              <a:t>4.09.2022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6D77EDB-0AF9-4C01-8A13-F0494C53B3C2}"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99606756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55CD534-E6AA-45C3-AE9D-75F625F89C7D}" type="datetimeFigureOut">
              <a:rPr lang="tr-TR" smtClean="0"/>
              <a:t>4.09.2022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6D77EDB-0AF9-4C01-8A13-F0494C53B3C2}"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99606756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90.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0" name="Group 2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2" name="Straight Connector 3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3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54" name="Rectangle 34">
            <a:extLst>
              <a:ext uri="{FF2B5EF4-FFF2-40B4-BE49-F238E27FC236}">
                <a16:creationId xmlns:a16="http://schemas.microsoft.com/office/drawing/2014/main" id="{1A0980D0-C2CB-4F0C-833C-1B6483572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6287B8-D771-4102-A547-95F1D484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481674" y="478435"/>
            <a:ext cx="7411319" cy="561210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2B3F3D7-F61A-47E5-9E6D-4718104A5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5313971" y="-448352"/>
            <a:ext cx="5762562" cy="7461412"/>
          </a:xfrm>
          <a:custGeom>
            <a:avLst/>
            <a:gdLst>
              <a:gd name="connsiteX0" fmla="*/ 51 w 5747715"/>
              <a:gd name="connsiteY0" fmla="*/ 7156095 h 7476434"/>
              <a:gd name="connsiteX1" fmla="*/ 372468 w 5747715"/>
              <a:gd name="connsiteY1" fmla="*/ 49980 h 7476434"/>
              <a:gd name="connsiteX2" fmla="*/ 428298 w 5747715"/>
              <a:gd name="connsiteY2" fmla="*/ 36 h 7476434"/>
              <a:gd name="connsiteX3" fmla="*/ 1260896 w 5747715"/>
              <a:gd name="connsiteY3" fmla="*/ 43670 h 7476434"/>
              <a:gd name="connsiteX4" fmla="*/ 1260903 w 5747715"/>
              <a:gd name="connsiteY4" fmla="*/ 43667 h 7476434"/>
              <a:gd name="connsiteX5" fmla="*/ 5703188 w 5747715"/>
              <a:gd name="connsiteY5" fmla="*/ 276477 h 7476434"/>
              <a:gd name="connsiteX6" fmla="*/ 5731744 w 5747715"/>
              <a:gd name="connsiteY6" fmla="*/ 290068 h 7476434"/>
              <a:gd name="connsiteX7" fmla="*/ 5737944 w 5747715"/>
              <a:gd name="connsiteY7" fmla="*/ 307379 h 7476434"/>
              <a:gd name="connsiteX8" fmla="*/ 5747715 w 5747715"/>
              <a:gd name="connsiteY8" fmla="*/ 310316 h 7476434"/>
              <a:gd name="connsiteX9" fmla="*/ 5742359 w 5747715"/>
              <a:gd name="connsiteY9" fmla="*/ 368088 h 7476434"/>
              <a:gd name="connsiteX10" fmla="*/ 5729800 w 5747715"/>
              <a:gd name="connsiteY10" fmla="*/ 582441 h 7476434"/>
              <a:gd name="connsiteX11" fmla="*/ 5729763 w 5747715"/>
              <a:gd name="connsiteY11" fmla="*/ 583226 h 7476434"/>
              <a:gd name="connsiteX12" fmla="*/ 5703604 w 5747715"/>
              <a:gd name="connsiteY12" fmla="*/ 1111310 h 7476434"/>
              <a:gd name="connsiteX13" fmla="*/ 5701408 w 5747715"/>
              <a:gd name="connsiteY13" fmla="*/ 1154921 h 7476434"/>
              <a:gd name="connsiteX14" fmla="*/ 5702723 w 5747715"/>
              <a:gd name="connsiteY14" fmla="*/ 1160573 h 7476434"/>
              <a:gd name="connsiteX15" fmla="*/ 5704569 w 5747715"/>
              <a:gd name="connsiteY15" fmla="*/ 1189001 h 7476434"/>
              <a:gd name="connsiteX16" fmla="*/ 5698571 w 5747715"/>
              <a:gd name="connsiteY16" fmla="*/ 1305093 h 7476434"/>
              <a:gd name="connsiteX17" fmla="*/ 5698439 w 5747715"/>
              <a:gd name="connsiteY17" fmla="*/ 1373782 h 7476434"/>
              <a:gd name="connsiteX18" fmla="*/ 5703819 w 5747715"/>
              <a:gd name="connsiteY18" fmla="*/ 1398663 h 7476434"/>
              <a:gd name="connsiteX19" fmla="*/ 5705163 w 5747715"/>
              <a:gd name="connsiteY19" fmla="*/ 1564478 h 7476434"/>
              <a:gd name="connsiteX20" fmla="*/ 5698497 w 5747715"/>
              <a:gd name="connsiteY20" fmla="*/ 1620768 h 7476434"/>
              <a:gd name="connsiteX21" fmla="*/ 5682815 w 5747715"/>
              <a:gd name="connsiteY21" fmla="*/ 1736849 h 7476434"/>
              <a:gd name="connsiteX22" fmla="*/ 5683823 w 5747715"/>
              <a:gd name="connsiteY22" fmla="*/ 1825831 h 7476434"/>
              <a:gd name="connsiteX23" fmla="*/ 5677720 w 5747715"/>
              <a:gd name="connsiteY23" fmla="*/ 1838743 h 7476434"/>
              <a:gd name="connsiteX24" fmla="*/ 5671230 w 5747715"/>
              <a:gd name="connsiteY24" fmla="*/ 1885441 h 7476434"/>
              <a:gd name="connsiteX25" fmla="*/ 5662929 w 5747715"/>
              <a:gd name="connsiteY25" fmla="*/ 1912918 h 7476434"/>
              <a:gd name="connsiteX26" fmla="*/ 5658020 w 5747715"/>
              <a:gd name="connsiteY26" fmla="*/ 2008900 h 7476434"/>
              <a:gd name="connsiteX27" fmla="*/ 5650780 w 5747715"/>
              <a:gd name="connsiteY27" fmla="*/ 2149876 h 7476434"/>
              <a:gd name="connsiteX28" fmla="*/ 5651025 w 5747715"/>
              <a:gd name="connsiteY28" fmla="*/ 2150933 h 7476434"/>
              <a:gd name="connsiteX29" fmla="*/ 5652871 w 5747715"/>
              <a:gd name="connsiteY29" fmla="*/ 2179360 h 7476434"/>
              <a:gd name="connsiteX30" fmla="*/ 5646872 w 5747715"/>
              <a:gd name="connsiteY30" fmla="*/ 2295452 h 7476434"/>
              <a:gd name="connsiteX31" fmla="*/ 5646741 w 5747715"/>
              <a:gd name="connsiteY31" fmla="*/ 2364141 h 7476434"/>
              <a:gd name="connsiteX32" fmla="*/ 5657938 w 5747715"/>
              <a:gd name="connsiteY32" fmla="*/ 2389009 h 7476434"/>
              <a:gd name="connsiteX33" fmla="*/ 5533444 w 5747715"/>
              <a:gd name="connsiteY33" fmla="*/ 4422183 h 7476434"/>
              <a:gd name="connsiteX34" fmla="*/ 5526370 w 5747715"/>
              <a:gd name="connsiteY34" fmla="*/ 4537395 h 7476434"/>
              <a:gd name="connsiteX35" fmla="*/ 5503188 w 5747715"/>
              <a:gd name="connsiteY35" fmla="*/ 4975984 h 7476434"/>
              <a:gd name="connsiteX36" fmla="*/ 5369324 w 5747715"/>
              <a:gd name="connsiteY36" fmla="*/ 7437603 h 7476434"/>
              <a:gd name="connsiteX37" fmla="*/ 5325855 w 5747715"/>
              <a:gd name="connsiteY37" fmla="*/ 7476382 h 7476434"/>
              <a:gd name="connsiteX38" fmla="*/ 4493251 w 5747715"/>
              <a:gd name="connsiteY38" fmla="*/ 7432748 h 7476434"/>
              <a:gd name="connsiteX39" fmla="*/ 4493249 w 5747715"/>
              <a:gd name="connsiteY39" fmla="*/ 7432748 h 7476434"/>
              <a:gd name="connsiteX40" fmla="*/ 39226 w 5747715"/>
              <a:gd name="connsiteY40" fmla="*/ 7199323 h 7476434"/>
              <a:gd name="connsiteX41" fmla="*/ 28872 w 5747715"/>
              <a:gd name="connsiteY41" fmla="*/ 7194396 h 7476434"/>
              <a:gd name="connsiteX42" fmla="*/ 23220 w 5747715"/>
              <a:gd name="connsiteY42" fmla="*/ 7194103 h 7476434"/>
              <a:gd name="connsiteX43" fmla="*/ 23354 w 5747715"/>
              <a:gd name="connsiteY43" fmla="*/ 7191771 h 7476434"/>
              <a:gd name="connsiteX44" fmla="*/ 10670 w 5747715"/>
              <a:gd name="connsiteY44" fmla="*/ 7185736 h 7476434"/>
              <a:gd name="connsiteX45" fmla="*/ 51 w 5747715"/>
              <a:gd name="connsiteY45" fmla="*/ 7156095 h 747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47715" h="7476434">
                <a:moveTo>
                  <a:pt x="51" y="7156095"/>
                </a:moveTo>
                <a:cubicBezTo>
                  <a:pt x="124190" y="4787390"/>
                  <a:pt x="248330" y="2418685"/>
                  <a:pt x="372468" y="49980"/>
                </a:cubicBezTo>
                <a:cubicBezTo>
                  <a:pt x="373654" y="27351"/>
                  <a:pt x="405522" y="-1158"/>
                  <a:pt x="428298" y="36"/>
                </a:cubicBezTo>
                <a:lnTo>
                  <a:pt x="1260896" y="43670"/>
                </a:lnTo>
                <a:lnTo>
                  <a:pt x="1260903" y="43667"/>
                </a:lnTo>
                <a:lnTo>
                  <a:pt x="5703188" y="276477"/>
                </a:lnTo>
                <a:cubicBezTo>
                  <a:pt x="5714585" y="277107"/>
                  <a:pt x="5724660" y="282250"/>
                  <a:pt x="5731744" y="290068"/>
                </a:cubicBezTo>
                <a:lnTo>
                  <a:pt x="5737944" y="307379"/>
                </a:lnTo>
                <a:lnTo>
                  <a:pt x="5747715" y="310316"/>
                </a:lnTo>
                <a:cubicBezTo>
                  <a:pt x="5746977" y="322786"/>
                  <a:pt x="5743096" y="355617"/>
                  <a:pt x="5742359" y="368088"/>
                </a:cubicBezTo>
                <a:lnTo>
                  <a:pt x="5729800" y="582441"/>
                </a:lnTo>
                <a:lnTo>
                  <a:pt x="5729763" y="583226"/>
                </a:lnTo>
                <a:cubicBezTo>
                  <a:pt x="5722428" y="733989"/>
                  <a:pt x="5713606" y="911960"/>
                  <a:pt x="5703604" y="1111310"/>
                </a:cubicBezTo>
                <a:lnTo>
                  <a:pt x="5701408" y="1154921"/>
                </a:lnTo>
                <a:lnTo>
                  <a:pt x="5702723" y="1160573"/>
                </a:lnTo>
                <a:cubicBezTo>
                  <a:pt x="5703803" y="1166988"/>
                  <a:pt x="5704640" y="1175774"/>
                  <a:pt x="5704569" y="1189001"/>
                </a:cubicBezTo>
                <a:cubicBezTo>
                  <a:pt x="5691019" y="1221169"/>
                  <a:pt x="5716594" y="1265177"/>
                  <a:pt x="5698571" y="1305093"/>
                </a:cubicBezTo>
                <a:cubicBezTo>
                  <a:pt x="5693911" y="1319772"/>
                  <a:pt x="5691545" y="1365200"/>
                  <a:pt x="5698439" y="1373782"/>
                </a:cubicBezTo>
                <a:cubicBezTo>
                  <a:pt x="5699458" y="1383251"/>
                  <a:pt x="5696136" y="1394305"/>
                  <a:pt x="5703819" y="1398663"/>
                </a:cubicBezTo>
                <a:cubicBezTo>
                  <a:pt x="5704940" y="1430445"/>
                  <a:pt x="5706050" y="1527461"/>
                  <a:pt x="5705163" y="1564478"/>
                </a:cubicBezTo>
                <a:cubicBezTo>
                  <a:pt x="5704796" y="1577686"/>
                  <a:pt x="5698864" y="1607559"/>
                  <a:pt x="5698497" y="1620768"/>
                </a:cubicBezTo>
                <a:cubicBezTo>
                  <a:pt x="5692571" y="1683165"/>
                  <a:pt x="5688920" y="1698353"/>
                  <a:pt x="5682815" y="1736849"/>
                </a:cubicBezTo>
                <a:cubicBezTo>
                  <a:pt x="5683151" y="1766510"/>
                  <a:pt x="5683487" y="1796170"/>
                  <a:pt x="5683823" y="1825831"/>
                </a:cubicBezTo>
                <a:lnTo>
                  <a:pt x="5677720" y="1838743"/>
                </a:lnTo>
                <a:cubicBezTo>
                  <a:pt x="5673913" y="1853643"/>
                  <a:pt x="5672993" y="1870248"/>
                  <a:pt x="5671230" y="1885441"/>
                </a:cubicBezTo>
                <a:lnTo>
                  <a:pt x="5662929" y="1912918"/>
                </a:lnTo>
                <a:lnTo>
                  <a:pt x="5658020" y="2008900"/>
                </a:lnTo>
                <a:lnTo>
                  <a:pt x="5650780" y="2149876"/>
                </a:lnTo>
                <a:lnTo>
                  <a:pt x="5651025" y="2150933"/>
                </a:lnTo>
                <a:cubicBezTo>
                  <a:pt x="5652105" y="2157348"/>
                  <a:pt x="5652942" y="2166133"/>
                  <a:pt x="5652871" y="2179360"/>
                </a:cubicBezTo>
                <a:cubicBezTo>
                  <a:pt x="5639321" y="2211528"/>
                  <a:pt x="5664896" y="2255536"/>
                  <a:pt x="5646872" y="2295452"/>
                </a:cubicBezTo>
                <a:cubicBezTo>
                  <a:pt x="5642213" y="2310133"/>
                  <a:pt x="5639848" y="2355559"/>
                  <a:pt x="5646741" y="2364141"/>
                </a:cubicBezTo>
                <a:cubicBezTo>
                  <a:pt x="5647760" y="2373611"/>
                  <a:pt x="5650256" y="2384651"/>
                  <a:pt x="5657938" y="2389009"/>
                </a:cubicBezTo>
                <a:cubicBezTo>
                  <a:pt x="5636135" y="2742946"/>
                  <a:pt x="5586710" y="3553874"/>
                  <a:pt x="5533444" y="4422183"/>
                </a:cubicBezTo>
                <a:lnTo>
                  <a:pt x="5526370" y="4537395"/>
                </a:lnTo>
                <a:lnTo>
                  <a:pt x="5503188" y="4975984"/>
                </a:lnTo>
                <a:cubicBezTo>
                  <a:pt x="5446496" y="6045372"/>
                  <a:pt x="5395355" y="6990311"/>
                  <a:pt x="5369324" y="7437603"/>
                </a:cubicBezTo>
                <a:cubicBezTo>
                  <a:pt x="5368009" y="7460204"/>
                  <a:pt x="5348609" y="7477516"/>
                  <a:pt x="5325855" y="7476382"/>
                </a:cubicBezTo>
                <a:lnTo>
                  <a:pt x="4493251" y="7432748"/>
                </a:lnTo>
                <a:lnTo>
                  <a:pt x="4493249" y="7432748"/>
                </a:lnTo>
                <a:lnTo>
                  <a:pt x="39226" y="7199323"/>
                </a:lnTo>
                <a:lnTo>
                  <a:pt x="28872" y="7194396"/>
                </a:lnTo>
                <a:lnTo>
                  <a:pt x="23220" y="7194103"/>
                </a:lnTo>
                <a:lnTo>
                  <a:pt x="23354" y="7191771"/>
                </a:lnTo>
                <a:lnTo>
                  <a:pt x="10670" y="7185736"/>
                </a:lnTo>
                <a:cubicBezTo>
                  <a:pt x="3585" y="7177918"/>
                  <a:pt x="-510" y="7167425"/>
                  <a:pt x="51" y="715609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E0ABD520-100B-BB2C-5617-61D622D9C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751251">
            <a:off x="6680502" y="729227"/>
            <a:ext cx="3035631" cy="5080554"/>
          </a:xfrm>
          <a:prstGeom prst="rect">
            <a:avLst/>
          </a:prstGeom>
        </p:spPr>
      </p:pic>
      <p:sp>
        <p:nvSpPr>
          <p:cNvPr id="41" name="Freeform: Shape 40">
            <a:extLst>
              <a:ext uri="{FF2B5EF4-FFF2-40B4-BE49-F238E27FC236}">
                <a16:creationId xmlns:a16="http://schemas.microsoft.com/office/drawing/2014/main" id="{3BEA892B-8C13-4097-9211-8894FB81B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246142">
            <a:off x="10976334" y="-447338"/>
            <a:ext cx="444795" cy="205837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oup 42">
            <a:extLst>
              <a:ext uri="{FF2B5EF4-FFF2-40B4-BE49-F238E27FC236}">
                <a16:creationId xmlns:a16="http://schemas.microsoft.com/office/drawing/2014/main" id="{D464AF36-4E8E-4205-B8DE-FFA5665C9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4" name="Group 43">
              <a:extLst>
                <a:ext uri="{FF2B5EF4-FFF2-40B4-BE49-F238E27FC236}">
                  <a16:creationId xmlns:a16="http://schemas.microsoft.com/office/drawing/2014/main" id="{19823D03-625A-44AF-9047-BEBE5E2D6A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6" name="Straight Connector 45">
                <a:extLst>
                  <a:ext uri="{FF2B5EF4-FFF2-40B4-BE49-F238E27FC236}">
                    <a16:creationId xmlns:a16="http://schemas.microsoft.com/office/drawing/2014/main" id="{3861FA53-1B2D-42E4-917A-1EFD6335A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46">
                <a:extLst>
                  <a:ext uri="{FF2B5EF4-FFF2-40B4-BE49-F238E27FC236}">
                    <a16:creationId xmlns:a16="http://schemas.microsoft.com/office/drawing/2014/main" id="{1868A989-D930-4AD4-B238-66F0189140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83729635-CDB3-4134-BFCD-E66EF4736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903522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16" name="Rectangle 15">
            <a:extLst>
              <a:ext uri="{FF2B5EF4-FFF2-40B4-BE49-F238E27FC236}">
                <a16:creationId xmlns:a16="http://schemas.microsoft.com/office/drawing/2014/main" id="{06E29850-FF8C-4A70-A54F-29A8CFCF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nvGrpSpPr>
          <p:cNvPr id="18" name="Group 17">
            <a:extLst>
              <a:ext uri="{FF2B5EF4-FFF2-40B4-BE49-F238E27FC236}">
                <a16:creationId xmlns:a16="http://schemas.microsoft.com/office/drawing/2014/main" id="{179E390A-405A-41FF-B91F-F5FAA0E594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7EAEBC66-E1C6-46AE-8EF1-E28EFEA3F8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F82A7822-6056-4415-A0D2-5FB3A84E8E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E9B269-BA82-4AF1-BDBF-87F4800265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2950F564-36B0-4A58-84A7-3B03BE6C4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p:nvSpPr>
          <p:cNvPr id="24" name="Freeform: Shape 23">
            <a:extLst>
              <a:ext uri="{FF2B5EF4-FFF2-40B4-BE49-F238E27FC236}">
                <a16:creationId xmlns:a16="http://schemas.microsoft.com/office/drawing/2014/main" id="{32B2619C-2C88-4DD6-96FE-CF708FF6A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5382" y="0"/>
            <a:ext cx="7266618" cy="6858000"/>
          </a:xfrm>
          <a:custGeom>
            <a:avLst/>
            <a:gdLst>
              <a:gd name="connsiteX0" fmla="*/ 414076 w 7266618"/>
              <a:gd name="connsiteY0" fmla="*/ 0 h 6858000"/>
              <a:gd name="connsiteX1" fmla="*/ 7266618 w 7266618"/>
              <a:gd name="connsiteY1" fmla="*/ 0 h 6858000"/>
              <a:gd name="connsiteX2" fmla="*/ 7266618 w 7266618"/>
              <a:gd name="connsiteY2" fmla="*/ 6858000 h 6858000"/>
              <a:gd name="connsiteX3" fmla="*/ 7086013 w 7266618"/>
              <a:gd name="connsiteY3" fmla="*/ 6858000 h 6858000"/>
              <a:gd name="connsiteX4" fmla="*/ 0 w 7266618"/>
              <a:gd name="connsiteY4" fmla="*/ 639950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617" h="6858000">
                <a:moveTo>
                  <a:pt x="414076" y="0"/>
                </a:moveTo>
                <a:lnTo>
                  <a:pt x="7266618" y="0"/>
                </a:lnTo>
                <a:lnTo>
                  <a:pt x="7266618" y="6858000"/>
                </a:lnTo>
                <a:lnTo>
                  <a:pt x="7086013" y="6858000"/>
                </a:lnTo>
                <a:lnTo>
                  <a:pt x="0" y="6399503"/>
                </a:lnTo>
                <a:close/>
              </a:path>
            </a:pathLst>
          </a:custGeom>
          <a:solidFill>
            <a:schemeClr val="tx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6" name="Freeform: Shape 25">
            <a:extLst>
              <a:ext uri="{FF2B5EF4-FFF2-40B4-BE49-F238E27FC236}">
                <a16:creationId xmlns:a16="http://schemas.microsoft.com/office/drawing/2014/main" id="{AE3A44A7-098D-4DB2-9081-4499626D1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762" y="1"/>
            <a:ext cx="7144238" cy="6763357"/>
          </a:xfrm>
          <a:custGeom>
            <a:avLst/>
            <a:gdLst>
              <a:gd name="connsiteX0" fmla="*/ 405160 w 7144238"/>
              <a:gd name="connsiteY0" fmla="*/ 0 h 6763357"/>
              <a:gd name="connsiteX1" fmla="*/ 7144238 w 7144238"/>
              <a:gd name="connsiteY1" fmla="*/ 0 h 6763357"/>
              <a:gd name="connsiteX2" fmla="*/ 7144238 w 7144238"/>
              <a:gd name="connsiteY2" fmla="*/ 6763357 h 6763357"/>
              <a:gd name="connsiteX3" fmla="*/ 6459827 w 7144238"/>
              <a:gd name="connsiteY3" fmla="*/ 6719077 h 6763357"/>
              <a:gd name="connsiteX4" fmla="*/ 6425309 w 7144238"/>
              <a:gd name="connsiteY4" fmla="*/ 6728146 h 6763357"/>
              <a:gd name="connsiteX5" fmla="*/ 6379064 w 7144238"/>
              <a:gd name="connsiteY5" fmla="*/ 6724689 h 6763357"/>
              <a:gd name="connsiteX6" fmla="*/ 6358967 w 7144238"/>
              <a:gd name="connsiteY6" fmla="*/ 6735815 h 6763357"/>
              <a:gd name="connsiteX7" fmla="*/ 6340027 w 7144238"/>
              <a:gd name="connsiteY7" fmla="*/ 6739948 h 6763357"/>
              <a:gd name="connsiteX8" fmla="*/ 6325659 w 7144238"/>
              <a:gd name="connsiteY8" fmla="*/ 6739848 h 6763357"/>
              <a:gd name="connsiteX9" fmla="*/ 6311135 w 7144238"/>
              <a:gd name="connsiteY9" fmla="*/ 6731574 h 6763357"/>
              <a:gd name="connsiteX10" fmla="*/ 6300815 w 7144238"/>
              <a:gd name="connsiteY10" fmla="*/ 6733959 h 6763357"/>
              <a:gd name="connsiteX11" fmla="*/ 6282467 w 7144238"/>
              <a:gd name="connsiteY11" fmla="*/ 6724911 h 6763357"/>
              <a:gd name="connsiteX12" fmla="*/ 6255353 w 7144238"/>
              <a:gd name="connsiteY12" fmla="*/ 6715920 h 6763357"/>
              <a:gd name="connsiteX13" fmla="*/ 6236864 w 7144238"/>
              <a:gd name="connsiteY13" fmla="*/ 6707006 h 6763357"/>
              <a:gd name="connsiteX14" fmla="*/ 6233355 w 7144238"/>
              <a:gd name="connsiteY14" fmla="*/ 6704418 h 6763357"/>
              <a:gd name="connsiteX15" fmla="*/ 6109120 w 7144238"/>
              <a:gd name="connsiteY15" fmla="*/ 6696380 h 6763357"/>
              <a:gd name="connsiteX16" fmla="*/ 6099785 w 7144238"/>
              <a:gd name="connsiteY16" fmla="*/ 6698416 h 6763357"/>
              <a:gd name="connsiteX17" fmla="*/ 6069037 w 7144238"/>
              <a:gd name="connsiteY17" fmla="*/ 6693786 h 6763357"/>
              <a:gd name="connsiteX18" fmla="*/ 6064316 w 7144238"/>
              <a:gd name="connsiteY18" fmla="*/ 6697077 h 6763357"/>
              <a:gd name="connsiteX19" fmla="*/ 6034319 w 7144238"/>
              <a:gd name="connsiteY19" fmla="*/ 6691540 h 6763357"/>
              <a:gd name="connsiteX20" fmla="*/ 6001003 w 7144238"/>
              <a:gd name="connsiteY20" fmla="*/ 6692438 h 6763357"/>
              <a:gd name="connsiteX21" fmla="*/ 5998001 w 7144238"/>
              <a:gd name="connsiteY21" fmla="*/ 6700454 h 6763357"/>
              <a:gd name="connsiteX22" fmla="*/ 5990691 w 7144238"/>
              <a:gd name="connsiteY22" fmla="*/ 6700703 h 6763357"/>
              <a:gd name="connsiteX23" fmla="*/ 5979267 w 7144238"/>
              <a:gd name="connsiteY23" fmla="*/ 6699807 h 6763357"/>
              <a:gd name="connsiteX24" fmla="*/ 5954209 w 7144238"/>
              <a:gd name="connsiteY24" fmla="*/ 6689568 h 6763357"/>
              <a:gd name="connsiteX25" fmla="*/ 18822 w 7144238"/>
              <a:gd name="connsiteY25" fmla="*/ 6306907 h 6763357"/>
              <a:gd name="connsiteX26" fmla="*/ 166 w 7144238"/>
              <a:gd name="connsiteY26" fmla="*/ 6263796 h 676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4238" h="6763357">
                <a:moveTo>
                  <a:pt x="405160" y="0"/>
                </a:moveTo>
                <a:lnTo>
                  <a:pt x="7144238" y="0"/>
                </a:lnTo>
                <a:lnTo>
                  <a:pt x="7144238" y="6763357"/>
                </a:lnTo>
                <a:lnTo>
                  <a:pt x="6459827" y="6719077"/>
                </a:lnTo>
                <a:lnTo>
                  <a:pt x="6425309" y="6728146"/>
                </a:lnTo>
                <a:cubicBezTo>
                  <a:pt x="6409895" y="6726993"/>
                  <a:pt x="6394479" y="6725842"/>
                  <a:pt x="6379064" y="6724689"/>
                </a:cubicBezTo>
                <a:cubicBezTo>
                  <a:pt x="6372030" y="6715563"/>
                  <a:pt x="6365385" y="6732086"/>
                  <a:pt x="6358967" y="6735815"/>
                </a:cubicBezTo>
                <a:lnTo>
                  <a:pt x="6340027" y="6739948"/>
                </a:lnTo>
                <a:cubicBezTo>
                  <a:pt x="6335238" y="6739915"/>
                  <a:pt x="6330449" y="6739881"/>
                  <a:pt x="6325659" y="6739848"/>
                </a:cubicBezTo>
                <a:lnTo>
                  <a:pt x="6311135" y="6731574"/>
                </a:lnTo>
                <a:cubicBezTo>
                  <a:pt x="6306994" y="6730594"/>
                  <a:pt x="6305592" y="6735069"/>
                  <a:pt x="6300815" y="6733959"/>
                </a:cubicBezTo>
                <a:lnTo>
                  <a:pt x="6282467" y="6724911"/>
                </a:lnTo>
                <a:lnTo>
                  <a:pt x="6255353" y="6715920"/>
                </a:lnTo>
                <a:lnTo>
                  <a:pt x="6236864" y="6707006"/>
                </a:lnTo>
                <a:lnTo>
                  <a:pt x="6233355" y="6704418"/>
                </a:lnTo>
                <a:lnTo>
                  <a:pt x="6109120" y="6696380"/>
                </a:lnTo>
                <a:lnTo>
                  <a:pt x="6099785" y="6698416"/>
                </a:lnTo>
                <a:cubicBezTo>
                  <a:pt x="6089536" y="6696872"/>
                  <a:pt x="6079286" y="6695330"/>
                  <a:pt x="6069037" y="6693786"/>
                </a:cubicBezTo>
                <a:lnTo>
                  <a:pt x="6064316" y="6697077"/>
                </a:lnTo>
                <a:lnTo>
                  <a:pt x="6034319" y="6691540"/>
                </a:lnTo>
                <a:cubicBezTo>
                  <a:pt x="6024275" y="6691397"/>
                  <a:pt x="6006982" y="6689475"/>
                  <a:pt x="6001003" y="6692438"/>
                </a:cubicBezTo>
                <a:lnTo>
                  <a:pt x="5998001" y="6700454"/>
                </a:lnTo>
                <a:lnTo>
                  <a:pt x="5990691" y="6700703"/>
                </a:lnTo>
                <a:cubicBezTo>
                  <a:pt x="5990200" y="6700044"/>
                  <a:pt x="5979695" y="6699887"/>
                  <a:pt x="5979267" y="6699807"/>
                </a:cubicBezTo>
                <a:lnTo>
                  <a:pt x="5954209" y="6689568"/>
                </a:lnTo>
                <a:cubicBezTo>
                  <a:pt x="4960801" y="6624085"/>
                  <a:pt x="1011162" y="6377869"/>
                  <a:pt x="18822" y="6306907"/>
                </a:cubicBezTo>
                <a:cubicBezTo>
                  <a:pt x="7045" y="6306088"/>
                  <a:pt x="-1290" y="6286821"/>
                  <a:pt x="166" y="626379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5" name="Resim 5">
            <a:extLst>
              <a:ext uri="{FF2B5EF4-FFF2-40B4-BE49-F238E27FC236}">
                <a16:creationId xmlns:a16="http://schemas.microsoft.com/office/drawing/2014/main" id="{4E9FAEEB-9845-4D76-59D4-70765455CE69}"/>
              </a:ext>
            </a:extLst>
          </p:cNvPr>
          <p:cNvPicPr>
            <a:picLocks noGrp="1" noChangeAspect="1"/>
          </p:cNvPicPr>
          <p:nvPr>
            <p:ph sz="half" idx="2"/>
          </p:nvPr>
        </p:nvPicPr>
        <p:blipFill>
          <a:blip r:embed="rId2"/>
          <a:stretch>
            <a:fillRect/>
          </a:stretch>
        </p:blipFill>
        <p:spPr>
          <a:xfrm rot="210346">
            <a:off x="5550142" y="430356"/>
            <a:ext cx="6417380" cy="5551033"/>
          </a:xfrm>
          <a:prstGeom prst="rect">
            <a:avLst/>
          </a:prstGeom>
        </p:spPr>
      </p:pic>
      <p:sp>
        <p:nvSpPr>
          <p:cNvPr id="2" name="Başlık 1">
            <a:extLst>
              <a:ext uri="{FF2B5EF4-FFF2-40B4-BE49-F238E27FC236}">
                <a16:creationId xmlns:a16="http://schemas.microsoft.com/office/drawing/2014/main" id="{A0759060-E866-38CE-3E84-684B0354C2F5}"/>
              </a:ext>
            </a:extLst>
          </p:cNvPr>
          <p:cNvSpPr>
            <a:spLocks noGrp="1"/>
          </p:cNvSpPr>
          <p:nvPr>
            <p:ph type="title"/>
          </p:nvPr>
        </p:nvSpPr>
        <p:spPr>
          <a:xfrm>
            <a:off x="1219199" y="365125"/>
            <a:ext cx="4876801" cy="2225675"/>
          </a:xfrm>
        </p:spPr>
        <p:txBody>
          <a:bodyPr vert="horz" lIns="91440" tIns="45720" rIns="91440" bIns="45720" rtlCol="0" anchor="b">
            <a:normAutofit/>
          </a:bodyPr>
          <a:lstStyle/>
          <a:p>
            <a:r>
              <a:rPr lang="en-US" noProof="1"/>
              <a:t>Alt Sınıf Problemi</a:t>
            </a:r>
          </a:p>
        </p:txBody>
      </p:sp>
      <p:sp>
        <p:nvSpPr>
          <p:cNvPr id="3" name="İçerik Yer Tutucusu 2">
            <a:extLst>
              <a:ext uri="{FF2B5EF4-FFF2-40B4-BE49-F238E27FC236}">
                <a16:creationId xmlns:a16="http://schemas.microsoft.com/office/drawing/2014/main" id="{EEDF369D-C35F-8513-B9F3-143BB175ED06}"/>
              </a:ext>
            </a:extLst>
          </p:cNvPr>
          <p:cNvSpPr>
            <a:spLocks noGrp="1"/>
          </p:cNvSpPr>
          <p:nvPr>
            <p:ph sz="half" idx="1"/>
          </p:nvPr>
        </p:nvSpPr>
        <p:spPr>
          <a:xfrm>
            <a:off x="1219200" y="2955925"/>
            <a:ext cx="3285553" cy="3216274"/>
          </a:xfrm>
        </p:spPr>
        <p:txBody>
          <a:bodyPr vert="horz" lIns="91440" tIns="45720" rIns="91440" bIns="45720" rtlCol="0" anchor="t">
            <a:normAutofit/>
          </a:bodyPr>
          <a:lstStyle/>
          <a:p>
            <a:r>
              <a:rPr lang="en-US" sz="1800" noProof="1"/>
              <a:t>Private kurucu methodları ve koddaki statik alanlar Singleton sınıfına bir alt sınıf oluşturmayı çok zorlaştırıyor. (Protected kurucu method yaparsak gibi çeşitli çözümleri var)</a:t>
            </a:r>
          </a:p>
        </p:txBody>
      </p:sp>
      <p:sp>
        <p:nvSpPr>
          <p:cNvPr id="28" name="Freeform: Shape 27">
            <a:extLst>
              <a:ext uri="{FF2B5EF4-FFF2-40B4-BE49-F238E27FC236}">
                <a16:creationId xmlns:a16="http://schemas.microsoft.com/office/drawing/2014/main" id="{4F1CB7E3-24EA-46FC-AFBA-DD5B72918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622472">
            <a:off x="5164842" y="5468998"/>
            <a:ext cx="465088" cy="140640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Tree>
    <p:extLst>
      <p:ext uri="{BB962C8B-B14F-4D97-AF65-F5344CB8AC3E}">
        <p14:creationId xmlns:p14="http://schemas.microsoft.com/office/powerpoint/2010/main" val="15603636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8" name="Rectangle 15">
            <a:extLst>
              <a:ext uri="{FF2B5EF4-FFF2-40B4-BE49-F238E27FC236}">
                <a16:creationId xmlns:a16="http://schemas.microsoft.com/office/drawing/2014/main" id="{06E29850-FF8C-4A70-A54F-29A8CFCF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nvGrpSpPr>
          <p:cNvPr id="9" name="Group 17">
            <a:extLst>
              <a:ext uri="{FF2B5EF4-FFF2-40B4-BE49-F238E27FC236}">
                <a16:creationId xmlns:a16="http://schemas.microsoft.com/office/drawing/2014/main" id="{179E390A-405A-41FF-B91F-F5FAA0E594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7EAEBC66-E1C6-46AE-8EF1-E28EFEA3F8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F82A7822-6056-4415-A0D2-5FB3A84E8E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21">
                <a:extLst>
                  <a:ext uri="{FF2B5EF4-FFF2-40B4-BE49-F238E27FC236}">
                    <a16:creationId xmlns:a16="http://schemas.microsoft.com/office/drawing/2014/main" id="{11E9B269-BA82-4AF1-BDBF-87F4800265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9">
              <a:extLst>
                <a:ext uri="{FF2B5EF4-FFF2-40B4-BE49-F238E27FC236}">
                  <a16:creationId xmlns:a16="http://schemas.microsoft.com/office/drawing/2014/main" id="{2950F564-36B0-4A58-84A7-3B03BE6C4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p:nvSpPr>
          <p:cNvPr id="23" name="Freeform: Shape 23">
            <a:extLst>
              <a:ext uri="{FF2B5EF4-FFF2-40B4-BE49-F238E27FC236}">
                <a16:creationId xmlns:a16="http://schemas.microsoft.com/office/drawing/2014/main" id="{32B2619C-2C88-4DD6-96FE-CF708FF6A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5382" y="0"/>
            <a:ext cx="7266618" cy="6858000"/>
          </a:xfrm>
          <a:custGeom>
            <a:avLst/>
            <a:gdLst>
              <a:gd name="connsiteX0" fmla="*/ 414076 w 7266618"/>
              <a:gd name="connsiteY0" fmla="*/ 0 h 6858000"/>
              <a:gd name="connsiteX1" fmla="*/ 7266618 w 7266618"/>
              <a:gd name="connsiteY1" fmla="*/ 0 h 6858000"/>
              <a:gd name="connsiteX2" fmla="*/ 7266618 w 7266618"/>
              <a:gd name="connsiteY2" fmla="*/ 6858000 h 6858000"/>
              <a:gd name="connsiteX3" fmla="*/ 7086013 w 7266618"/>
              <a:gd name="connsiteY3" fmla="*/ 6858000 h 6858000"/>
              <a:gd name="connsiteX4" fmla="*/ 0 w 7266618"/>
              <a:gd name="connsiteY4" fmla="*/ 639950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617" h="6858000">
                <a:moveTo>
                  <a:pt x="414076" y="0"/>
                </a:moveTo>
                <a:lnTo>
                  <a:pt x="7266618" y="0"/>
                </a:lnTo>
                <a:lnTo>
                  <a:pt x="7266618" y="6858000"/>
                </a:lnTo>
                <a:lnTo>
                  <a:pt x="7086013" y="6858000"/>
                </a:lnTo>
                <a:lnTo>
                  <a:pt x="0" y="6399503"/>
                </a:lnTo>
                <a:close/>
              </a:path>
            </a:pathLst>
          </a:custGeom>
          <a:solidFill>
            <a:schemeClr val="tx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6" name="Freeform: Shape 25">
            <a:extLst>
              <a:ext uri="{FF2B5EF4-FFF2-40B4-BE49-F238E27FC236}">
                <a16:creationId xmlns:a16="http://schemas.microsoft.com/office/drawing/2014/main" id="{AE3A44A7-098D-4DB2-9081-4499626D1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762" y="1"/>
            <a:ext cx="7144238" cy="6763357"/>
          </a:xfrm>
          <a:custGeom>
            <a:avLst/>
            <a:gdLst>
              <a:gd name="connsiteX0" fmla="*/ 405160 w 7144238"/>
              <a:gd name="connsiteY0" fmla="*/ 0 h 6763357"/>
              <a:gd name="connsiteX1" fmla="*/ 7144238 w 7144238"/>
              <a:gd name="connsiteY1" fmla="*/ 0 h 6763357"/>
              <a:gd name="connsiteX2" fmla="*/ 7144238 w 7144238"/>
              <a:gd name="connsiteY2" fmla="*/ 6763357 h 6763357"/>
              <a:gd name="connsiteX3" fmla="*/ 6459827 w 7144238"/>
              <a:gd name="connsiteY3" fmla="*/ 6719077 h 6763357"/>
              <a:gd name="connsiteX4" fmla="*/ 6425309 w 7144238"/>
              <a:gd name="connsiteY4" fmla="*/ 6728146 h 6763357"/>
              <a:gd name="connsiteX5" fmla="*/ 6379064 w 7144238"/>
              <a:gd name="connsiteY5" fmla="*/ 6724689 h 6763357"/>
              <a:gd name="connsiteX6" fmla="*/ 6358967 w 7144238"/>
              <a:gd name="connsiteY6" fmla="*/ 6735815 h 6763357"/>
              <a:gd name="connsiteX7" fmla="*/ 6340027 w 7144238"/>
              <a:gd name="connsiteY7" fmla="*/ 6739948 h 6763357"/>
              <a:gd name="connsiteX8" fmla="*/ 6325659 w 7144238"/>
              <a:gd name="connsiteY8" fmla="*/ 6739848 h 6763357"/>
              <a:gd name="connsiteX9" fmla="*/ 6311135 w 7144238"/>
              <a:gd name="connsiteY9" fmla="*/ 6731574 h 6763357"/>
              <a:gd name="connsiteX10" fmla="*/ 6300815 w 7144238"/>
              <a:gd name="connsiteY10" fmla="*/ 6733959 h 6763357"/>
              <a:gd name="connsiteX11" fmla="*/ 6282467 w 7144238"/>
              <a:gd name="connsiteY11" fmla="*/ 6724911 h 6763357"/>
              <a:gd name="connsiteX12" fmla="*/ 6255353 w 7144238"/>
              <a:gd name="connsiteY12" fmla="*/ 6715920 h 6763357"/>
              <a:gd name="connsiteX13" fmla="*/ 6236864 w 7144238"/>
              <a:gd name="connsiteY13" fmla="*/ 6707006 h 6763357"/>
              <a:gd name="connsiteX14" fmla="*/ 6233355 w 7144238"/>
              <a:gd name="connsiteY14" fmla="*/ 6704418 h 6763357"/>
              <a:gd name="connsiteX15" fmla="*/ 6109120 w 7144238"/>
              <a:gd name="connsiteY15" fmla="*/ 6696380 h 6763357"/>
              <a:gd name="connsiteX16" fmla="*/ 6099785 w 7144238"/>
              <a:gd name="connsiteY16" fmla="*/ 6698416 h 6763357"/>
              <a:gd name="connsiteX17" fmla="*/ 6069037 w 7144238"/>
              <a:gd name="connsiteY17" fmla="*/ 6693786 h 6763357"/>
              <a:gd name="connsiteX18" fmla="*/ 6064316 w 7144238"/>
              <a:gd name="connsiteY18" fmla="*/ 6697077 h 6763357"/>
              <a:gd name="connsiteX19" fmla="*/ 6034319 w 7144238"/>
              <a:gd name="connsiteY19" fmla="*/ 6691540 h 6763357"/>
              <a:gd name="connsiteX20" fmla="*/ 6001003 w 7144238"/>
              <a:gd name="connsiteY20" fmla="*/ 6692438 h 6763357"/>
              <a:gd name="connsiteX21" fmla="*/ 5998001 w 7144238"/>
              <a:gd name="connsiteY21" fmla="*/ 6700454 h 6763357"/>
              <a:gd name="connsiteX22" fmla="*/ 5990691 w 7144238"/>
              <a:gd name="connsiteY22" fmla="*/ 6700703 h 6763357"/>
              <a:gd name="connsiteX23" fmla="*/ 5979267 w 7144238"/>
              <a:gd name="connsiteY23" fmla="*/ 6699807 h 6763357"/>
              <a:gd name="connsiteX24" fmla="*/ 5954209 w 7144238"/>
              <a:gd name="connsiteY24" fmla="*/ 6689568 h 6763357"/>
              <a:gd name="connsiteX25" fmla="*/ 18822 w 7144238"/>
              <a:gd name="connsiteY25" fmla="*/ 6306907 h 6763357"/>
              <a:gd name="connsiteX26" fmla="*/ 166 w 7144238"/>
              <a:gd name="connsiteY26" fmla="*/ 6263796 h 676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4238" h="6763357">
                <a:moveTo>
                  <a:pt x="405160" y="0"/>
                </a:moveTo>
                <a:lnTo>
                  <a:pt x="7144238" y="0"/>
                </a:lnTo>
                <a:lnTo>
                  <a:pt x="7144238" y="6763357"/>
                </a:lnTo>
                <a:lnTo>
                  <a:pt x="6459827" y="6719077"/>
                </a:lnTo>
                <a:lnTo>
                  <a:pt x="6425309" y="6728146"/>
                </a:lnTo>
                <a:cubicBezTo>
                  <a:pt x="6409895" y="6726993"/>
                  <a:pt x="6394479" y="6725842"/>
                  <a:pt x="6379064" y="6724689"/>
                </a:cubicBezTo>
                <a:cubicBezTo>
                  <a:pt x="6372030" y="6715563"/>
                  <a:pt x="6365385" y="6732086"/>
                  <a:pt x="6358967" y="6735815"/>
                </a:cubicBezTo>
                <a:lnTo>
                  <a:pt x="6340027" y="6739948"/>
                </a:lnTo>
                <a:cubicBezTo>
                  <a:pt x="6335238" y="6739915"/>
                  <a:pt x="6330449" y="6739881"/>
                  <a:pt x="6325659" y="6739848"/>
                </a:cubicBezTo>
                <a:lnTo>
                  <a:pt x="6311135" y="6731574"/>
                </a:lnTo>
                <a:cubicBezTo>
                  <a:pt x="6306994" y="6730594"/>
                  <a:pt x="6305592" y="6735069"/>
                  <a:pt x="6300815" y="6733959"/>
                </a:cubicBezTo>
                <a:lnTo>
                  <a:pt x="6282467" y="6724911"/>
                </a:lnTo>
                <a:lnTo>
                  <a:pt x="6255353" y="6715920"/>
                </a:lnTo>
                <a:lnTo>
                  <a:pt x="6236864" y="6707006"/>
                </a:lnTo>
                <a:lnTo>
                  <a:pt x="6233355" y="6704418"/>
                </a:lnTo>
                <a:lnTo>
                  <a:pt x="6109120" y="6696380"/>
                </a:lnTo>
                <a:lnTo>
                  <a:pt x="6099785" y="6698416"/>
                </a:lnTo>
                <a:cubicBezTo>
                  <a:pt x="6089536" y="6696872"/>
                  <a:pt x="6079286" y="6695330"/>
                  <a:pt x="6069037" y="6693786"/>
                </a:cubicBezTo>
                <a:lnTo>
                  <a:pt x="6064316" y="6697077"/>
                </a:lnTo>
                <a:lnTo>
                  <a:pt x="6034319" y="6691540"/>
                </a:lnTo>
                <a:cubicBezTo>
                  <a:pt x="6024275" y="6691397"/>
                  <a:pt x="6006982" y="6689475"/>
                  <a:pt x="6001003" y="6692438"/>
                </a:cubicBezTo>
                <a:lnTo>
                  <a:pt x="5998001" y="6700454"/>
                </a:lnTo>
                <a:lnTo>
                  <a:pt x="5990691" y="6700703"/>
                </a:lnTo>
                <a:cubicBezTo>
                  <a:pt x="5990200" y="6700044"/>
                  <a:pt x="5979695" y="6699887"/>
                  <a:pt x="5979267" y="6699807"/>
                </a:cubicBezTo>
                <a:lnTo>
                  <a:pt x="5954209" y="6689568"/>
                </a:lnTo>
                <a:cubicBezTo>
                  <a:pt x="4960801" y="6624085"/>
                  <a:pt x="1011162" y="6377869"/>
                  <a:pt x="18822" y="6306907"/>
                </a:cubicBezTo>
                <a:cubicBezTo>
                  <a:pt x="7045" y="6306088"/>
                  <a:pt x="-1290" y="6286821"/>
                  <a:pt x="166" y="626379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5" name="Resim 5" descr="kişi, yer, iç mekan, grup içeren bir resim&#10;&#10;Açıklama otomatik olarak oluşturuldu">
            <a:extLst>
              <a:ext uri="{FF2B5EF4-FFF2-40B4-BE49-F238E27FC236}">
                <a16:creationId xmlns:a16="http://schemas.microsoft.com/office/drawing/2014/main" id="{15FF4ACB-9A6C-9E42-DD87-1633C637248A}"/>
              </a:ext>
            </a:extLst>
          </p:cNvPr>
          <p:cNvPicPr>
            <a:picLocks noGrp="1" noChangeAspect="1"/>
          </p:cNvPicPr>
          <p:nvPr>
            <p:ph sz="half" idx="2"/>
          </p:nvPr>
        </p:nvPicPr>
        <p:blipFill>
          <a:blip r:embed="rId2"/>
          <a:stretch>
            <a:fillRect/>
          </a:stretch>
        </p:blipFill>
        <p:spPr>
          <a:xfrm rot="210346">
            <a:off x="5550142" y="1689767"/>
            <a:ext cx="6417380" cy="3032211"/>
          </a:xfrm>
          <a:prstGeom prst="rect">
            <a:avLst/>
          </a:prstGeom>
        </p:spPr>
      </p:pic>
      <p:sp>
        <p:nvSpPr>
          <p:cNvPr id="2" name="Başlık 1">
            <a:extLst>
              <a:ext uri="{FF2B5EF4-FFF2-40B4-BE49-F238E27FC236}">
                <a16:creationId xmlns:a16="http://schemas.microsoft.com/office/drawing/2014/main" id="{CF17C0E5-9FA7-CC2A-2A4D-E913E69D5776}"/>
              </a:ext>
            </a:extLst>
          </p:cNvPr>
          <p:cNvSpPr>
            <a:spLocks noGrp="1"/>
          </p:cNvSpPr>
          <p:nvPr>
            <p:ph type="title"/>
          </p:nvPr>
        </p:nvSpPr>
        <p:spPr>
          <a:xfrm>
            <a:off x="1219199" y="365125"/>
            <a:ext cx="4876801" cy="2225675"/>
          </a:xfrm>
        </p:spPr>
        <p:txBody>
          <a:bodyPr vert="horz" lIns="91440" tIns="45720" rIns="91440" bIns="45720" rtlCol="0" anchor="b">
            <a:normAutofit/>
          </a:bodyPr>
          <a:lstStyle/>
          <a:p>
            <a:r>
              <a:rPr lang="en-US" noProof="1"/>
              <a:t>Anti Pattern</a:t>
            </a:r>
          </a:p>
        </p:txBody>
      </p:sp>
      <p:sp>
        <p:nvSpPr>
          <p:cNvPr id="3" name="İçerik Yer Tutucusu 2">
            <a:extLst>
              <a:ext uri="{FF2B5EF4-FFF2-40B4-BE49-F238E27FC236}">
                <a16:creationId xmlns:a16="http://schemas.microsoft.com/office/drawing/2014/main" id="{876439A7-0C74-959A-CBF9-2BA05D2940D9}"/>
              </a:ext>
            </a:extLst>
          </p:cNvPr>
          <p:cNvSpPr>
            <a:spLocks noGrp="1"/>
          </p:cNvSpPr>
          <p:nvPr>
            <p:ph sz="half" idx="1"/>
          </p:nvPr>
        </p:nvSpPr>
        <p:spPr>
          <a:xfrm>
            <a:off x="1219200" y="2955925"/>
            <a:ext cx="3285553" cy="3216274"/>
          </a:xfrm>
        </p:spPr>
        <p:txBody>
          <a:bodyPr vert="horz" lIns="91440" tIns="45720" rIns="91440" bIns="45720" rtlCol="0" anchor="t">
            <a:normAutofit/>
          </a:bodyPr>
          <a:lstStyle/>
          <a:p>
            <a:r>
              <a:rPr lang="en-US" noProof="1"/>
              <a:t>Lazy: yüklenmesi geçikmeye neden oluyor.</a:t>
            </a:r>
          </a:p>
          <a:p>
            <a:r>
              <a:rPr lang="en-US" noProof="1"/>
              <a:t>Eager: hafıza problemlerine sebep olabiliyor.</a:t>
            </a:r>
          </a:p>
          <a:p>
            <a:r>
              <a:rPr lang="en-US" noProof="1"/>
              <a:t>Başlangıçta oluşturulup asla kullanılmaya bilir ve hafızanın gereksiz işgali.</a:t>
            </a:r>
          </a:p>
          <a:p>
            <a:endParaRPr lang="en-US" noProof="1"/>
          </a:p>
        </p:txBody>
      </p:sp>
      <p:sp>
        <p:nvSpPr>
          <p:cNvPr id="28" name="Freeform: Shape 27">
            <a:extLst>
              <a:ext uri="{FF2B5EF4-FFF2-40B4-BE49-F238E27FC236}">
                <a16:creationId xmlns:a16="http://schemas.microsoft.com/office/drawing/2014/main" id="{4F1CB7E3-24EA-46FC-AFBA-DD5B72918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622472">
            <a:off x="5164842" y="5468998"/>
            <a:ext cx="465088" cy="140640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Tree>
    <p:extLst>
      <p:ext uri="{BB962C8B-B14F-4D97-AF65-F5344CB8AC3E}">
        <p14:creationId xmlns:p14="http://schemas.microsoft.com/office/powerpoint/2010/main" val="13437947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9C3673-3545-16D4-54CA-9D6F69674C7B}"/>
              </a:ext>
            </a:extLst>
          </p:cNvPr>
          <p:cNvSpPr>
            <a:spLocks noGrp="1"/>
          </p:cNvSpPr>
          <p:nvPr>
            <p:ph type="ctrTitle"/>
          </p:nvPr>
        </p:nvSpPr>
        <p:spPr/>
        <p:txBody>
          <a:bodyPr/>
          <a:lstStyle/>
          <a:p>
            <a:r>
              <a:rPr lang="tr-TR" err="1"/>
              <a:t>Eager and enum</a:t>
            </a:r>
            <a:endParaRPr lang="tr-TR"/>
          </a:p>
        </p:txBody>
      </p:sp>
      <p:sp>
        <p:nvSpPr>
          <p:cNvPr id="3" name="Alt Başlık 2">
            <a:extLst>
              <a:ext uri="{FF2B5EF4-FFF2-40B4-BE49-F238E27FC236}">
                <a16:creationId xmlns:a16="http://schemas.microsoft.com/office/drawing/2014/main" id="{41A87694-C83D-E739-1C0E-7F7135AA77F2}"/>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7362788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F8931D-FCE0-1EAF-0AC1-FA8F0B02DCF5}"/>
              </a:ext>
            </a:extLst>
          </p:cNvPr>
          <p:cNvSpPr>
            <a:spLocks noGrp="1"/>
          </p:cNvSpPr>
          <p:nvPr>
            <p:ph type="title"/>
          </p:nvPr>
        </p:nvSpPr>
        <p:spPr>
          <a:xfrm>
            <a:off x="2231136" y="155395"/>
            <a:ext cx="7729728" cy="1188720"/>
          </a:xfrm>
        </p:spPr>
        <p:txBody>
          <a:bodyPr/>
          <a:lstStyle/>
          <a:p>
            <a:r>
              <a:rPr lang="tr-TR" err="1"/>
              <a:t>Eager initialization</a:t>
            </a:r>
            <a:endParaRPr lang="tr-TR"/>
          </a:p>
        </p:txBody>
      </p:sp>
      <p:sp>
        <p:nvSpPr>
          <p:cNvPr id="3" name="İçerik Yer Tutucusu 2">
            <a:extLst>
              <a:ext uri="{FF2B5EF4-FFF2-40B4-BE49-F238E27FC236}">
                <a16:creationId xmlns:a16="http://schemas.microsoft.com/office/drawing/2014/main" id="{1F303079-4C11-8620-6228-CB01BD1AE98E}"/>
              </a:ext>
            </a:extLst>
          </p:cNvPr>
          <p:cNvSpPr>
            <a:spLocks noGrp="1"/>
          </p:cNvSpPr>
          <p:nvPr>
            <p:ph idx="1"/>
          </p:nvPr>
        </p:nvSpPr>
        <p:spPr>
          <a:xfrm>
            <a:off x="2231136" y="1492414"/>
            <a:ext cx="7776000" cy="5365585"/>
          </a:xfrm>
        </p:spPr>
        <p:txBody>
          <a:bodyPr/>
          <a:lstStyle/>
          <a:p>
            <a:r>
              <a:rPr lang="tr-TR" err="1"/>
              <a:t>Eager initialization, sınıfın yüklenmesi sırasında Singleton Sınıfının örneği oluşturulur, bu bir singleton sınıfı oluşturmanın en kolay yöntemidir.</a:t>
            </a:r>
          </a:p>
          <a:p>
            <a:endParaRPr lang="tr-TR"/>
          </a:p>
          <a:p>
            <a:endParaRPr lang="tr-TR"/>
          </a:p>
          <a:p>
            <a:endParaRPr lang="tr-TR"/>
          </a:p>
          <a:p>
            <a:endParaRPr lang="tr-TR"/>
          </a:p>
          <a:p>
            <a:endParaRPr lang="tr-TR"/>
          </a:p>
          <a:p>
            <a:endParaRPr lang="tr-TR"/>
          </a:p>
          <a:p>
            <a:endParaRPr lang="tr-TR"/>
          </a:p>
          <a:p>
            <a:endParaRPr lang="tr-TR"/>
          </a:p>
          <a:p>
            <a:endParaRPr lang="tr-TR"/>
          </a:p>
          <a:p>
            <a:endParaRPr lang="tr-TR"/>
          </a:p>
          <a:p>
            <a:endParaRPr lang="tr-TR"/>
          </a:p>
          <a:p>
            <a:pPr marL="0" indent="0">
              <a:buNone/>
            </a:pPr>
            <a:endParaRPr lang="tr-TR"/>
          </a:p>
        </p:txBody>
      </p:sp>
      <p:pic>
        <p:nvPicPr>
          <p:cNvPr id="5" name="Resim 4" descr="metin içeren bir resim&#10;&#10;Açıklama otomatik olarak oluşturuldu">
            <a:extLst>
              <a:ext uri="{FF2B5EF4-FFF2-40B4-BE49-F238E27FC236}">
                <a16:creationId xmlns:a16="http://schemas.microsoft.com/office/drawing/2014/main" id="{04DA0F01-579A-3A93-D845-DD7ABEBC33E2}"/>
              </a:ext>
            </a:extLst>
          </p:cNvPr>
          <p:cNvPicPr>
            <a:picLocks noChangeAspect="1"/>
          </p:cNvPicPr>
          <p:nvPr/>
        </p:nvPicPr>
        <p:blipFill>
          <a:blip r:embed="rId2"/>
          <a:stretch>
            <a:fillRect/>
          </a:stretch>
        </p:blipFill>
        <p:spPr>
          <a:xfrm>
            <a:off x="357350" y="2333625"/>
            <a:ext cx="11650613" cy="4368980"/>
          </a:xfrm>
          <a:prstGeom prst="rect">
            <a:avLst/>
          </a:prstGeom>
        </p:spPr>
      </p:pic>
    </p:spTree>
    <p:extLst>
      <p:ext uri="{BB962C8B-B14F-4D97-AF65-F5344CB8AC3E}">
        <p14:creationId xmlns:p14="http://schemas.microsoft.com/office/powerpoint/2010/main" val="30402818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9041C2-E6D8-78A4-4DB5-8A94358C11E3}"/>
              </a:ext>
            </a:extLst>
          </p:cNvPr>
          <p:cNvSpPr>
            <a:spLocks noGrp="1"/>
          </p:cNvSpPr>
          <p:nvPr>
            <p:ph idx="1"/>
          </p:nvPr>
        </p:nvSpPr>
        <p:spPr>
          <a:xfrm>
            <a:off x="804672" y="2640692"/>
            <a:ext cx="5925310" cy="3255252"/>
          </a:xfrm>
        </p:spPr>
        <p:txBody>
          <a:bodyPr>
            <a:normAutofit/>
          </a:bodyPr>
          <a:lstStyle/>
          <a:p>
            <a:r>
              <a:rPr lang="tr-TR"/>
              <a:t>Uygulaması çok basit.</a:t>
            </a:r>
          </a:p>
          <a:p>
            <a:r>
              <a:rPr lang="tr-TR"/>
              <a:t>Kaynak israfına neden olabilir. Çünkü sınıf örneği, gerekip gerekmediğine bakılmaksızın her zaman oluşturulur.</a:t>
            </a:r>
          </a:p>
          <a:p>
            <a:r>
              <a:rPr lang="tr-TR"/>
              <a:t>Gerekli değilse, örnek oluşturulurken CPU zamanı da boşa harcanır.</a:t>
            </a:r>
          </a:p>
          <a:p>
            <a:r>
              <a:rPr lang="tr-TR"/>
              <a:t>Özel durum işleme mümkün değildir.</a:t>
            </a:r>
          </a:p>
        </p:txBody>
      </p:sp>
      <p:pic>
        <p:nvPicPr>
          <p:cNvPr id="5" name="Resim 4" descr="metin içeren bir resim&#10;&#10;Açıklama otomatik olarak oluşturuldu">
            <a:extLst>
              <a:ext uri="{FF2B5EF4-FFF2-40B4-BE49-F238E27FC236}">
                <a16:creationId xmlns:a16="http://schemas.microsoft.com/office/drawing/2014/main" id="{F6F78435-CC97-07C0-2B44-10D1E3B39FF7}"/>
              </a:ext>
            </a:extLst>
          </p:cNvPr>
          <p:cNvPicPr>
            <a:picLocks noChangeAspect="1"/>
          </p:cNvPicPr>
          <p:nvPr/>
        </p:nvPicPr>
        <p:blipFill>
          <a:blip r:embed="rId2"/>
          <a:srcRect r="-1" b="1341"/>
          <a:stretch>
            <a:fillRect/>
          </a:stretch>
        </p:blipFill>
        <p:spPr>
          <a:xfrm>
            <a:off x="7534654" y="10"/>
            <a:ext cx="4657345" cy="6857990"/>
          </a:xfrm>
          <a:prstGeom prst="rect">
            <a:avLst/>
          </a:prstGeom>
        </p:spPr>
      </p:pic>
    </p:spTree>
    <p:extLst>
      <p:ext uri="{BB962C8B-B14F-4D97-AF65-F5344CB8AC3E}">
        <p14:creationId xmlns:p14="http://schemas.microsoft.com/office/powerpoint/2010/main" val="420793015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F520F8B-0E5D-C4D6-4136-AE656EFB01F6}"/>
              </a:ext>
            </a:extLst>
          </p:cNvPr>
          <p:cNvSpPr>
            <a:spLocks noGrp="1"/>
          </p:cNvSpPr>
          <p:nvPr>
            <p:ph idx="1"/>
          </p:nvPr>
        </p:nvSpPr>
        <p:spPr>
          <a:xfrm>
            <a:off x="804672" y="2638044"/>
            <a:ext cx="5925312" cy="3101983"/>
          </a:xfrm>
        </p:spPr>
        <p:txBody>
          <a:bodyPr>
            <a:normAutofit/>
          </a:bodyPr>
          <a:lstStyle/>
          <a:p>
            <a:r>
              <a:rPr lang="tr-TR"/>
              <a:t>Bir Kullanıcı birden fazla Sipariş Detayına sahip olabilir. İstekli yükleme stratejisinde, Kullanıcı verilerini yüklersek, onunla ilişkili tüm siparişleri de yükler ve bir bellekte saklar.</a:t>
            </a:r>
          </a:p>
          <a:p>
            <a:r>
              <a:rPr lang="tr-TR"/>
              <a:t>Ancak tembel yüklemeyi etkinleştirdiğimizde, bir Kullanıcıyı Tembel olarak yukarı çekersek, OrderDetail verileri, açık bir arama yapana kadar başlatılmaz ve bir belleğe yüklenmez.</a:t>
            </a:r>
          </a:p>
        </p:txBody>
      </p:sp>
      <p:pic>
        <p:nvPicPr>
          <p:cNvPr id="7" name="Resim 6" descr="metin içeren bir resim&#10;&#10;Açıklama otomatik olarak oluşturuldu">
            <a:extLst>
              <a:ext uri="{FF2B5EF4-FFF2-40B4-BE49-F238E27FC236}">
                <a16:creationId xmlns:a16="http://schemas.microsoft.com/office/drawing/2014/main" id="{A1499795-F59C-84B7-38BA-42A1532A12FB}"/>
              </a:ext>
            </a:extLst>
          </p:cNvPr>
          <p:cNvPicPr>
            <a:picLocks noChangeAspect="1"/>
          </p:cNvPicPr>
          <p:nvPr/>
        </p:nvPicPr>
        <p:blipFill>
          <a:blip r:embed="rId2"/>
          <a:srcRect r="18466" b="2"/>
          <a:stretch>
            <a:fillRect/>
          </a:stretch>
        </p:blipFill>
        <p:spPr>
          <a:xfrm>
            <a:off x="7537979" y="-1"/>
            <a:ext cx="4654296" cy="3410712"/>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9EA41604-4DED-3B5D-F09D-0AB2CF0FBB4D}"/>
              </a:ext>
            </a:extLst>
          </p:cNvPr>
          <p:cNvPicPr>
            <a:picLocks noChangeAspect="1"/>
          </p:cNvPicPr>
          <p:nvPr/>
        </p:nvPicPr>
        <p:blipFill>
          <a:blip r:embed="rId3"/>
          <a:srcRect r="15743" b="3"/>
          <a:stretch>
            <a:fillRect/>
          </a:stretch>
        </p:blipFill>
        <p:spPr>
          <a:xfrm>
            <a:off x="7537980" y="3447288"/>
            <a:ext cx="4654020" cy="3410712"/>
          </a:xfrm>
          <a:prstGeom prst="rect">
            <a:avLst/>
          </a:prstGeom>
        </p:spPr>
      </p:pic>
    </p:spTree>
    <p:extLst>
      <p:ext uri="{BB962C8B-B14F-4D97-AF65-F5344CB8AC3E}">
        <p14:creationId xmlns:p14="http://schemas.microsoft.com/office/powerpoint/2010/main" val="150556731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C5A5FF-22B3-B139-7527-6F0B8C49A7C1}"/>
              </a:ext>
            </a:extLst>
          </p:cNvPr>
          <p:cNvSpPr>
            <a:spLocks noGrp="1"/>
          </p:cNvSpPr>
          <p:nvPr>
            <p:ph type="title"/>
          </p:nvPr>
        </p:nvSpPr>
        <p:spPr>
          <a:xfrm>
            <a:off x="804672" y="964692"/>
            <a:ext cx="5894832" cy="1188720"/>
          </a:xfrm>
        </p:spPr>
        <p:txBody>
          <a:bodyPr>
            <a:normAutofit/>
          </a:bodyPr>
          <a:lstStyle/>
          <a:p>
            <a:r>
              <a:rPr lang="tr-TR" err="1"/>
              <a:t>Enum</a:t>
            </a:r>
            <a:endParaRPr lang="tr-TR"/>
          </a:p>
        </p:txBody>
      </p:sp>
      <p:sp>
        <p:nvSpPr>
          <p:cNvPr id="3" name="İçerik Yer Tutucusu 2">
            <a:extLst>
              <a:ext uri="{FF2B5EF4-FFF2-40B4-BE49-F238E27FC236}">
                <a16:creationId xmlns:a16="http://schemas.microsoft.com/office/drawing/2014/main" id="{DA67FDB6-B452-AE46-E5CF-6DB87E4B2479}"/>
              </a:ext>
            </a:extLst>
          </p:cNvPr>
          <p:cNvSpPr>
            <a:spLocks noGrp="1"/>
          </p:cNvSpPr>
          <p:nvPr>
            <p:ph idx="1"/>
          </p:nvPr>
        </p:nvSpPr>
        <p:spPr>
          <a:xfrm>
            <a:off x="803243" y="2638044"/>
            <a:ext cx="5963317" cy="3263206"/>
          </a:xfrm>
        </p:spPr>
        <p:txBody>
          <a:bodyPr>
            <a:normAutofit/>
          </a:bodyPr>
          <a:lstStyle/>
          <a:p>
            <a:r>
              <a:rPr lang="tr-TR"/>
              <a:t>Enum türü, bir değişkenin önceden tanımlanmış sabitler kümesi olmasını sağlayan özel bir veri türüdür. Değişken, kendisi için önceden tanımlanmış değerlerden birine eşit olmalıdır. Yaygın örnekler arasında pusula yönleri (KUZEY, GÜNEY, DOĞU ve BATI değerleri) ve haftanın günleri sayılabilir.</a:t>
            </a:r>
          </a:p>
          <a:p>
            <a:r>
              <a:rPr lang="tr-TR"/>
              <a:t>Sabitler oldukları için, enum türünün alanlarının adları büyük harflerle yazılır.</a:t>
            </a:r>
          </a:p>
          <a:p>
            <a:r>
              <a:rPr lang="tr-TR"/>
              <a:t>enum anahtar sözcüğünü kullanarak bir enum türü tanımlarsınız.</a:t>
            </a:r>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Gill Sans MT" panose="020B0502020104020203"/>
                <a:ea typeface="+mn-ea"/>
                <a:cs typeface="+mn-cs"/>
              </a:defRPr>
            </a:lvl1pPr>
            <a:lvl2pPr marL="457200" algn="l" defTabSz="457200" rtl="0" eaLnBrk="1" latinLnBrk="0" hangingPunct="1">
              <a:defRPr sz="1800" kern="1200">
                <a:solidFill>
                  <a:srgbClr val="FFFFFF"/>
                </a:solidFill>
                <a:latin typeface="Gill Sans MT" panose="020B0502020104020203"/>
                <a:ea typeface="+mn-ea"/>
                <a:cs typeface="+mn-cs"/>
              </a:defRPr>
            </a:lvl2pPr>
            <a:lvl3pPr marL="914400" algn="l" defTabSz="457200" rtl="0" eaLnBrk="1" latinLnBrk="0" hangingPunct="1">
              <a:defRPr sz="1800" kern="1200">
                <a:solidFill>
                  <a:srgbClr val="FFFFFF"/>
                </a:solidFill>
                <a:latin typeface="Gill Sans MT" panose="020B0502020104020203"/>
                <a:ea typeface="+mn-ea"/>
                <a:cs typeface="+mn-cs"/>
              </a:defRPr>
            </a:lvl3pPr>
            <a:lvl4pPr marL="1371600" algn="l" defTabSz="457200" rtl="0" eaLnBrk="1" latinLnBrk="0" hangingPunct="1">
              <a:defRPr sz="1800" kern="1200">
                <a:solidFill>
                  <a:srgbClr val="FFFFFF"/>
                </a:solidFill>
                <a:latin typeface="Gill Sans MT" panose="020B0502020104020203"/>
                <a:ea typeface="+mn-ea"/>
                <a:cs typeface="+mn-cs"/>
              </a:defRPr>
            </a:lvl4pPr>
            <a:lvl5pPr marL="1828800" algn="l" defTabSz="457200" rtl="0" eaLnBrk="1" latinLnBrk="0" hangingPunct="1">
              <a:defRPr sz="1800" kern="1200">
                <a:solidFill>
                  <a:srgbClr val="FFFFFF"/>
                </a:solidFill>
                <a:latin typeface="Gill Sans MT" panose="020B0502020104020203"/>
                <a:ea typeface="+mn-ea"/>
                <a:cs typeface="+mn-cs"/>
              </a:defRPr>
            </a:lvl5pPr>
            <a:lvl6pPr marL="2286000" algn="l" defTabSz="457200" rtl="0" eaLnBrk="1" latinLnBrk="0" hangingPunct="1">
              <a:defRPr sz="1800" kern="1200">
                <a:solidFill>
                  <a:srgbClr val="FFFFFF"/>
                </a:solidFill>
                <a:latin typeface="Gill Sans MT" panose="020B0502020104020203"/>
                <a:ea typeface="+mn-ea"/>
                <a:cs typeface="+mn-cs"/>
              </a:defRPr>
            </a:lvl6pPr>
            <a:lvl7pPr marL="2743200" algn="l" defTabSz="457200" rtl="0" eaLnBrk="1" latinLnBrk="0" hangingPunct="1">
              <a:defRPr sz="1800" kern="1200">
                <a:solidFill>
                  <a:srgbClr val="FFFFFF"/>
                </a:solidFill>
                <a:latin typeface="Gill Sans MT" panose="020B0502020104020203"/>
                <a:ea typeface="+mn-ea"/>
                <a:cs typeface="+mn-cs"/>
              </a:defRPr>
            </a:lvl7pPr>
            <a:lvl8pPr marL="3200400" algn="l" defTabSz="457200" rtl="0" eaLnBrk="1" latinLnBrk="0" hangingPunct="1">
              <a:defRPr sz="1800" kern="1200">
                <a:solidFill>
                  <a:srgbClr val="FFFFFF"/>
                </a:solidFill>
                <a:latin typeface="Gill Sans MT" panose="020B0502020104020203"/>
                <a:ea typeface="+mn-ea"/>
                <a:cs typeface="+mn-cs"/>
              </a:defRPr>
            </a:lvl8pPr>
            <a:lvl9pPr marL="3657600" algn="l" defTabSz="457200" rtl="0" eaLnBrk="1" latinLnBrk="0" hangingPunct="1">
              <a:defRPr sz="1800" kern="1200">
                <a:solidFill>
                  <a:srgbClr val="FFFFFF"/>
                </a:solidFill>
                <a:latin typeface="Gill Sans MT" panose="020B0502020104020203"/>
                <a:ea typeface="+mn-ea"/>
                <a:cs typeface="+mn-cs"/>
              </a:defRPr>
            </a:lvl9pPr>
          </a:lstStyle>
          <a:p>
            <a:pPr algn="ctr"/>
            <a:endParaRPr lang="en-US"/>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Gill Sans MT" panose="020B0502020104020203"/>
                <a:ea typeface="+mn-ea"/>
                <a:cs typeface="+mn-cs"/>
              </a:defRPr>
            </a:lvl1pPr>
            <a:lvl2pPr marL="457200" algn="l" defTabSz="457200" rtl="0" eaLnBrk="1" latinLnBrk="0" hangingPunct="1">
              <a:defRPr sz="1800" kern="1200">
                <a:solidFill>
                  <a:srgbClr val="FFFFFF"/>
                </a:solidFill>
                <a:latin typeface="Gill Sans MT" panose="020B0502020104020203"/>
                <a:ea typeface="+mn-ea"/>
                <a:cs typeface="+mn-cs"/>
              </a:defRPr>
            </a:lvl2pPr>
            <a:lvl3pPr marL="914400" algn="l" defTabSz="457200" rtl="0" eaLnBrk="1" latinLnBrk="0" hangingPunct="1">
              <a:defRPr sz="1800" kern="1200">
                <a:solidFill>
                  <a:srgbClr val="FFFFFF"/>
                </a:solidFill>
                <a:latin typeface="Gill Sans MT" panose="020B0502020104020203"/>
                <a:ea typeface="+mn-ea"/>
                <a:cs typeface="+mn-cs"/>
              </a:defRPr>
            </a:lvl3pPr>
            <a:lvl4pPr marL="1371600" algn="l" defTabSz="457200" rtl="0" eaLnBrk="1" latinLnBrk="0" hangingPunct="1">
              <a:defRPr sz="1800" kern="1200">
                <a:solidFill>
                  <a:srgbClr val="FFFFFF"/>
                </a:solidFill>
                <a:latin typeface="Gill Sans MT" panose="020B0502020104020203"/>
                <a:ea typeface="+mn-ea"/>
                <a:cs typeface="+mn-cs"/>
              </a:defRPr>
            </a:lvl4pPr>
            <a:lvl5pPr marL="1828800" algn="l" defTabSz="457200" rtl="0" eaLnBrk="1" latinLnBrk="0" hangingPunct="1">
              <a:defRPr sz="1800" kern="1200">
                <a:solidFill>
                  <a:srgbClr val="FFFFFF"/>
                </a:solidFill>
                <a:latin typeface="Gill Sans MT" panose="020B0502020104020203"/>
                <a:ea typeface="+mn-ea"/>
                <a:cs typeface="+mn-cs"/>
              </a:defRPr>
            </a:lvl5pPr>
            <a:lvl6pPr marL="2286000" algn="l" defTabSz="457200" rtl="0" eaLnBrk="1" latinLnBrk="0" hangingPunct="1">
              <a:defRPr sz="1800" kern="1200">
                <a:solidFill>
                  <a:srgbClr val="FFFFFF"/>
                </a:solidFill>
                <a:latin typeface="Gill Sans MT" panose="020B0502020104020203"/>
                <a:ea typeface="+mn-ea"/>
                <a:cs typeface="+mn-cs"/>
              </a:defRPr>
            </a:lvl6pPr>
            <a:lvl7pPr marL="2743200" algn="l" defTabSz="457200" rtl="0" eaLnBrk="1" latinLnBrk="0" hangingPunct="1">
              <a:defRPr sz="1800" kern="1200">
                <a:solidFill>
                  <a:srgbClr val="FFFFFF"/>
                </a:solidFill>
                <a:latin typeface="Gill Sans MT" panose="020B0502020104020203"/>
                <a:ea typeface="+mn-ea"/>
                <a:cs typeface="+mn-cs"/>
              </a:defRPr>
            </a:lvl7pPr>
            <a:lvl8pPr marL="3200400" algn="l" defTabSz="457200" rtl="0" eaLnBrk="1" latinLnBrk="0" hangingPunct="1">
              <a:defRPr sz="1800" kern="1200">
                <a:solidFill>
                  <a:srgbClr val="FFFFFF"/>
                </a:solidFill>
                <a:latin typeface="Gill Sans MT" panose="020B0502020104020203"/>
                <a:ea typeface="+mn-ea"/>
                <a:cs typeface="+mn-cs"/>
              </a:defRPr>
            </a:lvl8pPr>
            <a:lvl9pPr marL="3657600" algn="l" defTabSz="457200" rtl="0" eaLnBrk="1" latinLnBrk="0" hangingPunct="1">
              <a:defRPr sz="1800" kern="1200">
                <a:solidFill>
                  <a:srgbClr val="FFFFFF"/>
                </a:solidFill>
                <a:latin typeface="Gill Sans MT" panose="020B0502020104020203"/>
                <a:ea typeface="+mn-ea"/>
                <a:cs typeface="+mn-cs"/>
              </a:defRPr>
            </a:lvl9pP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61836204-86DC-4C3F-C4B5-EB88DCDDEC4A}"/>
              </a:ext>
            </a:extLst>
          </p:cNvPr>
          <p:cNvPicPr>
            <a:picLocks noChangeAspect="1"/>
          </p:cNvPicPr>
          <p:nvPr/>
        </p:nvPicPr>
        <p:blipFill>
          <a:blip r:embed="rId2"/>
          <a:stretch>
            <a:fillRect/>
          </a:stretch>
        </p:blipFill>
        <p:spPr>
          <a:xfrm>
            <a:off x="7715890" y="2908746"/>
            <a:ext cx="3328416" cy="1048450"/>
          </a:xfrm>
          <a:prstGeom prst="rect">
            <a:avLst/>
          </a:prstGeom>
        </p:spPr>
      </p:pic>
    </p:spTree>
    <p:extLst>
      <p:ext uri="{BB962C8B-B14F-4D97-AF65-F5344CB8AC3E}">
        <p14:creationId xmlns:p14="http://schemas.microsoft.com/office/powerpoint/2010/main" val="71437513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tablo içeren bir resim&#10;&#10;Açıklama otomatik olarak oluşturuldu">
            <a:extLst>
              <a:ext uri="{FF2B5EF4-FFF2-40B4-BE49-F238E27FC236}">
                <a16:creationId xmlns:a16="http://schemas.microsoft.com/office/drawing/2014/main" id="{9858CA64-4ACC-9CAC-3802-799B258C13B5}"/>
              </a:ext>
            </a:extLst>
          </p:cNvPr>
          <p:cNvPicPr>
            <a:picLocks noGrp="1" noChangeAspect="1"/>
          </p:cNvPicPr>
          <p:nvPr>
            <p:ph idx="1"/>
          </p:nvPr>
        </p:nvPicPr>
        <p:blipFill>
          <a:blip r:embed="rId2"/>
          <a:stretch>
            <a:fillRect/>
          </a:stretch>
        </p:blipFill>
        <p:spPr>
          <a:xfrm>
            <a:off x="-1" y="0"/>
            <a:ext cx="4687605" cy="6843223"/>
          </a:xfrm>
          <a:prstGeom prst="rect">
            <a:avLst/>
          </a:prstGeom>
        </p:spPr>
      </p:pic>
      <p:cxnSp>
        <p:nvCxnSpPr>
          <p:cNvPr id="20" name="Straight Connector 11">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Resim 6" descr="metin içeren bir resim&#10;&#10;Açıklama otomatik olarak oluşturuldu">
            <a:extLst>
              <a:ext uri="{FF2B5EF4-FFF2-40B4-BE49-F238E27FC236}">
                <a16:creationId xmlns:a16="http://schemas.microsoft.com/office/drawing/2014/main" id="{E0C39B16-7304-C587-2FFB-C45589B4750E}"/>
              </a:ext>
            </a:extLst>
          </p:cNvPr>
          <p:cNvPicPr>
            <a:picLocks noChangeAspect="1"/>
          </p:cNvPicPr>
          <p:nvPr/>
        </p:nvPicPr>
        <p:blipFill>
          <a:blip r:embed="rId3"/>
          <a:stretch>
            <a:fillRect/>
          </a:stretch>
        </p:blipFill>
        <p:spPr>
          <a:xfrm>
            <a:off x="7058865" y="2428740"/>
            <a:ext cx="4799456" cy="2231747"/>
          </a:xfrm>
          <a:prstGeom prst="rect">
            <a:avLst/>
          </a:prstGeom>
        </p:spPr>
      </p:pic>
    </p:spTree>
    <p:extLst>
      <p:ext uri="{BB962C8B-B14F-4D97-AF65-F5344CB8AC3E}">
        <p14:creationId xmlns:p14="http://schemas.microsoft.com/office/powerpoint/2010/main" val="298013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90755" y="1467421"/>
            <a:ext cx="10322942" cy="3092089"/>
          </a:xfrm>
        </p:spPr>
        <p:txBody>
          <a:bodyPr/>
          <a:lstStyle/>
          <a:p>
            <a:r>
              <a:rPr lang="tr-TR" err="1"/>
              <a:t>Static Block Initialization</a:t>
            </a:r>
            <a:endParaRPr lang="tr-TR" err="1">
              <a:ea typeface="Calibri Light" panose="020F0302020204030204"/>
              <a:cs typeface="Calibri Light"/>
            </a:endParaRPr>
          </a:p>
          <a:p>
            <a:endParaRPr lang="tr-TR">
              <a:ea typeface="Calibri Light" panose="020F0302020204030204"/>
              <a:cs typeface="Calibri Light"/>
            </a:endParaRPr>
          </a:p>
        </p:txBody>
      </p:sp>
    </p:spTree>
    <p:extLst>
      <p:ext uri="{BB962C8B-B14F-4D97-AF65-F5344CB8AC3E}">
        <p14:creationId xmlns:p14="http://schemas.microsoft.com/office/powerpoint/2010/main" val="167442580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754DEA75-4484-3F5C-F51B-0E665E4D93DD}"/>
              </a:ext>
            </a:extLst>
          </p:cNvPr>
          <p:cNvPicPr>
            <a:picLocks noChangeAspect="1"/>
          </p:cNvPicPr>
          <p:nvPr/>
        </p:nvPicPr>
        <p:blipFill>
          <a:blip r:embed="rId2"/>
          <a:stretch>
            <a:fillRect/>
          </a:stretch>
        </p:blipFill>
        <p:spPr>
          <a:xfrm>
            <a:off x="-5751" y="-650"/>
            <a:ext cx="12203501" cy="7074962"/>
          </a:xfrm>
          <a:prstGeom prst="rect">
            <a:avLst/>
          </a:prstGeom>
        </p:spPr>
      </p:pic>
    </p:spTree>
    <p:extLst>
      <p:ext uri="{BB962C8B-B14F-4D97-AF65-F5344CB8AC3E}">
        <p14:creationId xmlns:p14="http://schemas.microsoft.com/office/powerpoint/2010/main" val="5359279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8" name="Group 1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3" name="Group 1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5" name="Straight Connector 1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9" name="Oval 1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0" name="Rectangle 117">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19">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21">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5" name="İçerik Yer Tutucusu 4">
            <a:extLst>
              <a:ext uri="{FF2B5EF4-FFF2-40B4-BE49-F238E27FC236}">
                <a16:creationId xmlns:a16="http://schemas.microsoft.com/office/drawing/2014/main" id="{670D81F6-101F-7BC4-82E0-AD0106905D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8" r="-2" b="10446"/>
          <a:stretch/>
        </p:blipFill>
        <p:spPr>
          <a:xfrm>
            <a:off x="2022260" y="787233"/>
            <a:ext cx="8334188" cy="4832392"/>
          </a:xfrm>
          <a:prstGeom prst="rect">
            <a:avLst/>
          </a:prstGeom>
        </p:spPr>
      </p:pic>
      <p:sp>
        <p:nvSpPr>
          <p:cNvPr id="124" name="Freeform: Shape 12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3" name="Group 125">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7" name="Group 126">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9" name="Straight Connector 128">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Oval 127">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59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CCE1B7-058B-C48B-1BFB-B7704476BBE1}"/>
              </a:ext>
            </a:extLst>
          </p:cNvPr>
          <p:cNvSpPr>
            <a:spLocks noGrp="1"/>
          </p:cNvSpPr>
          <p:nvPr>
            <p:ph type="title"/>
          </p:nvPr>
        </p:nvSpPr>
        <p:spPr>
          <a:xfrm>
            <a:off x="838200" y="365125"/>
            <a:ext cx="10515600" cy="6156355"/>
          </a:xfrm>
        </p:spPr>
        <p:txBody>
          <a:bodyPr/>
          <a:lstStyle/>
          <a:p>
            <a:r>
              <a:rPr lang="tr-TR">
                <a:latin typeface="Consolas"/>
              </a:rPr>
              <a:t>        BillPughSingleton</a:t>
            </a:r>
            <a:endParaRPr lang="tr-TR" err="1"/>
          </a:p>
        </p:txBody>
      </p:sp>
    </p:spTree>
    <p:extLst>
      <p:ext uri="{BB962C8B-B14F-4D97-AF65-F5344CB8AC3E}">
        <p14:creationId xmlns:p14="http://schemas.microsoft.com/office/powerpoint/2010/main" val="89313922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7C62EACF-9DAE-62C0-7212-63397BEE7ED8}"/>
              </a:ext>
            </a:extLst>
          </p:cNvPr>
          <p:cNvPicPr>
            <a:picLocks noChangeAspect="1"/>
          </p:cNvPicPr>
          <p:nvPr/>
        </p:nvPicPr>
        <p:blipFill>
          <a:blip r:embed="rId2"/>
          <a:stretch>
            <a:fillRect/>
          </a:stretch>
        </p:blipFill>
        <p:spPr>
          <a:xfrm>
            <a:off x="-5751" y="1898"/>
            <a:ext cx="13023011" cy="6926090"/>
          </a:xfrm>
          <a:prstGeom prst="rect">
            <a:avLst/>
          </a:prstGeom>
        </p:spPr>
      </p:pic>
    </p:spTree>
    <p:extLst>
      <p:ext uri="{BB962C8B-B14F-4D97-AF65-F5344CB8AC3E}">
        <p14:creationId xmlns:p14="http://schemas.microsoft.com/office/powerpoint/2010/main" val="322142569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CC66F-9F3E-4F12-B22C-201A5E3E81FF}"/>
              </a:ext>
            </a:extLst>
          </p:cNvPr>
          <p:cNvSpPr>
            <a:spLocks noGrp="1"/>
          </p:cNvSpPr>
          <p:nvPr>
            <p:ph type="ctrTitle"/>
          </p:nvPr>
        </p:nvSpPr>
        <p:spPr>
          <a:xfrm>
            <a:off x="1852167" y="2469949"/>
            <a:ext cx="8283949" cy="1589650"/>
          </a:xfrm>
        </p:spPr>
        <p:txBody>
          <a:bodyPr/>
          <a:lstStyle/>
          <a:p>
            <a:r>
              <a:rPr lang="tr-TR" sz="5000"/>
              <a:t>LAZY AND THREAD SAFE INITIALIZATION</a:t>
            </a:r>
          </a:p>
        </p:txBody>
      </p:sp>
    </p:spTree>
    <p:extLst>
      <p:ext uri="{BB962C8B-B14F-4D97-AF65-F5344CB8AC3E}">
        <p14:creationId xmlns:p14="http://schemas.microsoft.com/office/powerpoint/2010/main" val="195765600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4BEE3-9438-4106-9E6B-D156E928C869}"/>
              </a:ext>
            </a:extLst>
          </p:cNvPr>
          <p:cNvSpPr>
            <a:spLocks noGrp="1"/>
          </p:cNvSpPr>
          <p:nvPr>
            <p:ph type="title"/>
          </p:nvPr>
        </p:nvSpPr>
        <p:spPr>
          <a:xfrm>
            <a:off x="1371600" y="685800"/>
            <a:ext cx="4305300" cy="812800"/>
          </a:xfrm>
        </p:spPr>
        <p:txBody>
          <a:bodyPr/>
          <a:lstStyle/>
          <a:p>
            <a:r>
              <a:rPr lang="tr-TR"/>
              <a:t>Lazy Initialization</a:t>
            </a:r>
          </a:p>
        </p:txBody>
      </p:sp>
      <p:pic>
        <p:nvPicPr>
          <p:cNvPr id="5" name="İçerik Yer Tutucusu 4">
            <a:extLst>
              <a:ext uri="{FF2B5EF4-FFF2-40B4-BE49-F238E27FC236}">
                <a16:creationId xmlns:a16="http://schemas.microsoft.com/office/drawing/2014/main" id="{A926D1E8-72E1-44B4-8940-5EDD416BC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820" y="1498600"/>
            <a:ext cx="10326522" cy="4406900"/>
          </a:xfrm>
        </p:spPr>
      </p:pic>
    </p:spTree>
    <p:extLst>
      <p:ext uri="{BB962C8B-B14F-4D97-AF65-F5344CB8AC3E}">
        <p14:creationId xmlns:p14="http://schemas.microsoft.com/office/powerpoint/2010/main" val="30718686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C4F07D-1DC4-4F1D-9B2C-418814D5B305}"/>
              </a:ext>
            </a:extLst>
          </p:cNvPr>
          <p:cNvSpPr>
            <a:spLocks noGrp="1"/>
          </p:cNvSpPr>
          <p:nvPr>
            <p:ph type="title"/>
          </p:nvPr>
        </p:nvSpPr>
        <p:spPr>
          <a:xfrm>
            <a:off x="1371600" y="179363"/>
            <a:ext cx="4447786" cy="678766"/>
          </a:xfrm>
        </p:spPr>
        <p:txBody>
          <a:bodyPr>
            <a:normAutofit fontScale="90000"/>
          </a:bodyPr>
          <a:lstStyle/>
          <a:p>
            <a:r>
              <a:rPr lang="tr-TR"/>
              <a:t>Lazy Initialization</a:t>
            </a:r>
          </a:p>
        </p:txBody>
      </p:sp>
      <p:sp>
        <p:nvSpPr>
          <p:cNvPr id="4" name="İçerik Yer Tutucusu 3">
            <a:extLst>
              <a:ext uri="{FF2B5EF4-FFF2-40B4-BE49-F238E27FC236}">
                <a16:creationId xmlns:a16="http://schemas.microsoft.com/office/drawing/2014/main" id="{1F1DEF2E-A985-4325-8FE3-FCE14042F53B}"/>
              </a:ext>
            </a:extLst>
          </p:cNvPr>
          <p:cNvSpPr>
            <a:spLocks noGrp="1"/>
          </p:cNvSpPr>
          <p:nvPr>
            <p:ph sz="half" idx="2"/>
          </p:nvPr>
        </p:nvSpPr>
        <p:spPr>
          <a:xfrm>
            <a:off x="6614302" y="881381"/>
            <a:ext cx="5196697" cy="4797581"/>
          </a:xfrm>
        </p:spPr>
        <p:txBody>
          <a:bodyPr>
            <a:normAutofit/>
          </a:bodyPr>
          <a:lstStyle/>
          <a:p>
            <a:r>
              <a:rPr lang="tr-TR"/>
              <a:t>Private modifier ile Constructor dışarıdan erişime kapatılır.</a:t>
            </a:r>
          </a:p>
          <a:p>
            <a:r>
              <a:rPr lang="tr-TR"/>
              <a:t>Sınıf ilk yüklendiğinde nesne oluşturulmaz</a:t>
            </a:r>
          </a:p>
          <a:p>
            <a:r>
              <a:rPr lang="tr-TR"/>
              <a:t>Static tanımlanan referansa nesne ataması getInstance() metodunun çağırılması ile gerçekleşir.</a:t>
            </a:r>
          </a:p>
          <a:p>
            <a:r>
              <a:rPr lang="tr-TR"/>
              <a:t>Metot içinde if kontrolü ile referansa sadece bir kere nesne ataması yapılır.</a:t>
            </a:r>
          </a:p>
          <a:p>
            <a:r>
              <a:rPr lang="tr-TR"/>
              <a:t>Dışarıdan contructor çağırımında hata verir.</a:t>
            </a:r>
          </a:p>
        </p:txBody>
      </p:sp>
      <p:sp>
        <p:nvSpPr>
          <p:cNvPr id="10" name="İçerik Yer Tutucusu 3">
            <a:extLst>
              <a:ext uri="{FF2B5EF4-FFF2-40B4-BE49-F238E27FC236}">
                <a16:creationId xmlns:a16="http://schemas.microsoft.com/office/drawing/2014/main" id="{7AE93EDB-B69A-406E-9E74-A252D6ED9689}"/>
              </a:ext>
            </a:extLst>
          </p:cNvPr>
          <p:cNvSpPr txBox="1"/>
          <p:nvPr/>
        </p:nvSpPr>
        <p:spPr>
          <a:xfrm>
            <a:off x="1371600" y="4229100"/>
            <a:ext cx="4447786" cy="1910082"/>
          </a:xfrm>
          <a:prstGeom prst="rect">
            <a:avLst/>
          </a:prstGeom>
        </p:spPr>
        <p:txBody>
          <a:bodyPr vert="horz" lIns="91440" tIns="45720" rIns="91440" bIns="45720" rtlCol="0">
            <a:normAutofit/>
          </a:bodyPr>
          <a:lstStyle>
            <a:defPPr>
              <a:defRPr lang="en-US"/>
            </a:defPPr>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tr-TR"/>
          </a:p>
        </p:txBody>
      </p:sp>
      <p:pic>
        <p:nvPicPr>
          <p:cNvPr id="14" name="Resim 13">
            <a:extLst>
              <a:ext uri="{FF2B5EF4-FFF2-40B4-BE49-F238E27FC236}">
                <a16:creationId xmlns:a16="http://schemas.microsoft.com/office/drawing/2014/main" id="{A9038D9B-3F84-4B0E-9053-68F9964A7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826" y="4237302"/>
            <a:ext cx="4717331" cy="1441660"/>
          </a:xfrm>
          <a:prstGeom prst="rect">
            <a:avLst/>
          </a:prstGeom>
          <a:ln>
            <a:solidFill>
              <a:schemeClr val="bg1"/>
            </a:solidFill>
          </a:ln>
        </p:spPr>
      </p:pic>
      <p:pic>
        <p:nvPicPr>
          <p:cNvPr id="16" name="Resim 15">
            <a:extLst>
              <a:ext uri="{FF2B5EF4-FFF2-40B4-BE49-F238E27FC236}">
                <a16:creationId xmlns:a16="http://schemas.microsoft.com/office/drawing/2014/main" id="{CD19D5B5-ED50-4CC5-A5B3-55C03834F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36" y="827498"/>
            <a:ext cx="5709128" cy="3160302"/>
          </a:xfrm>
          <a:prstGeom prst="rect">
            <a:avLst/>
          </a:prstGeom>
        </p:spPr>
      </p:pic>
      <p:cxnSp>
        <p:nvCxnSpPr>
          <p:cNvPr id="22" name="Düz Ok Bağlayıcısı 21">
            <a:extLst>
              <a:ext uri="{FF2B5EF4-FFF2-40B4-BE49-F238E27FC236}">
                <a16:creationId xmlns:a16="http://schemas.microsoft.com/office/drawing/2014/main" id="{48C81722-2A42-4B01-A2DF-B40E22689399}"/>
              </a:ext>
            </a:extLst>
          </p:cNvPr>
          <p:cNvCxnSpPr/>
          <p:nvPr/>
        </p:nvCxnSpPr>
        <p:spPr>
          <a:xfrm flipH="1">
            <a:off x="3695700" y="1107631"/>
            <a:ext cx="3048000" cy="683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Düz Ok Bağlayıcısı 26">
            <a:extLst>
              <a:ext uri="{FF2B5EF4-FFF2-40B4-BE49-F238E27FC236}">
                <a16:creationId xmlns:a16="http://schemas.microsoft.com/office/drawing/2014/main" id="{18685CCA-BE9F-48E0-986F-887DAE5E697A}"/>
              </a:ext>
            </a:extLst>
          </p:cNvPr>
          <p:cNvCxnSpPr/>
          <p:nvPr/>
        </p:nvCxnSpPr>
        <p:spPr>
          <a:xfrm flipH="1" flipV="1">
            <a:off x="4356100" y="2705100"/>
            <a:ext cx="2387600" cy="55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Düz Ok Bağlayıcısı 30">
            <a:extLst>
              <a:ext uri="{FF2B5EF4-FFF2-40B4-BE49-F238E27FC236}">
                <a16:creationId xmlns:a16="http://schemas.microsoft.com/office/drawing/2014/main" id="{190822D5-A20A-4F87-8B86-EEDEE2275025}"/>
              </a:ext>
            </a:extLst>
          </p:cNvPr>
          <p:cNvCxnSpPr/>
          <p:nvPr/>
        </p:nvCxnSpPr>
        <p:spPr>
          <a:xfrm flipH="1">
            <a:off x="4546600" y="3987800"/>
            <a:ext cx="21971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Düz Ok Bağlayıcısı 32">
            <a:extLst>
              <a:ext uri="{FF2B5EF4-FFF2-40B4-BE49-F238E27FC236}">
                <a16:creationId xmlns:a16="http://schemas.microsoft.com/office/drawing/2014/main" id="{D7899733-5A13-48EE-BB79-7CF478E880E9}"/>
              </a:ext>
            </a:extLst>
          </p:cNvPr>
          <p:cNvCxnSpPr/>
          <p:nvPr/>
        </p:nvCxnSpPr>
        <p:spPr>
          <a:xfrm flipH="1" flipV="1">
            <a:off x="3454400" y="1371600"/>
            <a:ext cx="328930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4242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8BA98D-813B-43F5-BD92-A04ABCC5460A}"/>
              </a:ext>
            </a:extLst>
          </p:cNvPr>
          <p:cNvSpPr>
            <a:spLocks noGrp="1"/>
          </p:cNvSpPr>
          <p:nvPr>
            <p:ph type="title"/>
          </p:nvPr>
        </p:nvSpPr>
        <p:spPr>
          <a:xfrm>
            <a:off x="1092200" y="114300"/>
            <a:ext cx="7442200" cy="1219200"/>
          </a:xfrm>
        </p:spPr>
        <p:txBody>
          <a:bodyPr>
            <a:normAutofit fontScale="90000"/>
          </a:bodyPr>
          <a:lstStyle/>
          <a:p>
            <a:r>
              <a:rPr lang="tr-TR" sz="3300"/>
              <a:t>Dezavantaj:</a:t>
            </a:r>
            <a:br>
              <a:rPr lang="tr-TR"/>
            </a:br>
            <a:r>
              <a:rPr lang="tr-TR" sz="2800"/>
              <a:t>Aynı anda iki Thread’in if bloğunda bulunması </a:t>
            </a:r>
            <a:br>
              <a:rPr lang="tr-TR" sz="2800"/>
            </a:br>
            <a:r>
              <a:rPr lang="tr-TR" sz="2800"/>
              <a:t>durumda iki farklı nesne oluşturulur</a:t>
            </a:r>
            <a:r>
              <a:rPr lang="tr-TR" sz="3000"/>
              <a:t>.</a:t>
            </a:r>
          </a:p>
        </p:txBody>
      </p:sp>
      <p:pic>
        <p:nvPicPr>
          <p:cNvPr id="5" name="İçerik Yer Tutucusu 4">
            <a:extLst>
              <a:ext uri="{FF2B5EF4-FFF2-40B4-BE49-F238E27FC236}">
                <a16:creationId xmlns:a16="http://schemas.microsoft.com/office/drawing/2014/main" id="{1B4BAB2F-5B9B-46D7-8246-AF068E69C75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685800" y="1333500"/>
            <a:ext cx="6017363" cy="4967060"/>
          </a:xfrm>
        </p:spPr>
      </p:pic>
      <p:pic>
        <p:nvPicPr>
          <p:cNvPr id="7" name="Resim 6">
            <a:extLst>
              <a:ext uri="{FF2B5EF4-FFF2-40B4-BE49-F238E27FC236}">
                <a16:creationId xmlns:a16="http://schemas.microsoft.com/office/drawing/2014/main" id="{9EF09D77-8313-4E75-BA49-C7C1EE2E7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871" y="2603500"/>
            <a:ext cx="5576829" cy="1651000"/>
          </a:xfrm>
          <a:prstGeom prst="rect">
            <a:avLst/>
          </a:prstGeom>
        </p:spPr>
      </p:pic>
    </p:spTree>
    <p:extLst>
      <p:ext uri="{BB962C8B-B14F-4D97-AF65-F5344CB8AC3E}">
        <p14:creationId xmlns:p14="http://schemas.microsoft.com/office/powerpoint/2010/main" val="428481137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72DF83-8935-4A09-9AD5-E84C62ABC70F}"/>
              </a:ext>
            </a:extLst>
          </p:cNvPr>
          <p:cNvSpPr>
            <a:spLocks noGrp="1"/>
          </p:cNvSpPr>
          <p:nvPr>
            <p:ph type="title"/>
          </p:nvPr>
        </p:nvSpPr>
        <p:spPr>
          <a:xfrm>
            <a:off x="1371600" y="419100"/>
            <a:ext cx="6172200" cy="825500"/>
          </a:xfrm>
        </p:spPr>
        <p:txBody>
          <a:bodyPr>
            <a:normAutofit/>
          </a:bodyPr>
          <a:lstStyle/>
          <a:p>
            <a:r>
              <a:rPr lang="tr-TR"/>
              <a:t>Thread Safe Initialization</a:t>
            </a:r>
          </a:p>
        </p:txBody>
      </p:sp>
      <p:pic>
        <p:nvPicPr>
          <p:cNvPr id="5" name="İçerik Yer Tutucusu 4">
            <a:extLst>
              <a:ext uri="{FF2B5EF4-FFF2-40B4-BE49-F238E27FC236}">
                <a16:creationId xmlns:a16="http://schemas.microsoft.com/office/drawing/2014/main" id="{C4335E36-983F-44B3-A4FB-408547AF4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44600"/>
            <a:ext cx="10518658" cy="4406900"/>
          </a:xfrm>
        </p:spPr>
      </p:pic>
    </p:spTree>
    <p:extLst>
      <p:ext uri="{BB962C8B-B14F-4D97-AF65-F5344CB8AC3E}">
        <p14:creationId xmlns:p14="http://schemas.microsoft.com/office/powerpoint/2010/main" val="391743825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827AC6-C26C-4361-8951-390AC1C90AAD}"/>
              </a:ext>
            </a:extLst>
          </p:cNvPr>
          <p:cNvSpPr>
            <a:spLocks noGrp="1"/>
          </p:cNvSpPr>
          <p:nvPr>
            <p:ph type="title"/>
          </p:nvPr>
        </p:nvSpPr>
        <p:spPr>
          <a:xfrm>
            <a:off x="1371600" y="685800"/>
            <a:ext cx="6083300" cy="736600"/>
          </a:xfrm>
        </p:spPr>
        <p:txBody>
          <a:bodyPr/>
          <a:lstStyle/>
          <a:p>
            <a:r>
              <a:rPr lang="tr-TR"/>
              <a:t>Thread Safe Initialization</a:t>
            </a:r>
          </a:p>
        </p:txBody>
      </p:sp>
      <p:pic>
        <p:nvPicPr>
          <p:cNvPr id="8" name="İçerik Yer Tutucusu 7">
            <a:extLst>
              <a:ext uri="{FF2B5EF4-FFF2-40B4-BE49-F238E27FC236}">
                <a16:creationId xmlns:a16="http://schemas.microsoft.com/office/drawing/2014/main" id="{BEF68138-3F91-48E3-A666-0A888FCDA9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8398"/>
          <a:stretch>
            <a:fillRect/>
          </a:stretch>
        </p:blipFill>
        <p:spPr>
          <a:xfrm>
            <a:off x="787400" y="1275287"/>
            <a:ext cx="7493000" cy="3842813"/>
          </a:xfrm>
        </p:spPr>
      </p:pic>
      <p:sp>
        <p:nvSpPr>
          <p:cNvPr id="6" name="İçerik Yer Tutucusu 5">
            <a:extLst>
              <a:ext uri="{FF2B5EF4-FFF2-40B4-BE49-F238E27FC236}">
                <a16:creationId xmlns:a16="http://schemas.microsoft.com/office/drawing/2014/main" id="{DF623479-1046-4AFE-BBD1-04F8D7FEAB30}"/>
              </a:ext>
            </a:extLst>
          </p:cNvPr>
          <p:cNvSpPr>
            <a:spLocks noGrp="1"/>
          </p:cNvSpPr>
          <p:nvPr>
            <p:ph sz="quarter" idx="4"/>
          </p:nvPr>
        </p:nvSpPr>
        <p:spPr>
          <a:xfrm>
            <a:off x="8394700" y="1275287"/>
            <a:ext cx="3708400" cy="3842813"/>
          </a:xfrm>
        </p:spPr>
        <p:txBody>
          <a:bodyPr>
            <a:normAutofit fontScale="92500" lnSpcReduction="20000"/>
          </a:bodyPr>
          <a:lstStyle/>
          <a:p>
            <a:r>
              <a:rPr lang="tr-TR"/>
              <a:t>Private modifier ile Constructor dışarıdan erişime kapatılır.</a:t>
            </a:r>
          </a:p>
          <a:p>
            <a:r>
              <a:rPr lang="tr-TR"/>
              <a:t>Sınıf ilk yüklendiğinde nesne oluşturulmaz</a:t>
            </a:r>
          </a:p>
          <a:p>
            <a:r>
              <a:rPr lang="tr-TR"/>
              <a:t>Static tanımlanan referansa nesne ataması getInstance() metodunun çağırılması ile gerçekleşir.</a:t>
            </a:r>
          </a:p>
          <a:p>
            <a:r>
              <a:rPr lang="tr-TR"/>
              <a:t>Thread Safe olması için synchronized anahtar kelimesi kullanılır.</a:t>
            </a:r>
          </a:p>
          <a:p>
            <a:r>
              <a:rPr lang="tr-TR"/>
              <a:t>Metot içinde if kontrolü ile referansa sadece bir kere nesne ataması yapılır.</a:t>
            </a:r>
          </a:p>
          <a:p>
            <a:endParaRPr lang="tr-TR"/>
          </a:p>
        </p:txBody>
      </p:sp>
      <p:cxnSp>
        <p:nvCxnSpPr>
          <p:cNvPr id="10" name="Düz Ok Bağlayıcısı 9">
            <a:extLst>
              <a:ext uri="{FF2B5EF4-FFF2-40B4-BE49-F238E27FC236}">
                <a16:creationId xmlns:a16="http://schemas.microsoft.com/office/drawing/2014/main" id="{5B388C69-4C19-47B2-9178-22A0BD4214A7}"/>
              </a:ext>
            </a:extLst>
          </p:cNvPr>
          <p:cNvCxnSpPr/>
          <p:nvPr/>
        </p:nvCxnSpPr>
        <p:spPr>
          <a:xfrm flipH="1" flipV="1">
            <a:off x="3784600" y="3124200"/>
            <a:ext cx="480060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Düz Ok Bağlayıcısı 11">
            <a:extLst>
              <a:ext uri="{FF2B5EF4-FFF2-40B4-BE49-F238E27FC236}">
                <a16:creationId xmlns:a16="http://schemas.microsoft.com/office/drawing/2014/main" id="{F8614771-8029-40FF-8756-ECFF154EB561}"/>
              </a:ext>
            </a:extLst>
          </p:cNvPr>
          <p:cNvCxnSpPr/>
          <p:nvPr/>
        </p:nvCxnSpPr>
        <p:spPr>
          <a:xfrm flipH="1">
            <a:off x="4927600" y="1422400"/>
            <a:ext cx="3657600" cy="10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Düz Ok Bağlayıcısı 13">
            <a:extLst>
              <a:ext uri="{FF2B5EF4-FFF2-40B4-BE49-F238E27FC236}">
                <a16:creationId xmlns:a16="http://schemas.microsoft.com/office/drawing/2014/main" id="{E2B6B25E-E123-4163-9894-01B59B0884A9}"/>
              </a:ext>
            </a:extLst>
          </p:cNvPr>
          <p:cNvCxnSpPr/>
          <p:nvPr/>
        </p:nvCxnSpPr>
        <p:spPr>
          <a:xfrm flipH="1" flipV="1">
            <a:off x="5270500" y="1905000"/>
            <a:ext cx="331470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473573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5396C-5226-4D79-BC3C-C6868602ADCC}"/>
              </a:ext>
            </a:extLst>
          </p:cNvPr>
          <p:cNvSpPr>
            <a:spLocks noGrp="1"/>
          </p:cNvSpPr>
          <p:nvPr>
            <p:ph type="title"/>
          </p:nvPr>
        </p:nvSpPr>
        <p:spPr>
          <a:xfrm>
            <a:off x="1206500" y="482600"/>
            <a:ext cx="9601200" cy="1270000"/>
          </a:xfrm>
        </p:spPr>
        <p:txBody>
          <a:bodyPr>
            <a:normAutofit fontScale="90000"/>
          </a:bodyPr>
          <a:lstStyle/>
          <a:p>
            <a:r>
              <a:rPr lang="tr-TR" sz="3000"/>
              <a:t>Avantaj: </a:t>
            </a:r>
            <a:br>
              <a:rPr lang="tr-TR" sz="2800"/>
            </a:br>
            <a:r>
              <a:rPr lang="tr-TR" sz="2800"/>
              <a:t>İki farklı Thread’in aynı anda if bloğunda bulunması durumda bile aynı nesnenin geri dönülmesi sağlanmış olur</a:t>
            </a:r>
            <a:r>
              <a:rPr lang="tr-TR"/>
              <a:t>.</a:t>
            </a:r>
          </a:p>
        </p:txBody>
      </p:sp>
      <p:pic>
        <p:nvPicPr>
          <p:cNvPr id="8" name="İçerik Yer Tutucusu 7">
            <a:extLst>
              <a:ext uri="{FF2B5EF4-FFF2-40B4-BE49-F238E27FC236}">
                <a16:creationId xmlns:a16="http://schemas.microsoft.com/office/drawing/2014/main" id="{888DC72F-77A6-4EF2-9D71-840F7CF7A1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8447" y="1752600"/>
            <a:ext cx="5934153" cy="4755861"/>
          </a:xfrm>
          <a:ln>
            <a:solidFill>
              <a:schemeClr val="bg1"/>
            </a:solidFill>
          </a:ln>
        </p:spPr>
      </p:pic>
      <p:pic>
        <p:nvPicPr>
          <p:cNvPr id="10" name="İçerik Yer Tutucusu 9">
            <a:extLst>
              <a:ext uri="{FF2B5EF4-FFF2-40B4-BE49-F238E27FC236}">
                <a16:creationId xmlns:a16="http://schemas.microsoft.com/office/drawing/2014/main" id="{943DD531-BF48-47AA-9187-54BFAEF0291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39436" y="1752600"/>
            <a:ext cx="6704657" cy="1764382"/>
          </a:xfrm>
          <a:ln>
            <a:solidFill>
              <a:schemeClr val="bg1"/>
            </a:solidFill>
          </a:ln>
        </p:spPr>
      </p:pic>
    </p:spTree>
    <p:extLst>
      <p:ext uri="{BB962C8B-B14F-4D97-AF65-F5344CB8AC3E}">
        <p14:creationId xmlns:p14="http://schemas.microsoft.com/office/powerpoint/2010/main" val="16562768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9971EA19-53E1-4266-92EF-0DEF65CB7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 name="Başlık 1"/>
          <p:cNvSpPr>
            <a:spLocks noGrp="1"/>
          </p:cNvSpPr>
          <p:nvPr>
            <p:ph type="ctrTitle"/>
          </p:nvPr>
        </p:nvSpPr>
        <p:spPr>
          <a:xfrm>
            <a:off x="1219200" y="1296649"/>
            <a:ext cx="7362669" cy="3402767"/>
          </a:xfrm>
        </p:spPr>
        <p:txBody>
          <a:bodyPr>
            <a:normAutofit/>
          </a:bodyPr>
          <a:lstStyle/>
          <a:p>
            <a:r>
              <a:rPr lang="tr-TR"/>
              <a:t>Artıları &amp; Eksileri</a:t>
            </a:r>
          </a:p>
        </p:txBody>
      </p:sp>
      <p:sp>
        <p:nvSpPr>
          <p:cNvPr id="3" name="Alt Başlık 2"/>
          <p:cNvSpPr>
            <a:spLocks noGrp="1"/>
          </p:cNvSpPr>
          <p:nvPr>
            <p:ph type="subTitle" idx="1"/>
          </p:nvPr>
        </p:nvSpPr>
        <p:spPr>
          <a:xfrm>
            <a:off x="1219200" y="5254052"/>
            <a:ext cx="5674334" cy="918148"/>
          </a:xfrm>
        </p:spPr>
        <p:txBody>
          <a:bodyPr vert="horz" lIns="91440" tIns="45720" rIns="91440" bIns="45720" rtlCol="0" anchor="t">
            <a:normAutofit/>
          </a:bodyPr>
          <a:lstStyle/>
          <a:p>
            <a:r>
              <a:rPr lang="tr-TR" noProof="1"/>
              <a:t>Oguzcan Bicer</a:t>
            </a:r>
            <a:endParaRPr lang="tr-TR"/>
          </a:p>
        </p:txBody>
      </p:sp>
      <p:grpSp>
        <p:nvGrpSpPr>
          <p:cNvPr id="17" name="Group 20">
            <a:extLst>
              <a:ext uri="{FF2B5EF4-FFF2-40B4-BE49-F238E27FC236}">
                <a16:creationId xmlns:a16="http://schemas.microsoft.com/office/drawing/2014/main" id="{6AC66E84-7C54-4203-87B4-51846AF28C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5ACB3141-9B5E-4FDC-87F5-80D1E2C1E7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64920E9D-264B-44B0-813A-6F66D3CE95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025F64-CD30-4A82-B4AF-C8FF7849A0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925B4799-45D9-4EC4-939A-2C7E843E2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Tree>
    <p:extLst>
      <p:ext uri="{BB962C8B-B14F-4D97-AF65-F5344CB8AC3E}">
        <p14:creationId xmlns:p14="http://schemas.microsoft.com/office/powerpoint/2010/main" val="16744258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15" name="Rectangle 14">
            <a:extLst>
              <a:ext uri="{FF2B5EF4-FFF2-40B4-BE49-F238E27FC236}">
                <a16:creationId xmlns:a16="http://schemas.microsoft.com/office/drawing/2014/main" id="{F01A671A-E9F8-48FE-9076-96B199CB8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17" name="Freeform: Shape 16">
            <a:extLst>
              <a:ext uri="{FF2B5EF4-FFF2-40B4-BE49-F238E27FC236}">
                <a16:creationId xmlns:a16="http://schemas.microsoft.com/office/drawing/2014/main" id="{6E9C8EDE-D3F5-488D-9B29-570A4C7A2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495" y="756876"/>
            <a:ext cx="6907276" cy="5395411"/>
          </a:xfrm>
          <a:custGeom>
            <a:avLst/>
            <a:gdLst>
              <a:gd name="connsiteX0" fmla="*/ 0 w 7008507"/>
              <a:gd name="connsiteY0" fmla="*/ 0 h 5446574"/>
              <a:gd name="connsiteX1" fmla="*/ 7008507 w 7008507"/>
              <a:gd name="connsiteY1" fmla="*/ 0 h 5446574"/>
              <a:gd name="connsiteX2" fmla="*/ 7008507 w 7008507"/>
              <a:gd name="connsiteY2" fmla="*/ 5446574 h 5446574"/>
              <a:gd name="connsiteX3" fmla="*/ 0 w 7008507"/>
              <a:gd name="connsiteY3" fmla="*/ 5446574 h 5446574"/>
            </a:gdLst>
            <a:ahLst/>
            <a:cxnLst>
              <a:cxn ang="0">
                <a:pos x="connsiteX0" y="connsiteY0"/>
              </a:cxn>
              <a:cxn ang="0">
                <a:pos x="connsiteX1" y="connsiteY1"/>
              </a:cxn>
              <a:cxn ang="0">
                <a:pos x="connsiteX2" y="connsiteY2"/>
              </a:cxn>
              <a:cxn ang="0">
                <a:pos x="connsiteX3" y="connsiteY3"/>
              </a:cxn>
            </a:cxnLst>
            <a:rect l="l" t="t" r="r" b="b"/>
            <a:pathLst>
              <a:path w="7008507" h="5446574">
                <a:moveTo>
                  <a:pt x="0" y="0"/>
                </a:moveTo>
                <a:lnTo>
                  <a:pt x="7008507" y="0"/>
                </a:lnTo>
                <a:lnTo>
                  <a:pt x="7008507" y="5446574"/>
                </a:lnTo>
                <a:lnTo>
                  <a:pt x="0" y="5446574"/>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19" name="Freeform: Shape 18">
            <a:extLst>
              <a:ext uri="{FF2B5EF4-FFF2-40B4-BE49-F238E27FC236}">
                <a16:creationId xmlns:a16="http://schemas.microsoft.com/office/drawing/2014/main" id="{33033CD3-BEA1-4A20-BD1B-86EB92A93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78343" y="127255"/>
            <a:ext cx="5209200" cy="6684754"/>
          </a:xfrm>
          <a:custGeom>
            <a:avLst/>
            <a:gdLst>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36825 w 5167765"/>
              <a:gd name="connsiteY29" fmla="*/ 6607287 h 6642302"/>
              <a:gd name="connsiteX30" fmla="*/ 5087705 w 5167765"/>
              <a:gd name="connsiteY30" fmla="*/ 6642302 h 6642302"/>
              <a:gd name="connsiteX31" fmla="*/ 38102 w 5167765"/>
              <a:gd name="connsiteY31" fmla="*/ 6638132 h 6642302"/>
              <a:gd name="connsiteX32" fmla="*/ 0 w 5167765"/>
              <a:gd name="connsiteY32" fmla="*/ 6600274 h 6642302"/>
              <a:gd name="connsiteX33" fmla="*/ 0 w 5167765"/>
              <a:gd name="connsiteY33" fmla="*/ 6600274 h 6642302"/>
              <a:gd name="connsiteX34" fmla="*/ 0 w 5167765"/>
              <a:gd name="connsiteY34" fmla="*/ 6600274 h 6642302"/>
              <a:gd name="connsiteX35" fmla="*/ 0 w 5167765"/>
              <a:gd name="connsiteY35" fmla="*/ 6600274 h 6642302"/>
              <a:gd name="connsiteX36" fmla="*/ 0 w 5167765"/>
              <a:gd name="connsiteY36" fmla="*/ 6600274 h 6642302"/>
              <a:gd name="connsiteX37" fmla="*/ 0 w 5167765"/>
              <a:gd name="connsiteY37" fmla="*/ 6600274 h 664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67765" h="6642302">
                <a:moveTo>
                  <a:pt x="0" y="6600274"/>
                </a:moveTo>
                <a:cubicBezTo>
                  <a:pt x="0" y="4416387"/>
                  <a:pt x="1" y="2232500"/>
                  <a:pt x="1" y="48613"/>
                </a:cubicBezTo>
                <a:cubicBezTo>
                  <a:pt x="1" y="27749"/>
                  <a:pt x="27928" y="0"/>
                  <a:pt x="48927" y="0"/>
                </a:cubicBezTo>
                <a:lnTo>
                  <a:pt x="4144602" y="0"/>
                </a:lnTo>
                <a:lnTo>
                  <a:pt x="4154695" y="4170"/>
                </a:lnTo>
                <a:lnTo>
                  <a:pt x="5087707" y="4170"/>
                </a:lnTo>
                <a:cubicBezTo>
                  <a:pt x="5150779" y="9976"/>
                  <a:pt x="5135433" y="38136"/>
                  <a:pt x="5144547" y="55428"/>
                </a:cubicBezTo>
                <a:cubicBezTo>
                  <a:pt x="5144478" y="66737"/>
                  <a:pt x="5142458" y="96613"/>
                  <a:pt x="5142389" y="107923"/>
                </a:cubicBezTo>
                <a:lnTo>
                  <a:pt x="5138561" y="812716"/>
                </a:lnTo>
                <a:lnTo>
                  <a:pt x="5141082" y="813536"/>
                </a:lnTo>
                <a:cubicBezTo>
                  <a:pt x="5143174" y="820210"/>
                  <a:pt x="5146929" y="827874"/>
                  <a:pt x="5148136" y="851789"/>
                </a:cubicBezTo>
                <a:cubicBezTo>
                  <a:pt x="5136897" y="881581"/>
                  <a:pt x="5163423" y="919987"/>
                  <a:pt x="5148328" y="957020"/>
                </a:cubicBezTo>
                <a:cubicBezTo>
                  <a:pt x="5144646" y="970534"/>
                  <a:pt x="5144703" y="1011712"/>
                  <a:pt x="5151687" y="1019100"/>
                </a:cubicBezTo>
                <a:cubicBezTo>
                  <a:pt x="5153136" y="1027604"/>
                  <a:pt x="5150541" y="1037769"/>
                  <a:pt x="5158060" y="1041298"/>
                </a:cubicBezTo>
                <a:cubicBezTo>
                  <a:pt x="5160736" y="1069959"/>
                  <a:pt x="5166712" y="1157573"/>
                  <a:pt x="5167748" y="1191072"/>
                </a:cubicBezTo>
                <a:cubicBezTo>
                  <a:pt x="5168070" y="1203028"/>
                  <a:pt x="5163950" y="1230340"/>
                  <a:pt x="5164272" y="1242296"/>
                </a:cubicBezTo>
                <a:cubicBezTo>
                  <a:pt x="5161807" y="1298999"/>
                  <a:pt x="5159110" y="1312919"/>
                  <a:pt x="5155263" y="1348034"/>
                </a:cubicBezTo>
                <a:cubicBezTo>
                  <a:pt x="5157088" y="1374820"/>
                  <a:pt x="5158911" y="1401606"/>
                  <a:pt x="5160734" y="1428391"/>
                </a:cubicBezTo>
                <a:lnTo>
                  <a:pt x="5155592" y="1440386"/>
                </a:lnTo>
                <a:cubicBezTo>
                  <a:pt x="5149871" y="1467721"/>
                  <a:pt x="5155467" y="1500606"/>
                  <a:pt x="5142766" y="1518093"/>
                </a:cubicBezTo>
                <a:lnTo>
                  <a:pt x="5140732" y="1544681"/>
                </a:lnTo>
                <a:cubicBezTo>
                  <a:pt x="5140711" y="1547195"/>
                  <a:pt x="5140690" y="1549708"/>
                  <a:pt x="5140669" y="1552222"/>
                </a:cubicBezTo>
                <a:lnTo>
                  <a:pt x="5142993" y="1557256"/>
                </a:lnTo>
                <a:cubicBezTo>
                  <a:pt x="5142831" y="1583627"/>
                  <a:pt x="5139823" y="1684782"/>
                  <a:pt x="5139693" y="1710451"/>
                </a:cubicBezTo>
                <a:lnTo>
                  <a:pt x="5142213" y="1711271"/>
                </a:lnTo>
                <a:cubicBezTo>
                  <a:pt x="5144305" y="1717945"/>
                  <a:pt x="5148060" y="1725609"/>
                  <a:pt x="5149268" y="1749523"/>
                </a:cubicBezTo>
                <a:cubicBezTo>
                  <a:pt x="5138028" y="1779316"/>
                  <a:pt x="5164555" y="1817722"/>
                  <a:pt x="5149458" y="1854755"/>
                </a:cubicBezTo>
                <a:cubicBezTo>
                  <a:pt x="5145777" y="1868269"/>
                  <a:pt x="5145835" y="1909447"/>
                  <a:pt x="5152818" y="1916835"/>
                </a:cubicBezTo>
                <a:cubicBezTo>
                  <a:pt x="5152247" y="2698926"/>
                  <a:pt x="5157316" y="5786021"/>
                  <a:pt x="5145744" y="6556712"/>
                </a:cubicBezTo>
                <a:lnTo>
                  <a:pt x="5136825" y="6607287"/>
                </a:lnTo>
                <a:cubicBezTo>
                  <a:pt x="5136705" y="6628131"/>
                  <a:pt x="5108682" y="6642248"/>
                  <a:pt x="5087705" y="6642302"/>
                </a:cubicBezTo>
                <a:lnTo>
                  <a:pt x="38102" y="6638132"/>
                </a:lnTo>
                <a:cubicBezTo>
                  <a:pt x="17083" y="6638078"/>
                  <a:pt x="60" y="6621161"/>
                  <a:pt x="0" y="6600274"/>
                </a:cubicBezTo>
                <a:close/>
              </a:path>
            </a:pathLst>
          </a:custGeom>
          <a:solidFill>
            <a:srgbClr val="FFFFFF"/>
          </a:solidFill>
          <a:ln w="9525" cap="flat">
            <a:noFill/>
            <a:prstDash val="solid"/>
            <a:miter/>
          </a:ln>
        </p:spPr>
        <p:txBody>
          <a:bodyPr wrap="square"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90B64B6-52EF-4B28-B517-0F9881452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691138">
            <a:off x="766453" y="-13671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4" name="Resim 4" descr="metin içeren bir resim&#10;&#10;Açıklama otomatik olarak oluşturuldu">
            <a:extLst>
              <a:ext uri="{FF2B5EF4-FFF2-40B4-BE49-F238E27FC236}">
                <a16:creationId xmlns:a16="http://schemas.microsoft.com/office/drawing/2014/main" id="{0361A070-2EA5-D02E-C75D-611191B09D7B}"/>
              </a:ext>
            </a:extLst>
          </p:cNvPr>
          <p:cNvPicPr>
            <a:picLocks noGrp="1" noChangeAspect="1"/>
          </p:cNvPicPr>
          <p:nvPr>
            <p:ph idx="1"/>
          </p:nvPr>
        </p:nvPicPr>
        <p:blipFill>
          <a:blip r:embed="rId3"/>
          <a:stretch>
            <a:fillRect/>
          </a:stretch>
        </p:blipFill>
        <p:spPr>
          <a:xfrm>
            <a:off x="1927017" y="1073683"/>
            <a:ext cx="4524796" cy="4789233"/>
          </a:xfrm>
          <a:prstGeom prst="rect">
            <a:avLst/>
          </a:prstGeom>
        </p:spPr>
      </p:pic>
      <p:sp>
        <p:nvSpPr>
          <p:cNvPr id="2" name="Başlık 1">
            <a:extLst>
              <a:ext uri="{FF2B5EF4-FFF2-40B4-BE49-F238E27FC236}">
                <a16:creationId xmlns:a16="http://schemas.microsoft.com/office/drawing/2014/main" id="{531927DD-AF63-A174-4A4A-0D1EF27467D2}"/>
              </a:ext>
            </a:extLst>
          </p:cNvPr>
          <p:cNvSpPr>
            <a:spLocks noGrp="1"/>
          </p:cNvSpPr>
          <p:nvPr>
            <p:ph type="title"/>
          </p:nvPr>
        </p:nvSpPr>
        <p:spPr>
          <a:xfrm>
            <a:off x="6798365" y="3270249"/>
            <a:ext cx="4707837" cy="3085755"/>
          </a:xfrm>
        </p:spPr>
        <p:txBody>
          <a:bodyPr vert="horz" lIns="91440" tIns="45720" rIns="91440" bIns="45720" rtlCol="0" anchor="t">
            <a:normAutofit/>
          </a:bodyPr>
          <a:lstStyle/>
          <a:p>
            <a:pPr algn="r"/>
            <a:r>
              <a:rPr lang="en-US" sz="5400" noProof="1"/>
              <a:t>Artıları</a:t>
            </a:r>
          </a:p>
        </p:txBody>
      </p:sp>
      <p:grpSp>
        <p:nvGrpSpPr>
          <p:cNvPr id="23" name="Group 22">
            <a:extLst>
              <a:ext uri="{FF2B5EF4-FFF2-40B4-BE49-F238E27FC236}">
                <a16:creationId xmlns:a16="http://schemas.microsoft.com/office/drawing/2014/main" id="{6245FAB1-8376-47AA-BCD3-F8053CD6FC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4" name="Group 23">
              <a:extLst>
                <a:ext uri="{FF2B5EF4-FFF2-40B4-BE49-F238E27FC236}">
                  <a16:creationId xmlns:a16="http://schemas.microsoft.com/office/drawing/2014/main" id="{12B88412-E765-4DE3-8007-A72DAFB06E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6" name="Straight Connector 25">
                <a:extLst>
                  <a:ext uri="{FF2B5EF4-FFF2-40B4-BE49-F238E27FC236}">
                    <a16:creationId xmlns:a16="http://schemas.microsoft.com/office/drawing/2014/main" id="{DFE6A0F6-D56F-463C-B837-479041A651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E2628D-2B89-4F1A-996E-FE8BE43941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981684C2-6B30-4C15-B17B-E6F56632D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Tree>
    <p:extLst>
      <p:ext uri="{BB962C8B-B14F-4D97-AF65-F5344CB8AC3E}">
        <p14:creationId xmlns:p14="http://schemas.microsoft.com/office/powerpoint/2010/main" val="14039316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7" name="Group 56">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9" name="Straight Connector 58">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Oval 57">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62" name="Rectangle 61">
            <a:extLst>
              <a:ext uri="{FF2B5EF4-FFF2-40B4-BE49-F238E27FC236}">
                <a16:creationId xmlns:a16="http://schemas.microsoft.com/office/drawing/2014/main" id="{06E29850-FF8C-4A70-A54F-29A8CFCF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nvGrpSpPr>
          <p:cNvPr id="64" name="Group 63">
            <a:extLst>
              <a:ext uri="{FF2B5EF4-FFF2-40B4-BE49-F238E27FC236}">
                <a16:creationId xmlns:a16="http://schemas.microsoft.com/office/drawing/2014/main" id="{179E390A-405A-41FF-B91F-F5FAA0E594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65" name="Group 64">
              <a:extLst>
                <a:ext uri="{FF2B5EF4-FFF2-40B4-BE49-F238E27FC236}">
                  <a16:creationId xmlns:a16="http://schemas.microsoft.com/office/drawing/2014/main" id="{7EAEBC66-E1C6-46AE-8EF1-E28EFEA3F8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67" name="Straight Connector 66">
                <a:extLst>
                  <a:ext uri="{FF2B5EF4-FFF2-40B4-BE49-F238E27FC236}">
                    <a16:creationId xmlns:a16="http://schemas.microsoft.com/office/drawing/2014/main" id="{F82A7822-6056-4415-A0D2-5FB3A84E8E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E9B269-BA82-4AF1-BDBF-87F4800265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Oval 65">
              <a:extLst>
                <a:ext uri="{FF2B5EF4-FFF2-40B4-BE49-F238E27FC236}">
                  <a16:creationId xmlns:a16="http://schemas.microsoft.com/office/drawing/2014/main" id="{2950F564-36B0-4A58-84A7-3B03BE6C4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p:nvSpPr>
          <p:cNvPr id="70" name="Freeform: Shape 69">
            <a:extLst>
              <a:ext uri="{FF2B5EF4-FFF2-40B4-BE49-F238E27FC236}">
                <a16:creationId xmlns:a16="http://schemas.microsoft.com/office/drawing/2014/main" id="{32B2619C-2C88-4DD6-96FE-CF708FF6A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5382" y="0"/>
            <a:ext cx="7266618" cy="6858000"/>
          </a:xfrm>
          <a:custGeom>
            <a:avLst/>
            <a:gdLst>
              <a:gd name="connsiteX0" fmla="*/ 414076 w 7266618"/>
              <a:gd name="connsiteY0" fmla="*/ 0 h 6858000"/>
              <a:gd name="connsiteX1" fmla="*/ 7266618 w 7266618"/>
              <a:gd name="connsiteY1" fmla="*/ 0 h 6858000"/>
              <a:gd name="connsiteX2" fmla="*/ 7266618 w 7266618"/>
              <a:gd name="connsiteY2" fmla="*/ 6858000 h 6858000"/>
              <a:gd name="connsiteX3" fmla="*/ 7086013 w 7266618"/>
              <a:gd name="connsiteY3" fmla="*/ 6858000 h 6858000"/>
              <a:gd name="connsiteX4" fmla="*/ 0 w 7266618"/>
              <a:gd name="connsiteY4" fmla="*/ 639950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617" h="6858000">
                <a:moveTo>
                  <a:pt x="414076" y="0"/>
                </a:moveTo>
                <a:lnTo>
                  <a:pt x="7266618" y="0"/>
                </a:lnTo>
                <a:lnTo>
                  <a:pt x="7266618" y="6858000"/>
                </a:lnTo>
                <a:lnTo>
                  <a:pt x="7086013" y="6858000"/>
                </a:lnTo>
                <a:lnTo>
                  <a:pt x="0" y="6399503"/>
                </a:lnTo>
                <a:close/>
              </a:path>
            </a:pathLst>
          </a:custGeom>
          <a:solidFill>
            <a:schemeClr val="tx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72" name="Freeform: Shape 71">
            <a:extLst>
              <a:ext uri="{FF2B5EF4-FFF2-40B4-BE49-F238E27FC236}">
                <a16:creationId xmlns:a16="http://schemas.microsoft.com/office/drawing/2014/main" id="{AE3A44A7-098D-4DB2-9081-4499626D1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762" y="1"/>
            <a:ext cx="7144238" cy="6763357"/>
          </a:xfrm>
          <a:custGeom>
            <a:avLst/>
            <a:gdLst>
              <a:gd name="connsiteX0" fmla="*/ 405160 w 7144238"/>
              <a:gd name="connsiteY0" fmla="*/ 0 h 6763357"/>
              <a:gd name="connsiteX1" fmla="*/ 7144238 w 7144238"/>
              <a:gd name="connsiteY1" fmla="*/ 0 h 6763357"/>
              <a:gd name="connsiteX2" fmla="*/ 7144238 w 7144238"/>
              <a:gd name="connsiteY2" fmla="*/ 6763357 h 6763357"/>
              <a:gd name="connsiteX3" fmla="*/ 6459827 w 7144238"/>
              <a:gd name="connsiteY3" fmla="*/ 6719077 h 6763357"/>
              <a:gd name="connsiteX4" fmla="*/ 6425309 w 7144238"/>
              <a:gd name="connsiteY4" fmla="*/ 6728146 h 6763357"/>
              <a:gd name="connsiteX5" fmla="*/ 6379064 w 7144238"/>
              <a:gd name="connsiteY5" fmla="*/ 6724689 h 6763357"/>
              <a:gd name="connsiteX6" fmla="*/ 6358967 w 7144238"/>
              <a:gd name="connsiteY6" fmla="*/ 6735815 h 6763357"/>
              <a:gd name="connsiteX7" fmla="*/ 6340027 w 7144238"/>
              <a:gd name="connsiteY7" fmla="*/ 6739948 h 6763357"/>
              <a:gd name="connsiteX8" fmla="*/ 6325659 w 7144238"/>
              <a:gd name="connsiteY8" fmla="*/ 6739848 h 6763357"/>
              <a:gd name="connsiteX9" fmla="*/ 6311135 w 7144238"/>
              <a:gd name="connsiteY9" fmla="*/ 6731574 h 6763357"/>
              <a:gd name="connsiteX10" fmla="*/ 6300815 w 7144238"/>
              <a:gd name="connsiteY10" fmla="*/ 6733959 h 6763357"/>
              <a:gd name="connsiteX11" fmla="*/ 6282467 w 7144238"/>
              <a:gd name="connsiteY11" fmla="*/ 6724911 h 6763357"/>
              <a:gd name="connsiteX12" fmla="*/ 6255353 w 7144238"/>
              <a:gd name="connsiteY12" fmla="*/ 6715920 h 6763357"/>
              <a:gd name="connsiteX13" fmla="*/ 6236864 w 7144238"/>
              <a:gd name="connsiteY13" fmla="*/ 6707006 h 6763357"/>
              <a:gd name="connsiteX14" fmla="*/ 6233355 w 7144238"/>
              <a:gd name="connsiteY14" fmla="*/ 6704418 h 6763357"/>
              <a:gd name="connsiteX15" fmla="*/ 6109120 w 7144238"/>
              <a:gd name="connsiteY15" fmla="*/ 6696380 h 6763357"/>
              <a:gd name="connsiteX16" fmla="*/ 6099785 w 7144238"/>
              <a:gd name="connsiteY16" fmla="*/ 6698416 h 6763357"/>
              <a:gd name="connsiteX17" fmla="*/ 6069037 w 7144238"/>
              <a:gd name="connsiteY17" fmla="*/ 6693786 h 6763357"/>
              <a:gd name="connsiteX18" fmla="*/ 6064316 w 7144238"/>
              <a:gd name="connsiteY18" fmla="*/ 6697077 h 6763357"/>
              <a:gd name="connsiteX19" fmla="*/ 6034319 w 7144238"/>
              <a:gd name="connsiteY19" fmla="*/ 6691540 h 6763357"/>
              <a:gd name="connsiteX20" fmla="*/ 6001003 w 7144238"/>
              <a:gd name="connsiteY20" fmla="*/ 6692438 h 6763357"/>
              <a:gd name="connsiteX21" fmla="*/ 5998001 w 7144238"/>
              <a:gd name="connsiteY21" fmla="*/ 6700454 h 6763357"/>
              <a:gd name="connsiteX22" fmla="*/ 5990691 w 7144238"/>
              <a:gd name="connsiteY22" fmla="*/ 6700703 h 6763357"/>
              <a:gd name="connsiteX23" fmla="*/ 5979267 w 7144238"/>
              <a:gd name="connsiteY23" fmla="*/ 6699807 h 6763357"/>
              <a:gd name="connsiteX24" fmla="*/ 5954209 w 7144238"/>
              <a:gd name="connsiteY24" fmla="*/ 6689568 h 6763357"/>
              <a:gd name="connsiteX25" fmla="*/ 18822 w 7144238"/>
              <a:gd name="connsiteY25" fmla="*/ 6306907 h 6763357"/>
              <a:gd name="connsiteX26" fmla="*/ 166 w 7144238"/>
              <a:gd name="connsiteY26" fmla="*/ 6263796 h 676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4238" h="6763357">
                <a:moveTo>
                  <a:pt x="405160" y="0"/>
                </a:moveTo>
                <a:lnTo>
                  <a:pt x="7144238" y="0"/>
                </a:lnTo>
                <a:lnTo>
                  <a:pt x="7144238" y="6763357"/>
                </a:lnTo>
                <a:lnTo>
                  <a:pt x="6459827" y="6719077"/>
                </a:lnTo>
                <a:lnTo>
                  <a:pt x="6425309" y="6728146"/>
                </a:lnTo>
                <a:cubicBezTo>
                  <a:pt x="6409895" y="6726993"/>
                  <a:pt x="6394479" y="6725842"/>
                  <a:pt x="6379064" y="6724689"/>
                </a:cubicBezTo>
                <a:cubicBezTo>
                  <a:pt x="6372030" y="6715563"/>
                  <a:pt x="6365385" y="6732086"/>
                  <a:pt x="6358967" y="6735815"/>
                </a:cubicBezTo>
                <a:lnTo>
                  <a:pt x="6340027" y="6739948"/>
                </a:lnTo>
                <a:cubicBezTo>
                  <a:pt x="6335238" y="6739915"/>
                  <a:pt x="6330449" y="6739881"/>
                  <a:pt x="6325659" y="6739848"/>
                </a:cubicBezTo>
                <a:lnTo>
                  <a:pt x="6311135" y="6731574"/>
                </a:lnTo>
                <a:cubicBezTo>
                  <a:pt x="6306994" y="6730594"/>
                  <a:pt x="6305592" y="6735069"/>
                  <a:pt x="6300815" y="6733959"/>
                </a:cubicBezTo>
                <a:lnTo>
                  <a:pt x="6282467" y="6724911"/>
                </a:lnTo>
                <a:lnTo>
                  <a:pt x="6255353" y="6715920"/>
                </a:lnTo>
                <a:lnTo>
                  <a:pt x="6236864" y="6707006"/>
                </a:lnTo>
                <a:lnTo>
                  <a:pt x="6233355" y="6704418"/>
                </a:lnTo>
                <a:lnTo>
                  <a:pt x="6109120" y="6696380"/>
                </a:lnTo>
                <a:lnTo>
                  <a:pt x="6099785" y="6698416"/>
                </a:lnTo>
                <a:cubicBezTo>
                  <a:pt x="6089536" y="6696872"/>
                  <a:pt x="6079286" y="6695330"/>
                  <a:pt x="6069037" y="6693786"/>
                </a:cubicBezTo>
                <a:lnTo>
                  <a:pt x="6064316" y="6697077"/>
                </a:lnTo>
                <a:lnTo>
                  <a:pt x="6034319" y="6691540"/>
                </a:lnTo>
                <a:cubicBezTo>
                  <a:pt x="6024275" y="6691397"/>
                  <a:pt x="6006982" y="6689475"/>
                  <a:pt x="6001003" y="6692438"/>
                </a:cubicBezTo>
                <a:lnTo>
                  <a:pt x="5998001" y="6700454"/>
                </a:lnTo>
                <a:lnTo>
                  <a:pt x="5990691" y="6700703"/>
                </a:lnTo>
                <a:cubicBezTo>
                  <a:pt x="5990200" y="6700044"/>
                  <a:pt x="5979695" y="6699887"/>
                  <a:pt x="5979267" y="6699807"/>
                </a:cubicBezTo>
                <a:lnTo>
                  <a:pt x="5954209" y="6689568"/>
                </a:lnTo>
                <a:cubicBezTo>
                  <a:pt x="4960801" y="6624085"/>
                  <a:pt x="1011162" y="6377869"/>
                  <a:pt x="18822" y="6306907"/>
                </a:cubicBezTo>
                <a:cubicBezTo>
                  <a:pt x="7045" y="6306088"/>
                  <a:pt x="-1290" y="6286821"/>
                  <a:pt x="166" y="626379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23" name="Resim 24">
            <a:extLst>
              <a:ext uri="{FF2B5EF4-FFF2-40B4-BE49-F238E27FC236}">
                <a16:creationId xmlns:a16="http://schemas.microsoft.com/office/drawing/2014/main" id="{FDC4A7A2-3AB3-403E-4C36-2F6EF04AF825}"/>
              </a:ext>
            </a:extLst>
          </p:cNvPr>
          <p:cNvPicPr>
            <a:picLocks noGrp="1" noChangeAspect="1"/>
          </p:cNvPicPr>
          <p:nvPr>
            <p:ph sz="half" idx="2"/>
          </p:nvPr>
        </p:nvPicPr>
        <p:blipFill>
          <a:blip r:embed="rId2"/>
          <a:stretch>
            <a:fillRect/>
          </a:stretch>
        </p:blipFill>
        <p:spPr>
          <a:xfrm rot="210346">
            <a:off x="5550142" y="983855"/>
            <a:ext cx="6417380" cy="4444034"/>
          </a:xfrm>
          <a:prstGeom prst="rect">
            <a:avLst/>
          </a:prstGeom>
        </p:spPr>
      </p:pic>
      <p:sp>
        <p:nvSpPr>
          <p:cNvPr id="2" name="Başlık 1">
            <a:extLst>
              <a:ext uri="{FF2B5EF4-FFF2-40B4-BE49-F238E27FC236}">
                <a16:creationId xmlns:a16="http://schemas.microsoft.com/office/drawing/2014/main" id="{2DCF0B66-AAE4-E348-F828-326F5FABE107}"/>
              </a:ext>
            </a:extLst>
          </p:cNvPr>
          <p:cNvSpPr>
            <a:spLocks noGrp="1"/>
          </p:cNvSpPr>
          <p:nvPr>
            <p:ph type="title"/>
          </p:nvPr>
        </p:nvSpPr>
        <p:spPr>
          <a:xfrm>
            <a:off x="1219199" y="365125"/>
            <a:ext cx="4876801" cy="2225675"/>
          </a:xfrm>
        </p:spPr>
        <p:txBody>
          <a:bodyPr vert="horz" lIns="91440" tIns="45720" rIns="91440" bIns="45720" rtlCol="0" anchor="b">
            <a:normAutofit/>
          </a:bodyPr>
          <a:lstStyle/>
          <a:p>
            <a:r>
              <a:rPr lang="en-US" noProof="1"/>
              <a:t>Kontrollü erişim</a:t>
            </a:r>
            <a:endParaRPr lang="tr-TR"/>
          </a:p>
        </p:txBody>
      </p:sp>
      <p:sp>
        <p:nvSpPr>
          <p:cNvPr id="3" name="İçerik Yer Tutucusu 2">
            <a:extLst>
              <a:ext uri="{FF2B5EF4-FFF2-40B4-BE49-F238E27FC236}">
                <a16:creationId xmlns:a16="http://schemas.microsoft.com/office/drawing/2014/main" id="{AC16AB75-9169-2AE2-3F5D-CF9BA5D3AB7A}"/>
              </a:ext>
            </a:extLst>
          </p:cNvPr>
          <p:cNvSpPr>
            <a:spLocks noGrp="1"/>
          </p:cNvSpPr>
          <p:nvPr>
            <p:ph sz="half" idx="1"/>
          </p:nvPr>
        </p:nvSpPr>
        <p:spPr>
          <a:xfrm>
            <a:off x="1012372" y="2955925"/>
            <a:ext cx="3492381" cy="3216274"/>
          </a:xfrm>
        </p:spPr>
        <p:txBody>
          <a:bodyPr vert="horz" lIns="91440" tIns="45720" rIns="91440" bIns="45720" rtlCol="0" anchor="t">
            <a:normAutofit/>
          </a:bodyPr>
          <a:lstStyle/>
          <a:p>
            <a:r>
              <a:rPr lang="en-US" noProof="1"/>
              <a:t>Tek obje kullanıldığından ve bu obje kapsüllediğinden nasıl ve ne zaman ulaşılacağının üzerine sıkı bir kontrolü vardır.</a:t>
            </a:r>
          </a:p>
        </p:txBody>
      </p:sp>
      <p:sp>
        <p:nvSpPr>
          <p:cNvPr id="74" name="Freeform: Shape 73">
            <a:extLst>
              <a:ext uri="{FF2B5EF4-FFF2-40B4-BE49-F238E27FC236}">
                <a16:creationId xmlns:a16="http://schemas.microsoft.com/office/drawing/2014/main" id="{4F1CB7E3-24EA-46FC-AFBA-DD5B72918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622472">
            <a:off x="5164842" y="5468998"/>
            <a:ext cx="465088" cy="140640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Tree>
    <p:extLst>
      <p:ext uri="{BB962C8B-B14F-4D97-AF65-F5344CB8AC3E}">
        <p14:creationId xmlns:p14="http://schemas.microsoft.com/office/powerpoint/2010/main" val="34836842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p:nvSpPr>
          <p:cNvPr id="16" name="Rectangle 15">
            <a:extLst>
              <a:ext uri="{FF2B5EF4-FFF2-40B4-BE49-F238E27FC236}">
                <a16:creationId xmlns:a16="http://schemas.microsoft.com/office/drawing/2014/main" id="{06B6DD6F-E168-490A-A0B2-699190DC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18" name="Rectangle 17">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47920">
            <a:off x="849621" y="915045"/>
            <a:ext cx="5446522" cy="4316000"/>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0" name="Freeform: Shape 19">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47920">
            <a:off x="1514337" y="447284"/>
            <a:ext cx="4122174" cy="5235577"/>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blipFill>
            <a:blip r:embed="rId2"/>
            <a:tile tx="0" ty="0" sx="100000" sy="100000" flip="none" algn="tl"/>
          </a:blipFill>
          <a:ln w="9525" cap="flat">
            <a:noFill/>
            <a:prstDash val="solid"/>
            <a:miter/>
          </a:ln>
        </p:spPr>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5" name="Resim 5">
            <a:extLst>
              <a:ext uri="{FF2B5EF4-FFF2-40B4-BE49-F238E27FC236}">
                <a16:creationId xmlns:a16="http://schemas.microsoft.com/office/drawing/2014/main" id="{152044B1-B6C8-317B-8731-F9C23DAD214F}"/>
              </a:ext>
            </a:extLst>
          </p:cNvPr>
          <p:cNvPicPr>
            <a:picLocks noGrp="1" noChangeAspect="1"/>
          </p:cNvPicPr>
          <p:nvPr>
            <p:ph sz="half" idx="2"/>
          </p:nvPr>
        </p:nvPicPr>
        <p:blipFill>
          <a:blip r:embed="rId3">
            <a:alphaModFix amt="84000"/>
          </a:blip>
          <a:srcRect r="3149" b="-1"/>
          <a:stretch>
            <a:fillRect/>
          </a:stretch>
        </p:blipFill>
        <p:spPr>
          <a:xfrm>
            <a:off x="816531" y="833610"/>
            <a:ext cx="5517787" cy="4472333"/>
          </a:xfrm>
          <a:custGeom>
            <a:avLst/>
            <a:gdLst/>
            <a:ahLst/>
            <a:cxnLst/>
            <a:rect l="l" t="t" r="r" b="b"/>
            <a:pathLst>
              <a:path w="5517787" h="4472333">
                <a:moveTo>
                  <a:pt x="5199334" y="0"/>
                </a:moveTo>
                <a:cubicBezTo>
                  <a:pt x="5209814" y="5031"/>
                  <a:pt x="5211549" y="6498"/>
                  <a:pt x="5218118" y="16022"/>
                </a:cubicBezTo>
                <a:lnTo>
                  <a:pt x="5221430" y="30155"/>
                </a:lnTo>
                <a:cubicBezTo>
                  <a:pt x="5233761" y="196710"/>
                  <a:pt x="5255167" y="487447"/>
                  <a:pt x="5281101" y="840236"/>
                </a:cubicBezTo>
                <a:lnTo>
                  <a:pt x="5282551" y="859969"/>
                </a:lnTo>
                <a:lnTo>
                  <a:pt x="5282562" y="859986"/>
                </a:lnTo>
                <a:lnTo>
                  <a:pt x="5517712" y="4061104"/>
                </a:lnTo>
                <a:cubicBezTo>
                  <a:pt x="5518872" y="4077535"/>
                  <a:pt x="5506545" y="4091821"/>
                  <a:pt x="5490120" y="4093069"/>
                </a:cubicBezTo>
                <a:cubicBezTo>
                  <a:pt x="4625183" y="4161596"/>
                  <a:pt x="1193739" y="4413665"/>
                  <a:pt x="328087" y="4472264"/>
                </a:cubicBezTo>
                <a:cubicBezTo>
                  <a:pt x="311684" y="4473376"/>
                  <a:pt x="297453" y="4461060"/>
                  <a:pt x="296206" y="4444668"/>
                </a:cubicBezTo>
                <a:lnTo>
                  <a:pt x="293235" y="4404230"/>
                </a:lnTo>
                <a:lnTo>
                  <a:pt x="293234" y="4404228"/>
                </a:lnTo>
                <a:lnTo>
                  <a:pt x="94" y="413698"/>
                </a:lnTo>
                <a:cubicBezTo>
                  <a:pt x="-893" y="399508"/>
                  <a:pt x="6013" y="387469"/>
                  <a:pt x="15568" y="386729"/>
                </a:cubicBezTo>
                <a:lnTo>
                  <a:pt x="804553" y="328772"/>
                </a:lnTo>
                <a:lnTo>
                  <a:pt x="829775" y="319650"/>
                </a:lnTo>
                <a:cubicBezTo>
                  <a:pt x="844253" y="318907"/>
                  <a:pt x="847789" y="323174"/>
                  <a:pt x="856796" y="324934"/>
                </a:cubicBezTo>
                <a:lnTo>
                  <a:pt x="1209795" y="299003"/>
                </a:lnTo>
                <a:lnTo>
                  <a:pt x="1256651" y="295561"/>
                </a:lnTo>
                <a:lnTo>
                  <a:pt x="1282256" y="285933"/>
                </a:lnTo>
                <a:cubicBezTo>
                  <a:pt x="1293236" y="291321"/>
                  <a:pt x="1300052" y="278709"/>
                  <a:pt x="1308365" y="275138"/>
                </a:cubicBezTo>
                <a:lnTo>
                  <a:pt x="1333870" y="269436"/>
                </a:lnTo>
                <a:lnTo>
                  <a:pt x="1353677" y="267388"/>
                </a:lnTo>
                <a:lnTo>
                  <a:pt x="1374856" y="271072"/>
                </a:lnTo>
                <a:cubicBezTo>
                  <a:pt x="1380699" y="271151"/>
                  <a:pt x="1381996" y="267795"/>
                  <a:pt x="1388735" y="267872"/>
                </a:cubicBezTo>
                <a:lnTo>
                  <a:pt x="1415290" y="271536"/>
                </a:lnTo>
                <a:lnTo>
                  <a:pt x="1453914" y="273870"/>
                </a:lnTo>
                <a:lnTo>
                  <a:pt x="1480645" y="277419"/>
                </a:lnTo>
                <a:lnTo>
                  <a:pt x="1485845" y="278725"/>
                </a:lnTo>
                <a:lnTo>
                  <a:pt x="1658122" y="266069"/>
                </a:lnTo>
                <a:lnTo>
                  <a:pt x="1670693" y="263259"/>
                </a:lnTo>
                <a:lnTo>
                  <a:pt x="1713706" y="261986"/>
                </a:lnTo>
                <a:lnTo>
                  <a:pt x="1719744" y="258972"/>
                </a:lnTo>
                <a:lnTo>
                  <a:pt x="1761849" y="258450"/>
                </a:lnTo>
                <a:cubicBezTo>
                  <a:pt x="1775704" y="257068"/>
                  <a:pt x="1799799" y="255872"/>
                  <a:pt x="1807616" y="252905"/>
                </a:cubicBezTo>
                <a:lnTo>
                  <a:pt x="1810616" y="246818"/>
                </a:lnTo>
                <a:lnTo>
                  <a:pt x="1820651" y="245565"/>
                </a:lnTo>
                <a:cubicBezTo>
                  <a:pt x="1821421" y="245959"/>
                  <a:pt x="1835914" y="244519"/>
                  <a:pt x="1836516" y="244513"/>
                </a:cubicBezTo>
                <a:lnTo>
                  <a:pt x="1872484" y="248027"/>
                </a:lnTo>
                <a:close/>
              </a:path>
            </a:pathLst>
          </a:custGeom>
        </p:spPr>
      </p:pic>
      <p:sp>
        <p:nvSpPr>
          <p:cNvPr id="2" name="Başlık 1">
            <a:extLst>
              <a:ext uri="{FF2B5EF4-FFF2-40B4-BE49-F238E27FC236}">
                <a16:creationId xmlns:a16="http://schemas.microsoft.com/office/drawing/2014/main" id="{B1EAB7FB-D191-5F4D-52B7-46E7D27E8635}"/>
              </a:ext>
            </a:extLst>
          </p:cNvPr>
          <p:cNvSpPr>
            <a:spLocks noGrp="1"/>
          </p:cNvSpPr>
          <p:nvPr>
            <p:ph type="title"/>
          </p:nvPr>
        </p:nvSpPr>
        <p:spPr>
          <a:xfrm>
            <a:off x="5593606" y="939799"/>
            <a:ext cx="5781863" cy="1659965"/>
          </a:xfrm>
        </p:spPr>
        <p:txBody>
          <a:bodyPr vert="horz" lIns="91440" tIns="45720" rIns="91440" bIns="45720" rtlCol="0" anchor="b">
            <a:normAutofit/>
          </a:bodyPr>
          <a:lstStyle/>
          <a:p>
            <a:r>
              <a:rPr lang="en-US" noProof="1"/>
              <a:t>Bir Kere Yaratılma</a:t>
            </a:r>
          </a:p>
        </p:txBody>
      </p:sp>
      <p:sp>
        <p:nvSpPr>
          <p:cNvPr id="22" name="Freeform: Shape 21">
            <a:extLst>
              <a:ext uri="{FF2B5EF4-FFF2-40B4-BE49-F238E27FC236}">
                <a16:creationId xmlns:a16="http://schemas.microsoft.com/office/drawing/2014/main" id="{7EA60060-A93B-4C68-8571-20F442790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88475">
            <a:off x="3292902" y="4288917"/>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3" name="İçerik Yer Tutucusu 2">
            <a:extLst>
              <a:ext uri="{FF2B5EF4-FFF2-40B4-BE49-F238E27FC236}">
                <a16:creationId xmlns:a16="http://schemas.microsoft.com/office/drawing/2014/main" id="{6E9BBD35-05B5-3142-EE80-A913F974BF6A}"/>
              </a:ext>
            </a:extLst>
          </p:cNvPr>
          <p:cNvSpPr>
            <a:spLocks noGrp="1"/>
          </p:cNvSpPr>
          <p:nvPr>
            <p:ph sz="half" idx="1"/>
          </p:nvPr>
        </p:nvSpPr>
        <p:spPr>
          <a:xfrm>
            <a:off x="7152968" y="2961280"/>
            <a:ext cx="3902381" cy="3210920"/>
          </a:xfrm>
        </p:spPr>
        <p:txBody>
          <a:bodyPr vert="horz" lIns="91440" tIns="45720" rIns="91440" bIns="45720" rtlCol="0" anchor="t">
            <a:normAutofit/>
          </a:bodyPr>
          <a:lstStyle/>
          <a:p>
            <a:r>
              <a:rPr lang="en-US" sz="2400" noProof="1"/>
              <a:t>Nesne bir kere yaratılıyor. Herkes bu sadece bu nesneyi kullandığı için hafızadan tasarruf sağlıyoruz.</a:t>
            </a:r>
          </a:p>
        </p:txBody>
      </p:sp>
      <p:grpSp>
        <p:nvGrpSpPr>
          <p:cNvPr id="24" name="Group 23">
            <a:extLst>
              <a:ext uri="{FF2B5EF4-FFF2-40B4-BE49-F238E27FC236}">
                <a16:creationId xmlns:a16="http://schemas.microsoft.com/office/drawing/2014/main" id="{086403E5-67F9-43E6-B7B1-C07EFE0A5C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5" name="Group 24">
              <a:extLst>
                <a:ext uri="{FF2B5EF4-FFF2-40B4-BE49-F238E27FC236}">
                  <a16:creationId xmlns:a16="http://schemas.microsoft.com/office/drawing/2014/main" id="{E9C7E316-2CF6-48D0-A945-584817B6F4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7" name="Straight Connector 26">
                <a:extLst>
                  <a:ext uri="{FF2B5EF4-FFF2-40B4-BE49-F238E27FC236}">
                    <a16:creationId xmlns:a16="http://schemas.microsoft.com/office/drawing/2014/main" id="{4C26CD1D-43A2-4516-BC5E-0704D3B10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6C5BDD-D91A-4A8D-9365-C3DCE47B27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4459A4D5-BA77-45AB-849F-FAF78F871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Tree>
    <p:extLst>
      <p:ext uri="{BB962C8B-B14F-4D97-AF65-F5344CB8AC3E}">
        <p14:creationId xmlns:p14="http://schemas.microsoft.com/office/powerpoint/2010/main" val="304337925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16" name="Rectangle 15">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18" name="Freeform: Shape 17">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0" name="Freeform: Shape 19">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5" name="Resim 5">
            <a:extLst>
              <a:ext uri="{FF2B5EF4-FFF2-40B4-BE49-F238E27FC236}">
                <a16:creationId xmlns:a16="http://schemas.microsoft.com/office/drawing/2014/main" id="{6E5A8CD6-71A1-F361-C5A0-688E6E4B16B3}"/>
              </a:ext>
            </a:extLst>
          </p:cNvPr>
          <p:cNvPicPr>
            <a:picLocks noGrp="1" noChangeAspect="1"/>
          </p:cNvPicPr>
          <p:nvPr>
            <p:ph sz="half" idx="2"/>
          </p:nvPr>
        </p:nvPicPr>
        <p:blipFill>
          <a:blip r:embed="rId3">
            <a:alphaModFix amt="84000"/>
          </a:blip>
          <a:srcRect l="2752" r="3838"/>
          <a:stretch>
            <a:fillRect/>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2" name="Başlık 1">
            <a:extLst>
              <a:ext uri="{FF2B5EF4-FFF2-40B4-BE49-F238E27FC236}">
                <a16:creationId xmlns:a16="http://schemas.microsoft.com/office/drawing/2014/main" id="{E472FF1E-DC77-D24C-E50A-0CB2D15B310C}"/>
              </a:ext>
            </a:extLst>
          </p:cNvPr>
          <p:cNvSpPr>
            <a:spLocks noGrp="1"/>
          </p:cNvSpPr>
          <p:nvPr>
            <p:ph type="title"/>
          </p:nvPr>
        </p:nvSpPr>
        <p:spPr>
          <a:xfrm>
            <a:off x="7510692" y="1122362"/>
            <a:ext cx="3995508" cy="3451215"/>
          </a:xfrm>
        </p:spPr>
        <p:txBody>
          <a:bodyPr vert="horz" lIns="91440" tIns="45720" rIns="91440" bIns="45720" rtlCol="0" anchor="b">
            <a:normAutofit/>
          </a:bodyPr>
          <a:lstStyle/>
          <a:p>
            <a:r>
              <a:rPr lang="en-US" sz="5400" i="1" kern="1200">
                <a:solidFill>
                  <a:srgbClr val="000000"/>
                </a:solidFill>
                <a:highlight>
                  <a:srgbClr val="FFFF00"/>
                </a:highlight>
                <a:latin typeface="+mj-lt"/>
                <a:ea typeface="+mj-ea"/>
                <a:cs typeface="+mj-cs"/>
              </a:rPr>
              <a:t>Esneklik</a:t>
            </a:r>
          </a:p>
        </p:txBody>
      </p:sp>
      <p:sp>
        <p:nvSpPr>
          <p:cNvPr id="3" name="İçerik Yer Tutucusu 2">
            <a:extLst>
              <a:ext uri="{FF2B5EF4-FFF2-40B4-BE49-F238E27FC236}">
                <a16:creationId xmlns:a16="http://schemas.microsoft.com/office/drawing/2014/main" id="{3DA364AF-BF56-4F87-F4C9-CA8AC9381E48}"/>
              </a:ext>
            </a:extLst>
          </p:cNvPr>
          <p:cNvSpPr>
            <a:spLocks noGrp="1"/>
          </p:cNvSpPr>
          <p:nvPr>
            <p:ph sz="half" idx="1"/>
          </p:nvPr>
        </p:nvSpPr>
        <p:spPr>
          <a:xfrm>
            <a:off x="8623760" y="4573577"/>
            <a:ext cx="2882439" cy="1815084"/>
          </a:xfrm>
        </p:spPr>
        <p:txBody>
          <a:bodyPr vert="horz" lIns="91440" tIns="45720" rIns="91440" bIns="45720" rtlCol="0" anchor="t">
            <a:noAutofit/>
          </a:bodyPr>
          <a:lstStyle/>
          <a:p>
            <a:pPr marL="0" indent="0">
              <a:lnSpc>
                <a:spcPct val="110000"/>
              </a:lnSpc>
              <a:buNone/>
            </a:pPr>
            <a:r>
              <a:rPr lang="en-US" sz="1800" kern="1200">
                <a:solidFill>
                  <a:schemeClr val="tx1"/>
                </a:solidFill>
                <a:latin typeface="+mn-lt"/>
                <a:ea typeface="+mn-ea"/>
                <a:cs typeface="+mn-cs"/>
              </a:rPr>
              <a:t>Nesneyi yaratma sürecinde tam kontrole sahibiz. Sınıf</a:t>
            </a:r>
            <a:r>
              <a:rPr lang="en-US" sz="1800"/>
              <a:t>,</a:t>
            </a:r>
            <a:r>
              <a:rPr lang="en-US" sz="1800" kern="1200">
                <a:solidFill>
                  <a:schemeClr val="tx1"/>
                </a:solidFill>
                <a:latin typeface="+mn-lt"/>
                <a:ea typeface="+mn-ea"/>
                <a:cs typeface="+mn-cs"/>
              </a:rPr>
              <a:t> yaratma sürecinde esnekliğe sahip.</a:t>
            </a:r>
            <a:endParaRPr lang="en-US" sz="1800" kern="1200">
              <a:solidFill>
                <a:schemeClr val="tx1"/>
              </a:solidFill>
              <a:latin typeface="+mn-lt"/>
            </a:endParaRPr>
          </a:p>
        </p:txBody>
      </p:sp>
      <p:sp>
        <p:nvSpPr>
          <p:cNvPr id="22" name="Freeform: Shape 21">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nvGrpSpPr>
          <p:cNvPr id="24" name="Group 23">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5" name="Group 24">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7" name="Straight Connector 26">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Tree>
    <p:extLst>
      <p:ext uri="{BB962C8B-B14F-4D97-AF65-F5344CB8AC3E}">
        <p14:creationId xmlns:p14="http://schemas.microsoft.com/office/powerpoint/2010/main" val="40783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70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0" name="Group 2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2" name="Straight Connector 3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3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27" name="Rectangle 34">
            <a:extLst>
              <a:ext uri="{FF2B5EF4-FFF2-40B4-BE49-F238E27FC236}">
                <a16:creationId xmlns:a16="http://schemas.microsoft.com/office/drawing/2014/main" id="{F01A671A-E9F8-48FE-9076-96B199CB8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8" name="Freeform: Shape 36">
            <a:extLst>
              <a:ext uri="{FF2B5EF4-FFF2-40B4-BE49-F238E27FC236}">
                <a16:creationId xmlns:a16="http://schemas.microsoft.com/office/drawing/2014/main" id="{6E9C8EDE-D3F5-488D-9B29-570A4C7A2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495" y="756876"/>
            <a:ext cx="6907276" cy="5395411"/>
          </a:xfrm>
          <a:custGeom>
            <a:avLst/>
            <a:gdLst>
              <a:gd name="connsiteX0" fmla="*/ 0 w 7008507"/>
              <a:gd name="connsiteY0" fmla="*/ 0 h 5446574"/>
              <a:gd name="connsiteX1" fmla="*/ 7008507 w 7008507"/>
              <a:gd name="connsiteY1" fmla="*/ 0 h 5446574"/>
              <a:gd name="connsiteX2" fmla="*/ 7008507 w 7008507"/>
              <a:gd name="connsiteY2" fmla="*/ 5446574 h 5446574"/>
              <a:gd name="connsiteX3" fmla="*/ 0 w 7008507"/>
              <a:gd name="connsiteY3" fmla="*/ 5446574 h 5446574"/>
            </a:gdLst>
            <a:ahLst/>
            <a:cxnLst>
              <a:cxn ang="0">
                <a:pos x="connsiteX0" y="connsiteY0"/>
              </a:cxn>
              <a:cxn ang="0">
                <a:pos x="connsiteX1" y="connsiteY1"/>
              </a:cxn>
              <a:cxn ang="0">
                <a:pos x="connsiteX2" y="connsiteY2"/>
              </a:cxn>
              <a:cxn ang="0">
                <a:pos x="connsiteX3" y="connsiteY3"/>
              </a:cxn>
            </a:cxnLst>
            <a:rect l="l" t="t" r="r" b="b"/>
            <a:pathLst>
              <a:path w="7008507" h="5446574">
                <a:moveTo>
                  <a:pt x="0" y="0"/>
                </a:moveTo>
                <a:lnTo>
                  <a:pt x="7008507" y="0"/>
                </a:lnTo>
                <a:lnTo>
                  <a:pt x="7008507" y="5446574"/>
                </a:lnTo>
                <a:lnTo>
                  <a:pt x="0" y="5446574"/>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34" name="Freeform: Shape 38">
            <a:extLst>
              <a:ext uri="{FF2B5EF4-FFF2-40B4-BE49-F238E27FC236}">
                <a16:creationId xmlns:a16="http://schemas.microsoft.com/office/drawing/2014/main" id="{33033CD3-BEA1-4A20-BD1B-86EB92A93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78343" y="127255"/>
            <a:ext cx="5209200" cy="6684754"/>
          </a:xfrm>
          <a:custGeom>
            <a:avLst/>
            <a:gdLst>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36825 w 5167765"/>
              <a:gd name="connsiteY29" fmla="*/ 6607287 h 6642302"/>
              <a:gd name="connsiteX30" fmla="*/ 5087705 w 5167765"/>
              <a:gd name="connsiteY30" fmla="*/ 6642302 h 6642302"/>
              <a:gd name="connsiteX31" fmla="*/ 38102 w 5167765"/>
              <a:gd name="connsiteY31" fmla="*/ 6638132 h 6642302"/>
              <a:gd name="connsiteX32" fmla="*/ 0 w 5167765"/>
              <a:gd name="connsiteY32" fmla="*/ 6600274 h 6642302"/>
              <a:gd name="connsiteX33" fmla="*/ 0 w 5167765"/>
              <a:gd name="connsiteY33" fmla="*/ 6600274 h 6642302"/>
              <a:gd name="connsiteX34" fmla="*/ 0 w 5167765"/>
              <a:gd name="connsiteY34" fmla="*/ 6600274 h 6642302"/>
              <a:gd name="connsiteX35" fmla="*/ 0 w 5167765"/>
              <a:gd name="connsiteY35" fmla="*/ 6600274 h 6642302"/>
              <a:gd name="connsiteX36" fmla="*/ 0 w 5167765"/>
              <a:gd name="connsiteY36" fmla="*/ 6600274 h 6642302"/>
              <a:gd name="connsiteX37" fmla="*/ 0 w 5167765"/>
              <a:gd name="connsiteY37" fmla="*/ 6600274 h 664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67765" h="6642302">
                <a:moveTo>
                  <a:pt x="0" y="6600274"/>
                </a:moveTo>
                <a:cubicBezTo>
                  <a:pt x="0" y="4416387"/>
                  <a:pt x="1" y="2232500"/>
                  <a:pt x="1" y="48613"/>
                </a:cubicBezTo>
                <a:cubicBezTo>
                  <a:pt x="1" y="27749"/>
                  <a:pt x="27928" y="0"/>
                  <a:pt x="48927" y="0"/>
                </a:cubicBezTo>
                <a:lnTo>
                  <a:pt x="4144602" y="0"/>
                </a:lnTo>
                <a:lnTo>
                  <a:pt x="4154695" y="4170"/>
                </a:lnTo>
                <a:lnTo>
                  <a:pt x="5087707" y="4170"/>
                </a:lnTo>
                <a:cubicBezTo>
                  <a:pt x="5150779" y="9976"/>
                  <a:pt x="5135433" y="38136"/>
                  <a:pt x="5144547" y="55428"/>
                </a:cubicBezTo>
                <a:cubicBezTo>
                  <a:pt x="5144478" y="66737"/>
                  <a:pt x="5142458" y="96613"/>
                  <a:pt x="5142389" y="107923"/>
                </a:cubicBezTo>
                <a:lnTo>
                  <a:pt x="5138561" y="812716"/>
                </a:lnTo>
                <a:lnTo>
                  <a:pt x="5141082" y="813536"/>
                </a:lnTo>
                <a:cubicBezTo>
                  <a:pt x="5143174" y="820210"/>
                  <a:pt x="5146929" y="827874"/>
                  <a:pt x="5148136" y="851789"/>
                </a:cubicBezTo>
                <a:cubicBezTo>
                  <a:pt x="5136897" y="881581"/>
                  <a:pt x="5163423" y="919987"/>
                  <a:pt x="5148328" y="957020"/>
                </a:cubicBezTo>
                <a:cubicBezTo>
                  <a:pt x="5144646" y="970534"/>
                  <a:pt x="5144703" y="1011712"/>
                  <a:pt x="5151687" y="1019100"/>
                </a:cubicBezTo>
                <a:cubicBezTo>
                  <a:pt x="5153136" y="1027604"/>
                  <a:pt x="5150541" y="1037769"/>
                  <a:pt x="5158060" y="1041298"/>
                </a:cubicBezTo>
                <a:cubicBezTo>
                  <a:pt x="5160736" y="1069959"/>
                  <a:pt x="5166712" y="1157573"/>
                  <a:pt x="5167748" y="1191072"/>
                </a:cubicBezTo>
                <a:cubicBezTo>
                  <a:pt x="5168070" y="1203028"/>
                  <a:pt x="5163950" y="1230340"/>
                  <a:pt x="5164272" y="1242296"/>
                </a:cubicBezTo>
                <a:cubicBezTo>
                  <a:pt x="5161807" y="1298999"/>
                  <a:pt x="5159110" y="1312919"/>
                  <a:pt x="5155263" y="1348034"/>
                </a:cubicBezTo>
                <a:cubicBezTo>
                  <a:pt x="5157088" y="1374820"/>
                  <a:pt x="5158911" y="1401606"/>
                  <a:pt x="5160734" y="1428391"/>
                </a:cubicBezTo>
                <a:lnTo>
                  <a:pt x="5155592" y="1440386"/>
                </a:lnTo>
                <a:cubicBezTo>
                  <a:pt x="5149871" y="1467721"/>
                  <a:pt x="5155467" y="1500606"/>
                  <a:pt x="5142766" y="1518093"/>
                </a:cubicBezTo>
                <a:lnTo>
                  <a:pt x="5140732" y="1544681"/>
                </a:lnTo>
                <a:cubicBezTo>
                  <a:pt x="5140711" y="1547195"/>
                  <a:pt x="5140690" y="1549708"/>
                  <a:pt x="5140669" y="1552222"/>
                </a:cubicBezTo>
                <a:lnTo>
                  <a:pt x="5142993" y="1557256"/>
                </a:lnTo>
                <a:cubicBezTo>
                  <a:pt x="5142831" y="1583627"/>
                  <a:pt x="5139823" y="1684782"/>
                  <a:pt x="5139693" y="1710451"/>
                </a:cubicBezTo>
                <a:lnTo>
                  <a:pt x="5142213" y="1711271"/>
                </a:lnTo>
                <a:cubicBezTo>
                  <a:pt x="5144305" y="1717945"/>
                  <a:pt x="5148060" y="1725609"/>
                  <a:pt x="5149268" y="1749523"/>
                </a:cubicBezTo>
                <a:cubicBezTo>
                  <a:pt x="5138028" y="1779316"/>
                  <a:pt x="5164555" y="1817722"/>
                  <a:pt x="5149458" y="1854755"/>
                </a:cubicBezTo>
                <a:cubicBezTo>
                  <a:pt x="5145777" y="1868269"/>
                  <a:pt x="5145835" y="1909447"/>
                  <a:pt x="5152818" y="1916835"/>
                </a:cubicBezTo>
                <a:cubicBezTo>
                  <a:pt x="5152247" y="2698926"/>
                  <a:pt x="5157316" y="5786021"/>
                  <a:pt x="5145744" y="6556712"/>
                </a:cubicBezTo>
                <a:lnTo>
                  <a:pt x="5136825" y="6607287"/>
                </a:lnTo>
                <a:cubicBezTo>
                  <a:pt x="5136705" y="6628131"/>
                  <a:pt x="5108682" y="6642248"/>
                  <a:pt x="5087705" y="6642302"/>
                </a:cubicBezTo>
                <a:lnTo>
                  <a:pt x="38102" y="6638132"/>
                </a:lnTo>
                <a:cubicBezTo>
                  <a:pt x="17083" y="6638078"/>
                  <a:pt x="60" y="6621161"/>
                  <a:pt x="0" y="6600274"/>
                </a:cubicBezTo>
                <a:close/>
              </a:path>
            </a:pathLst>
          </a:custGeom>
          <a:solidFill>
            <a:srgbClr val="FFFFFF"/>
          </a:solidFill>
          <a:ln w="9525" cap="flat">
            <a:noFill/>
            <a:prstDash val="solid"/>
            <a:miter/>
          </a:ln>
        </p:spPr>
        <p:txBody>
          <a:bodyPr wrap="square"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40">
            <a:extLst>
              <a:ext uri="{FF2B5EF4-FFF2-40B4-BE49-F238E27FC236}">
                <a16:creationId xmlns:a16="http://schemas.microsoft.com/office/drawing/2014/main" id="{A90B64B6-52EF-4B28-B517-0F9881452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691138">
            <a:off x="766453" y="-13671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pic>
        <p:nvPicPr>
          <p:cNvPr id="5" name="Resim 5" descr="metin içeren bir resim&#10;&#10;Açıklama otomatik olarak oluşturuldu">
            <a:extLst>
              <a:ext uri="{FF2B5EF4-FFF2-40B4-BE49-F238E27FC236}">
                <a16:creationId xmlns:a16="http://schemas.microsoft.com/office/drawing/2014/main" id="{D0137E76-A19F-F979-E4FC-C1531BBE5DB3}"/>
              </a:ext>
            </a:extLst>
          </p:cNvPr>
          <p:cNvPicPr>
            <a:picLocks noChangeAspect="1"/>
          </p:cNvPicPr>
          <p:nvPr/>
        </p:nvPicPr>
        <p:blipFill>
          <a:blip r:embed="rId3"/>
          <a:stretch>
            <a:fillRect/>
          </a:stretch>
        </p:blipFill>
        <p:spPr>
          <a:xfrm>
            <a:off x="1682551" y="1073683"/>
            <a:ext cx="5013728" cy="4789233"/>
          </a:xfrm>
          <a:prstGeom prst="rect">
            <a:avLst/>
          </a:prstGeom>
        </p:spPr>
      </p:pic>
      <p:sp>
        <p:nvSpPr>
          <p:cNvPr id="2" name="Başlık 1">
            <a:extLst>
              <a:ext uri="{FF2B5EF4-FFF2-40B4-BE49-F238E27FC236}">
                <a16:creationId xmlns:a16="http://schemas.microsoft.com/office/drawing/2014/main" id="{A6946E85-FA54-11CD-936B-E51D83DFBE3E}"/>
              </a:ext>
            </a:extLst>
          </p:cNvPr>
          <p:cNvSpPr>
            <a:spLocks noGrp="1"/>
          </p:cNvSpPr>
          <p:nvPr>
            <p:ph type="title"/>
          </p:nvPr>
        </p:nvSpPr>
        <p:spPr>
          <a:xfrm>
            <a:off x="6798365" y="3270249"/>
            <a:ext cx="4707837" cy="3085755"/>
          </a:xfrm>
        </p:spPr>
        <p:txBody>
          <a:bodyPr vert="horz" lIns="91440" tIns="45720" rIns="91440" bIns="45720" rtlCol="0" anchor="t">
            <a:normAutofit/>
          </a:bodyPr>
          <a:lstStyle/>
          <a:p>
            <a:pPr algn="r"/>
            <a:r>
              <a:rPr lang="en-US" sz="5400" noProof="1"/>
              <a:t>Eksileri</a:t>
            </a:r>
          </a:p>
        </p:txBody>
      </p:sp>
      <p:grpSp>
        <p:nvGrpSpPr>
          <p:cNvPr id="43" name="Group 42">
            <a:extLst>
              <a:ext uri="{FF2B5EF4-FFF2-40B4-BE49-F238E27FC236}">
                <a16:creationId xmlns:a16="http://schemas.microsoft.com/office/drawing/2014/main" id="{6245FAB1-8376-47AA-BCD3-F8053CD6FC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4" name="Group 43">
              <a:extLst>
                <a:ext uri="{FF2B5EF4-FFF2-40B4-BE49-F238E27FC236}">
                  <a16:creationId xmlns:a16="http://schemas.microsoft.com/office/drawing/2014/main" id="{12B88412-E765-4DE3-8007-A72DAFB06E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6" name="Straight Connector 45">
                <a:extLst>
                  <a:ext uri="{FF2B5EF4-FFF2-40B4-BE49-F238E27FC236}">
                    <a16:creationId xmlns:a16="http://schemas.microsoft.com/office/drawing/2014/main" id="{DFE6A0F6-D56F-463C-B837-479041A651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46">
                <a:extLst>
                  <a:ext uri="{FF2B5EF4-FFF2-40B4-BE49-F238E27FC236}">
                    <a16:creationId xmlns:a16="http://schemas.microsoft.com/office/drawing/2014/main" id="{4EE2628D-2B89-4F1A-996E-FE8BE43941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981684C2-6B30-4C15-B17B-E6F56632D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Tree>
    <p:extLst>
      <p:ext uri="{BB962C8B-B14F-4D97-AF65-F5344CB8AC3E}">
        <p14:creationId xmlns:p14="http://schemas.microsoft.com/office/powerpoint/2010/main" val="15490829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useBgFill="1">
        <p:nvSpPr>
          <p:cNvPr id="16" name="Rectangle 15">
            <a:extLst>
              <a:ext uri="{FF2B5EF4-FFF2-40B4-BE49-F238E27FC236}">
                <a16:creationId xmlns:a16="http://schemas.microsoft.com/office/drawing/2014/main" id="{8823CBA3-A477-422D-9E7A-F9FE7EC9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18" name="Rectangle 17">
            <a:extLst>
              <a:ext uri="{FF2B5EF4-FFF2-40B4-BE49-F238E27FC236}">
                <a16:creationId xmlns:a16="http://schemas.microsoft.com/office/drawing/2014/main" id="{11F34718-B77C-44AC-9F07-230139CBB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442386" y="512794"/>
            <a:ext cx="7325687" cy="576252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
        <p:nvSpPr>
          <p:cNvPr id="20" name="Freeform: Shape 19">
            <a:extLst>
              <a:ext uri="{FF2B5EF4-FFF2-40B4-BE49-F238E27FC236}">
                <a16:creationId xmlns:a16="http://schemas.microsoft.com/office/drawing/2014/main" id="{60067990-9821-4102-BDE2-9B6F206D0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520000">
            <a:off x="5321999" y="-179835"/>
            <a:ext cx="5576780" cy="7119258"/>
          </a:xfrm>
          <a:custGeom>
            <a:avLst/>
            <a:gdLst>
              <a:gd name="connsiteX0" fmla="*/ 0 w 5633928"/>
              <a:gd name="connsiteY0" fmla="*/ 5321182 h 7192213"/>
              <a:gd name="connsiteX1" fmla="*/ 7176 w 5633928"/>
              <a:gd name="connsiteY1" fmla="*/ 5292545 h 7192213"/>
              <a:gd name="connsiteX2" fmla="*/ 4191 w 5633928"/>
              <a:gd name="connsiteY2" fmla="*/ 5273215 h 7192213"/>
              <a:gd name="connsiteX3" fmla="*/ 11880 w 5633928"/>
              <a:gd name="connsiteY3" fmla="*/ 5237214 h 7192213"/>
              <a:gd name="connsiteX4" fmla="*/ 18963 w 5633928"/>
              <a:gd name="connsiteY4" fmla="*/ 5184548 h 7192213"/>
              <a:gd name="connsiteX5" fmla="*/ 26514 w 5633928"/>
              <a:gd name="connsiteY5" fmla="*/ 5148294 h 7192213"/>
              <a:gd name="connsiteX6" fmla="*/ 28826 w 5633928"/>
              <a:gd name="connsiteY6" fmla="*/ 5141304 h 7192213"/>
              <a:gd name="connsiteX7" fmla="*/ 28826 w 5633928"/>
              <a:gd name="connsiteY7" fmla="*/ 4904080 h 7192213"/>
              <a:gd name="connsiteX8" fmla="*/ 26241 w 5633928"/>
              <a:gd name="connsiteY8" fmla="*/ 4886580 h 7192213"/>
              <a:gd name="connsiteX9" fmla="*/ 28826 w 5633928"/>
              <a:gd name="connsiteY9" fmla="*/ 4827542 h 7192213"/>
              <a:gd name="connsiteX10" fmla="*/ 25306 w 5633928"/>
              <a:gd name="connsiteY10" fmla="*/ 4818968 h 7192213"/>
              <a:gd name="connsiteX11" fmla="*/ 28826 w 5633928"/>
              <a:gd name="connsiteY11" fmla="*/ 4761248 h 7192213"/>
              <a:gd name="connsiteX12" fmla="*/ 25835 w 5633928"/>
              <a:gd name="connsiteY12" fmla="*/ 4698008 h 7192213"/>
              <a:gd name="connsiteX13" fmla="*/ 17801 w 5633928"/>
              <a:gd name="connsiteY13" fmla="*/ 4693286 h 7192213"/>
              <a:gd name="connsiteX14" fmla="*/ 17096 w 5633928"/>
              <a:gd name="connsiteY14" fmla="*/ 4679416 h 7192213"/>
              <a:gd name="connsiteX15" fmla="*/ 17250 w 5633928"/>
              <a:gd name="connsiteY15" fmla="*/ 4657582 h 7192213"/>
              <a:gd name="connsiteX16" fmla="*/ 25682 w 5633928"/>
              <a:gd name="connsiteY16" fmla="*/ 4608673 h 7192213"/>
              <a:gd name="connsiteX17" fmla="*/ 20696 w 5633928"/>
              <a:gd name="connsiteY17" fmla="*/ 27254 h 7192213"/>
              <a:gd name="connsiteX18" fmla="*/ 44529 w 5633928"/>
              <a:gd name="connsiteY18" fmla="*/ 3139 h 7192213"/>
              <a:gd name="connsiteX19" fmla="*/ 64219 w 5633928"/>
              <a:gd name="connsiteY19" fmla="*/ 24 h 7192213"/>
              <a:gd name="connsiteX20" fmla="*/ 5549063 w 5633928"/>
              <a:gd name="connsiteY20" fmla="*/ 0 h 7192213"/>
              <a:gd name="connsiteX21" fmla="*/ 5549068 w 5633928"/>
              <a:gd name="connsiteY21" fmla="*/ 2 h 7192213"/>
              <a:gd name="connsiteX22" fmla="*/ 5553587 w 5633928"/>
              <a:gd name="connsiteY22" fmla="*/ 0 h 7192213"/>
              <a:gd name="connsiteX23" fmla="*/ 5596211 w 5633928"/>
              <a:gd name="connsiteY23" fmla="*/ 3034 h 7192213"/>
              <a:gd name="connsiteX24" fmla="*/ 5629738 w 5633928"/>
              <a:gd name="connsiteY24" fmla="*/ 36562 h 7192213"/>
              <a:gd name="connsiteX25" fmla="*/ 5629737 w 5633928"/>
              <a:gd name="connsiteY25" fmla="*/ 7158780 h 7192213"/>
              <a:gd name="connsiteX26" fmla="*/ 5596210 w 5633928"/>
              <a:gd name="connsiteY26" fmla="*/ 7192213 h 7192213"/>
              <a:gd name="connsiteX27" fmla="*/ 64205 w 5633928"/>
              <a:gd name="connsiteY27" fmla="*/ 7189772 h 7192213"/>
              <a:gd name="connsiteX28" fmla="*/ 28826 w 5633928"/>
              <a:gd name="connsiteY28" fmla="*/ 7165867 h 7192213"/>
              <a:gd name="connsiteX29" fmla="*/ 28826 w 5633928"/>
              <a:gd name="connsiteY29" fmla="*/ 6079439 h 7192213"/>
              <a:gd name="connsiteX30" fmla="*/ 18871 w 5633928"/>
              <a:gd name="connsiteY30" fmla="*/ 6043977 h 7192213"/>
              <a:gd name="connsiteX31" fmla="*/ 28826 w 5633928"/>
              <a:gd name="connsiteY31" fmla="*/ 6007501 h 7192213"/>
              <a:gd name="connsiteX32" fmla="*/ 28826 w 5633928"/>
              <a:gd name="connsiteY32" fmla="*/ 5521424 h 7192213"/>
              <a:gd name="connsiteX33" fmla="*/ 28826 w 5633928"/>
              <a:gd name="connsiteY33" fmla="*/ 5456903 h 7192213"/>
              <a:gd name="connsiteX34" fmla="*/ 18216 w 5633928"/>
              <a:gd name="connsiteY34" fmla="*/ 5420866 h 7192213"/>
              <a:gd name="connsiteX35" fmla="*/ 6056 w 5633928"/>
              <a:gd name="connsiteY35" fmla="*/ 5384020 h 7192213"/>
              <a:gd name="connsiteX36" fmla="*/ 815 w 5633928"/>
              <a:gd name="connsiteY36" fmla="*/ 5348515 h 7192213"/>
              <a:gd name="connsiteX37" fmla="*/ 0 w 5633928"/>
              <a:gd name="connsiteY37" fmla="*/ 5321182 h 7192213"/>
              <a:gd name="connsiteX38" fmla="*/ 0 w 5633928"/>
              <a:gd name="connsiteY38" fmla="*/ 5321182 h 7192213"/>
              <a:gd name="connsiteX39" fmla="*/ 0 w 5633928"/>
              <a:gd name="connsiteY39" fmla="*/ 5321182 h 7192213"/>
              <a:gd name="connsiteX40" fmla="*/ 0 w 5633928"/>
              <a:gd name="connsiteY40" fmla="*/ 5321182 h 7192213"/>
              <a:gd name="connsiteX41" fmla="*/ 0 w 5633928"/>
              <a:gd name="connsiteY41" fmla="*/ 5321182 h 7192213"/>
              <a:gd name="connsiteX42" fmla="*/ 0 w 5633928"/>
              <a:gd name="connsiteY42" fmla="*/ 5321182 h 7192213"/>
              <a:gd name="connsiteX43" fmla="*/ 0 w 5629738"/>
              <a:gd name="connsiteY43" fmla="*/ 5321182 h 7192213"/>
              <a:gd name="connsiteX44" fmla="*/ 0 w 5629738"/>
              <a:gd name="connsiteY44" fmla="*/ 5321182 h 7192213"/>
              <a:gd name="connsiteX45" fmla="*/ 0 w 5629738"/>
              <a:gd name="connsiteY45" fmla="*/ 5321182 h 7192213"/>
              <a:gd name="connsiteX46" fmla="*/ 0 w 5629738"/>
              <a:gd name="connsiteY46" fmla="*/ 5321182 h 7192213"/>
              <a:gd name="connsiteX47" fmla="*/ 0 w 5635688"/>
              <a:gd name="connsiteY47" fmla="*/ 5321182 h 7192213"/>
              <a:gd name="connsiteX48" fmla="*/ 0 w 5635688"/>
              <a:gd name="connsiteY48" fmla="*/ 5321182 h 7192213"/>
              <a:gd name="connsiteX49" fmla="*/ 0 w 5635688"/>
              <a:gd name="connsiteY49" fmla="*/ 5321182 h 7192213"/>
              <a:gd name="connsiteX50" fmla="*/ 0 w 5635688"/>
              <a:gd name="connsiteY50" fmla="*/ 5321182 h 7192213"/>
              <a:gd name="connsiteX51" fmla="*/ 0 w 5635688"/>
              <a:gd name="connsiteY51" fmla="*/ 5321182 h 7192213"/>
              <a:gd name="connsiteX52" fmla="*/ 0 w 5635688"/>
              <a:gd name="connsiteY52" fmla="*/ 5321182 h 7192213"/>
              <a:gd name="connsiteX53" fmla="*/ 0 w 5638840"/>
              <a:gd name="connsiteY53" fmla="*/ 5321182 h 7192213"/>
              <a:gd name="connsiteX54" fmla="*/ 0 w 5643496"/>
              <a:gd name="connsiteY54" fmla="*/ 5321182 h 7192213"/>
              <a:gd name="connsiteX55" fmla="*/ 0 w 5643496"/>
              <a:gd name="connsiteY55" fmla="*/ 5321182 h 7192213"/>
              <a:gd name="connsiteX56" fmla="*/ 0 w 5643496"/>
              <a:gd name="connsiteY56" fmla="*/ 5321182 h 7192213"/>
              <a:gd name="connsiteX57" fmla="*/ 0 w 5643596"/>
              <a:gd name="connsiteY57" fmla="*/ 5321182 h 7192213"/>
              <a:gd name="connsiteX58" fmla="*/ 0 w 5643596"/>
              <a:gd name="connsiteY58" fmla="*/ 5321182 h 7192213"/>
              <a:gd name="connsiteX59" fmla="*/ 0 w 5643596"/>
              <a:gd name="connsiteY59" fmla="*/ 5321182 h 719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33928" h="7192213">
                <a:moveTo>
                  <a:pt x="0" y="5321182"/>
                </a:moveTo>
                <a:lnTo>
                  <a:pt x="7176" y="5292545"/>
                </a:lnTo>
                <a:cubicBezTo>
                  <a:pt x="7874" y="5284550"/>
                  <a:pt x="3408" y="5282436"/>
                  <a:pt x="4191" y="5273215"/>
                </a:cubicBezTo>
                <a:lnTo>
                  <a:pt x="11880" y="5237214"/>
                </a:lnTo>
                <a:lnTo>
                  <a:pt x="18963" y="5184548"/>
                </a:lnTo>
                <a:lnTo>
                  <a:pt x="26514" y="5148294"/>
                </a:lnTo>
                <a:lnTo>
                  <a:pt x="28826" y="5141304"/>
                </a:lnTo>
                <a:lnTo>
                  <a:pt x="28826" y="4904080"/>
                </a:lnTo>
                <a:lnTo>
                  <a:pt x="26241" y="4886580"/>
                </a:lnTo>
                <a:lnTo>
                  <a:pt x="28826" y="4827542"/>
                </a:lnTo>
                <a:lnTo>
                  <a:pt x="25306" y="4818968"/>
                </a:lnTo>
                <a:lnTo>
                  <a:pt x="28826" y="4761248"/>
                </a:lnTo>
                <a:cubicBezTo>
                  <a:pt x="28328" y="4742134"/>
                  <a:pt x="29114" y="4709012"/>
                  <a:pt x="25835" y="4698008"/>
                </a:cubicBezTo>
                <a:lnTo>
                  <a:pt x="17801" y="4693286"/>
                </a:lnTo>
                <a:lnTo>
                  <a:pt x="17096" y="4679416"/>
                </a:lnTo>
                <a:cubicBezTo>
                  <a:pt x="17711" y="4678402"/>
                  <a:pt x="17198" y="4658407"/>
                  <a:pt x="17250" y="4657582"/>
                </a:cubicBezTo>
                <a:lnTo>
                  <a:pt x="25682" y="4608673"/>
                </a:lnTo>
                <a:lnTo>
                  <a:pt x="20696" y="27254"/>
                </a:lnTo>
                <a:cubicBezTo>
                  <a:pt x="28640" y="13408"/>
                  <a:pt x="30825" y="11178"/>
                  <a:pt x="44529" y="3139"/>
                </a:cubicBezTo>
                <a:lnTo>
                  <a:pt x="64219" y="24"/>
                </a:lnTo>
                <a:lnTo>
                  <a:pt x="5549063" y="0"/>
                </a:lnTo>
                <a:cubicBezTo>
                  <a:pt x="5549065" y="1"/>
                  <a:pt x="5549066" y="2"/>
                  <a:pt x="5549068" y="2"/>
                </a:cubicBezTo>
                <a:lnTo>
                  <a:pt x="5553587" y="0"/>
                </a:lnTo>
                <a:lnTo>
                  <a:pt x="5596211" y="3034"/>
                </a:lnTo>
                <a:cubicBezTo>
                  <a:pt x="5614708" y="3086"/>
                  <a:pt x="5629691" y="18066"/>
                  <a:pt x="5629738" y="36562"/>
                </a:cubicBezTo>
                <a:cubicBezTo>
                  <a:pt x="5635326" y="1229186"/>
                  <a:pt x="5635325" y="5966172"/>
                  <a:pt x="5629737" y="7158780"/>
                </a:cubicBezTo>
                <a:cubicBezTo>
                  <a:pt x="5629632" y="7177240"/>
                  <a:pt x="5614669" y="7192165"/>
                  <a:pt x="5596210" y="7192213"/>
                </a:cubicBezTo>
                <a:lnTo>
                  <a:pt x="64205" y="7189772"/>
                </a:lnTo>
                <a:cubicBezTo>
                  <a:pt x="44670" y="7189697"/>
                  <a:pt x="28876" y="7179028"/>
                  <a:pt x="28826" y="7165867"/>
                </a:cubicBezTo>
                <a:lnTo>
                  <a:pt x="28826" y="6079439"/>
                </a:lnTo>
                <a:lnTo>
                  <a:pt x="18871" y="6043977"/>
                </a:lnTo>
                <a:cubicBezTo>
                  <a:pt x="19309" y="6024074"/>
                  <a:pt x="25508" y="6019660"/>
                  <a:pt x="28826" y="6007501"/>
                </a:cubicBezTo>
                <a:lnTo>
                  <a:pt x="28826" y="5521424"/>
                </a:lnTo>
                <a:lnTo>
                  <a:pt x="28826" y="5456903"/>
                </a:lnTo>
                <a:lnTo>
                  <a:pt x="18216" y="5420866"/>
                </a:lnTo>
                <a:cubicBezTo>
                  <a:pt x="26699" y="5406368"/>
                  <a:pt x="10111" y="5395765"/>
                  <a:pt x="6056" y="5384020"/>
                </a:cubicBezTo>
                <a:lnTo>
                  <a:pt x="815" y="5348515"/>
                </a:lnTo>
                <a:cubicBezTo>
                  <a:pt x="543" y="5339404"/>
                  <a:pt x="272" y="5330293"/>
                  <a:pt x="0" y="5321182"/>
                </a:cubicBezTo>
                <a:close/>
              </a:path>
            </a:pathLst>
          </a:custGeom>
          <a:solidFill>
            <a:srgbClr val="FFFFFF"/>
          </a:solidFill>
          <a:ln w="1270" cap="flat">
            <a:noFill/>
            <a:prstDash val="solid"/>
            <a:miter/>
          </a:ln>
          <a:effectLst/>
        </p:spPr>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5" name="Resim 5">
            <a:extLst>
              <a:ext uri="{FF2B5EF4-FFF2-40B4-BE49-F238E27FC236}">
                <a16:creationId xmlns:a16="http://schemas.microsoft.com/office/drawing/2014/main" id="{B1F2BD26-229B-9F97-B26D-0FF479E4FB1F}"/>
              </a:ext>
            </a:extLst>
          </p:cNvPr>
          <p:cNvPicPr>
            <a:picLocks noGrp="1" noChangeAspect="1"/>
          </p:cNvPicPr>
          <p:nvPr>
            <p:ph sz="half" idx="2"/>
          </p:nvPr>
        </p:nvPicPr>
        <p:blipFill>
          <a:blip r:embed="rId2"/>
          <a:stretch>
            <a:fillRect/>
          </a:stretch>
        </p:blipFill>
        <p:spPr>
          <a:xfrm rot="120000">
            <a:off x="4726818" y="1284826"/>
            <a:ext cx="6756845" cy="4189244"/>
          </a:xfrm>
          <a:prstGeom prst="rect">
            <a:avLst/>
          </a:prstGeom>
        </p:spPr>
      </p:pic>
      <p:sp>
        <p:nvSpPr>
          <p:cNvPr id="2" name="Başlık 1">
            <a:extLst>
              <a:ext uri="{FF2B5EF4-FFF2-40B4-BE49-F238E27FC236}">
                <a16:creationId xmlns:a16="http://schemas.microsoft.com/office/drawing/2014/main" id="{E3AE3755-BA35-8B2E-F3DC-8425B6E15B0C}"/>
              </a:ext>
            </a:extLst>
          </p:cNvPr>
          <p:cNvSpPr>
            <a:spLocks noGrp="1"/>
          </p:cNvSpPr>
          <p:nvPr>
            <p:ph type="title"/>
          </p:nvPr>
        </p:nvSpPr>
        <p:spPr>
          <a:xfrm>
            <a:off x="1219200" y="1138575"/>
            <a:ext cx="4876800" cy="3309835"/>
          </a:xfrm>
        </p:spPr>
        <p:txBody>
          <a:bodyPr vert="horz" lIns="91440" tIns="45720" rIns="91440" bIns="45720" rtlCol="0" anchor="t">
            <a:normAutofit fontScale="90000"/>
          </a:bodyPr>
          <a:lstStyle/>
          <a:p>
            <a:r>
              <a:rPr lang="en-US" sz="5000" b="1" noProof="1"/>
              <a:t>Yüksek Bağımlılık</a:t>
            </a:r>
            <a:br>
              <a:rPr lang="en-US" sz="5000" b="1" noProof="1"/>
            </a:br>
            <a:r>
              <a:rPr lang="en-US" sz="5000" noProof="1"/>
              <a:t>(Tight </a:t>
            </a:r>
            <a:br>
              <a:rPr lang="en-US" sz="5000" noProof="1"/>
            </a:br>
            <a:r>
              <a:rPr lang="en-US" sz="5000" noProof="1"/>
              <a:t>Coupling</a:t>
            </a:r>
            <a:r>
              <a:rPr lang="en-US" sz="5000" b="1" noProof="1"/>
              <a:t>)</a:t>
            </a:r>
            <a:endParaRPr lang="en-US" sz="5000" noProof="1"/>
          </a:p>
        </p:txBody>
      </p:sp>
      <p:sp>
        <p:nvSpPr>
          <p:cNvPr id="3" name="İçerik Yer Tutucusu 2">
            <a:extLst>
              <a:ext uri="{FF2B5EF4-FFF2-40B4-BE49-F238E27FC236}">
                <a16:creationId xmlns:a16="http://schemas.microsoft.com/office/drawing/2014/main" id="{B647F1E5-4679-7CD1-C1A2-95E1E1C7F7A6}"/>
              </a:ext>
            </a:extLst>
          </p:cNvPr>
          <p:cNvSpPr>
            <a:spLocks noGrp="1"/>
          </p:cNvSpPr>
          <p:nvPr>
            <p:ph sz="half" idx="1"/>
          </p:nvPr>
        </p:nvSpPr>
        <p:spPr>
          <a:xfrm>
            <a:off x="533399" y="4553740"/>
            <a:ext cx="3485059" cy="1629345"/>
          </a:xfrm>
        </p:spPr>
        <p:txBody>
          <a:bodyPr vert="horz" lIns="91440" tIns="45720" rIns="91440" bIns="45720" rtlCol="0" anchor="t">
            <a:noAutofit/>
          </a:bodyPr>
          <a:lstStyle/>
          <a:p>
            <a:pPr marL="0" indent="0">
              <a:lnSpc>
                <a:spcPct val="110000"/>
              </a:lnSpc>
              <a:buNone/>
            </a:pPr>
            <a:r>
              <a:rPr lang="en-US" sz="2000" noProof="1"/>
              <a:t>Yüksek bağımlılık ölçeklendirmede ve test edilebilirlikte karmaşıklığa yol açar. </a:t>
            </a:r>
          </a:p>
        </p:txBody>
      </p:sp>
      <p:grpSp>
        <p:nvGrpSpPr>
          <p:cNvPr id="22" name="Group 21">
            <a:extLst>
              <a:ext uri="{FF2B5EF4-FFF2-40B4-BE49-F238E27FC236}">
                <a16:creationId xmlns:a16="http://schemas.microsoft.com/office/drawing/2014/main" id="{5D3D3051-D223-4825-BE7D-C711315EE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520C5DCB-EAA5-4FFC-AA6E-08F8338DDD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C2C538F1-2196-4569-BA87-03877D5148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96DBDC-43C7-4705-94D0-B810DD6915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C9F89986-CE0E-45E8-A509-FA70F6E36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grpSp>
      <p:sp>
        <p:nvSpPr>
          <p:cNvPr id="28" name="Freeform: Shape 27">
            <a:extLst>
              <a:ext uri="{FF2B5EF4-FFF2-40B4-BE49-F238E27FC236}">
                <a16:creationId xmlns:a16="http://schemas.microsoft.com/office/drawing/2014/main" id="{0847B228-7D3B-4853-8273-2B7CDAF9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691138">
            <a:off x="10900084" y="526149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onsolas"/>
                <a:ea typeface="+mn-ea"/>
                <a:cs typeface="+mn-cs"/>
              </a:defRPr>
            </a:lvl1pPr>
            <a:lvl2pPr marL="457200" algn="l" defTabSz="914400" rtl="0" eaLnBrk="1" latinLnBrk="0" hangingPunct="1">
              <a:defRPr sz="1800" kern="1200">
                <a:solidFill>
                  <a:srgbClr val="FFFFFF"/>
                </a:solidFill>
                <a:latin typeface="Consolas"/>
                <a:ea typeface="+mn-ea"/>
                <a:cs typeface="+mn-cs"/>
              </a:defRPr>
            </a:lvl2pPr>
            <a:lvl3pPr marL="914400" algn="l" defTabSz="914400" rtl="0" eaLnBrk="1" latinLnBrk="0" hangingPunct="1">
              <a:defRPr sz="1800" kern="1200">
                <a:solidFill>
                  <a:srgbClr val="FFFFFF"/>
                </a:solidFill>
                <a:latin typeface="Consolas"/>
                <a:ea typeface="+mn-ea"/>
                <a:cs typeface="+mn-cs"/>
              </a:defRPr>
            </a:lvl3pPr>
            <a:lvl4pPr marL="1371600" algn="l" defTabSz="914400" rtl="0" eaLnBrk="1" latinLnBrk="0" hangingPunct="1">
              <a:defRPr sz="1800" kern="1200">
                <a:solidFill>
                  <a:srgbClr val="FFFFFF"/>
                </a:solidFill>
                <a:latin typeface="Consolas"/>
                <a:ea typeface="+mn-ea"/>
                <a:cs typeface="+mn-cs"/>
              </a:defRPr>
            </a:lvl4pPr>
            <a:lvl5pPr marL="1828800" algn="l" defTabSz="914400" rtl="0" eaLnBrk="1" latinLnBrk="0" hangingPunct="1">
              <a:defRPr sz="1800" kern="1200">
                <a:solidFill>
                  <a:srgbClr val="FFFFFF"/>
                </a:solidFill>
                <a:latin typeface="Consolas"/>
                <a:ea typeface="+mn-ea"/>
                <a:cs typeface="+mn-cs"/>
              </a:defRPr>
            </a:lvl5pPr>
            <a:lvl6pPr marL="2286000" algn="l" defTabSz="914400" rtl="0" eaLnBrk="1" latinLnBrk="0" hangingPunct="1">
              <a:defRPr sz="1800" kern="1200">
                <a:solidFill>
                  <a:srgbClr val="FFFFFF"/>
                </a:solidFill>
                <a:latin typeface="Consolas"/>
                <a:ea typeface="+mn-ea"/>
                <a:cs typeface="+mn-cs"/>
              </a:defRPr>
            </a:lvl6pPr>
            <a:lvl7pPr marL="2743200" algn="l" defTabSz="914400" rtl="0" eaLnBrk="1" latinLnBrk="0" hangingPunct="1">
              <a:defRPr sz="1800" kern="1200">
                <a:solidFill>
                  <a:srgbClr val="FFFFFF"/>
                </a:solidFill>
                <a:latin typeface="Consolas"/>
                <a:ea typeface="+mn-ea"/>
                <a:cs typeface="+mn-cs"/>
              </a:defRPr>
            </a:lvl7pPr>
            <a:lvl8pPr marL="3200400" algn="l" defTabSz="914400" rtl="0" eaLnBrk="1" latinLnBrk="0" hangingPunct="1">
              <a:defRPr sz="1800" kern="1200">
                <a:solidFill>
                  <a:srgbClr val="FFFFFF"/>
                </a:solidFill>
                <a:latin typeface="Consolas"/>
                <a:ea typeface="+mn-ea"/>
                <a:cs typeface="+mn-cs"/>
              </a:defRPr>
            </a:lvl8pPr>
            <a:lvl9pPr marL="3657600" algn="l" defTabSz="914400" rtl="0" eaLnBrk="1" latinLnBrk="0" hangingPunct="1">
              <a:defRPr sz="1800" kern="1200">
                <a:solidFill>
                  <a:srgbClr val="FFFFFF"/>
                </a:solidFill>
                <a:latin typeface="Consolas"/>
                <a:ea typeface="+mn-ea"/>
                <a:cs typeface="+mn-cs"/>
              </a:defRPr>
            </a:lvl9pPr>
          </a:lstStyle>
          <a:p>
            <a:pPr algn="ctr"/>
            <a:endParaRPr lang="en-US"/>
          </a:p>
        </p:txBody>
      </p:sp>
    </p:spTree>
    <p:extLst>
      <p:ext uri="{BB962C8B-B14F-4D97-AF65-F5344CB8AC3E}">
        <p14:creationId xmlns:p14="http://schemas.microsoft.com/office/powerpoint/2010/main" val="357758013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3.0.1031"/>
  <p:tag name="AS_RELEASE_DATE" val="2022.08.14"/>
  <p:tag name="AS_TITLE" val="Aspose.Slides for .NET5"/>
  <p:tag name="AS_VERSION" val="2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Franklin Gothic Heavy"/>
        <a:cs typeface="Arial"/>
      </a:majorFont>
      <a:minorFont>
        <a:latin typeface="Consolas"/>
        <a:ea typeface="Consolas"/>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3.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Franklin Gothic Heavy"/>
        <a:cs typeface="Arial"/>
      </a:majorFont>
      <a:minorFont>
        <a:latin typeface="Consolas"/>
        <a:ea typeface="Consolas"/>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4.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Gill Sans MT"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Gill Sans MT"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5.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Gill Sans MT"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Gill Sans MT"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9.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TotalTime>
  <Words>467</Words>
  <Application>Microsoft Macintosh PowerPoint</Application>
  <PresentationFormat>Geniş ekran</PresentationFormat>
  <Paragraphs>60</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9</vt:i4>
      </vt:variant>
      <vt:variant>
        <vt:lpstr>Slayt Başlıkları</vt:lpstr>
      </vt:variant>
      <vt:variant>
        <vt:i4>28</vt:i4>
      </vt:variant>
    </vt:vector>
  </HeadingPairs>
  <TitlesOfParts>
    <vt:vector size="44" baseType="lpstr">
      <vt:lpstr>Arial</vt:lpstr>
      <vt:lpstr>Calibri</vt:lpstr>
      <vt:lpstr>Calibri Light</vt:lpstr>
      <vt:lpstr>Consolas</vt:lpstr>
      <vt:lpstr>Franklin Gothic Book</vt:lpstr>
      <vt:lpstr>Franklin Gothic Heavy</vt:lpstr>
      <vt:lpstr>Gill Sans MT</vt:lpstr>
      <vt:lpstr>Office Theme</vt:lpstr>
      <vt:lpstr>StreetscapeVTI</vt:lpstr>
      <vt:lpstr>StreetscapeVTI</vt:lpstr>
      <vt:lpstr>Paket</vt:lpstr>
      <vt:lpstr>Paket</vt:lpstr>
      <vt:lpstr>Ofis Teması</vt:lpstr>
      <vt:lpstr>Ofis Teması</vt:lpstr>
      <vt:lpstr>Kırpma</vt:lpstr>
      <vt:lpstr>Kırpma</vt:lpstr>
      <vt:lpstr>PowerPoint Sunusu</vt:lpstr>
      <vt:lpstr>PowerPoint Sunusu</vt:lpstr>
      <vt:lpstr>Artıları &amp; Eksileri</vt:lpstr>
      <vt:lpstr>Artıları</vt:lpstr>
      <vt:lpstr>Kontrollü erişim</vt:lpstr>
      <vt:lpstr>Bir Kere Yaratılma</vt:lpstr>
      <vt:lpstr>Esneklik</vt:lpstr>
      <vt:lpstr>Eksileri</vt:lpstr>
      <vt:lpstr>Yüksek Bağımlılık (Tight  Coupling)</vt:lpstr>
      <vt:lpstr>Alt Sınıf Problemi</vt:lpstr>
      <vt:lpstr>Anti Pattern</vt:lpstr>
      <vt:lpstr>Eager and enum</vt:lpstr>
      <vt:lpstr>Eager initialization</vt:lpstr>
      <vt:lpstr>PowerPoint Sunusu</vt:lpstr>
      <vt:lpstr>PowerPoint Sunusu</vt:lpstr>
      <vt:lpstr>Enum</vt:lpstr>
      <vt:lpstr>PowerPoint Sunusu</vt:lpstr>
      <vt:lpstr>Static Block Initialization </vt:lpstr>
      <vt:lpstr>PowerPoint Sunusu</vt:lpstr>
      <vt:lpstr>        BillPughSingleton</vt:lpstr>
      <vt:lpstr>PowerPoint Sunusu</vt:lpstr>
      <vt:lpstr>LAZY AND THREAD SAFE INITIALIZATION</vt:lpstr>
      <vt:lpstr>Lazy Initialization</vt:lpstr>
      <vt:lpstr>Lazy Initialization</vt:lpstr>
      <vt:lpstr>Dezavantaj: Aynı anda iki Thread’in if bloğunda bulunması  durumda iki farklı nesne oluşturulur.</vt:lpstr>
      <vt:lpstr>Thread Safe Initialization</vt:lpstr>
      <vt:lpstr>Thread Safe Initialization</vt:lpstr>
      <vt:lpstr>Avantaj:  İki farklı Thread’in aynı anda if bloğunda bulunması durumda bile aynı nesnenin geri dönülmesi sağlanmış olur.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İbrahim TAN</cp:lastModifiedBy>
  <cp:revision>3</cp:revision>
  <cp:lastPrinted>2022-09-04T11:56:00Z</cp:lastPrinted>
  <dcterms:created xsi:type="dcterms:W3CDTF">2022-09-04T11:56:00Z</dcterms:created>
  <dcterms:modified xsi:type="dcterms:W3CDTF">2022-09-04T12:07:40Z</dcterms:modified>
</cp:coreProperties>
</file>