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265984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0466D0C-CCF2-4602-B55B-60CE8433E6CB}"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186144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160483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71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895341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72000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52593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373421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410872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111122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228634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0466D0C-CCF2-4602-B55B-60CE8433E6CB}"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280679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0466D0C-CCF2-4602-B55B-60CE8433E6CB}" type="datetimeFigureOut">
              <a:rPr lang="tr-TR" smtClean="0"/>
              <a:t>10.09.2022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52187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325691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52679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A0466D0C-CCF2-4602-B55B-60CE8433E6CB}" type="datetimeFigureOut">
              <a:rPr lang="tr-TR" smtClean="0"/>
              <a:t>10.09.2022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316941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0466D0C-CCF2-4602-B55B-60CE8433E6CB}"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13E07DE-7657-470A-AD81-43C3303377B5}" type="slidenum">
              <a:rPr lang="tr-TR" smtClean="0"/>
              <a:t>‹#›</a:t>
            </a:fld>
            <a:endParaRPr lang="tr-TR"/>
          </a:p>
        </p:txBody>
      </p:sp>
    </p:spTree>
    <p:extLst>
      <p:ext uri="{BB962C8B-B14F-4D97-AF65-F5344CB8AC3E}">
        <p14:creationId xmlns:p14="http://schemas.microsoft.com/office/powerpoint/2010/main" val="393064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466D0C-CCF2-4602-B55B-60CE8433E6CB}" type="datetimeFigureOut">
              <a:rPr lang="tr-TR" smtClean="0"/>
              <a:t>10.09.2022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3E07DE-7657-470A-AD81-43C3303377B5}" type="slidenum">
              <a:rPr lang="tr-TR" smtClean="0"/>
              <a:t>‹#›</a:t>
            </a:fld>
            <a:endParaRPr lang="tr-TR"/>
          </a:p>
        </p:txBody>
      </p:sp>
    </p:spTree>
    <p:extLst>
      <p:ext uri="{BB962C8B-B14F-4D97-AF65-F5344CB8AC3E}">
        <p14:creationId xmlns:p14="http://schemas.microsoft.com/office/powerpoint/2010/main" val="170493852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749693-A742-62DA-EEA1-47F7D463E38E}"/>
              </a:ext>
            </a:extLst>
          </p:cNvPr>
          <p:cNvSpPr>
            <a:spLocks noGrp="1"/>
          </p:cNvSpPr>
          <p:nvPr>
            <p:ph type="ctrTitle"/>
          </p:nvPr>
        </p:nvSpPr>
        <p:spPr>
          <a:xfrm>
            <a:off x="1154955" y="165370"/>
            <a:ext cx="8825658" cy="421039"/>
          </a:xfrm>
        </p:spPr>
        <p:txBody>
          <a:bodyPr/>
          <a:lstStyle/>
          <a:p>
            <a:r>
              <a:rPr lang="tr-TR" sz="4400" dirty="0"/>
              <a:t>   </a:t>
            </a:r>
            <a:r>
              <a:rPr lang="tr-TR" sz="4400" dirty="0" err="1"/>
              <a:t>Single</a:t>
            </a:r>
            <a:r>
              <a:rPr lang="tr-TR" sz="4400" dirty="0"/>
              <a:t> </a:t>
            </a:r>
            <a:r>
              <a:rPr lang="tr-TR" sz="4400" dirty="0" err="1"/>
              <a:t>Responsibility</a:t>
            </a:r>
            <a:r>
              <a:rPr lang="tr-TR" sz="4400" dirty="0"/>
              <a:t> </a:t>
            </a:r>
            <a:r>
              <a:rPr lang="tr-TR" sz="4400" dirty="0" err="1"/>
              <a:t>Principle</a:t>
            </a:r>
            <a:endParaRPr lang="tr-TR" sz="4400" dirty="0"/>
          </a:p>
        </p:txBody>
      </p:sp>
      <p:sp>
        <p:nvSpPr>
          <p:cNvPr id="3" name="Alt Başlık 2">
            <a:extLst>
              <a:ext uri="{FF2B5EF4-FFF2-40B4-BE49-F238E27FC236}">
                <a16:creationId xmlns:a16="http://schemas.microsoft.com/office/drawing/2014/main" id="{F0D04816-F809-A9DD-77F7-A94E4663699E}"/>
              </a:ext>
            </a:extLst>
          </p:cNvPr>
          <p:cNvSpPr>
            <a:spLocks noGrp="1"/>
          </p:cNvSpPr>
          <p:nvPr>
            <p:ph type="subTitle" idx="1"/>
          </p:nvPr>
        </p:nvSpPr>
        <p:spPr>
          <a:xfrm>
            <a:off x="1154955" y="1517515"/>
            <a:ext cx="8825658" cy="4121285"/>
          </a:xfrm>
        </p:spPr>
        <p:txBody>
          <a:bodyPr/>
          <a:lstStyle/>
          <a:p>
            <a:endParaRPr lang="tr-TR" dirty="0"/>
          </a:p>
        </p:txBody>
      </p:sp>
      <p:pic>
        <p:nvPicPr>
          <p:cNvPr id="5" name="Resim 4" descr="metin içeren bir resim&#10;&#10;Açıklama otomatik olarak oluşturuldu">
            <a:extLst>
              <a:ext uri="{FF2B5EF4-FFF2-40B4-BE49-F238E27FC236}">
                <a16:creationId xmlns:a16="http://schemas.microsoft.com/office/drawing/2014/main" id="{50EAED88-9E81-C95A-1814-69B58806B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59" y="481792"/>
            <a:ext cx="10226926" cy="6210838"/>
          </a:xfrm>
          <a:prstGeom prst="rect">
            <a:avLst/>
          </a:prstGeom>
        </p:spPr>
      </p:pic>
    </p:spTree>
    <p:extLst>
      <p:ext uri="{BB962C8B-B14F-4D97-AF65-F5344CB8AC3E}">
        <p14:creationId xmlns:p14="http://schemas.microsoft.com/office/powerpoint/2010/main" val="35703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LSP’ye uymayan yapı örneği;</a:t>
            </a:r>
          </a:p>
        </p:txBody>
      </p:sp>
      <p:sp>
        <p:nvSpPr>
          <p:cNvPr id="7" name="Metin kutusu 6"/>
          <p:cNvSpPr txBox="1"/>
          <p:nvPr/>
        </p:nvSpPr>
        <p:spPr>
          <a:xfrm>
            <a:off x="6361896" y="1476804"/>
            <a:ext cx="5564188" cy="4770537"/>
          </a:xfrm>
          <a:prstGeom prst="rect">
            <a:avLst/>
          </a:prstGeom>
          <a:noFill/>
        </p:spPr>
        <p:txBody>
          <a:bodyPr wrap="square" rtlCol="0">
            <a:spAutoFit/>
          </a:bodyPr>
          <a:lstStyle/>
          <a:p>
            <a:r>
              <a:rPr lang="tr-TR" sz="1600" dirty="0"/>
              <a:t>Matematiksel olarak bir kareyi de bir dikdörtgen olarak kabul edebiliriz. Ama yazılım dünyasında da böyle kabul etmeli miydik </a:t>
            </a:r>
            <a:r>
              <a:rPr lang="tr-TR" sz="1600" dirty="0" smtClean="0"/>
              <a:t>?</a:t>
            </a:r>
          </a:p>
          <a:p>
            <a:endParaRPr lang="tr-TR" sz="1600" dirty="0"/>
          </a:p>
          <a:p>
            <a:r>
              <a:rPr lang="tr-TR" sz="1600" dirty="0" smtClean="0"/>
              <a:t>Dikdörtgen </a:t>
            </a:r>
            <a:r>
              <a:rPr lang="tr-TR" sz="1600" dirty="0"/>
              <a:t>Sınıfta genişlik ve yükseklik ayarı son derece mantıklı görünüyor . Ancak </a:t>
            </a:r>
            <a:r>
              <a:rPr lang="tr-TR" sz="1600" dirty="0" smtClean="0"/>
              <a:t>Kare </a:t>
            </a:r>
            <a:r>
              <a:rPr lang="tr-TR" sz="1600" dirty="0"/>
              <a:t>sınıfında </a:t>
            </a:r>
            <a:r>
              <a:rPr lang="tr-TR" sz="1600" dirty="0" err="1"/>
              <a:t>SetWidth</a:t>
            </a:r>
            <a:r>
              <a:rPr lang="tr-TR" sz="1600" dirty="0"/>
              <a:t>() ve </a:t>
            </a:r>
            <a:r>
              <a:rPr lang="tr-TR" sz="1600" dirty="0" err="1"/>
              <a:t>SetHeight</a:t>
            </a:r>
            <a:r>
              <a:rPr lang="tr-TR" sz="1600" dirty="0"/>
              <a:t>() anlamlı değildir çünkü birini ayarlamak diğerini ona uyacak şekilde değiştirir.</a:t>
            </a:r>
            <a:endParaRPr lang="tr-TR" sz="1600" dirty="0" smtClean="0"/>
          </a:p>
          <a:p>
            <a:endParaRPr lang="tr-TR" sz="1600" dirty="0"/>
          </a:p>
          <a:p>
            <a:r>
              <a:rPr lang="tr-TR" sz="1600" dirty="0"/>
              <a:t>Kareyi de beklendiği yerde dikdörtgen olarak kullanılabilir hale getirmiş olduk. Ancak böyle yaparak dikdörtgen davranışındaki beklentiyi bozuyoruz. Çünkü karenin sadece tek bir kenar bilgisi yeterlidir yada uzunluk ve en bilgisi aynı olmak durumundadır</a:t>
            </a:r>
            <a:r>
              <a:rPr lang="tr-TR" sz="1600" dirty="0" smtClean="0"/>
              <a:t>.</a:t>
            </a:r>
          </a:p>
          <a:p>
            <a:endParaRPr lang="tr-TR" sz="1600" dirty="0"/>
          </a:p>
          <a:p>
            <a:r>
              <a:rPr lang="tr-TR" sz="1600" dirty="0"/>
              <a:t>Matematiksel olarak karenin dikdörtgenden türediğini varsayabiliriz. Ama davranışsal olarak Kare Dikdörtgenin yerine geçmez, bu hiyerarşi Liskov prensibini (LSP) ihlal eder.</a:t>
            </a:r>
          </a:p>
        </p:txBody>
      </p:sp>
      <p:pic>
        <p:nvPicPr>
          <p:cNvPr id="11" name="İçerik Yer Tutucusu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91" y="1476804"/>
            <a:ext cx="5454252" cy="4831632"/>
          </a:xfrm>
        </p:spPr>
      </p:pic>
    </p:spTree>
    <p:extLst>
      <p:ext uri="{BB962C8B-B14F-4D97-AF65-F5344CB8AC3E}">
        <p14:creationId xmlns:p14="http://schemas.microsoft.com/office/powerpoint/2010/main" val="1440914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LSP’ye </a:t>
            </a:r>
            <a:r>
              <a:rPr lang="tr-TR" dirty="0" smtClean="0"/>
              <a:t>uyan </a:t>
            </a:r>
            <a:r>
              <a:rPr lang="tr-TR" dirty="0"/>
              <a:t>yapı örneği;</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410" y="1955224"/>
            <a:ext cx="4903832" cy="1641764"/>
          </a:xfrm>
        </p:spPr>
      </p:pic>
      <p:sp>
        <p:nvSpPr>
          <p:cNvPr id="5" name="Metin kutusu 4"/>
          <p:cNvSpPr txBox="1"/>
          <p:nvPr/>
        </p:nvSpPr>
        <p:spPr>
          <a:xfrm>
            <a:off x="451544" y="4170081"/>
            <a:ext cx="5375563" cy="1754326"/>
          </a:xfrm>
          <a:prstGeom prst="rect">
            <a:avLst/>
          </a:prstGeom>
          <a:noFill/>
        </p:spPr>
        <p:txBody>
          <a:bodyPr wrap="square" rtlCol="0">
            <a:spAutoFit/>
          </a:bodyPr>
          <a:lstStyle/>
          <a:p>
            <a:r>
              <a:rPr lang="tr-TR" dirty="0"/>
              <a:t>Bir karenin yüksekliğinin / genişliğinin değiştirilmesi, bir dikdörtgenin yüksekliğinin / genişliğinin değiştirilmesinden daha farklı davranır. Her ikiside birer şekli temsil eder. Buradan yola çıkarak şekil interface’ini oluşturalım.</a:t>
            </a: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139" y="1454298"/>
            <a:ext cx="5369634" cy="4285381"/>
          </a:xfrm>
          <a:prstGeom prst="rect">
            <a:avLst/>
          </a:prstGeom>
        </p:spPr>
      </p:pic>
      <p:sp>
        <p:nvSpPr>
          <p:cNvPr id="7" name="Metin kutusu 6"/>
          <p:cNvSpPr txBox="1"/>
          <p:nvPr/>
        </p:nvSpPr>
        <p:spPr>
          <a:xfrm>
            <a:off x="6495139" y="5739680"/>
            <a:ext cx="5586026" cy="646331"/>
          </a:xfrm>
          <a:prstGeom prst="rect">
            <a:avLst/>
          </a:prstGeom>
          <a:noFill/>
        </p:spPr>
        <p:txBody>
          <a:bodyPr wrap="square" rtlCol="0">
            <a:spAutoFit/>
          </a:bodyPr>
          <a:lstStyle/>
          <a:p>
            <a:r>
              <a:rPr lang="tr-TR" dirty="0"/>
              <a:t>Kare bir şekildir o halde Square </a:t>
            </a:r>
            <a:r>
              <a:rPr lang="tr-TR" dirty="0" smtClean="0"/>
              <a:t>adlı </a:t>
            </a:r>
            <a:r>
              <a:rPr lang="tr-TR" dirty="0"/>
              <a:t>bir sınıf yaratarak </a:t>
            </a:r>
            <a:r>
              <a:rPr lang="tr-TR" dirty="0" smtClean="0"/>
              <a:t>Shape’den </a:t>
            </a:r>
            <a:r>
              <a:rPr lang="tr-TR" dirty="0"/>
              <a:t>implement edebiliriz.</a:t>
            </a:r>
          </a:p>
        </p:txBody>
      </p:sp>
    </p:spTree>
    <p:extLst>
      <p:ext uri="{BB962C8B-B14F-4D97-AF65-F5344CB8AC3E}">
        <p14:creationId xmlns:p14="http://schemas.microsoft.com/office/powerpoint/2010/main" val="1616755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540" y="1264554"/>
            <a:ext cx="5256440" cy="5593446"/>
          </a:xfrm>
        </p:spPr>
      </p:pic>
      <p:sp>
        <p:nvSpPr>
          <p:cNvPr id="6" name="Metin kutusu 5"/>
          <p:cNvSpPr txBox="1"/>
          <p:nvPr/>
        </p:nvSpPr>
        <p:spPr>
          <a:xfrm>
            <a:off x="5938982" y="1576670"/>
            <a:ext cx="4839854" cy="4247317"/>
          </a:xfrm>
          <a:prstGeom prst="rect">
            <a:avLst/>
          </a:prstGeom>
          <a:noFill/>
        </p:spPr>
        <p:txBody>
          <a:bodyPr wrap="square" rtlCol="0">
            <a:spAutoFit/>
          </a:bodyPr>
          <a:lstStyle/>
          <a:p>
            <a:r>
              <a:rPr lang="tr-TR" dirty="0"/>
              <a:t>Dikdörtgen Kare ile farklı davranışlar gösterebiliyor o halde onu ayrı bir şekil olarak Rectangle adlı bir sınıf yaratıp Shape’den implement edebiliriz</a:t>
            </a:r>
            <a:r>
              <a:rPr lang="tr-TR" dirty="0" smtClean="0"/>
              <a:t>.</a:t>
            </a:r>
          </a:p>
          <a:p>
            <a:endParaRPr lang="tr-TR" dirty="0" smtClean="0"/>
          </a:p>
          <a:p>
            <a:r>
              <a:rPr lang="tr-TR" dirty="0" smtClean="0"/>
              <a:t>Artık </a:t>
            </a:r>
            <a:r>
              <a:rPr lang="tr-TR" dirty="0"/>
              <a:t>Kare ve Dikdörtgen kendi davranışlarına sahip oldu. Ve her biri ayrı şekil olarak kabul ediliyor. Böylece alan hesaplama her bir şekile özgü matematiksel bir işlem içerebiliyor</a:t>
            </a:r>
            <a:r>
              <a:rPr lang="tr-TR" dirty="0" smtClean="0"/>
              <a:t>.</a:t>
            </a:r>
          </a:p>
          <a:p>
            <a:endParaRPr lang="tr-TR" dirty="0"/>
          </a:p>
          <a:p>
            <a:r>
              <a:rPr lang="tr-TR" b="1" dirty="0"/>
              <a:t>Dipnot</a:t>
            </a:r>
            <a:r>
              <a:rPr lang="tr-TR" dirty="0"/>
              <a:t>: Liskov Substitution Principle MIT programlama metodolojileri grup liderliği yapan Barbara Liskov tarafından öne sürülmüştür.</a:t>
            </a:r>
          </a:p>
        </p:txBody>
      </p:sp>
    </p:spTree>
    <p:extLst>
      <p:ext uri="{BB962C8B-B14F-4D97-AF65-F5344CB8AC3E}">
        <p14:creationId xmlns:p14="http://schemas.microsoft.com/office/powerpoint/2010/main" val="1159829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5D47879B-0943-8E7E-D321-D870964E47BA}"/>
              </a:ext>
            </a:extLst>
          </p:cNvPr>
          <p:cNvSpPr txBox="1">
            <a:spLocks/>
          </p:cNvSpPr>
          <p:nvPr/>
        </p:nvSpPr>
        <p:spPr>
          <a:xfrm>
            <a:off x="329952" y="4998143"/>
            <a:ext cx="11532093" cy="83745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tr-TR" dirty="0"/>
          </a:p>
        </p:txBody>
      </p:sp>
      <p:sp>
        <p:nvSpPr>
          <p:cNvPr id="7" name="Metin kutusu 6">
            <a:extLst>
              <a:ext uri="{FF2B5EF4-FFF2-40B4-BE49-F238E27FC236}">
                <a16:creationId xmlns:a16="http://schemas.microsoft.com/office/drawing/2014/main" id="{3D676BD6-A097-C7B0-4F58-706CA29740F5}"/>
              </a:ext>
            </a:extLst>
          </p:cNvPr>
          <p:cNvSpPr txBox="1"/>
          <p:nvPr/>
        </p:nvSpPr>
        <p:spPr>
          <a:xfrm>
            <a:off x="594802" y="4373723"/>
            <a:ext cx="10662081" cy="1015663"/>
          </a:xfrm>
          <a:prstGeom prst="rect">
            <a:avLst/>
          </a:prstGeom>
          <a:noFill/>
        </p:spPr>
        <p:txBody>
          <a:bodyPr wrap="square">
            <a:spAutoFit/>
          </a:bodyPr>
          <a:lstStyle/>
          <a:p>
            <a:r>
              <a:rPr lang="tr-TR" sz="2000" dirty="0">
                <a:latin typeface="Araboto-Normal" panose="02000500000000000000" pitchFamily="2" charset="0"/>
                <a:ea typeface="Araboto-Normal" panose="02000500000000000000" pitchFamily="2" charset="0"/>
                <a:cs typeface="Araboto-Normal" panose="02000500000000000000" pitchFamily="2" charset="0"/>
              </a:rPr>
              <a:t>Sorumlulukların hepsini tek bir interface’te toplamak yerine daha özelleştirilmiş birden fazla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a:t>
            </a:r>
            <a:r>
              <a:rPr lang="tr-TR" sz="2000" dirty="0">
                <a:latin typeface="Araboto-Normal" panose="02000500000000000000" pitchFamily="2" charset="0"/>
                <a:ea typeface="Araboto-Normal" panose="02000500000000000000" pitchFamily="2" charset="0"/>
                <a:cs typeface="Araboto-Normal" panose="02000500000000000000" pitchFamily="2" charset="0"/>
              </a:rPr>
              <a:t> oluşturmayı tercih etmemizi söyleyen prensiptir. Yani her farklı sorumluluğun kendine özgü bir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interface’i</a:t>
            </a:r>
            <a:r>
              <a:rPr lang="tr-TR" sz="2000" dirty="0">
                <a:latin typeface="Araboto-Normal" panose="02000500000000000000" pitchFamily="2" charset="0"/>
                <a:ea typeface="Araboto-Normal" panose="02000500000000000000" pitchFamily="2" charset="0"/>
                <a:cs typeface="Araboto-Normal" panose="02000500000000000000" pitchFamily="2" charset="0"/>
              </a:rPr>
              <a:t> olması gerekmektedir.</a:t>
            </a:r>
          </a:p>
        </p:txBody>
      </p:sp>
      <p:sp>
        <p:nvSpPr>
          <p:cNvPr id="14" name="Başlık 1">
            <a:extLst>
              <a:ext uri="{FF2B5EF4-FFF2-40B4-BE49-F238E27FC236}">
                <a16:creationId xmlns:a16="http://schemas.microsoft.com/office/drawing/2014/main" id="{1A6F09DB-B4E6-1126-09A1-6728A4C96F61}"/>
              </a:ext>
            </a:extLst>
          </p:cNvPr>
          <p:cNvSpPr txBox="1">
            <a:spLocks/>
          </p:cNvSpPr>
          <p:nvPr/>
        </p:nvSpPr>
        <p:spPr>
          <a:xfrm>
            <a:off x="329953" y="352148"/>
            <a:ext cx="11532093" cy="83745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InteRFACE SEGREGATION pRINCIPLE</a:t>
            </a:r>
          </a:p>
        </p:txBody>
      </p:sp>
      <p:sp>
        <p:nvSpPr>
          <p:cNvPr id="15" name="Başlık 1">
            <a:extLst>
              <a:ext uri="{FF2B5EF4-FFF2-40B4-BE49-F238E27FC236}">
                <a16:creationId xmlns:a16="http://schemas.microsoft.com/office/drawing/2014/main" id="{4CD4611B-56C9-DB64-A348-DECAE949FF65}"/>
              </a:ext>
            </a:extLst>
          </p:cNvPr>
          <p:cNvSpPr txBox="1">
            <a:spLocks/>
          </p:cNvSpPr>
          <p:nvPr/>
        </p:nvSpPr>
        <p:spPr>
          <a:xfrm>
            <a:off x="329952" y="1482576"/>
            <a:ext cx="11532093" cy="83745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tr-TR" dirty="0"/>
          </a:p>
        </p:txBody>
      </p:sp>
      <p:sp>
        <p:nvSpPr>
          <p:cNvPr id="16" name="Metin kutusu 15">
            <a:extLst>
              <a:ext uri="{FF2B5EF4-FFF2-40B4-BE49-F238E27FC236}">
                <a16:creationId xmlns:a16="http://schemas.microsoft.com/office/drawing/2014/main" id="{1A0BA8B6-B61B-8F86-C4B2-F5DE05161262}"/>
              </a:ext>
            </a:extLst>
          </p:cNvPr>
          <p:cNvSpPr txBox="1"/>
          <p:nvPr/>
        </p:nvSpPr>
        <p:spPr>
          <a:xfrm>
            <a:off x="594803" y="2086196"/>
            <a:ext cx="10662081" cy="1323439"/>
          </a:xfrm>
          <a:prstGeom prst="rect">
            <a:avLst/>
          </a:prstGeom>
          <a:noFill/>
        </p:spPr>
        <p:txBody>
          <a:bodyPr wrap="square">
            <a:spAutoFit/>
          </a:bodyPr>
          <a:lstStyle/>
          <a:p>
            <a:r>
              <a:rPr lang="tr-TR" sz="2000" dirty="0">
                <a:latin typeface="Araboto-Normal" panose="02000500000000000000" pitchFamily="2" charset="0"/>
                <a:ea typeface="Araboto-Normal" panose="02000500000000000000" pitchFamily="2" charset="0"/>
                <a:cs typeface="Araboto-Normal" panose="02000500000000000000" pitchFamily="2" charset="0"/>
              </a:rPr>
              <a:t>Java’da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a:t>
            </a:r>
            <a:r>
              <a:rPr lang="tr-TR" sz="2000" dirty="0">
                <a:latin typeface="Araboto-Normal" panose="02000500000000000000" pitchFamily="2" charset="0"/>
                <a:ea typeface="Araboto-Normal" panose="02000500000000000000" pitchFamily="2" charset="0"/>
                <a:cs typeface="Araboto-Normal" panose="02000500000000000000" pitchFamily="2" charset="0"/>
              </a:rPr>
              <a:t>, içerisinde sadece kendi bünyesinden türeyen alt sınıfların kullanması ve doldurması zorunlu olan içi boş metot tanımlaması gerçekleştirilen yapılardır. Alt sınıflar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interface’leri</a:t>
            </a:r>
            <a:r>
              <a:rPr lang="tr-TR" sz="2000" dirty="0">
                <a:latin typeface="Araboto-Normal" panose="02000500000000000000" pitchFamily="2" charset="0"/>
                <a:ea typeface="Araboto-Normal" panose="02000500000000000000" pitchFamily="2" charset="0"/>
                <a:cs typeface="Araboto-Normal" panose="02000500000000000000" pitchFamily="2" charset="0"/>
              </a:rPr>
              <a:t> ‘</a:t>
            </a:r>
            <a:r>
              <a:rPr lang="tr-TR" sz="2000" dirty="0" err="1">
                <a:latin typeface="Araboto-Normal" panose="02000500000000000000" pitchFamily="2" charset="0"/>
                <a:ea typeface="Araboto-Normal" panose="02000500000000000000" pitchFamily="2" charset="0"/>
                <a:cs typeface="Araboto-Normal" panose="02000500000000000000" pitchFamily="2" charset="0"/>
              </a:rPr>
              <a:t>implements</a:t>
            </a:r>
            <a:r>
              <a:rPr lang="tr-TR" sz="2000" dirty="0">
                <a:latin typeface="Araboto-Normal" panose="02000500000000000000" pitchFamily="2" charset="0"/>
                <a:ea typeface="Araboto-Normal" panose="02000500000000000000" pitchFamily="2" charset="0"/>
                <a:cs typeface="Araboto-Normal" panose="02000500000000000000" pitchFamily="2" charset="0"/>
              </a:rPr>
              <a:t>’ </a:t>
            </a:r>
            <a:r>
              <a:rPr lang="tr-TR" sz="2000" dirty="0" err="1">
                <a:latin typeface="Araboto-Normal" panose="02000500000000000000" pitchFamily="2" charset="0"/>
                <a:ea typeface="Araboto-Normal" panose="02000500000000000000" pitchFamily="2" charset="0"/>
                <a:cs typeface="Araboto-Normal" panose="02000500000000000000" pitchFamily="2" charset="0"/>
              </a:rPr>
              <a:t>keyword’ü</a:t>
            </a:r>
            <a:r>
              <a:rPr lang="tr-TR" sz="2000" dirty="0">
                <a:latin typeface="Araboto-Normal" panose="02000500000000000000" pitchFamily="2" charset="0"/>
                <a:ea typeface="Araboto-Normal" panose="02000500000000000000" pitchFamily="2" charset="0"/>
                <a:cs typeface="Araboto-Normal" panose="02000500000000000000" pitchFamily="2" charset="0"/>
              </a:rPr>
              <a:t> ile eklerler. Bir sınıf birden fazla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a:t>
            </a:r>
            <a:r>
              <a:rPr lang="tr-TR" sz="2000" dirty="0">
                <a:latin typeface="Araboto-Normal" panose="02000500000000000000" pitchFamily="2" charset="0"/>
                <a:ea typeface="Araboto-Normal" panose="02000500000000000000" pitchFamily="2" charset="0"/>
                <a:cs typeface="Araboto-Normal" panose="02000500000000000000" pitchFamily="2" charset="0"/>
              </a:rPr>
              <a:t> </a:t>
            </a:r>
            <a:r>
              <a:rPr lang="tr-TR" sz="2000" dirty="0" err="1">
                <a:latin typeface="Araboto-Normal" panose="02000500000000000000" pitchFamily="2" charset="0"/>
                <a:ea typeface="Araboto-Normal" panose="02000500000000000000" pitchFamily="2" charset="0"/>
                <a:cs typeface="Araboto-Normal" panose="02000500000000000000" pitchFamily="2" charset="0"/>
              </a:rPr>
              <a:t>implemente</a:t>
            </a:r>
            <a:r>
              <a:rPr lang="tr-TR" sz="2000" dirty="0">
                <a:latin typeface="Araboto-Normal" panose="02000500000000000000" pitchFamily="2" charset="0"/>
                <a:ea typeface="Araboto-Normal" panose="02000500000000000000" pitchFamily="2" charset="0"/>
                <a:cs typeface="Araboto-Normal" panose="02000500000000000000" pitchFamily="2" charset="0"/>
              </a:rPr>
              <a:t> edebilir. </a:t>
            </a:r>
            <a:r>
              <a:rPr lang="tr-TR" sz="2000" dirty="0" err="1">
                <a:latin typeface="Araboto-Normal" panose="02000500000000000000" pitchFamily="2" charset="0"/>
                <a:ea typeface="Araboto-Normal" panose="02000500000000000000" pitchFamily="2" charset="0"/>
                <a:cs typeface="Araboto-Normal" panose="02000500000000000000" pitchFamily="2" charset="0"/>
              </a:rPr>
              <a:t>Interface’lerin</a:t>
            </a:r>
            <a:r>
              <a:rPr lang="tr-TR" sz="2000" dirty="0">
                <a:latin typeface="Araboto-Normal" panose="02000500000000000000" pitchFamily="2" charset="0"/>
                <a:ea typeface="Araboto-Normal" panose="02000500000000000000" pitchFamily="2" charset="0"/>
                <a:cs typeface="Araboto-Normal" panose="02000500000000000000" pitchFamily="2" charset="0"/>
              </a:rPr>
              <a:t> içerdiği tüm metotlar bu sınıflarda oluşturulmak zorundadır.</a:t>
            </a:r>
          </a:p>
        </p:txBody>
      </p:sp>
      <p:sp>
        <p:nvSpPr>
          <p:cNvPr id="18" name="Metin kutusu 17">
            <a:extLst>
              <a:ext uri="{FF2B5EF4-FFF2-40B4-BE49-F238E27FC236}">
                <a16:creationId xmlns:a16="http://schemas.microsoft.com/office/drawing/2014/main" id="{3A0253C3-4AC4-BE9B-5614-DD1BC31DBE4B}"/>
              </a:ext>
            </a:extLst>
          </p:cNvPr>
          <p:cNvSpPr txBox="1"/>
          <p:nvPr/>
        </p:nvSpPr>
        <p:spPr>
          <a:xfrm>
            <a:off x="329951" y="1473694"/>
            <a:ext cx="10662081" cy="523220"/>
          </a:xfrm>
          <a:prstGeom prst="rect">
            <a:avLst/>
          </a:prstGeom>
          <a:noFill/>
        </p:spPr>
        <p:txBody>
          <a:bodyPr wrap="square">
            <a:spAutoFit/>
          </a:bodyPr>
          <a:lstStyle/>
          <a:p>
            <a:r>
              <a:rPr lang="tr-TR" sz="2800" dirty="0" err="1">
                <a:latin typeface="Araboto-Bold" panose="02000500000000000000" pitchFamily="2" charset="0"/>
                <a:ea typeface="Araboto-Bold" panose="02000500000000000000" pitchFamily="2" charset="0"/>
                <a:cs typeface="Araboto-Bold" panose="02000500000000000000" pitchFamily="2" charset="0"/>
              </a:rPr>
              <a:t>Interface</a:t>
            </a:r>
            <a:r>
              <a:rPr lang="tr-TR" sz="2800" dirty="0">
                <a:latin typeface="Araboto-Bold" panose="02000500000000000000" pitchFamily="2" charset="0"/>
                <a:ea typeface="Araboto-Bold" panose="02000500000000000000" pitchFamily="2" charset="0"/>
                <a:cs typeface="Araboto-Bold" panose="02000500000000000000" pitchFamily="2" charset="0"/>
              </a:rPr>
              <a:t> Nedir?</a:t>
            </a:r>
          </a:p>
        </p:txBody>
      </p:sp>
      <p:sp>
        <p:nvSpPr>
          <p:cNvPr id="20" name="Metin kutusu 19">
            <a:extLst>
              <a:ext uri="{FF2B5EF4-FFF2-40B4-BE49-F238E27FC236}">
                <a16:creationId xmlns:a16="http://schemas.microsoft.com/office/drawing/2014/main" id="{ECB9B45A-3753-7A15-D9D4-3A71F08B364E}"/>
              </a:ext>
            </a:extLst>
          </p:cNvPr>
          <p:cNvSpPr txBox="1"/>
          <p:nvPr/>
        </p:nvSpPr>
        <p:spPr>
          <a:xfrm>
            <a:off x="329950" y="3783350"/>
            <a:ext cx="10662081" cy="523220"/>
          </a:xfrm>
          <a:prstGeom prst="rect">
            <a:avLst/>
          </a:prstGeom>
          <a:noFill/>
        </p:spPr>
        <p:txBody>
          <a:bodyPr wrap="square">
            <a:spAutoFit/>
          </a:bodyPr>
          <a:lstStyle/>
          <a:p>
            <a:r>
              <a:rPr lang="tr-TR" sz="2800" dirty="0" err="1">
                <a:latin typeface="Araboto-Bold" panose="02000500000000000000" pitchFamily="2" charset="0"/>
                <a:ea typeface="Araboto-Bold" panose="02000500000000000000" pitchFamily="2" charset="0"/>
                <a:cs typeface="Araboto-Bold" panose="02000500000000000000" pitchFamily="2" charset="0"/>
              </a:rPr>
              <a:t>Interface</a:t>
            </a:r>
            <a:r>
              <a:rPr lang="tr-TR" sz="2800" dirty="0">
                <a:latin typeface="Araboto-Bold" panose="02000500000000000000" pitchFamily="2" charset="0"/>
                <a:ea typeface="Araboto-Bold" panose="02000500000000000000" pitchFamily="2" charset="0"/>
                <a:cs typeface="Araboto-Bold" panose="02000500000000000000" pitchFamily="2" charset="0"/>
              </a:rPr>
              <a:t> </a:t>
            </a:r>
            <a:r>
              <a:rPr lang="tr-TR" sz="2800" dirty="0" err="1">
                <a:latin typeface="Araboto-Bold" panose="02000500000000000000" pitchFamily="2" charset="0"/>
                <a:ea typeface="Araboto-Bold" panose="02000500000000000000" pitchFamily="2" charset="0"/>
                <a:cs typeface="Araboto-Bold" panose="02000500000000000000" pitchFamily="2" charset="0"/>
              </a:rPr>
              <a:t>Segregation</a:t>
            </a:r>
            <a:r>
              <a:rPr lang="tr-TR" sz="2800" dirty="0">
                <a:latin typeface="Araboto-Bold" panose="02000500000000000000" pitchFamily="2" charset="0"/>
                <a:ea typeface="Araboto-Bold" panose="02000500000000000000" pitchFamily="2" charset="0"/>
                <a:cs typeface="Araboto-Bold" panose="02000500000000000000" pitchFamily="2" charset="0"/>
              </a:rPr>
              <a:t> </a:t>
            </a:r>
            <a:r>
              <a:rPr lang="tr-TR" sz="2800" dirty="0" err="1">
                <a:latin typeface="Araboto-Bold" panose="02000500000000000000" pitchFamily="2" charset="0"/>
                <a:ea typeface="Araboto-Bold" panose="02000500000000000000" pitchFamily="2" charset="0"/>
                <a:cs typeface="Araboto-Bold" panose="02000500000000000000" pitchFamily="2" charset="0"/>
              </a:rPr>
              <a:t>Principle</a:t>
            </a:r>
            <a:r>
              <a:rPr lang="tr-TR" sz="2800" dirty="0">
                <a:latin typeface="Araboto-Bold" panose="02000500000000000000" pitchFamily="2" charset="0"/>
                <a:ea typeface="Araboto-Bold" panose="02000500000000000000" pitchFamily="2" charset="0"/>
                <a:cs typeface="Araboto-Bold" panose="02000500000000000000" pitchFamily="2" charset="0"/>
              </a:rPr>
              <a:t> Nedir?</a:t>
            </a:r>
          </a:p>
        </p:txBody>
      </p:sp>
    </p:spTree>
    <p:extLst>
      <p:ext uri="{BB962C8B-B14F-4D97-AF65-F5344CB8AC3E}">
        <p14:creationId xmlns:p14="http://schemas.microsoft.com/office/powerpoint/2010/main" val="2448022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67AB52B9-E7D5-EE86-A737-2A8171E61346}"/>
              </a:ext>
            </a:extLst>
          </p:cNvPr>
          <p:cNvPicPr>
            <a:picLocks noChangeAspect="1"/>
          </p:cNvPicPr>
          <p:nvPr/>
        </p:nvPicPr>
        <p:blipFill rotWithShape="1">
          <a:blip r:embed="rId2"/>
          <a:srcRect l="5946" t="4828" r="3503" b="2836"/>
          <a:stretch/>
        </p:blipFill>
        <p:spPr>
          <a:xfrm>
            <a:off x="3878179" y="186481"/>
            <a:ext cx="4121817" cy="1953037"/>
          </a:xfrm>
          <a:prstGeom prst="rect">
            <a:avLst/>
          </a:prstGeom>
        </p:spPr>
      </p:pic>
      <p:pic>
        <p:nvPicPr>
          <p:cNvPr id="11" name="Resim 10">
            <a:extLst>
              <a:ext uri="{FF2B5EF4-FFF2-40B4-BE49-F238E27FC236}">
                <a16:creationId xmlns:a16="http://schemas.microsoft.com/office/drawing/2014/main" id="{57C2C500-891F-64DE-191B-63E4EFCB6568}"/>
              </a:ext>
            </a:extLst>
          </p:cNvPr>
          <p:cNvPicPr>
            <a:picLocks noChangeAspect="1"/>
          </p:cNvPicPr>
          <p:nvPr/>
        </p:nvPicPr>
        <p:blipFill rotWithShape="1">
          <a:blip r:embed="rId3"/>
          <a:srcRect l="2045" t="3079" r="2418" b="1926"/>
          <a:stretch/>
        </p:blipFill>
        <p:spPr>
          <a:xfrm>
            <a:off x="571130" y="2328651"/>
            <a:ext cx="4984933" cy="3912350"/>
          </a:xfrm>
          <a:prstGeom prst="rect">
            <a:avLst/>
          </a:prstGeom>
        </p:spPr>
      </p:pic>
      <p:pic>
        <p:nvPicPr>
          <p:cNvPr id="13" name="Resim 12">
            <a:extLst>
              <a:ext uri="{FF2B5EF4-FFF2-40B4-BE49-F238E27FC236}">
                <a16:creationId xmlns:a16="http://schemas.microsoft.com/office/drawing/2014/main" id="{0E51EB1A-BE90-D151-796B-82D2619DEF62}"/>
              </a:ext>
            </a:extLst>
          </p:cNvPr>
          <p:cNvPicPr>
            <a:picLocks noChangeAspect="1"/>
          </p:cNvPicPr>
          <p:nvPr/>
        </p:nvPicPr>
        <p:blipFill rotWithShape="1">
          <a:blip r:embed="rId4"/>
          <a:srcRect l="1287" t="3307" r="3541" b="3357"/>
          <a:stretch/>
        </p:blipFill>
        <p:spPr>
          <a:xfrm>
            <a:off x="6096000" y="2328652"/>
            <a:ext cx="5437751" cy="3912349"/>
          </a:xfrm>
          <a:prstGeom prst="rect">
            <a:avLst/>
          </a:prstGeom>
        </p:spPr>
      </p:pic>
      <p:sp>
        <p:nvSpPr>
          <p:cNvPr id="8" name="Metin kutusu 7">
            <a:extLst>
              <a:ext uri="{FF2B5EF4-FFF2-40B4-BE49-F238E27FC236}">
                <a16:creationId xmlns:a16="http://schemas.microsoft.com/office/drawing/2014/main" id="{B5439F7D-67AD-1FB7-1B3C-DC56FB1DAC19}"/>
              </a:ext>
            </a:extLst>
          </p:cNvPr>
          <p:cNvSpPr txBox="1"/>
          <p:nvPr/>
        </p:nvSpPr>
        <p:spPr>
          <a:xfrm>
            <a:off x="408373" y="901389"/>
            <a:ext cx="3000651" cy="523220"/>
          </a:xfrm>
          <a:prstGeom prst="rect">
            <a:avLst/>
          </a:prstGeom>
          <a:noFill/>
        </p:spPr>
        <p:txBody>
          <a:bodyPr wrap="square">
            <a:spAutoFit/>
          </a:bodyPr>
          <a:lstStyle/>
          <a:p>
            <a:r>
              <a:rPr lang="tr-TR" sz="2800" dirty="0"/>
              <a:t>KÖTÜ KULLANIM</a:t>
            </a:r>
          </a:p>
        </p:txBody>
      </p:sp>
    </p:spTree>
    <p:extLst>
      <p:ext uri="{BB962C8B-B14F-4D97-AF65-F5344CB8AC3E}">
        <p14:creationId xmlns:p14="http://schemas.microsoft.com/office/powerpoint/2010/main" val="3108743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B5439F7D-67AD-1FB7-1B3C-DC56FB1DAC19}"/>
              </a:ext>
            </a:extLst>
          </p:cNvPr>
          <p:cNvSpPr txBox="1"/>
          <p:nvPr/>
        </p:nvSpPr>
        <p:spPr>
          <a:xfrm>
            <a:off x="408373" y="416022"/>
            <a:ext cx="3320248" cy="523220"/>
          </a:xfrm>
          <a:prstGeom prst="rect">
            <a:avLst/>
          </a:prstGeom>
          <a:noFill/>
        </p:spPr>
        <p:txBody>
          <a:bodyPr wrap="square">
            <a:spAutoFit/>
          </a:bodyPr>
          <a:lstStyle/>
          <a:p>
            <a:r>
              <a:rPr lang="tr-TR" sz="2800" dirty="0"/>
              <a:t>DOĞRU KULLANIM</a:t>
            </a:r>
          </a:p>
        </p:txBody>
      </p:sp>
      <p:pic>
        <p:nvPicPr>
          <p:cNvPr id="3" name="Resim 2">
            <a:extLst>
              <a:ext uri="{FF2B5EF4-FFF2-40B4-BE49-F238E27FC236}">
                <a16:creationId xmlns:a16="http://schemas.microsoft.com/office/drawing/2014/main" id="{4BF64A32-3D43-B727-7507-4A75A725D446}"/>
              </a:ext>
            </a:extLst>
          </p:cNvPr>
          <p:cNvPicPr>
            <a:picLocks noChangeAspect="1"/>
          </p:cNvPicPr>
          <p:nvPr/>
        </p:nvPicPr>
        <p:blipFill rotWithShape="1">
          <a:blip r:embed="rId2"/>
          <a:srcRect l="6019" t="5992" r="5605" b="64846"/>
          <a:stretch/>
        </p:blipFill>
        <p:spPr>
          <a:xfrm>
            <a:off x="1773833" y="1149619"/>
            <a:ext cx="2615176" cy="988841"/>
          </a:xfrm>
          <a:prstGeom prst="rect">
            <a:avLst/>
          </a:prstGeom>
        </p:spPr>
      </p:pic>
      <p:pic>
        <p:nvPicPr>
          <p:cNvPr id="5" name="Resim 4">
            <a:extLst>
              <a:ext uri="{FF2B5EF4-FFF2-40B4-BE49-F238E27FC236}">
                <a16:creationId xmlns:a16="http://schemas.microsoft.com/office/drawing/2014/main" id="{10A3E4CD-2E66-EF19-30C5-D30CB85597BA}"/>
              </a:ext>
            </a:extLst>
          </p:cNvPr>
          <p:cNvPicPr>
            <a:picLocks noChangeAspect="1"/>
          </p:cNvPicPr>
          <p:nvPr/>
        </p:nvPicPr>
        <p:blipFill rotWithShape="1">
          <a:blip r:embed="rId2"/>
          <a:srcRect l="6019" t="69527" r="5605" b="3776"/>
          <a:stretch/>
        </p:blipFill>
        <p:spPr>
          <a:xfrm>
            <a:off x="7228648" y="1149618"/>
            <a:ext cx="2865263" cy="991823"/>
          </a:xfrm>
          <a:prstGeom prst="rect">
            <a:avLst/>
          </a:prstGeom>
        </p:spPr>
      </p:pic>
      <p:pic>
        <p:nvPicPr>
          <p:cNvPr id="7" name="Resim 6">
            <a:extLst>
              <a:ext uri="{FF2B5EF4-FFF2-40B4-BE49-F238E27FC236}">
                <a16:creationId xmlns:a16="http://schemas.microsoft.com/office/drawing/2014/main" id="{891A2635-7217-7F5F-5F35-7E30FABFEAF6}"/>
              </a:ext>
            </a:extLst>
          </p:cNvPr>
          <p:cNvPicPr>
            <a:picLocks noChangeAspect="1"/>
          </p:cNvPicPr>
          <p:nvPr/>
        </p:nvPicPr>
        <p:blipFill rotWithShape="1">
          <a:blip r:embed="rId2"/>
          <a:srcRect l="8030" t="38294" r="3594" b="32852"/>
          <a:stretch/>
        </p:blipFill>
        <p:spPr>
          <a:xfrm>
            <a:off x="4492102" y="1149785"/>
            <a:ext cx="2643068" cy="988841"/>
          </a:xfrm>
          <a:prstGeom prst="rect">
            <a:avLst/>
          </a:prstGeom>
        </p:spPr>
      </p:pic>
      <p:pic>
        <p:nvPicPr>
          <p:cNvPr id="12" name="Resim 11">
            <a:extLst>
              <a:ext uri="{FF2B5EF4-FFF2-40B4-BE49-F238E27FC236}">
                <a16:creationId xmlns:a16="http://schemas.microsoft.com/office/drawing/2014/main" id="{0C8EFEC6-58AA-6920-003F-DD82ED3DF62F}"/>
              </a:ext>
            </a:extLst>
          </p:cNvPr>
          <p:cNvPicPr>
            <a:picLocks noChangeAspect="1"/>
          </p:cNvPicPr>
          <p:nvPr/>
        </p:nvPicPr>
        <p:blipFill rotWithShape="1">
          <a:blip r:embed="rId3"/>
          <a:srcRect l="778" r="2303" b="4134"/>
          <a:stretch/>
        </p:blipFill>
        <p:spPr>
          <a:xfrm>
            <a:off x="306769" y="2645546"/>
            <a:ext cx="5447969" cy="2982897"/>
          </a:xfrm>
          <a:prstGeom prst="rect">
            <a:avLst/>
          </a:prstGeom>
        </p:spPr>
      </p:pic>
      <p:pic>
        <p:nvPicPr>
          <p:cNvPr id="15" name="Resim 14">
            <a:extLst>
              <a:ext uri="{FF2B5EF4-FFF2-40B4-BE49-F238E27FC236}">
                <a16:creationId xmlns:a16="http://schemas.microsoft.com/office/drawing/2014/main" id="{6B1C64EE-00B8-B574-4EA4-806E1F8FE88D}"/>
              </a:ext>
            </a:extLst>
          </p:cNvPr>
          <p:cNvPicPr>
            <a:picLocks noChangeAspect="1"/>
          </p:cNvPicPr>
          <p:nvPr/>
        </p:nvPicPr>
        <p:blipFill rotWithShape="1">
          <a:blip r:embed="rId4"/>
          <a:srcRect l="132" r="2380" b="3170"/>
          <a:stretch/>
        </p:blipFill>
        <p:spPr>
          <a:xfrm>
            <a:off x="5865662" y="2645546"/>
            <a:ext cx="5668744" cy="2982897"/>
          </a:xfrm>
          <a:prstGeom prst="rect">
            <a:avLst/>
          </a:prstGeom>
        </p:spPr>
      </p:pic>
    </p:spTree>
    <p:extLst>
      <p:ext uri="{BB962C8B-B14F-4D97-AF65-F5344CB8AC3E}">
        <p14:creationId xmlns:p14="http://schemas.microsoft.com/office/powerpoint/2010/main" val="373498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ş kartı, ekran görüntüsü, vektör grafikler içeren bir resim&#10;&#10;Açıklama otomatik olarak oluşturuldu">
            <a:extLst>
              <a:ext uri="{FF2B5EF4-FFF2-40B4-BE49-F238E27FC236}">
                <a16:creationId xmlns:a16="http://schemas.microsoft.com/office/drawing/2014/main" id="{B10B3E54-3FBF-CF01-74F7-11D962C87274}"/>
              </a:ext>
            </a:extLst>
          </p:cNvPr>
          <p:cNvPicPr>
            <a:picLocks noChangeAspect="1"/>
          </p:cNvPicPr>
          <p:nvPr/>
        </p:nvPicPr>
        <p:blipFill>
          <a:blip r:embed="rId2"/>
          <a:stretch>
            <a:fillRect/>
          </a:stretch>
        </p:blipFill>
        <p:spPr>
          <a:xfrm>
            <a:off x="-1302" y="1000674"/>
            <a:ext cx="12177857" cy="5225091"/>
          </a:xfrm>
          <a:prstGeom prst="rect">
            <a:avLst/>
          </a:prstGeom>
        </p:spPr>
      </p:pic>
    </p:spTree>
    <p:extLst>
      <p:ext uri="{BB962C8B-B14F-4D97-AF65-F5344CB8AC3E}">
        <p14:creationId xmlns:p14="http://schemas.microsoft.com/office/powerpoint/2010/main" val="754050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431778" y="1428750"/>
            <a:ext cx="9117807" cy="2105026"/>
          </a:xfrm>
        </p:spPr>
        <p:txBody>
          <a:bodyPr>
            <a:normAutofit fontScale="90000"/>
          </a:bodyPr>
          <a:lstStyle/>
          <a:p>
            <a:r>
              <a:rPr lang="tr-TR" dirty="0" err="1"/>
              <a:t>Dependency</a:t>
            </a:r>
            <a:r>
              <a:rPr lang="tr-TR" dirty="0"/>
              <a:t> </a:t>
            </a:r>
            <a:r>
              <a:rPr lang="tr-TR" dirty="0" err="1"/>
              <a:t>Inversion</a:t>
            </a:r>
            <a:r>
              <a:rPr lang="tr-TR" dirty="0"/>
              <a:t> Prensibi</a:t>
            </a:r>
          </a:p>
          <a:p>
            <a:endParaRPr lang="tr-TR" dirty="0">
              <a:cs typeface="Calibri Light"/>
            </a:endParaRPr>
          </a:p>
        </p:txBody>
      </p:sp>
      <p:sp>
        <p:nvSpPr>
          <p:cNvPr id="3" name="Alt Başlık 2"/>
          <p:cNvSpPr>
            <a:spLocks noGrp="1"/>
          </p:cNvSpPr>
          <p:nvPr>
            <p:ph type="subTitle" idx="1"/>
          </p:nvPr>
        </p:nvSpPr>
        <p:spPr>
          <a:xfrm>
            <a:off x="749976" y="3960557"/>
            <a:ext cx="9117807" cy="1097215"/>
          </a:xfrm>
        </p:spPr>
        <p:txBody>
          <a:bodyPr vert="horz" lIns="91440" tIns="45720" rIns="91440" bIns="45720" rtlCol="0">
            <a:normAutofit/>
          </a:bodyPr>
          <a:lstStyle/>
          <a:p>
            <a:r>
              <a:rPr lang="tr-TR" i="1" dirty="0">
                <a:ea typeface="+mn-lt"/>
                <a:cs typeface="+mn-lt"/>
              </a:rPr>
              <a:t>Sınıflar arası bağımlılıklar olabildiğince az olmalıdır özellikle üst seviye sınıflar alt seviye sınıflara bağımlı olmamalıdır.</a:t>
            </a:r>
            <a:endParaRPr lang="tr-TR" dirty="0"/>
          </a:p>
        </p:txBody>
      </p:sp>
    </p:spTree>
    <p:extLst>
      <p:ext uri="{BB962C8B-B14F-4D97-AF65-F5344CB8AC3E}">
        <p14:creationId xmlns:p14="http://schemas.microsoft.com/office/powerpoint/2010/main" val="1075902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680FAB-8371-F331-7C05-865DA27C35D9}"/>
              </a:ext>
            </a:extLst>
          </p:cNvPr>
          <p:cNvSpPr>
            <a:spLocks noGrp="1"/>
          </p:cNvSpPr>
          <p:nvPr>
            <p:ph idx="1"/>
          </p:nvPr>
        </p:nvSpPr>
        <p:spPr>
          <a:xfrm>
            <a:off x="838200" y="268131"/>
            <a:ext cx="4536831" cy="5908832"/>
          </a:xfrm>
        </p:spPr>
        <p:txBody>
          <a:bodyPr vert="horz" lIns="91440" tIns="45720" rIns="91440" bIns="45720" rtlCol="0" anchor="t">
            <a:noAutofit/>
          </a:bodyPr>
          <a:lstStyle/>
          <a:p>
            <a:r>
              <a:rPr lang="tr-TR" sz="2800" b="1" err="1">
                <a:ea typeface="+mn-lt"/>
                <a:cs typeface="+mn-lt"/>
              </a:rPr>
              <a:t>public</a:t>
            </a:r>
            <a:r>
              <a:rPr lang="tr-TR" sz="2800" b="1" dirty="0">
                <a:ea typeface="+mn-lt"/>
                <a:cs typeface="+mn-lt"/>
              </a:rPr>
              <a:t> </a:t>
            </a:r>
            <a:r>
              <a:rPr lang="tr-TR" sz="2800" b="1" err="1">
                <a:ea typeface="+mn-lt"/>
                <a:cs typeface="+mn-lt"/>
              </a:rPr>
              <a:t>class</a:t>
            </a:r>
            <a:r>
              <a:rPr lang="tr-TR" sz="2800" b="1" dirty="0">
                <a:ea typeface="+mn-lt"/>
                <a:cs typeface="+mn-lt"/>
              </a:rPr>
              <a:t> </a:t>
            </a:r>
            <a:r>
              <a:rPr lang="tr-TR" sz="2800" b="1" err="1">
                <a:ea typeface="+mn-lt"/>
                <a:cs typeface="+mn-lt"/>
              </a:rPr>
              <a:t>Email</a:t>
            </a:r>
            <a:r>
              <a:rPr lang="tr-TR" sz="2800" b="1" dirty="0">
                <a:ea typeface="+mn-lt"/>
                <a:cs typeface="+mn-lt"/>
              </a:rPr>
              <a:t> {</a:t>
            </a:r>
            <a:br>
              <a:rPr lang="tr-TR" sz="2800" b="1" dirty="0">
                <a:ea typeface="+mn-lt"/>
                <a:cs typeface="+mn-lt"/>
              </a:rPr>
            </a:br>
            <a:r>
              <a:rPr lang="tr-TR" sz="2800" b="1" dirty="0">
                <a:ea typeface="+mn-lt"/>
                <a:cs typeface="+mn-lt"/>
              </a:rPr>
              <a:t/>
            </a:r>
            <a:br>
              <a:rPr lang="tr-TR" sz="2800" b="1" dirty="0">
                <a:ea typeface="+mn-lt"/>
                <a:cs typeface="+mn-lt"/>
              </a:rPr>
            </a:br>
            <a:r>
              <a:rPr lang="tr-TR" sz="2800" b="1" dirty="0">
                <a:ea typeface="+mn-lt"/>
                <a:cs typeface="+mn-lt"/>
              </a:rPr>
              <a:t> </a:t>
            </a:r>
            <a:r>
              <a:rPr lang="tr-TR" sz="2800" b="1" err="1">
                <a:ea typeface="+mn-lt"/>
                <a:cs typeface="+mn-lt"/>
              </a:rPr>
              <a:t>public</a:t>
            </a:r>
            <a:r>
              <a:rPr lang="tr-TR" sz="2800" b="1" dirty="0">
                <a:ea typeface="+mn-lt"/>
                <a:cs typeface="+mn-lt"/>
              </a:rPr>
              <a:t> </a:t>
            </a:r>
            <a:r>
              <a:rPr lang="tr-TR" sz="2800" b="1" err="1">
                <a:ea typeface="+mn-lt"/>
                <a:cs typeface="+mn-lt"/>
              </a:rPr>
              <a:t>void</a:t>
            </a:r>
            <a:r>
              <a:rPr lang="tr-TR" sz="2800" b="1" dirty="0">
                <a:ea typeface="+mn-lt"/>
                <a:cs typeface="+mn-lt"/>
              </a:rPr>
              <a:t> </a:t>
            </a:r>
            <a:r>
              <a:rPr lang="tr-TR" sz="2800" b="1" err="1">
                <a:ea typeface="+mn-lt"/>
                <a:cs typeface="+mn-lt"/>
              </a:rPr>
              <a:t>sendEmail</a:t>
            </a:r>
            <a:r>
              <a:rPr lang="tr-TR" sz="2800" b="1" dirty="0">
                <a:ea typeface="+mn-lt"/>
                <a:cs typeface="+mn-lt"/>
              </a:rPr>
              <a:t>() {</a:t>
            </a:r>
            <a:br>
              <a:rPr lang="tr-TR" sz="2800" b="1" dirty="0">
                <a:ea typeface="+mn-lt"/>
                <a:cs typeface="+mn-lt"/>
              </a:rPr>
            </a:br>
            <a:r>
              <a:rPr lang="tr-TR" sz="2800" b="1" dirty="0">
                <a:ea typeface="+mn-lt"/>
                <a:cs typeface="+mn-lt"/>
              </a:rPr>
              <a:t> //</a:t>
            </a:r>
            <a:r>
              <a:rPr lang="tr-TR" sz="2800" b="1" dirty="0" err="1">
                <a:ea typeface="+mn-lt"/>
                <a:cs typeface="+mn-lt"/>
              </a:rPr>
              <a:t>Send</a:t>
            </a:r>
            <a:r>
              <a:rPr lang="tr-TR" sz="2800" b="1" dirty="0">
                <a:ea typeface="+mn-lt"/>
                <a:cs typeface="+mn-lt"/>
              </a:rPr>
              <a:t> e-mail</a:t>
            </a:r>
            <a:br>
              <a:rPr lang="tr-TR" sz="2800" b="1" dirty="0">
                <a:ea typeface="+mn-lt"/>
                <a:cs typeface="+mn-lt"/>
              </a:rPr>
            </a:br>
            <a:r>
              <a:rPr lang="tr-TR" sz="2800" b="1" dirty="0">
                <a:ea typeface="+mn-lt"/>
                <a:cs typeface="+mn-lt"/>
              </a:rPr>
              <a:t> }</a:t>
            </a:r>
            <a:br>
              <a:rPr lang="tr-TR" sz="2800" b="1" dirty="0">
                <a:ea typeface="+mn-lt"/>
                <a:cs typeface="+mn-lt"/>
              </a:rPr>
            </a:br>
            <a:r>
              <a:rPr lang="tr-TR" sz="2800" b="1" dirty="0">
                <a:ea typeface="+mn-lt"/>
                <a:cs typeface="+mn-lt"/>
              </a:rPr>
              <a:t>}</a:t>
            </a:r>
          </a:p>
          <a:p>
            <a:pPr marL="0" indent="0">
              <a:buNone/>
            </a:pPr>
            <a:r>
              <a:rPr lang="tr-TR" sz="2800" b="1" dirty="0">
                <a:cs typeface="Calibri" panose="020F0502020204030204"/>
              </a:rPr>
              <a:t>-----------------------------------</a:t>
            </a:r>
          </a:p>
          <a:p>
            <a:r>
              <a:rPr lang="tr-TR" sz="2800" b="1" err="1">
                <a:ea typeface="+mn-lt"/>
                <a:cs typeface="+mn-lt"/>
              </a:rPr>
              <a:t>public</a:t>
            </a:r>
            <a:r>
              <a:rPr lang="tr-TR" sz="2800" b="1" dirty="0">
                <a:ea typeface="+mn-lt"/>
                <a:cs typeface="+mn-lt"/>
              </a:rPr>
              <a:t> </a:t>
            </a:r>
            <a:r>
              <a:rPr lang="tr-TR" sz="2800" b="1" err="1">
                <a:ea typeface="+mn-lt"/>
                <a:cs typeface="+mn-lt"/>
              </a:rPr>
              <a:t>class</a:t>
            </a:r>
            <a:r>
              <a:rPr lang="tr-TR" sz="2800" b="1" dirty="0">
                <a:ea typeface="+mn-lt"/>
                <a:cs typeface="+mn-lt"/>
              </a:rPr>
              <a:t> SMS {</a:t>
            </a:r>
            <a:br>
              <a:rPr lang="tr-TR" sz="2800" b="1" dirty="0">
                <a:ea typeface="+mn-lt"/>
                <a:cs typeface="+mn-lt"/>
              </a:rPr>
            </a:br>
            <a:r>
              <a:rPr lang="tr-TR" sz="2800" b="1" dirty="0">
                <a:ea typeface="+mn-lt"/>
                <a:cs typeface="+mn-lt"/>
              </a:rPr>
              <a:t> </a:t>
            </a:r>
            <a:r>
              <a:rPr lang="tr-TR" sz="2800" b="1" err="1">
                <a:ea typeface="+mn-lt"/>
                <a:cs typeface="+mn-lt"/>
              </a:rPr>
              <a:t>public</a:t>
            </a:r>
            <a:r>
              <a:rPr lang="tr-TR" sz="2800" b="1" dirty="0">
                <a:ea typeface="+mn-lt"/>
                <a:cs typeface="+mn-lt"/>
              </a:rPr>
              <a:t> </a:t>
            </a:r>
            <a:r>
              <a:rPr lang="tr-TR" sz="2800" b="1" err="1">
                <a:ea typeface="+mn-lt"/>
                <a:cs typeface="+mn-lt"/>
              </a:rPr>
              <a:t>void</a:t>
            </a:r>
            <a:r>
              <a:rPr lang="tr-TR" sz="2800" b="1" dirty="0">
                <a:ea typeface="+mn-lt"/>
                <a:cs typeface="+mn-lt"/>
              </a:rPr>
              <a:t> </a:t>
            </a:r>
            <a:r>
              <a:rPr lang="tr-TR" sz="2800" b="1" err="1">
                <a:ea typeface="+mn-lt"/>
                <a:cs typeface="+mn-lt"/>
              </a:rPr>
              <a:t>sendSMS</a:t>
            </a:r>
            <a:r>
              <a:rPr lang="tr-TR" sz="2800" b="1" dirty="0">
                <a:ea typeface="+mn-lt"/>
                <a:cs typeface="+mn-lt"/>
              </a:rPr>
              <a:t>() {</a:t>
            </a:r>
            <a:br>
              <a:rPr lang="tr-TR" sz="2800" b="1" dirty="0">
                <a:ea typeface="+mn-lt"/>
                <a:cs typeface="+mn-lt"/>
              </a:rPr>
            </a:br>
            <a:r>
              <a:rPr lang="tr-TR" sz="2800" b="1" dirty="0">
                <a:ea typeface="+mn-lt"/>
                <a:cs typeface="+mn-lt"/>
              </a:rPr>
              <a:t> //</a:t>
            </a:r>
            <a:r>
              <a:rPr lang="tr-TR" sz="2800" b="1" err="1">
                <a:ea typeface="+mn-lt"/>
                <a:cs typeface="+mn-lt"/>
              </a:rPr>
              <a:t>Send</a:t>
            </a:r>
            <a:r>
              <a:rPr lang="tr-TR" sz="2800" b="1" dirty="0">
                <a:ea typeface="+mn-lt"/>
                <a:cs typeface="+mn-lt"/>
              </a:rPr>
              <a:t> sms</a:t>
            </a:r>
            <a:br>
              <a:rPr lang="tr-TR" sz="2800" b="1" dirty="0">
                <a:ea typeface="+mn-lt"/>
                <a:cs typeface="+mn-lt"/>
              </a:rPr>
            </a:br>
            <a:r>
              <a:rPr lang="tr-TR" sz="2800" b="1" dirty="0">
                <a:ea typeface="+mn-lt"/>
                <a:cs typeface="+mn-lt"/>
              </a:rPr>
              <a:t> }</a:t>
            </a:r>
            <a:br>
              <a:rPr lang="tr-TR" sz="2800" b="1" dirty="0">
                <a:ea typeface="+mn-lt"/>
                <a:cs typeface="+mn-lt"/>
              </a:rPr>
            </a:br>
            <a:r>
              <a:rPr lang="tr-TR" sz="2800" b="1" dirty="0">
                <a:ea typeface="+mn-lt"/>
                <a:cs typeface="+mn-lt"/>
              </a:rPr>
              <a:t>}</a:t>
            </a:r>
          </a:p>
          <a:p>
            <a:endParaRPr lang="tr-TR" dirty="0">
              <a:cs typeface="Calibri" panose="020F0502020204030204"/>
            </a:endParaRPr>
          </a:p>
          <a:p>
            <a:endParaRPr lang="tr-TR" dirty="0">
              <a:cs typeface="Calibri" panose="020F0502020204030204"/>
            </a:endParaRPr>
          </a:p>
        </p:txBody>
      </p:sp>
      <p:sp>
        <p:nvSpPr>
          <p:cNvPr id="4" name="Metin kutusu 3">
            <a:extLst>
              <a:ext uri="{FF2B5EF4-FFF2-40B4-BE49-F238E27FC236}">
                <a16:creationId xmlns:a16="http://schemas.microsoft.com/office/drawing/2014/main" id="{D9DD28AF-61C1-BAF8-09B3-027783689F88}"/>
              </a:ext>
            </a:extLst>
          </p:cNvPr>
          <p:cNvSpPr txBox="1"/>
          <p:nvPr/>
        </p:nvSpPr>
        <p:spPr>
          <a:xfrm>
            <a:off x="5526594" y="653144"/>
            <a:ext cx="601226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tr-TR" sz="2800" b="1" dirty="0" err="1">
                <a:ea typeface="+mn-lt"/>
                <a:cs typeface="+mn-lt"/>
              </a:rPr>
              <a:t>public</a:t>
            </a:r>
            <a:r>
              <a:rPr lang="tr-TR" sz="2800" b="1" dirty="0">
                <a:ea typeface="+mn-lt"/>
                <a:cs typeface="+mn-lt"/>
              </a:rPr>
              <a:t> </a:t>
            </a:r>
            <a:r>
              <a:rPr lang="tr-TR" sz="2800" b="1" dirty="0" err="1">
                <a:ea typeface="+mn-lt"/>
                <a:cs typeface="+mn-lt"/>
              </a:rPr>
              <a:t>class</a:t>
            </a:r>
            <a:r>
              <a:rPr lang="tr-TR" sz="2800" b="1" dirty="0">
                <a:ea typeface="+mn-lt"/>
                <a:cs typeface="+mn-lt"/>
              </a:rPr>
              <a:t> Notification {</a:t>
            </a:r>
            <a:br>
              <a:rPr lang="tr-TR" sz="2800" b="1" dirty="0">
                <a:ea typeface="+mn-lt"/>
                <a:cs typeface="+mn-lt"/>
              </a:rPr>
            </a:br>
            <a:r>
              <a:rPr lang="tr-TR" sz="2800" b="1" dirty="0">
                <a:ea typeface="+mn-lt"/>
                <a:cs typeface="+mn-lt"/>
              </a:rPr>
              <a:t/>
            </a:r>
            <a:br>
              <a:rPr lang="tr-TR" sz="2800" b="1" dirty="0">
                <a:ea typeface="+mn-lt"/>
                <a:cs typeface="+mn-lt"/>
              </a:rPr>
            </a:br>
            <a:r>
              <a:rPr lang="tr-TR" sz="2800" b="1" dirty="0">
                <a:ea typeface="+mn-lt"/>
                <a:cs typeface="+mn-lt"/>
              </a:rPr>
              <a:t> </a:t>
            </a:r>
            <a:r>
              <a:rPr lang="tr-TR" sz="2800" b="1" dirty="0" err="1">
                <a:ea typeface="+mn-lt"/>
                <a:cs typeface="+mn-lt"/>
              </a:rPr>
              <a:t>private</a:t>
            </a:r>
            <a:r>
              <a:rPr lang="tr-TR" sz="2800" b="1" dirty="0">
                <a:ea typeface="+mn-lt"/>
                <a:cs typeface="+mn-lt"/>
              </a:rPr>
              <a:t> </a:t>
            </a:r>
            <a:r>
              <a:rPr lang="tr-TR" sz="2800" b="1" dirty="0" err="1">
                <a:ea typeface="+mn-lt"/>
                <a:cs typeface="+mn-lt"/>
              </a:rPr>
              <a:t>Email</a:t>
            </a:r>
            <a:r>
              <a:rPr lang="tr-TR" sz="2800" b="1" dirty="0">
                <a:ea typeface="+mn-lt"/>
                <a:cs typeface="+mn-lt"/>
              </a:rPr>
              <a:t> </a:t>
            </a:r>
            <a:r>
              <a:rPr lang="tr-TR" sz="2800" b="1" dirty="0" err="1">
                <a:ea typeface="+mn-lt"/>
                <a:cs typeface="+mn-lt"/>
              </a:rPr>
              <a:t>email</a:t>
            </a:r>
            <a:r>
              <a:rPr lang="tr-TR" sz="2800" b="1" dirty="0">
                <a:ea typeface="+mn-lt"/>
                <a:cs typeface="+mn-lt"/>
              </a:rPr>
              <a:t> = </a:t>
            </a:r>
            <a:r>
              <a:rPr lang="tr-TR" sz="2800" b="1" dirty="0" err="1">
                <a:ea typeface="+mn-lt"/>
                <a:cs typeface="+mn-lt"/>
              </a:rPr>
              <a:t>new</a:t>
            </a:r>
            <a:r>
              <a:rPr lang="tr-TR" sz="2800" b="1" dirty="0">
                <a:ea typeface="+mn-lt"/>
                <a:cs typeface="+mn-lt"/>
              </a:rPr>
              <a:t> </a:t>
            </a:r>
            <a:r>
              <a:rPr lang="tr-TR" sz="2800" b="1" dirty="0" err="1">
                <a:ea typeface="+mn-lt"/>
                <a:cs typeface="+mn-lt"/>
              </a:rPr>
              <a:t>Email</a:t>
            </a:r>
            <a:r>
              <a:rPr lang="tr-TR" sz="2800" b="1" dirty="0">
                <a:ea typeface="+mn-lt"/>
                <a:cs typeface="+mn-lt"/>
              </a:rPr>
              <a:t>();</a:t>
            </a:r>
            <a:br>
              <a:rPr lang="tr-TR" sz="2800" b="1" dirty="0">
                <a:ea typeface="+mn-lt"/>
                <a:cs typeface="+mn-lt"/>
              </a:rPr>
            </a:br>
            <a:r>
              <a:rPr lang="tr-TR" sz="2800" b="1" dirty="0">
                <a:ea typeface="+mn-lt"/>
                <a:cs typeface="+mn-lt"/>
              </a:rPr>
              <a:t> </a:t>
            </a:r>
            <a:r>
              <a:rPr lang="tr-TR" sz="2800" b="1" dirty="0" err="1">
                <a:ea typeface="+mn-lt"/>
                <a:cs typeface="+mn-lt"/>
              </a:rPr>
              <a:t>private</a:t>
            </a:r>
            <a:r>
              <a:rPr lang="tr-TR" sz="2800" b="1" dirty="0">
                <a:ea typeface="+mn-lt"/>
                <a:cs typeface="+mn-lt"/>
              </a:rPr>
              <a:t> SMS </a:t>
            </a:r>
            <a:r>
              <a:rPr lang="tr-TR" sz="2800" b="1" dirty="0" err="1">
                <a:ea typeface="+mn-lt"/>
                <a:cs typeface="+mn-lt"/>
              </a:rPr>
              <a:t>sms</a:t>
            </a:r>
            <a:r>
              <a:rPr lang="tr-TR" sz="2800" b="1" dirty="0">
                <a:ea typeface="+mn-lt"/>
                <a:cs typeface="+mn-lt"/>
              </a:rPr>
              <a:t> = </a:t>
            </a:r>
            <a:r>
              <a:rPr lang="tr-TR" sz="2800" b="1" dirty="0" err="1">
                <a:ea typeface="+mn-lt"/>
                <a:cs typeface="+mn-lt"/>
              </a:rPr>
              <a:t>new</a:t>
            </a:r>
            <a:r>
              <a:rPr lang="tr-TR" sz="2800" b="1" dirty="0">
                <a:ea typeface="+mn-lt"/>
                <a:cs typeface="+mn-lt"/>
              </a:rPr>
              <a:t> SMS();</a:t>
            </a:r>
            <a:br>
              <a:rPr lang="tr-TR" sz="2800" b="1" dirty="0">
                <a:ea typeface="+mn-lt"/>
                <a:cs typeface="+mn-lt"/>
              </a:rPr>
            </a:br>
            <a:r>
              <a:rPr lang="tr-TR" sz="2800" b="1" dirty="0">
                <a:ea typeface="+mn-lt"/>
                <a:cs typeface="+mn-lt"/>
              </a:rPr>
              <a:t/>
            </a:r>
            <a:br>
              <a:rPr lang="tr-TR" sz="2800" b="1" dirty="0">
                <a:ea typeface="+mn-lt"/>
                <a:cs typeface="+mn-lt"/>
              </a:rPr>
            </a:br>
            <a:r>
              <a:rPr lang="tr-TR" sz="2800" b="1" dirty="0">
                <a:ea typeface="+mn-lt"/>
                <a:cs typeface="+mn-lt"/>
              </a:rPr>
              <a:t> </a:t>
            </a:r>
            <a:r>
              <a:rPr lang="tr-TR" sz="2800" b="1" dirty="0" err="1">
                <a:ea typeface="+mn-lt"/>
                <a:cs typeface="+mn-lt"/>
              </a:rPr>
              <a:t>public</a:t>
            </a:r>
            <a:r>
              <a:rPr lang="tr-TR" sz="2800" b="1" dirty="0">
                <a:ea typeface="+mn-lt"/>
                <a:cs typeface="+mn-lt"/>
              </a:rPr>
              <a:t> </a:t>
            </a:r>
            <a:r>
              <a:rPr lang="tr-TR" sz="2800" b="1" dirty="0" err="1">
                <a:ea typeface="+mn-lt"/>
                <a:cs typeface="+mn-lt"/>
              </a:rPr>
              <a:t>void</a:t>
            </a:r>
            <a:r>
              <a:rPr lang="tr-TR" sz="2800" b="1" dirty="0">
                <a:ea typeface="+mn-lt"/>
                <a:cs typeface="+mn-lt"/>
              </a:rPr>
              <a:t> </a:t>
            </a:r>
            <a:r>
              <a:rPr lang="tr-TR" sz="2800" b="1" dirty="0" err="1">
                <a:ea typeface="+mn-lt"/>
                <a:cs typeface="+mn-lt"/>
              </a:rPr>
              <a:t>sender</a:t>
            </a:r>
            <a:r>
              <a:rPr lang="tr-TR" sz="2800" b="1" dirty="0">
                <a:ea typeface="+mn-lt"/>
                <a:cs typeface="+mn-lt"/>
              </a:rPr>
              <a:t>() {</a:t>
            </a:r>
            <a:br>
              <a:rPr lang="tr-TR" sz="2800" b="1" dirty="0">
                <a:ea typeface="+mn-lt"/>
                <a:cs typeface="+mn-lt"/>
              </a:rPr>
            </a:br>
            <a:r>
              <a:rPr lang="tr-TR" sz="2800" b="1" dirty="0">
                <a:ea typeface="+mn-lt"/>
                <a:cs typeface="+mn-lt"/>
              </a:rPr>
              <a:t/>
            </a:r>
            <a:br>
              <a:rPr lang="tr-TR" sz="2800" b="1" dirty="0">
                <a:ea typeface="+mn-lt"/>
                <a:cs typeface="+mn-lt"/>
              </a:rPr>
            </a:br>
            <a:r>
              <a:rPr lang="tr-TR" sz="2800" b="1" dirty="0">
                <a:ea typeface="+mn-lt"/>
                <a:cs typeface="+mn-lt"/>
              </a:rPr>
              <a:t> </a:t>
            </a:r>
            <a:r>
              <a:rPr lang="tr-TR" sz="2800" b="1" dirty="0" err="1">
                <a:ea typeface="+mn-lt"/>
                <a:cs typeface="+mn-lt"/>
              </a:rPr>
              <a:t>email.sendEmail</a:t>
            </a:r>
            <a:r>
              <a:rPr lang="tr-TR" sz="2800" b="1" dirty="0">
                <a:ea typeface="+mn-lt"/>
                <a:cs typeface="+mn-lt"/>
              </a:rPr>
              <a:t>();</a:t>
            </a:r>
            <a:br>
              <a:rPr lang="tr-TR" sz="2800" b="1" dirty="0">
                <a:ea typeface="+mn-lt"/>
                <a:cs typeface="+mn-lt"/>
              </a:rPr>
            </a:br>
            <a:r>
              <a:rPr lang="tr-TR" sz="2800" b="1" dirty="0">
                <a:ea typeface="+mn-lt"/>
                <a:cs typeface="+mn-lt"/>
              </a:rPr>
              <a:t> </a:t>
            </a:r>
            <a:r>
              <a:rPr lang="tr-TR" sz="2800" b="1" dirty="0" err="1">
                <a:ea typeface="+mn-lt"/>
                <a:cs typeface="+mn-lt"/>
              </a:rPr>
              <a:t>sms.sendSMS</a:t>
            </a:r>
            <a:r>
              <a:rPr lang="tr-TR" sz="2800" b="1" dirty="0">
                <a:ea typeface="+mn-lt"/>
                <a:cs typeface="+mn-lt"/>
              </a:rPr>
              <a:t>();</a:t>
            </a:r>
            <a:br>
              <a:rPr lang="tr-TR" sz="2800" b="1" dirty="0">
                <a:ea typeface="+mn-lt"/>
                <a:cs typeface="+mn-lt"/>
              </a:rPr>
            </a:br>
            <a:r>
              <a:rPr lang="tr-TR" sz="2800" b="1" dirty="0">
                <a:ea typeface="+mn-lt"/>
                <a:cs typeface="+mn-lt"/>
              </a:rPr>
              <a:t> }</a:t>
            </a:r>
            <a:br>
              <a:rPr lang="tr-TR" sz="2800" b="1" dirty="0">
                <a:ea typeface="+mn-lt"/>
                <a:cs typeface="+mn-lt"/>
              </a:rPr>
            </a:br>
            <a:r>
              <a:rPr lang="tr-TR" sz="2800" b="1" dirty="0">
                <a:ea typeface="+mn-lt"/>
                <a:cs typeface="+mn-lt"/>
              </a:rPr>
              <a:t/>
            </a:r>
            <a:br>
              <a:rPr lang="tr-TR" sz="2800" b="1" dirty="0">
                <a:ea typeface="+mn-lt"/>
                <a:cs typeface="+mn-lt"/>
              </a:rPr>
            </a:br>
            <a:r>
              <a:rPr lang="tr-TR" sz="2800" b="1" dirty="0">
                <a:ea typeface="+mn-lt"/>
                <a:cs typeface="+mn-lt"/>
              </a:rPr>
              <a:t>}</a:t>
            </a:r>
            <a:endParaRPr lang="tr-TR" sz="2800" b="1">
              <a:cs typeface="Calibri"/>
            </a:endParaRPr>
          </a:p>
        </p:txBody>
      </p:sp>
    </p:spTree>
    <p:extLst>
      <p:ext uri="{BB962C8B-B14F-4D97-AF65-F5344CB8AC3E}">
        <p14:creationId xmlns:p14="http://schemas.microsoft.com/office/powerpoint/2010/main" val="279973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3899937-ACA7-042E-7D20-A69DE0EB8319}"/>
              </a:ext>
            </a:extLst>
          </p:cNvPr>
          <p:cNvSpPr>
            <a:spLocks noGrp="1"/>
          </p:cNvSpPr>
          <p:nvPr>
            <p:ph idx="1"/>
          </p:nvPr>
        </p:nvSpPr>
        <p:spPr>
          <a:xfrm>
            <a:off x="576850" y="1055270"/>
            <a:ext cx="8596668" cy="3880773"/>
          </a:xfrm>
        </p:spPr>
        <p:txBody>
          <a:bodyPr vert="horz" lIns="91440" tIns="45720" rIns="91440" bIns="45720" rtlCol="0" anchor="t">
            <a:noAutofit/>
          </a:bodyPr>
          <a:lstStyle/>
          <a:p>
            <a:r>
              <a:rPr lang="tr-TR" sz="2400" dirty="0">
                <a:ea typeface="+mn-lt"/>
                <a:cs typeface="+mn-lt"/>
              </a:rPr>
              <a:t>Sms ve </a:t>
            </a:r>
            <a:r>
              <a:rPr lang="tr-TR" sz="2400" dirty="0" err="1">
                <a:ea typeface="+mn-lt"/>
                <a:cs typeface="+mn-lt"/>
              </a:rPr>
              <a:t>Email</a:t>
            </a:r>
            <a:r>
              <a:rPr lang="tr-TR" sz="2400" dirty="0">
                <a:ea typeface="+mn-lt"/>
                <a:cs typeface="+mn-lt"/>
              </a:rPr>
              <a:t> sınıflarında yada </a:t>
            </a:r>
            <a:r>
              <a:rPr lang="tr-TR" sz="2400" dirty="0" err="1">
                <a:ea typeface="+mn-lt"/>
                <a:cs typeface="+mn-lt"/>
              </a:rPr>
              <a:t>metodlarındaki</a:t>
            </a:r>
            <a:r>
              <a:rPr lang="tr-TR" sz="2400" dirty="0">
                <a:ea typeface="+mn-lt"/>
                <a:cs typeface="+mn-lt"/>
              </a:rPr>
              <a:t> değişimler direkt olarak </a:t>
            </a:r>
            <a:r>
              <a:rPr lang="tr-TR" sz="2400" dirty="0" err="1">
                <a:ea typeface="+mn-lt"/>
                <a:cs typeface="+mn-lt"/>
              </a:rPr>
              <a:t>notification</a:t>
            </a:r>
            <a:r>
              <a:rPr lang="tr-TR" sz="2400" dirty="0">
                <a:ea typeface="+mn-lt"/>
                <a:cs typeface="+mn-lt"/>
              </a:rPr>
              <a:t> sınıfını da etkileyecektir.</a:t>
            </a:r>
          </a:p>
          <a:p>
            <a:r>
              <a:rPr lang="tr-TR" sz="2400" dirty="0">
                <a:ea typeface="+mn-lt"/>
                <a:cs typeface="+mn-lt"/>
              </a:rPr>
              <a:t>Yeni bir </a:t>
            </a:r>
            <a:r>
              <a:rPr lang="tr-TR" sz="2400" dirty="0" err="1">
                <a:ea typeface="+mn-lt"/>
                <a:cs typeface="+mn-lt"/>
              </a:rPr>
              <a:t>module</a:t>
            </a:r>
            <a:r>
              <a:rPr lang="tr-TR" sz="2400" dirty="0">
                <a:ea typeface="+mn-lt"/>
                <a:cs typeface="+mn-lt"/>
              </a:rPr>
              <a:t> eklendiğinde de </a:t>
            </a:r>
            <a:r>
              <a:rPr lang="tr-TR" sz="2400" dirty="0" err="1">
                <a:ea typeface="+mn-lt"/>
                <a:cs typeface="+mn-lt"/>
              </a:rPr>
              <a:t>notification</a:t>
            </a:r>
            <a:r>
              <a:rPr lang="tr-TR" sz="2400" dirty="0">
                <a:ea typeface="+mn-lt"/>
                <a:cs typeface="+mn-lt"/>
              </a:rPr>
              <a:t> sınıfımızda değişiklik yapmak zorunda kalacağız.</a:t>
            </a:r>
          </a:p>
          <a:p>
            <a:r>
              <a:rPr lang="tr-TR" sz="2400" dirty="0" err="1">
                <a:ea typeface="+mn-lt"/>
                <a:cs typeface="+mn-lt"/>
              </a:rPr>
              <a:t>Dependency</a:t>
            </a:r>
            <a:r>
              <a:rPr lang="tr-TR" sz="2400" dirty="0">
                <a:ea typeface="+mn-lt"/>
                <a:cs typeface="+mn-lt"/>
              </a:rPr>
              <a:t> </a:t>
            </a:r>
            <a:r>
              <a:rPr lang="tr-TR" sz="2400" dirty="0" err="1">
                <a:ea typeface="+mn-lt"/>
                <a:cs typeface="+mn-lt"/>
              </a:rPr>
              <a:t>Inversion</a:t>
            </a:r>
            <a:r>
              <a:rPr lang="tr-TR" sz="2400" dirty="0">
                <a:ea typeface="+mn-lt"/>
                <a:cs typeface="+mn-lt"/>
              </a:rPr>
              <a:t> prensibine aykırı..</a:t>
            </a:r>
          </a:p>
          <a:p>
            <a:r>
              <a:rPr lang="tr-TR" sz="2400" dirty="0">
                <a:ea typeface="+mn-lt"/>
                <a:cs typeface="+mn-lt"/>
              </a:rPr>
              <a:t>Yüksek seviye sınıflarda bir davranış değiştiğinde, alt seviye davranışların bu değişime uyum sağlaması gerekir. Ancak, düşük seviye sınıflarda bir davranış değiştiğinde, üst seviye sınıfların davranışında bir bozulma meydana gelmemelidir.</a:t>
            </a:r>
          </a:p>
        </p:txBody>
      </p:sp>
    </p:spTree>
    <p:extLst>
      <p:ext uri="{BB962C8B-B14F-4D97-AF65-F5344CB8AC3E}">
        <p14:creationId xmlns:p14="http://schemas.microsoft.com/office/powerpoint/2010/main" val="671464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metin içeren bir resim&#10;&#10;Açıklama otomatik olarak oluşturuldu">
            <a:extLst>
              <a:ext uri="{FF2B5EF4-FFF2-40B4-BE49-F238E27FC236}">
                <a16:creationId xmlns:a16="http://schemas.microsoft.com/office/drawing/2014/main" id="{17DB0F4F-96E6-EB55-88DD-FCEDC51CE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373" y="324921"/>
            <a:ext cx="4351397" cy="2618825"/>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D48580CA-4E3F-F302-357C-C4831B826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445" y="324920"/>
            <a:ext cx="4838486" cy="2618825"/>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B8197E3F-0C4C-0ED2-1C9F-D47B09444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373" y="3044904"/>
            <a:ext cx="9254558" cy="3589331"/>
          </a:xfrm>
          <a:prstGeom prst="rect">
            <a:avLst/>
          </a:prstGeom>
        </p:spPr>
      </p:pic>
    </p:spTree>
    <p:extLst>
      <p:ext uri="{BB962C8B-B14F-4D97-AF65-F5344CB8AC3E}">
        <p14:creationId xmlns:p14="http://schemas.microsoft.com/office/powerpoint/2010/main" val="1915324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9A2002-3317-D0AE-1048-E818509F5F8B}"/>
              </a:ext>
            </a:extLst>
          </p:cNvPr>
          <p:cNvSpPr>
            <a:spLocks noGrp="1"/>
          </p:cNvSpPr>
          <p:nvPr>
            <p:ph idx="1"/>
          </p:nvPr>
        </p:nvSpPr>
        <p:spPr>
          <a:xfrm>
            <a:off x="520002" y="1783757"/>
            <a:ext cx="10515600" cy="4351338"/>
          </a:xfrm>
        </p:spPr>
        <p:txBody>
          <a:bodyPr vert="horz" lIns="91440" tIns="45720" rIns="91440" bIns="45720" rtlCol="0" anchor="t">
            <a:normAutofit/>
          </a:bodyPr>
          <a:lstStyle/>
          <a:p>
            <a:r>
              <a:rPr lang="tr-TR" sz="2300" dirty="0">
                <a:ea typeface="+mn-lt"/>
                <a:cs typeface="+mn-lt"/>
              </a:rPr>
              <a:t>Notification sınıfını sms ve </a:t>
            </a:r>
            <a:r>
              <a:rPr lang="tr-TR" sz="2300" dirty="0" err="1">
                <a:ea typeface="+mn-lt"/>
                <a:cs typeface="+mn-lt"/>
              </a:rPr>
              <a:t>email</a:t>
            </a:r>
            <a:r>
              <a:rPr lang="tr-TR" sz="2300" dirty="0">
                <a:ea typeface="+mn-lt"/>
                <a:cs typeface="+mn-lt"/>
              </a:rPr>
              <a:t> sınıfına bağımlılığını ortadan kaldırmak için; </a:t>
            </a:r>
            <a:r>
              <a:rPr lang="tr-TR" sz="2300" dirty="0" err="1">
                <a:ea typeface="+mn-lt"/>
                <a:cs typeface="+mn-lt"/>
              </a:rPr>
              <a:t>Email</a:t>
            </a:r>
            <a:r>
              <a:rPr lang="tr-TR" sz="2300" dirty="0">
                <a:ea typeface="+mn-lt"/>
                <a:cs typeface="+mn-lt"/>
              </a:rPr>
              <a:t> ve Sms </a:t>
            </a:r>
            <a:r>
              <a:rPr lang="tr-TR" sz="2300" dirty="0" err="1">
                <a:ea typeface="+mn-lt"/>
                <a:cs typeface="+mn-lt"/>
              </a:rPr>
              <a:t>sınıflarınıda</a:t>
            </a:r>
            <a:r>
              <a:rPr lang="tr-TR" sz="2300" dirty="0">
                <a:ea typeface="+mn-lt"/>
                <a:cs typeface="+mn-lt"/>
              </a:rPr>
              <a:t> içeren bir </a:t>
            </a:r>
            <a:r>
              <a:rPr lang="tr-TR" sz="2300" dirty="0" err="1">
                <a:ea typeface="+mn-lt"/>
                <a:cs typeface="+mn-lt"/>
              </a:rPr>
              <a:t>interface</a:t>
            </a:r>
            <a:r>
              <a:rPr lang="tr-TR" sz="2300" dirty="0">
                <a:ea typeface="+mn-lt"/>
                <a:cs typeface="+mn-lt"/>
              </a:rPr>
              <a:t>..</a:t>
            </a:r>
            <a:endParaRPr lang="tr-TR"/>
          </a:p>
          <a:p>
            <a:pPr marL="0" indent="0">
              <a:buNone/>
            </a:pPr>
            <a:endParaRPr lang="tr-TR" sz="2300" dirty="0">
              <a:ea typeface="+mn-lt"/>
              <a:cs typeface="Calibri"/>
            </a:endParaRPr>
          </a:p>
          <a:p>
            <a:pPr marL="0" indent="0">
              <a:buNone/>
            </a:pPr>
            <a:endParaRPr lang="tr-TR" sz="2300" dirty="0">
              <a:ea typeface="+mn-lt"/>
              <a:cs typeface="+mn-lt"/>
            </a:endParaRPr>
          </a:p>
          <a:p>
            <a:r>
              <a:rPr lang="tr-TR" sz="2300" dirty="0" err="1">
                <a:ea typeface="+mn-lt"/>
                <a:cs typeface="+mn-lt"/>
              </a:rPr>
              <a:t>public</a:t>
            </a:r>
            <a:r>
              <a:rPr lang="tr-TR" sz="2300" dirty="0">
                <a:ea typeface="+mn-lt"/>
                <a:cs typeface="+mn-lt"/>
              </a:rPr>
              <a:t> </a:t>
            </a:r>
            <a:r>
              <a:rPr lang="tr-TR" sz="2300" dirty="0" err="1">
                <a:ea typeface="+mn-lt"/>
                <a:cs typeface="+mn-lt"/>
              </a:rPr>
              <a:t>interface</a:t>
            </a:r>
            <a:r>
              <a:rPr lang="tr-TR" sz="2300" dirty="0">
                <a:ea typeface="+mn-lt"/>
                <a:cs typeface="+mn-lt"/>
              </a:rPr>
              <a:t> Message {</a:t>
            </a:r>
            <a:br>
              <a:rPr lang="tr-TR" sz="2300" dirty="0">
                <a:ea typeface="+mn-lt"/>
                <a:cs typeface="+mn-lt"/>
              </a:rPr>
            </a:br>
            <a:r>
              <a:rPr lang="tr-TR" sz="2300" dirty="0">
                <a:ea typeface="+mn-lt"/>
                <a:cs typeface="+mn-lt"/>
              </a:rPr>
              <a:t> </a:t>
            </a:r>
            <a:r>
              <a:rPr lang="tr-TR" sz="2300" dirty="0" err="1">
                <a:ea typeface="+mn-lt"/>
                <a:cs typeface="+mn-lt"/>
              </a:rPr>
              <a:t>void</a:t>
            </a:r>
            <a:r>
              <a:rPr lang="tr-TR" sz="2300" dirty="0">
                <a:ea typeface="+mn-lt"/>
                <a:cs typeface="+mn-lt"/>
              </a:rPr>
              <a:t> </a:t>
            </a:r>
            <a:r>
              <a:rPr lang="tr-TR" sz="2300" dirty="0" err="1">
                <a:ea typeface="+mn-lt"/>
                <a:cs typeface="+mn-lt"/>
              </a:rPr>
              <a:t>sendMessage</a:t>
            </a:r>
            <a:r>
              <a:rPr lang="tr-TR" sz="2300" dirty="0">
                <a:ea typeface="+mn-lt"/>
                <a:cs typeface="+mn-lt"/>
              </a:rPr>
              <a:t>();</a:t>
            </a:r>
            <a:br>
              <a:rPr lang="tr-TR" sz="2300" dirty="0">
                <a:ea typeface="+mn-lt"/>
                <a:cs typeface="+mn-lt"/>
              </a:rPr>
            </a:br>
            <a:r>
              <a:rPr lang="tr-TR" sz="2300" dirty="0">
                <a:ea typeface="+mn-lt"/>
                <a:cs typeface="+mn-lt"/>
              </a:rPr>
              <a:t>}</a:t>
            </a:r>
            <a:endParaRPr lang="tr-TR"/>
          </a:p>
        </p:txBody>
      </p:sp>
    </p:spTree>
    <p:extLst>
      <p:ext uri="{BB962C8B-B14F-4D97-AF65-F5344CB8AC3E}">
        <p14:creationId xmlns:p14="http://schemas.microsoft.com/office/powerpoint/2010/main" val="269945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721A64-FFE6-465B-B8F4-97634CF2F8BD}"/>
              </a:ext>
            </a:extLst>
          </p:cNvPr>
          <p:cNvSpPr>
            <a:spLocks noGrp="1"/>
          </p:cNvSpPr>
          <p:nvPr>
            <p:ph idx="1"/>
          </p:nvPr>
        </p:nvSpPr>
        <p:spPr>
          <a:xfrm>
            <a:off x="838200" y="1323207"/>
            <a:ext cx="10515600" cy="4351338"/>
          </a:xfrm>
        </p:spPr>
        <p:txBody>
          <a:bodyPr vert="horz" lIns="91440" tIns="45720" rIns="91440" bIns="45720" rtlCol="0" anchor="t">
            <a:normAutofit/>
          </a:bodyPr>
          <a:lstStyle/>
          <a:p>
            <a:r>
              <a:rPr lang="tr-TR" sz="2400" err="1">
                <a:ea typeface="+mn-lt"/>
                <a:cs typeface="+mn-lt"/>
              </a:rPr>
              <a:t>public</a:t>
            </a:r>
            <a:r>
              <a:rPr lang="tr-TR" sz="2400" dirty="0">
                <a:ea typeface="+mn-lt"/>
                <a:cs typeface="+mn-lt"/>
              </a:rPr>
              <a:t> </a:t>
            </a:r>
            <a:r>
              <a:rPr lang="tr-TR" sz="2400" err="1">
                <a:ea typeface="+mn-lt"/>
                <a:cs typeface="+mn-lt"/>
              </a:rPr>
              <a:t>class</a:t>
            </a:r>
            <a:r>
              <a:rPr lang="tr-TR" sz="2400" dirty="0">
                <a:ea typeface="+mn-lt"/>
                <a:cs typeface="+mn-lt"/>
              </a:rPr>
              <a:t> </a:t>
            </a:r>
            <a:r>
              <a:rPr lang="tr-TR" sz="2400" err="1">
                <a:ea typeface="+mn-lt"/>
                <a:cs typeface="+mn-lt"/>
              </a:rPr>
              <a:t>Email</a:t>
            </a:r>
            <a:r>
              <a:rPr lang="tr-TR" sz="2400" dirty="0">
                <a:ea typeface="+mn-lt"/>
                <a:cs typeface="+mn-lt"/>
              </a:rPr>
              <a:t> </a:t>
            </a:r>
            <a:r>
              <a:rPr lang="tr-TR" sz="2400" err="1">
                <a:ea typeface="+mn-lt"/>
                <a:cs typeface="+mn-lt"/>
              </a:rPr>
              <a:t>implements</a:t>
            </a:r>
            <a:r>
              <a:rPr lang="tr-TR" sz="2400" dirty="0">
                <a:ea typeface="+mn-lt"/>
                <a:cs typeface="+mn-lt"/>
              </a:rPr>
              <a:t> Message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@Override</a:t>
            </a:r>
            <a:br>
              <a:rPr lang="tr-TR" sz="2400" dirty="0">
                <a:ea typeface="+mn-lt"/>
                <a:cs typeface="+mn-lt"/>
              </a:rPr>
            </a:br>
            <a:r>
              <a:rPr lang="tr-TR" sz="2400" dirty="0">
                <a:ea typeface="+mn-lt"/>
                <a:cs typeface="+mn-lt"/>
              </a:rPr>
              <a:t> </a:t>
            </a:r>
            <a:r>
              <a:rPr lang="tr-TR" sz="2400" err="1">
                <a:ea typeface="+mn-lt"/>
                <a:cs typeface="+mn-lt"/>
              </a:rPr>
              <a:t>public</a:t>
            </a:r>
            <a:r>
              <a:rPr lang="tr-TR" sz="2400" dirty="0">
                <a:ea typeface="+mn-lt"/>
                <a:cs typeface="+mn-lt"/>
              </a:rPr>
              <a:t> </a:t>
            </a:r>
            <a:r>
              <a:rPr lang="tr-TR" sz="2400" err="1">
                <a:ea typeface="+mn-lt"/>
                <a:cs typeface="+mn-lt"/>
              </a:rPr>
              <a:t>void</a:t>
            </a:r>
            <a:r>
              <a:rPr lang="tr-TR" sz="2400" dirty="0">
                <a:ea typeface="+mn-lt"/>
                <a:cs typeface="+mn-lt"/>
              </a:rPr>
              <a:t> </a:t>
            </a:r>
            <a:r>
              <a:rPr lang="tr-TR" sz="2400" err="1">
                <a:ea typeface="+mn-lt"/>
                <a:cs typeface="+mn-lt"/>
              </a:rPr>
              <a:t>sendMessage</a:t>
            </a:r>
            <a:r>
              <a:rPr lang="tr-TR" sz="2400" dirty="0">
                <a:ea typeface="+mn-lt"/>
                <a:cs typeface="+mn-lt"/>
              </a:rPr>
              <a:t>() {</a:t>
            </a:r>
            <a:br>
              <a:rPr lang="tr-TR" sz="2400" dirty="0">
                <a:ea typeface="+mn-lt"/>
                <a:cs typeface="+mn-lt"/>
              </a:rPr>
            </a:br>
            <a:r>
              <a:rPr lang="tr-TR" sz="2400" dirty="0">
                <a:ea typeface="+mn-lt"/>
                <a:cs typeface="+mn-lt"/>
              </a:rPr>
              <a:t> </a:t>
            </a:r>
            <a:r>
              <a:rPr lang="tr-TR" sz="2400" err="1">
                <a:ea typeface="+mn-lt"/>
                <a:cs typeface="+mn-lt"/>
              </a:rPr>
              <a:t>sendEmail</a:t>
            </a:r>
            <a:r>
              <a:rPr lang="tr-TR" sz="2400" dirty="0">
                <a:ea typeface="+mn-lt"/>
                <a:cs typeface="+mn-lt"/>
              </a:rPr>
              <a:t>();</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a:t>
            </a:r>
            <a:r>
              <a:rPr lang="tr-TR" sz="2400" dirty="0" err="1">
                <a:ea typeface="+mn-lt"/>
                <a:cs typeface="+mn-lt"/>
              </a:rPr>
              <a:t>private</a:t>
            </a:r>
            <a:r>
              <a:rPr lang="tr-TR" sz="2400" dirty="0">
                <a:ea typeface="+mn-lt"/>
                <a:cs typeface="+mn-lt"/>
              </a:rPr>
              <a:t> </a:t>
            </a:r>
            <a:r>
              <a:rPr lang="tr-TR" sz="2400" dirty="0" err="1">
                <a:ea typeface="+mn-lt"/>
                <a:cs typeface="+mn-lt"/>
              </a:rPr>
              <a:t>void</a:t>
            </a:r>
            <a:r>
              <a:rPr lang="tr-TR" sz="2400" dirty="0">
                <a:ea typeface="+mn-lt"/>
                <a:cs typeface="+mn-lt"/>
              </a:rPr>
              <a:t> </a:t>
            </a:r>
            <a:r>
              <a:rPr lang="tr-TR" sz="2400" dirty="0" err="1">
                <a:ea typeface="+mn-lt"/>
                <a:cs typeface="+mn-lt"/>
              </a:rPr>
              <a:t>sendEmail</a:t>
            </a:r>
            <a:r>
              <a:rPr lang="tr-TR" sz="2400" dirty="0">
                <a:ea typeface="+mn-lt"/>
                <a:cs typeface="+mn-lt"/>
              </a:rPr>
              <a:t>() {</a:t>
            </a:r>
            <a:br>
              <a:rPr lang="tr-TR" sz="2400" dirty="0">
                <a:ea typeface="+mn-lt"/>
                <a:cs typeface="+mn-lt"/>
              </a:rPr>
            </a:br>
            <a:r>
              <a:rPr lang="tr-TR" sz="2400" dirty="0">
                <a:ea typeface="+mn-lt"/>
                <a:cs typeface="+mn-lt"/>
              </a:rPr>
              <a:t> //</a:t>
            </a:r>
            <a:r>
              <a:rPr lang="tr-TR" sz="2400" dirty="0" err="1">
                <a:ea typeface="+mn-lt"/>
                <a:cs typeface="+mn-lt"/>
              </a:rPr>
              <a:t>Send</a:t>
            </a:r>
            <a:r>
              <a:rPr lang="tr-TR" sz="2400" dirty="0">
                <a:ea typeface="+mn-lt"/>
                <a:cs typeface="+mn-lt"/>
              </a:rPr>
              <a:t> </a:t>
            </a:r>
            <a:r>
              <a:rPr lang="tr-TR" sz="2400" dirty="0" err="1">
                <a:ea typeface="+mn-lt"/>
                <a:cs typeface="+mn-lt"/>
              </a:rPr>
              <a:t>email</a:t>
            </a:r>
            <a:r>
              <a:rPr lang="tr-TR" sz="2400" dirty="0">
                <a:ea typeface="+mn-lt"/>
                <a:cs typeface="+mn-lt"/>
              </a:rPr>
              <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a:t>
            </a:r>
          </a:p>
        </p:txBody>
      </p:sp>
    </p:spTree>
    <p:extLst>
      <p:ext uri="{BB962C8B-B14F-4D97-AF65-F5344CB8AC3E}">
        <p14:creationId xmlns:p14="http://schemas.microsoft.com/office/powerpoint/2010/main" val="3461351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88E236-CE2D-EFF8-6C5F-9361407AE441}"/>
              </a:ext>
            </a:extLst>
          </p:cNvPr>
          <p:cNvSpPr>
            <a:spLocks noGrp="1"/>
          </p:cNvSpPr>
          <p:nvPr>
            <p:ph idx="1"/>
          </p:nvPr>
        </p:nvSpPr>
        <p:spPr>
          <a:xfrm>
            <a:off x="838200" y="1172482"/>
            <a:ext cx="10515600" cy="4351338"/>
          </a:xfrm>
        </p:spPr>
        <p:txBody>
          <a:bodyPr vert="horz" lIns="91440" tIns="45720" rIns="91440" bIns="45720" rtlCol="0" anchor="t">
            <a:noAutofit/>
          </a:bodyPr>
          <a:lstStyle/>
          <a:p>
            <a:endParaRPr lang="tr-TR" dirty="0">
              <a:ea typeface="+mn-lt"/>
              <a:cs typeface="+mn-lt"/>
            </a:endParaRPr>
          </a:p>
          <a:p>
            <a:r>
              <a:rPr lang="tr-TR" sz="2400" err="1">
                <a:ea typeface="+mn-lt"/>
                <a:cs typeface="+mn-lt"/>
              </a:rPr>
              <a:t>public</a:t>
            </a:r>
            <a:r>
              <a:rPr lang="tr-TR" sz="2400" dirty="0">
                <a:ea typeface="+mn-lt"/>
                <a:cs typeface="+mn-lt"/>
              </a:rPr>
              <a:t> </a:t>
            </a:r>
            <a:r>
              <a:rPr lang="tr-TR" sz="2400" err="1">
                <a:ea typeface="+mn-lt"/>
                <a:cs typeface="+mn-lt"/>
              </a:rPr>
              <a:t>class</a:t>
            </a:r>
            <a:r>
              <a:rPr lang="tr-TR" sz="2400" dirty="0">
                <a:ea typeface="+mn-lt"/>
                <a:cs typeface="+mn-lt"/>
              </a:rPr>
              <a:t> SMS </a:t>
            </a:r>
            <a:r>
              <a:rPr lang="tr-TR" sz="2400" err="1">
                <a:ea typeface="+mn-lt"/>
                <a:cs typeface="+mn-lt"/>
              </a:rPr>
              <a:t>implements</a:t>
            </a:r>
            <a:r>
              <a:rPr lang="tr-TR" sz="2400" dirty="0">
                <a:ea typeface="+mn-lt"/>
                <a:cs typeface="+mn-lt"/>
              </a:rPr>
              <a:t> Message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@Override</a:t>
            </a:r>
            <a:br>
              <a:rPr lang="tr-TR" sz="2400" dirty="0">
                <a:ea typeface="+mn-lt"/>
                <a:cs typeface="+mn-lt"/>
              </a:rPr>
            </a:br>
            <a:r>
              <a:rPr lang="tr-TR" sz="2400" dirty="0">
                <a:ea typeface="+mn-lt"/>
                <a:cs typeface="+mn-lt"/>
              </a:rPr>
              <a:t> </a:t>
            </a:r>
            <a:r>
              <a:rPr lang="tr-TR" sz="2400" err="1">
                <a:ea typeface="+mn-lt"/>
                <a:cs typeface="+mn-lt"/>
              </a:rPr>
              <a:t>public</a:t>
            </a:r>
            <a:r>
              <a:rPr lang="tr-TR" sz="2400" dirty="0">
                <a:ea typeface="+mn-lt"/>
                <a:cs typeface="+mn-lt"/>
              </a:rPr>
              <a:t> </a:t>
            </a:r>
            <a:r>
              <a:rPr lang="tr-TR" sz="2400" err="1">
                <a:ea typeface="+mn-lt"/>
                <a:cs typeface="+mn-lt"/>
              </a:rPr>
              <a:t>void</a:t>
            </a:r>
            <a:r>
              <a:rPr lang="tr-TR" sz="2400" dirty="0">
                <a:ea typeface="+mn-lt"/>
                <a:cs typeface="+mn-lt"/>
              </a:rPr>
              <a:t> </a:t>
            </a:r>
            <a:r>
              <a:rPr lang="tr-TR" sz="2400" err="1">
                <a:ea typeface="+mn-lt"/>
                <a:cs typeface="+mn-lt"/>
              </a:rPr>
              <a:t>sendMessage</a:t>
            </a:r>
            <a:r>
              <a:rPr lang="tr-TR" sz="2400" dirty="0">
                <a:ea typeface="+mn-lt"/>
                <a:cs typeface="+mn-lt"/>
              </a:rPr>
              <a:t>() {</a:t>
            </a:r>
            <a:br>
              <a:rPr lang="tr-TR" sz="2400" dirty="0">
                <a:ea typeface="+mn-lt"/>
                <a:cs typeface="+mn-lt"/>
              </a:rPr>
            </a:br>
            <a:r>
              <a:rPr lang="tr-TR" sz="2400" dirty="0">
                <a:ea typeface="+mn-lt"/>
                <a:cs typeface="+mn-lt"/>
              </a:rPr>
              <a:t> </a:t>
            </a:r>
            <a:r>
              <a:rPr lang="tr-TR" sz="2400" err="1">
                <a:ea typeface="+mn-lt"/>
                <a:cs typeface="+mn-lt"/>
              </a:rPr>
              <a:t>sendSMS</a:t>
            </a:r>
            <a:r>
              <a:rPr lang="tr-TR" sz="2400" dirty="0">
                <a:ea typeface="+mn-lt"/>
                <a:cs typeface="+mn-lt"/>
              </a:rPr>
              <a:t>();</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a:t>
            </a:r>
            <a:r>
              <a:rPr lang="tr-TR" sz="2400" dirty="0" err="1">
                <a:ea typeface="+mn-lt"/>
                <a:cs typeface="+mn-lt"/>
              </a:rPr>
              <a:t>private</a:t>
            </a:r>
            <a:r>
              <a:rPr lang="tr-TR" sz="2400" dirty="0">
                <a:ea typeface="+mn-lt"/>
                <a:cs typeface="+mn-lt"/>
              </a:rPr>
              <a:t> </a:t>
            </a:r>
            <a:r>
              <a:rPr lang="tr-TR" sz="2400" dirty="0" err="1">
                <a:ea typeface="+mn-lt"/>
                <a:cs typeface="+mn-lt"/>
              </a:rPr>
              <a:t>void</a:t>
            </a:r>
            <a:r>
              <a:rPr lang="tr-TR" sz="2400" dirty="0">
                <a:ea typeface="+mn-lt"/>
                <a:cs typeface="+mn-lt"/>
              </a:rPr>
              <a:t> </a:t>
            </a:r>
            <a:r>
              <a:rPr lang="tr-TR" sz="2400" dirty="0" err="1">
                <a:ea typeface="+mn-lt"/>
                <a:cs typeface="+mn-lt"/>
              </a:rPr>
              <a:t>sendSMS</a:t>
            </a:r>
            <a:r>
              <a:rPr lang="tr-TR" sz="2400" dirty="0">
                <a:ea typeface="+mn-lt"/>
                <a:cs typeface="+mn-lt"/>
              </a:rPr>
              <a:t>() {</a:t>
            </a:r>
            <a:br>
              <a:rPr lang="tr-TR" sz="2400" dirty="0">
                <a:ea typeface="+mn-lt"/>
                <a:cs typeface="+mn-lt"/>
              </a:rPr>
            </a:br>
            <a:r>
              <a:rPr lang="tr-TR" sz="2400" dirty="0">
                <a:ea typeface="+mn-lt"/>
                <a:cs typeface="+mn-lt"/>
              </a:rPr>
              <a:t> //</a:t>
            </a:r>
            <a:r>
              <a:rPr lang="tr-TR" sz="2400" dirty="0" err="1">
                <a:ea typeface="+mn-lt"/>
                <a:cs typeface="+mn-lt"/>
              </a:rPr>
              <a:t>Send</a:t>
            </a:r>
            <a:r>
              <a:rPr lang="tr-TR" sz="2400" dirty="0">
                <a:ea typeface="+mn-lt"/>
                <a:cs typeface="+mn-lt"/>
              </a:rPr>
              <a:t> sms</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a:t>
            </a:r>
          </a:p>
        </p:txBody>
      </p:sp>
    </p:spTree>
    <p:extLst>
      <p:ext uri="{BB962C8B-B14F-4D97-AF65-F5344CB8AC3E}">
        <p14:creationId xmlns:p14="http://schemas.microsoft.com/office/powerpoint/2010/main" val="250416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BE3A3E2-769C-5B05-7809-891B8FA81D82}"/>
              </a:ext>
            </a:extLst>
          </p:cNvPr>
          <p:cNvSpPr>
            <a:spLocks noGrp="1"/>
          </p:cNvSpPr>
          <p:nvPr>
            <p:ph idx="1"/>
          </p:nvPr>
        </p:nvSpPr>
        <p:spPr>
          <a:xfrm>
            <a:off x="838200" y="1205977"/>
            <a:ext cx="10515600" cy="5255689"/>
          </a:xfrm>
        </p:spPr>
        <p:txBody>
          <a:bodyPr vert="horz" lIns="91440" tIns="45720" rIns="91440" bIns="45720" rtlCol="0" anchor="t">
            <a:normAutofit lnSpcReduction="10000"/>
          </a:bodyPr>
          <a:lstStyle/>
          <a:p>
            <a:r>
              <a:rPr lang="tr-TR" sz="2400" dirty="0" err="1">
                <a:ea typeface="+mn-lt"/>
                <a:cs typeface="+mn-lt"/>
              </a:rPr>
              <a:t>public</a:t>
            </a:r>
            <a:r>
              <a:rPr lang="tr-TR" sz="2400" dirty="0">
                <a:ea typeface="+mn-lt"/>
                <a:cs typeface="+mn-lt"/>
              </a:rPr>
              <a:t> </a:t>
            </a:r>
            <a:r>
              <a:rPr lang="tr-TR" sz="2400" dirty="0" err="1">
                <a:ea typeface="+mn-lt"/>
                <a:cs typeface="+mn-lt"/>
              </a:rPr>
              <a:t>class</a:t>
            </a:r>
            <a:r>
              <a:rPr lang="tr-TR" sz="2400" dirty="0">
                <a:ea typeface="+mn-lt"/>
                <a:cs typeface="+mn-lt"/>
              </a:rPr>
              <a:t> Notification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a:t>
            </a:r>
            <a:r>
              <a:rPr lang="tr-TR" sz="2400" dirty="0" err="1">
                <a:ea typeface="+mn-lt"/>
                <a:cs typeface="+mn-lt"/>
              </a:rPr>
              <a:t>private</a:t>
            </a:r>
            <a:r>
              <a:rPr lang="tr-TR" sz="2400" dirty="0">
                <a:ea typeface="+mn-lt"/>
                <a:cs typeface="+mn-lt"/>
              </a:rPr>
              <a:t> </a:t>
            </a:r>
            <a:r>
              <a:rPr lang="tr-TR" sz="2400" dirty="0" err="1">
                <a:ea typeface="+mn-lt"/>
                <a:cs typeface="+mn-lt"/>
              </a:rPr>
              <a:t>List</a:t>
            </a:r>
            <a:r>
              <a:rPr lang="tr-TR" sz="2400" dirty="0">
                <a:ea typeface="+mn-lt"/>
                <a:cs typeface="+mn-lt"/>
              </a:rPr>
              <a:t>&lt;Message&gt; </a:t>
            </a:r>
            <a:r>
              <a:rPr lang="tr-TR" sz="2400" dirty="0" err="1">
                <a:ea typeface="+mn-lt"/>
                <a:cs typeface="+mn-lt"/>
              </a:rPr>
              <a:t>messages</a:t>
            </a:r>
            <a:r>
              <a:rPr lang="tr-TR" sz="2400" dirty="0">
                <a:ea typeface="+mn-lt"/>
                <a:cs typeface="+mn-lt"/>
              </a:rPr>
              <a:t>;</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a:t>
            </a:r>
            <a:r>
              <a:rPr lang="tr-TR" sz="2400" dirty="0" err="1">
                <a:ea typeface="+mn-lt"/>
                <a:cs typeface="+mn-lt"/>
              </a:rPr>
              <a:t>public</a:t>
            </a:r>
            <a:r>
              <a:rPr lang="tr-TR" sz="2400" dirty="0">
                <a:ea typeface="+mn-lt"/>
                <a:cs typeface="+mn-lt"/>
              </a:rPr>
              <a:t> Notification(</a:t>
            </a:r>
            <a:r>
              <a:rPr lang="tr-TR" sz="2400" dirty="0" err="1">
                <a:ea typeface="+mn-lt"/>
                <a:cs typeface="+mn-lt"/>
              </a:rPr>
              <a:t>List</a:t>
            </a:r>
            <a:r>
              <a:rPr lang="tr-TR" sz="2400" dirty="0">
                <a:ea typeface="+mn-lt"/>
                <a:cs typeface="+mn-lt"/>
              </a:rPr>
              <a:t>&lt;Message&gt; </a:t>
            </a:r>
            <a:r>
              <a:rPr lang="tr-TR" sz="2400" dirty="0" err="1">
                <a:ea typeface="+mn-lt"/>
                <a:cs typeface="+mn-lt"/>
              </a:rPr>
              <a:t>messages</a:t>
            </a:r>
            <a:r>
              <a:rPr lang="tr-TR" sz="2400" dirty="0">
                <a:ea typeface="+mn-lt"/>
                <a:cs typeface="+mn-lt"/>
              </a:rPr>
              <a:t>) {</a:t>
            </a:r>
            <a:br>
              <a:rPr lang="tr-TR" sz="2400" dirty="0">
                <a:ea typeface="+mn-lt"/>
                <a:cs typeface="+mn-lt"/>
              </a:rPr>
            </a:br>
            <a:r>
              <a:rPr lang="tr-TR" sz="2400" dirty="0">
                <a:ea typeface="+mn-lt"/>
                <a:cs typeface="+mn-lt"/>
              </a:rPr>
              <a:t>        </a:t>
            </a:r>
            <a:r>
              <a:rPr lang="tr-TR" sz="2400" dirty="0" err="1">
                <a:ea typeface="+mn-lt"/>
                <a:cs typeface="+mn-lt"/>
              </a:rPr>
              <a:t>this.messages</a:t>
            </a:r>
            <a:r>
              <a:rPr lang="tr-TR" sz="2400" dirty="0">
                <a:ea typeface="+mn-lt"/>
                <a:cs typeface="+mn-lt"/>
              </a:rPr>
              <a:t> = </a:t>
            </a:r>
            <a:r>
              <a:rPr lang="tr-TR" sz="2400" dirty="0" err="1">
                <a:ea typeface="+mn-lt"/>
                <a:cs typeface="+mn-lt"/>
              </a:rPr>
              <a:t>messages</a:t>
            </a:r>
            <a:r>
              <a:rPr lang="tr-TR" sz="2400" dirty="0">
                <a:ea typeface="+mn-lt"/>
                <a:cs typeface="+mn-lt"/>
              </a:rPr>
              <a:t>;</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
            </a:r>
            <a:br>
              <a:rPr lang="tr-TR" sz="2400" dirty="0">
                <a:ea typeface="+mn-lt"/>
                <a:cs typeface="+mn-lt"/>
              </a:rPr>
            </a:br>
            <a:r>
              <a:rPr lang="tr-TR" sz="2400" dirty="0">
                <a:ea typeface="+mn-lt"/>
                <a:cs typeface="+mn-lt"/>
              </a:rPr>
              <a:t>    </a:t>
            </a:r>
            <a:r>
              <a:rPr lang="tr-TR" sz="2400" dirty="0" err="1">
                <a:ea typeface="+mn-lt"/>
                <a:cs typeface="+mn-lt"/>
              </a:rPr>
              <a:t>public</a:t>
            </a:r>
            <a:r>
              <a:rPr lang="tr-TR" sz="2400" dirty="0">
                <a:ea typeface="+mn-lt"/>
                <a:cs typeface="+mn-lt"/>
              </a:rPr>
              <a:t> </a:t>
            </a:r>
            <a:r>
              <a:rPr lang="tr-TR" sz="2400" dirty="0" err="1">
                <a:ea typeface="+mn-lt"/>
                <a:cs typeface="+mn-lt"/>
              </a:rPr>
              <a:t>void</a:t>
            </a:r>
            <a:r>
              <a:rPr lang="tr-TR" sz="2400" dirty="0">
                <a:ea typeface="+mn-lt"/>
                <a:cs typeface="+mn-lt"/>
              </a:rPr>
              <a:t> </a:t>
            </a:r>
            <a:r>
              <a:rPr lang="tr-TR" sz="2400" dirty="0" err="1">
                <a:ea typeface="+mn-lt"/>
                <a:cs typeface="+mn-lt"/>
              </a:rPr>
              <a:t>sender</a:t>
            </a:r>
            <a:r>
              <a:rPr lang="tr-TR" sz="2400" dirty="0">
                <a:ea typeface="+mn-lt"/>
                <a:cs typeface="+mn-lt"/>
              </a:rPr>
              <a:t>() {</a:t>
            </a:r>
            <a:br>
              <a:rPr lang="tr-TR" sz="2400" dirty="0">
                <a:ea typeface="+mn-lt"/>
                <a:cs typeface="+mn-lt"/>
              </a:rPr>
            </a:br>
            <a:r>
              <a:rPr lang="tr-TR" sz="2400" dirty="0">
                <a:ea typeface="+mn-lt"/>
                <a:cs typeface="+mn-lt"/>
              </a:rPr>
              <a:t>        </a:t>
            </a:r>
            <a:r>
              <a:rPr lang="tr-TR" sz="2400" dirty="0" err="1">
                <a:ea typeface="+mn-lt"/>
                <a:cs typeface="+mn-lt"/>
              </a:rPr>
              <a:t>for</a:t>
            </a:r>
            <a:r>
              <a:rPr lang="tr-TR" sz="2400" dirty="0">
                <a:ea typeface="+mn-lt"/>
                <a:cs typeface="+mn-lt"/>
              </a:rPr>
              <a:t> (Message </a:t>
            </a:r>
            <a:r>
              <a:rPr lang="tr-TR" sz="2400" dirty="0" err="1">
                <a:ea typeface="+mn-lt"/>
                <a:cs typeface="+mn-lt"/>
              </a:rPr>
              <a:t>message</a:t>
            </a:r>
            <a:r>
              <a:rPr lang="tr-TR" sz="2400" dirty="0">
                <a:ea typeface="+mn-lt"/>
                <a:cs typeface="+mn-lt"/>
              </a:rPr>
              <a:t> : </a:t>
            </a:r>
            <a:r>
              <a:rPr lang="tr-TR" sz="2400" dirty="0" err="1">
                <a:ea typeface="+mn-lt"/>
                <a:cs typeface="+mn-lt"/>
              </a:rPr>
              <a:t>messages</a:t>
            </a:r>
            <a:r>
              <a:rPr lang="tr-TR" sz="2400" dirty="0">
                <a:ea typeface="+mn-lt"/>
                <a:cs typeface="+mn-lt"/>
              </a:rPr>
              <a:t>) {</a:t>
            </a:r>
            <a:br>
              <a:rPr lang="tr-TR" sz="2400" dirty="0">
                <a:ea typeface="+mn-lt"/>
                <a:cs typeface="+mn-lt"/>
              </a:rPr>
            </a:br>
            <a:r>
              <a:rPr lang="tr-TR" sz="2400" dirty="0">
                <a:ea typeface="+mn-lt"/>
                <a:cs typeface="+mn-lt"/>
              </a:rPr>
              <a:t>            </a:t>
            </a:r>
            <a:r>
              <a:rPr lang="tr-TR" sz="2400" dirty="0" err="1">
                <a:ea typeface="+mn-lt"/>
                <a:cs typeface="+mn-lt"/>
              </a:rPr>
              <a:t>message.sendMessage</a:t>
            </a:r>
            <a:r>
              <a:rPr lang="tr-TR" sz="2400" dirty="0">
                <a:ea typeface="+mn-lt"/>
                <a:cs typeface="+mn-lt"/>
              </a:rPr>
              <a:t>();</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    }</a:t>
            </a:r>
            <a:br>
              <a:rPr lang="tr-TR" sz="2400" dirty="0">
                <a:ea typeface="+mn-lt"/>
                <a:cs typeface="+mn-lt"/>
              </a:rPr>
            </a:br>
            <a:r>
              <a:rPr lang="tr-TR" sz="2400" dirty="0">
                <a:ea typeface="+mn-lt"/>
                <a:cs typeface="+mn-lt"/>
              </a:rPr>
              <a:t>}</a:t>
            </a:r>
            <a:br>
              <a:rPr lang="tr-TR" sz="2400" dirty="0">
                <a:ea typeface="+mn-lt"/>
                <a:cs typeface="+mn-lt"/>
              </a:rPr>
            </a:br>
            <a:endParaRPr lang="tr-TR" sz="2400" dirty="0">
              <a:ea typeface="+mn-lt"/>
              <a:cs typeface="+mn-lt"/>
            </a:endParaRPr>
          </a:p>
        </p:txBody>
      </p:sp>
    </p:spTree>
    <p:extLst>
      <p:ext uri="{BB962C8B-B14F-4D97-AF65-F5344CB8AC3E}">
        <p14:creationId xmlns:p14="http://schemas.microsoft.com/office/powerpoint/2010/main" val="2935497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9E44B793-4E47-5FE8-BF09-C6F575503708}"/>
              </a:ext>
            </a:extLst>
          </p:cNvPr>
          <p:cNvPicPr>
            <a:picLocks noChangeAspect="1"/>
          </p:cNvPicPr>
          <p:nvPr/>
        </p:nvPicPr>
        <p:blipFill>
          <a:blip r:embed="rId2"/>
          <a:stretch>
            <a:fillRect/>
          </a:stretch>
        </p:blipFill>
        <p:spPr>
          <a:xfrm>
            <a:off x="487346" y="80806"/>
            <a:ext cx="8814078" cy="6587531"/>
          </a:xfrm>
          <a:prstGeom prst="rect">
            <a:avLst/>
          </a:prstGeom>
        </p:spPr>
      </p:pic>
    </p:spTree>
    <p:extLst>
      <p:ext uri="{BB962C8B-B14F-4D97-AF65-F5344CB8AC3E}">
        <p14:creationId xmlns:p14="http://schemas.microsoft.com/office/powerpoint/2010/main" val="499706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DF130F-FBFF-0D30-3715-2621EB1970B4}"/>
              </a:ext>
            </a:extLst>
          </p:cNvPr>
          <p:cNvSpPr>
            <a:spLocks noGrp="1"/>
          </p:cNvSpPr>
          <p:nvPr>
            <p:ph idx="1"/>
          </p:nvPr>
        </p:nvSpPr>
        <p:spPr/>
        <p:txBody>
          <a:bodyPr vert="horz" lIns="91440" tIns="45720" rIns="91440" bIns="45720" rtlCol="0" anchor="t">
            <a:normAutofit/>
          </a:bodyPr>
          <a:lstStyle/>
          <a:p>
            <a:r>
              <a:rPr lang="tr-TR" sz="2400" dirty="0">
                <a:ea typeface="+mn-lt"/>
                <a:cs typeface="+mn-lt"/>
              </a:rPr>
              <a:t>Message sınıfı </a:t>
            </a:r>
            <a:r>
              <a:rPr lang="tr-TR" sz="2400" dirty="0" err="1">
                <a:ea typeface="+mn-lt"/>
                <a:cs typeface="+mn-lt"/>
              </a:rPr>
              <a:t>implement</a:t>
            </a:r>
            <a:r>
              <a:rPr lang="tr-TR" sz="2400" dirty="0">
                <a:ea typeface="+mn-lt"/>
                <a:cs typeface="+mn-lt"/>
              </a:rPr>
              <a:t> edilen yeni bir sınıfı Notification sınıfında değişiklik yapmadan kullanabileceğiz.</a:t>
            </a:r>
          </a:p>
          <a:p>
            <a:endParaRPr lang="tr-TR" sz="2400" dirty="0">
              <a:ea typeface="+mn-lt"/>
              <a:cs typeface="+mn-lt"/>
            </a:endParaRPr>
          </a:p>
          <a:p>
            <a:r>
              <a:rPr lang="tr-TR" sz="2400" dirty="0" err="1">
                <a:ea typeface="+mn-lt"/>
                <a:cs typeface="+mn-lt"/>
              </a:rPr>
              <a:t>Dependency</a:t>
            </a:r>
            <a:r>
              <a:rPr lang="tr-TR" sz="2400" dirty="0">
                <a:ea typeface="+mn-lt"/>
                <a:cs typeface="+mn-lt"/>
              </a:rPr>
              <a:t> </a:t>
            </a:r>
            <a:r>
              <a:rPr lang="tr-TR" sz="2400" dirty="0" err="1">
                <a:ea typeface="+mn-lt"/>
                <a:cs typeface="+mn-lt"/>
              </a:rPr>
              <a:t>Inversion</a:t>
            </a:r>
            <a:r>
              <a:rPr lang="tr-TR" sz="2400" dirty="0">
                <a:ea typeface="+mn-lt"/>
                <a:cs typeface="+mn-lt"/>
              </a:rPr>
              <a:t> prensibine uygun hale getirdiğimiz yapı ile birlikte  bağımlılıkları giderildi.</a:t>
            </a:r>
            <a:endParaRPr lang="tr-TR" sz="2400" dirty="0">
              <a:cs typeface="Calibri"/>
            </a:endParaRPr>
          </a:p>
        </p:txBody>
      </p:sp>
    </p:spTree>
    <p:extLst>
      <p:ext uri="{BB962C8B-B14F-4D97-AF65-F5344CB8AC3E}">
        <p14:creationId xmlns:p14="http://schemas.microsoft.com/office/powerpoint/2010/main" val="3747640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208EE-AA1E-96D5-DBB6-C7CC332003A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tx1"/>
                </a:solidFill>
                <a:cs typeface="Calibri Light"/>
              </a:rPr>
              <a:t>Thank you !</a:t>
            </a:r>
            <a:endParaRPr lang="en-US" sz="5400">
              <a:solidFill>
                <a:schemeClr val="tx1"/>
              </a:solidFill>
            </a:endParaRPr>
          </a:p>
        </p:txBody>
      </p:sp>
    </p:spTree>
    <p:extLst>
      <p:ext uri="{BB962C8B-B14F-4D97-AF65-F5344CB8AC3E}">
        <p14:creationId xmlns:p14="http://schemas.microsoft.com/office/powerpoint/2010/main" val="2279782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9757B0-FF23-C38C-50C6-88BB578BA6F9}"/>
              </a:ext>
            </a:extLst>
          </p:cNvPr>
          <p:cNvSpPr>
            <a:spLocks noGrp="1"/>
          </p:cNvSpPr>
          <p:nvPr>
            <p:ph type="ctrTitle"/>
          </p:nvPr>
        </p:nvSpPr>
        <p:spPr>
          <a:xfrm>
            <a:off x="526073" y="489439"/>
            <a:ext cx="11139854" cy="930447"/>
          </a:xfrm>
        </p:spPr>
        <p:txBody>
          <a:bodyPr>
            <a:normAutofit/>
          </a:bodyPr>
          <a:lstStyle/>
          <a:p>
            <a:r>
              <a:rPr lang="tr-TR" sz="5400" dirty="0">
                <a:solidFill>
                  <a:schemeClr val="bg1"/>
                </a:solidFill>
              </a:rPr>
              <a:t>S</a:t>
            </a:r>
            <a:r>
              <a:rPr lang="tr-TR" sz="5400" u="sng" dirty="0">
                <a:solidFill>
                  <a:srgbClr val="FF0000"/>
                </a:solidFill>
              </a:rPr>
              <a:t>O</a:t>
            </a:r>
            <a:r>
              <a:rPr lang="tr-TR" sz="5400" dirty="0">
                <a:solidFill>
                  <a:schemeClr val="bg1"/>
                </a:solidFill>
              </a:rPr>
              <a:t>LID PRENSİPLERİ</a:t>
            </a:r>
          </a:p>
        </p:txBody>
      </p:sp>
      <p:sp>
        <p:nvSpPr>
          <p:cNvPr id="3" name="Alt Başlık 2">
            <a:extLst>
              <a:ext uri="{FF2B5EF4-FFF2-40B4-BE49-F238E27FC236}">
                <a16:creationId xmlns:a16="http://schemas.microsoft.com/office/drawing/2014/main" id="{46E4DC01-C236-B945-AC96-5C006C8FFE33}"/>
              </a:ext>
            </a:extLst>
          </p:cNvPr>
          <p:cNvSpPr>
            <a:spLocks noGrp="1"/>
          </p:cNvSpPr>
          <p:nvPr>
            <p:ph type="subTitle" idx="1"/>
          </p:nvPr>
        </p:nvSpPr>
        <p:spPr>
          <a:xfrm>
            <a:off x="1524000" y="1548499"/>
            <a:ext cx="9144000" cy="420001"/>
          </a:xfrm>
        </p:spPr>
        <p:txBody>
          <a:bodyPr>
            <a:normAutofit/>
          </a:bodyPr>
          <a:lstStyle/>
          <a:p>
            <a:endParaRPr lang="tr-TR" sz="2000">
              <a:solidFill>
                <a:srgbClr val="9DE2FF"/>
              </a:solidFill>
            </a:endParaRPr>
          </a:p>
        </p:txBody>
      </p:sp>
      <p:pic>
        <p:nvPicPr>
          <p:cNvPr id="5" name="Resim 4">
            <a:extLst>
              <a:ext uri="{FF2B5EF4-FFF2-40B4-BE49-F238E27FC236}">
                <a16:creationId xmlns:a16="http://schemas.microsoft.com/office/drawing/2014/main" id="{D6AF57BF-D5D3-E4A9-30AF-384329570A5B}"/>
              </a:ext>
            </a:extLst>
          </p:cNvPr>
          <p:cNvPicPr>
            <a:picLocks noChangeAspect="1"/>
          </p:cNvPicPr>
          <p:nvPr/>
        </p:nvPicPr>
        <p:blipFill>
          <a:blip r:embed="rId2"/>
          <a:stretch>
            <a:fillRect/>
          </a:stretch>
        </p:blipFill>
        <p:spPr>
          <a:xfrm>
            <a:off x="320040" y="3247935"/>
            <a:ext cx="11496821" cy="2356848"/>
          </a:xfrm>
          <a:prstGeom prst="rect">
            <a:avLst/>
          </a:prstGeom>
        </p:spPr>
      </p:pic>
    </p:spTree>
    <p:extLst>
      <p:ext uri="{BB962C8B-B14F-4D97-AF65-F5344CB8AC3E}">
        <p14:creationId xmlns:p14="http://schemas.microsoft.com/office/powerpoint/2010/main" val="2799176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2EA802-797F-0E52-0343-0BA336BE9442}"/>
              </a:ext>
            </a:extLst>
          </p:cNvPr>
          <p:cNvSpPr>
            <a:spLocks noGrp="1"/>
          </p:cNvSpPr>
          <p:nvPr>
            <p:ph type="title"/>
          </p:nvPr>
        </p:nvSpPr>
        <p:spPr>
          <a:xfrm>
            <a:off x="793662" y="386930"/>
            <a:ext cx="10066122" cy="1298448"/>
          </a:xfrm>
        </p:spPr>
        <p:txBody>
          <a:bodyPr anchor="b">
            <a:normAutofit/>
          </a:bodyPr>
          <a:lstStyle/>
          <a:p>
            <a:r>
              <a:rPr lang="tr-TR" sz="4800"/>
              <a:t>Open-Closed Principle Nedir ? </a:t>
            </a:r>
          </a:p>
        </p:txBody>
      </p:sp>
      <p:sp>
        <p:nvSpPr>
          <p:cNvPr id="3" name="İçerik Yer Tutucusu 2">
            <a:extLst>
              <a:ext uri="{FF2B5EF4-FFF2-40B4-BE49-F238E27FC236}">
                <a16:creationId xmlns:a16="http://schemas.microsoft.com/office/drawing/2014/main" id="{39DDC0BD-4FD6-3427-DD0D-A1D7163412E4}"/>
              </a:ext>
            </a:extLst>
          </p:cNvPr>
          <p:cNvSpPr>
            <a:spLocks noGrp="1"/>
          </p:cNvSpPr>
          <p:nvPr>
            <p:ph idx="1"/>
          </p:nvPr>
        </p:nvSpPr>
        <p:spPr>
          <a:xfrm>
            <a:off x="-1" y="2203078"/>
            <a:ext cx="5365267" cy="4267991"/>
          </a:xfrm>
        </p:spPr>
        <p:txBody>
          <a:bodyPr anchor="ctr">
            <a:normAutofit/>
          </a:bodyPr>
          <a:lstStyle/>
          <a:p>
            <a:r>
              <a:rPr lang="tr-TR" sz="1600" dirty="0"/>
              <a:t>OCP, yazılım varlıklarının (sınıflar, modüller, işlevler) genişletmeye açık, ancak değişiklik için kapalı olması gerektiğini belirtir. Tam olarak ne anlama geldiğini anlayalım…</a:t>
            </a:r>
          </a:p>
          <a:p>
            <a:r>
              <a:rPr lang="tr-TR" sz="1600" dirty="0"/>
              <a:t>Bu temelde, modüllerinizi davranışını genişletmek için kodunu değiştirmenizi gerektirmeyecek şekilde yazmanız gerektiği anlamına gelir.</a:t>
            </a:r>
          </a:p>
          <a:p>
            <a:r>
              <a:rPr lang="tr-TR" sz="1600" b="1" i="0" dirty="0">
                <a:solidFill>
                  <a:srgbClr val="292929"/>
                </a:solidFill>
                <a:effectLst/>
              </a:rPr>
              <a:t>Open </a:t>
            </a:r>
            <a:r>
              <a:rPr lang="tr-TR" sz="1600" b="0" i="0" dirty="0">
                <a:solidFill>
                  <a:srgbClr val="292929"/>
                </a:solidFill>
                <a:effectLst/>
              </a:rPr>
              <a:t>Sınıf için yeni davranışlar eklenebilmesini sağlar. Gereksinimler değiştiğinde, yeni gereksinimlerin karşılanabilmesi için bir sınıfa yeni veya farklı davranışlar eklenebilir olmasıdır.</a:t>
            </a:r>
            <a:r>
              <a:rPr lang="tr-TR" sz="1600" dirty="0"/>
              <a:t/>
            </a:r>
            <a:br>
              <a:rPr lang="tr-TR" sz="1600" dirty="0"/>
            </a:br>
            <a:r>
              <a:rPr lang="tr-TR" sz="1600" b="1" i="0" dirty="0" err="1">
                <a:solidFill>
                  <a:srgbClr val="292929"/>
                </a:solidFill>
                <a:effectLst/>
              </a:rPr>
              <a:t>Closed</a:t>
            </a:r>
            <a:r>
              <a:rPr lang="tr-TR" sz="1600" b="1" i="0" dirty="0">
                <a:solidFill>
                  <a:srgbClr val="292929"/>
                </a:solidFill>
                <a:effectLst/>
              </a:rPr>
              <a:t> </a:t>
            </a:r>
            <a:r>
              <a:rPr lang="tr-TR" sz="1600" b="0" i="0" dirty="0">
                <a:solidFill>
                  <a:srgbClr val="292929"/>
                </a:solidFill>
                <a:effectLst/>
              </a:rPr>
              <a:t>Bir sınıf temel özelliklerinin değişimi ise mümkün olmamalıdır.</a:t>
            </a:r>
            <a:endParaRPr lang="tr-TR" sz="1600" dirty="0"/>
          </a:p>
        </p:txBody>
      </p:sp>
      <p:pic>
        <p:nvPicPr>
          <p:cNvPr id="5" name="Resim 4">
            <a:extLst>
              <a:ext uri="{FF2B5EF4-FFF2-40B4-BE49-F238E27FC236}">
                <a16:creationId xmlns:a16="http://schemas.microsoft.com/office/drawing/2014/main" id="{109FD4A2-7E1A-AFA7-41FD-D225B526B943}"/>
              </a:ext>
            </a:extLst>
          </p:cNvPr>
          <p:cNvPicPr>
            <a:picLocks noChangeAspect="1"/>
          </p:cNvPicPr>
          <p:nvPr/>
        </p:nvPicPr>
        <p:blipFill>
          <a:blip r:embed="rId2"/>
          <a:stretch>
            <a:fillRect/>
          </a:stretch>
        </p:blipFill>
        <p:spPr>
          <a:xfrm>
            <a:off x="5865090" y="2780068"/>
            <a:ext cx="4839855" cy="3458890"/>
          </a:xfrm>
          <a:prstGeom prst="rect">
            <a:avLst/>
          </a:prstGeom>
        </p:spPr>
      </p:pic>
    </p:spTree>
    <p:extLst>
      <p:ext uri="{BB962C8B-B14F-4D97-AF65-F5344CB8AC3E}">
        <p14:creationId xmlns:p14="http://schemas.microsoft.com/office/powerpoint/2010/main" val="4016300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0EB34E-0D38-4FDA-F4C5-132D7AD8B6B3}"/>
              </a:ext>
            </a:extLst>
          </p:cNvPr>
          <p:cNvSpPr>
            <a:spLocks noGrp="1"/>
          </p:cNvSpPr>
          <p:nvPr>
            <p:ph type="title"/>
          </p:nvPr>
        </p:nvSpPr>
        <p:spPr>
          <a:xfrm>
            <a:off x="838200" y="365125"/>
            <a:ext cx="10515600" cy="206375"/>
          </a:xfrm>
        </p:spPr>
        <p:txBody>
          <a:bodyPr>
            <a:normAutofit fontScale="90000"/>
          </a:bodyPr>
          <a:lstStyle/>
          <a:p>
            <a:r>
              <a:rPr lang="tr-TR" dirty="0"/>
              <a:t>Örnek Üzerinden </a:t>
            </a:r>
            <a:r>
              <a:rPr lang="tr-TR" dirty="0" err="1"/>
              <a:t>OCP’yi</a:t>
            </a:r>
            <a:r>
              <a:rPr lang="tr-TR" dirty="0"/>
              <a:t> anlayalım.</a:t>
            </a:r>
          </a:p>
        </p:txBody>
      </p:sp>
      <p:pic>
        <p:nvPicPr>
          <p:cNvPr id="1026" name="Picture 2" descr="Museum of Brisbane — ELENA SARASWATI">
            <a:extLst>
              <a:ext uri="{FF2B5EF4-FFF2-40B4-BE49-F238E27FC236}">
                <a16:creationId xmlns:a16="http://schemas.microsoft.com/office/drawing/2014/main" id="{34122388-6DFA-2FCD-4A33-F97408D886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661" y="-922338"/>
            <a:ext cx="393074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metin içeren bir resim&#10;&#10;Açıklama otomatik olarak oluşturuldu">
            <a:extLst>
              <a:ext uri="{FF2B5EF4-FFF2-40B4-BE49-F238E27FC236}">
                <a16:creationId xmlns:a16="http://schemas.microsoft.com/office/drawing/2014/main" id="{E7767DD2-1FB3-9233-0D41-15009889C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61" y="2224880"/>
            <a:ext cx="4333875" cy="4333875"/>
          </a:xfrm>
          <a:prstGeom prst="rect">
            <a:avLst/>
          </a:prstGeom>
        </p:spPr>
      </p:pic>
      <p:pic>
        <p:nvPicPr>
          <p:cNvPr id="9" name="Resim 8">
            <a:extLst>
              <a:ext uri="{FF2B5EF4-FFF2-40B4-BE49-F238E27FC236}">
                <a16:creationId xmlns:a16="http://schemas.microsoft.com/office/drawing/2014/main" id="{E1BA03E8-C3DC-D658-30A8-9EDA89850E74}"/>
              </a:ext>
            </a:extLst>
          </p:cNvPr>
          <p:cNvPicPr>
            <a:picLocks noChangeAspect="1"/>
          </p:cNvPicPr>
          <p:nvPr/>
        </p:nvPicPr>
        <p:blipFill>
          <a:blip r:embed="rId4"/>
          <a:stretch>
            <a:fillRect/>
          </a:stretch>
        </p:blipFill>
        <p:spPr>
          <a:xfrm>
            <a:off x="2655502" y="971469"/>
            <a:ext cx="3172268" cy="1952898"/>
          </a:xfrm>
          <a:prstGeom prst="rect">
            <a:avLst/>
          </a:prstGeom>
        </p:spPr>
      </p:pic>
      <p:pic>
        <p:nvPicPr>
          <p:cNvPr id="11" name="Resim 10">
            <a:extLst>
              <a:ext uri="{FF2B5EF4-FFF2-40B4-BE49-F238E27FC236}">
                <a16:creationId xmlns:a16="http://schemas.microsoft.com/office/drawing/2014/main" id="{151FDB4B-D0E5-50E7-4BA8-82F731DD79AA}"/>
              </a:ext>
            </a:extLst>
          </p:cNvPr>
          <p:cNvPicPr>
            <a:picLocks noChangeAspect="1"/>
          </p:cNvPicPr>
          <p:nvPr/>
        </p:nvPicPr>
        <p:blipFill>
          <a:blip r:embed="rId5"/>
          <a:stretch>
            <a:fillRect/>
          </a:stretch>
        </p:blipFill>
        <p:spPr>
          <a:xfrm>
            <a:off x="5827770" y="971469"/>
            <a:ext cx="5730148" cy="1952898"/>
          </a:xfrm>
          <a:prstGeom prst="rect">
            <a:avLst/>
          </a:prstGeom>
        </p:spPr>
      </p:pic>
      <p:pic>
        <p:nvPicPr>
          <p:cNvPr id="13" name="Resim 12">
            <a:extLst>
              <a:ext uri="{FF2B5EF4-FFF2-40B4-BE49-F238E27FC236}">
                <a16:creationId xmlns:a16="http://schemas.microsoft.com/office/drawing/2014/main" id="{8C7F85DC-0F9B-0ECE-376E-160EF99A5B00}"/>
              </a:ext>
            </a:extLst>
          </p:cNvPr>
          <p:cNvPicPr>
            <a:picLocks noChangeAspect="1"/>
          </p:cNvPicPr>
          <p:nvPr/>
        </p:nvPicPr>
        <p:blipFill>
          <a:blip r:embed="rId6"/>
          <a:stretch>
            <a:fillRect/>
          </a:stretch>
        </p:blipFill>
        <p:spPr>
          <a:xfrm>
            <a:off x="2655502" y="3579320"/>
            <a:ext cx="3172268" cy="1952898"/>
          </a:xfrm>
          <a:prstGeom prst="rect">
            <a:avLst/>
          </a:prstGeom>
        </p:spPr>
      </p:pic>
      <p:pic>
        <p:nvPicPr>
          <p:cNvPr id="15" name="Resim 14">
            <a:extLst>
              <a:ext uri="{FF2B5EF4-FFF2-40B4-BE49-F238E27FC236}">
                <a16:creationId xmlns:a16="http://schemas.microsoft.com/office/drawing/2014/main" id="{5FE21112-F68B-8CD1-5195-0226D3293998}"/>
              </a:ext>
            </a:extLst>
          </p:cNvPr>
          <p:cNvPicPr>
            <a:picLocks noChangeAspect="1"/>
          </p:cNvPicPr>
          <p:nvPr/>
        </p:nvPicPr>
        <p:blipFill>
          <a:blip r:embed="rId7"/>
          <a:stretch>
            <a:fillRect/>
          </a:stretch>
        </p:blipFill>
        <p:spPr>
          <a:xfrm>
            <a:off x="0" y="1074457"/>
            <a:ext cx="12367491" cy="6362467"/>
          </a:xfrm>
          <a:prstGeom prst="rect">
            <a:avLst/>
          </a:prstGeom>
        </p:spPr>
      </p:pic>
    </p:spTree>
    <p:extLst>
      <p:ext uri="{BB962C8B-B14F-4D97-AF65-F5344CB8AC3E}">
        <p14:creationId xmlns:p14="http://schemas.microsoft.com/office/powerpoint/2010/main" val="394341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3432AD-1ECC-CACA-7D6B-9EE7E215D84B}"/>
              </a:ext>
            </a:extLst>
          </p:cNvPr>
          <p:cNvSpPr>
            <a:spLocks noGrp="1"/>
          </p:cNvSpPr>
          <p:nvPr>
            <p:ph idx="1"/>
          </p:nvPr>
        </p:nvSpPr>
        <p:spPr>
          <a:xfrm>
            <a:off x="1385028" y="851302"/>
            <a:ext cx="6015897" cy="3593591"/>
          </a:xfrm>
        </p:spPr>
        <p:txBody>
          <a:bodyPr>
            <a:normAutofit fontScale="92500" lnSpcReduction="10000"/>
          </a:bodyPr>
          <a:lstStyle/>
          <a:p>
            <a:r>
              <a:rPr lang="tr-TR" sz="1800" b="0" i="0" dirty="0" err="1">
                <a:effectLst/>
              </a:rPr>
              <a:t>AreaService</a:t>
            </a:r>
            <a:r>
              <a:rPr lang="tr-TR" sz="1800" b="0" i="0" dirty="0">
                <a:effectLst/>
              </a:rPr>
              <a:t> tüm şekil tiplerinin alan hesabını yapmakla yükümlü ancak her alanın da kendine özgü bir hesaplama yöntemi mevcut, bu cümleden de anlaşılacağı üzere her şekil için farklı hesaplama yöntemi, her şekil için kendi içlerinde hesaplama gerekliliğini doğurmaktadır.</a:t>
            </a:r>
          </a:p>
          <a:p>
            <a:r>
              <a:rPr lang="tr-TR" sz="1800" b="0" i="0" dirty="0">
                <a:effectLst/>
              </a:rPr>
              <a:t>Artık programımız Open/</a:t>
            </a:r>
            <a:r>
              <a:rPr lang="tr-TR" sz="1800" b="0" i="0" dirty="0" err="1">
                <a:effectLst/>
              </a:rPr>
              <a:t>Closed</a:t>
            </a:r>
            <a:r>
              <a:rPr lang="tr-TR" sz="1800" b="0" i="0" dirty="0">
                <a:effectLst/>
              </a:rPr>
              <a:t> prensibine uygun hale gelmiştir. Herhangi bir yeni şekil alanı hesaplamamız gerektiğinde yapmamız gereken </a:t>
            </a:r>
            <a:r>
              <a:rPr lang="tr-TR" sz="1800" b="0" i="0" dirty="0" err="1">
                <a:effectLst/>
              </a:rPr>
              <a:t>AreaService</a:t>
            </a:r>
            <a:r>
              <a:rPr lang="tr-TR" sz="1800" b="0" i="0" dirty="0">
                <a:effectLst/>
              </a:rPr>
              <a:t> üzerinde değişiklik değil, ki değişikliğe kapalı olmalıyız. </a:t>
            </a:r>
            <a:r>
              <a:rPr lang="tr-TR" sz="1800" b="0" i="0" dirty="0" err="1">
                <a:effectLst/>
              </a:rPr>
              <a:t>Shape</a:t>
            </a:r>
            <a:r>
              <a:rPr lang="tr-TR" sz="1800" b="0" i="0" dirty="0">
                <a:effectLst/>
              </a:rPr>
              <a:t> nesnemizden yeni şekli türetmemiz ve alan hesabını kendi içinde yapmamızdır. Böylece genişlemeye açık oluyoruz ve hiç </a:t>
            </a:r>
            <a:r>
              <a:rPr lang="tr-TR" sz="1800" b="0" i="0" dirty="0" err="1">
                <a:effectLst/>
              </a:rPr>
              <a:t>bi</a:t>
            </a:r>
            <a:r>
              <a:rPr lang="tr-TR" sz="1800" b="0" i="0" dirty="0">
                <a:effectLst/>
              </a:rPr>
              <a:t> yerde </a:t>
            </a:r>
            <a:r>
              <a:rPr lang="tr-TR" sz="1800" b="0" i="0" dirty="0" err="1">
                <a:effectLst/>
              </a:rPr>
              <a:t>değişikllik</a:t>
            </a:r>
            <a:r>
              <a:rPr lang="tr-TR" sz="1800" b="0" i="0" dirty="0">
                <a:effectLst/>
              </a:rPr>
              <a:t> yapmamıza gerek kalmıyor.</a:t>
            </a:r>
          </a:p>
          <a:p>
            <a:endParaRPr lang="tr-TR" sz="2000" b="0" i="0" dirty="0">
              <a:effectLst/>
              <a:latin typeface="source-serif-pro"/>
            </a:endParaRPr>
          </a:p>
          <a:p>
            <a:endParaRPr lang="tr-TR" sz="2000" dirty="0"/>
          </a:p>
        </p:txBody>
      </p:sp>
      <p:pic>
        <p:nvPicPr>
          <p:cNvPr id="7" name="Resim 6">
            <a:extLst>
              <a:ext uri="{FF2B5EF4-FFF2-40B4-BE49-F238E27FC236}">
                <a16:creationId xmlns:a16="http://schemas.microsoft.com/office/drawing/2014/main" id="{3B2F5D10-106F-8FA0-0C15-400828F42BCE}"/>
              </a:ext>
            </a:extLst>
          </p:cNvPr>
          <p:cNvPicPr>
            <a:picLocks noChangeAspect="1"/>
          </p:cNvPicPr>
          <p:nvPr/>
        </p:nvPicPr>
        <p:blipFill>
          <a:blip r:embed="rId2"/>
          <a:stretch>
            <a:fillRect/>
          </a:stretch>
        </p:blipFill>
        <p:spPr>
          <a:xfrm>
            <a:off x="7568408" y="1645501"/>
            <a:ext cx="3894254" cy="2252243"/>
          </a:xfrm>
          <a:prstGeom prst="rect">
            <a:avLst/>
          </a:prstGeom>
        </p:spPr>
      </p:pic>
      <p:pic>
        <p:nvPicPr>
          <p:cNvPr id="9" name="Resim 8">
            <a:extLst>
              <a:ext uri="{FF2B5EF4-FFF2-40B4-BE49-F238E27FC236}">
                <a16:creationId xmlns:a16="http://schemas.microsoft.com/office/drawing/2014/main" id="{FE48422D-CB8D-DC39-F87E-EC07C50555BC}"/>
              </a:ext>
            </a:extLst>
          </p:cNvPr>
          <p:cNvPicPr>
            <a:picLocks noChangeAspect="1"/>
          </p:cNvPicPr>
          <p:nvPr/>
        </p:nvPicPr>
        <p:blipFill>
          <a:blip r:embed="rId3"/>
          <a:stretch>
            <a:fillRect/>
          </a:stretch>
        </p:blipFill>
        <p:spPr>
          <a:xfrm>
            <a:off x="7568408" y="4056108"/>
            <a:ext cx="3894254" cy="2429213"/>
          </a:xfrm>
          <a:prstGeom prst="rect">
            <a:avLst/>
          </a:prstGeom>
        </p:spPr>
      </p:pic>
      <p:pic>
        <p:nvPicPr>
          <p:cNvPr id="5" name="Resim 4">
            <a:extLst>
              <a:ext uri="{FF2B5EF4-FFF2-40B4-BE49-F238E27FC236}">
                <a16:creationId xmlns:a16="http://schemas.microsoft.com/office/drawing/2014/main" id="{7E88CB6E-4FE1-7498-507B-2C62A7F95FE1}"/>
              </a:ext>
            </a:extLst>
          </p:cNvPr>
          <p:cNvPicPr>
            <a:picLocks noChangeAspect="1"/>
          </p:cNvPicPr>
          <p:nvPr/>
        </p:nvPicPr>
        <p:blipFill>
          <a:blip r:embed="rId4"/>
          <a:stretch>
            <a:fillRect/>
          </a:stretch>
        </p:blipFill>
        <p:spPr>
          <a:xfrm>
            <a:off x="7570211" y="116494"/>
            <a:ext cx="3894254" cy="1367624"/>
          </a:xfrm>
          <a:prstGeom prst="rect">
            <a:avLst/>
          </a:prstGeom>
        </p:spPr>
      </p:pic>
      <p:pic>
        <p:nvPicPr>
          <p:cNvPr id="11" name="Resim 10">
            <a:extLst>
              <a:ext uri="{FF2B5EF4-FFF2-40B4-BE49-F238E27FC236}">
                <a16:creationId xmlns:a16="http://schemas.microsoft.com/office/drawing/2014/main" id="{79D18300-AD3E-4A9F-FC7D-2AF3610F3876}"/>
              </a:ext>
            </a:extLst>
          </p:cNvPr>
          <p:cNvPicPr>
            <a:picLocks noChangeAspect="1"/>
          </p:cNvPicPr>
          <p:nvPr/>
        </p:nvPicPr>
        <p:blipFill>
          <a:blip r:embed="rId5"/>
          <a:stretch>
            <a:fillRect/>
          </a:stretch>
        </p:blipFill>
        <p:spPr>
          <a:xfrm>
            <a:off x="1128568" y="4081588"/>
            <a:ext cx="6272357" cy="2429214"/>
          </a:xfrm>
          <a:prstGeom prst="rect">
            <a:avLst/>
          </a:prstGeom>
        </p:spPr>
      </p:pic>
    </p:spTree>
    <p:extLst>
      <p:ext uri="{BB962C8B-B14F-4D97-AF65-F5344CB8AC3E}">
        <p14:creationId xmlns:p14="http://schemas.microsoft.com/office/powerpoint/2010/main" val="140679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b="1" dirty="0"/>
              <a:t>Liskov Substitution Principle</a:t>
            </a:r>
            <a:br>
              <a:rPr lang="tr-TR" b="1" dirty="0"/>
            </a:b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746099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Liskov</a:t>
            </a:r>
            <a:r>
              <a:rPr lang="tr-TR" b="1" dirty="0"/>
              <a:t> </a:t>
            </a:r>
            <a:r>
              <a:rPr lang="tr-TR" b="1" dirty="0" err="1"/>
              <a:t>Substitution</a:t>
            </a:r>
            <a:r>
              <a:rPr lang="tr-TR" b="1" dirty="0"/>
              <a:t> </a:t>
            </a:r>
            <a:r>
              <a:rPr lang="tr-TR" b="1" dirty="0" err="1" smtClean="0"/>
              <a:t>Principle</a:t>
            </a:r>
            <a:r>
              <a:rPr lang="tr-TR" b="1" dirty="0" smtClean="0"/>
              <a:t> nedir ?</a:t>
            </a:r>
            <a:br>
              <a:rPr lang="tr-TR" b="1" dirty="0" smtClean="0"/>
            </a:br>
            <a:endParaRPr lang="tr-TR" dirty="0"/>
          </a:p>
        </p:txBody>
      </p:sp>
      <p:sp>
        <p:nvSpPr>
          <p:cNvPr id="3" name="İçerik Yer Tutucusu 2"/>
          <p:cNvSpPr>
            <a:spLocks noGrp="1"/>
          </p:cNvSpPr>
          <p:nvPr>
            <p:ph idx="1"/>
          </p:nvPr>
        </p:nvSpPr>
        <p:spPr/>
        <p:txBody>
          <a:bodyPr/>
          <a:lstStyle/>
          <a:p>
            <a:r>
              <a:rPr lang="tr-TR" dirty="0"/>
              <a:t>Yerine Geçme” olarak Türkçeye çevirdiğimiz prensibe göre; miras alarak türemiş olan class’ların önce miras aldıkları nesnenin tüm özelliklerini kullanması, daha sonra da kendi özelliklerini barındırması gerekir. Eğer oluşturduğumuz class, miras aldığı nesnenin ‘tüm’ özelliklerini kullanmayacaksa ortaya gereksiz kod blokları çıkar ve bu da bir geliştiricinin isteyeceği en son şeydir. Çünkü bir geliştirici her daim ‘Clean Code’ yazmaya çalışır.</a:t>
            </a:r>
          </a:p>
        </p:txBody>
      </p:sp>
    </p:spTree>
    <p:extLst>
      <p:ext uri="{BB962C8B-B14F-4D97-AF65-F5344CB8AC3E}">
        <p14:creationId xmlns:p14="http://schemas.microsoft.com/office/powerpoint/2010/main" val="1730468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22926" y="0"/>
            <a:ext cx="7584856" cy="6761018"/>
          </a:xfrm>
        </p:spPr>
      </p:pic>
    </p:spTree>
    <p:extLst>
      <p:ext uri="{BB962C8B-B14F-4D97-AF65-F5344CB8AC3E}">
        <p14:creationId xmlns:p14="http://schemas.microsoft.com/office/powerpoint/2010/main" val="1395673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TM02836342[[fn=İyon]]</Template>
  <TotalTime>62</TotalTime>
  <Words>688</Words>
  <Application>Microsoft Office PowerPoint</Application>
  <PresentationFormat>Geniş ekran</PresentationFormat>
  <Paragraphs>57</Paragraphs>
  <Slides>26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26</vt:i4>
      </vt:variant>
    </vt:vector>
  </HeadingPairs>
  <TitlesOfParts>
    <vt:vector size="35" baseType="lpstr">
      <vt:lpstr>Araboto-Bold</vt:lpstr>
      <vt:lpstr>Araboto-Normal</vt:lpstr>
      <vt:lpstr>Arial</vt:lpstr>
      <vt:lpstr>Calibri</vt:lpstr>
      <vt:lpstr>Calibri Light</vt:lpstr>
      <vt:lpstr>Century Gothic</vt:lpstr>
      <vt:lpstr>source-serif-pro</vt:lpstr>
      <vt:lpstr>Wingdings 3</vt:lpstr>
      <vt:lpstr>İyon</vt:lpstr>
      <vt:lpstr>   Single Responsibility Principle</vt:lpstr>
      <vt:lpstr>PowerPoint Sunusu</vt:lpstr>
      <vt:lpstr>SOLID PRENSİPLERİ</vt:lpstr>
      <vt:lpstr>Open-Closed Principle Nedir ? </vt:lpstr>
      <vt:lpstr>Örnek Üzerinden OCP’yi anlayalım.</vt:lpstr>
      <vt:lpstr>PowerPoint Sunusu</vt:lpstr>
      <vt:lpstr>Liskov Substitution Principle </vt:lpstr>
      <vt:lpstr>Liskov Substitution Principle nedir ? </vt:lpstr>
      <vt:lpstr>PowerPoint Sunusu</vt:lpstr>
      <vt:lpstr>LSP’ye uymayan yapı örneği;</vt:lpstr>
      <vt:lpstr>LSP’ye uyan yapı örneği;</vt:lpstr>
      <vt:lpstr>PowerPoint Sunusu</vt:lpstr>
      <vt:lpstr>PowerPoint Sunusu</vt:lpstr>
      <vt:lpstr>PowerPoint Sunusu</vt:lpstr>
      <vt:lpstr>PowerPoint Sunusu</vt:lpstr>
      <vt:lpstr>PowerPoint Sunusu</vt:lpstr>
      <vt:lpstr>Dependency Inversion Prensibi </vt:lpstr>
      <vt:lpstr>PowerPoint Sunusu</vt:lpstr>
      <vt:lpstr>PowerPoint Sunusu</vt:lpstr>
      <vt:lpstr>PowerPoint Sunusu</vt:lpstr>
      <vt:lpstr>PowerPoint Sunusu</vt:lpstr>
      <vt:lpstr>PowerPoint Sunusu</vt:lpstr>
      <vt:lpstr>PowerPoint Sunusu</vt:lpstr>
      <vt:lpstr>PowerPoint Sunusu</vt:lpstr>
      <vt:lpstr>PowerPoint Sunusu</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Single Responsibility Principle</dc:title>
  <dc:creator>HUSEYIN KUS</dc:creator>
  <cp:lastModifiedBy>emrah çurku</cp:lastModifiedBy>
  <cp:revision>2</cp:revision>
  <dcterms:created xsi:type="dcterms:W3CDTF">2022-09-09T19:49:19Z</dcterms:created>
  <dcterms:modified xsi:type="dcterms:W3CDTF">2022-09-10T13:12:14Z</dcterms:modified>
</cp:coreProperties>
</file>