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3mP4VaFdheFLtO9uHmYuyW3BV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9b424fce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9b424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9b424fce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9b424fc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9b424fceb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9b424fc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9b424fceb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9b424fce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9b424fceb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9b424fce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9b424fceb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9b424fce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e77b96e9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e77b96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b134e30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b134e30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e77b96e9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e77b96e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e77b96e9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e77b96e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9b424fce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9b424fce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9b424fce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9b424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9b424fce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9b424fc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1" name="Shape 11"/>
        <p:cNvGrpSpPr/>
        <p:nvPr/>
      </p:nvGrpSpPr>
      <p:grpSpPr>
        <a:xfrm>
          <a:off x="0" y="0"/>
          <a:ext cx="0" cy="0"/>
          <a:chOff x="0" y="0"/>
          <a:chExt cx="0" cy="0"/>
        </a:xfrm>
      </p:grpSpPr>
      <p:sp>
        <p:nvSpPr>
          <p:cNvPr id="12" name="Google Shape;1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7" name="Shape 17"/>
        <p:cNvGrpSpPr/>
        <p:nvPr/>
      </p:nvGrpSpPr>
      <p:grpSpPr>
        <a:xfrm>
          <a:off x="0" y="0"/>
          <a:ext cx="0" cy="0"/>
          <a:chOff x="0" y="0"/>
          <a:chExt cx="0" cy="0"/>
        </a:xfrm>
      </p:grpSpPr>
      <p:sp>
        <p:nvSpPr>
          <p:cNvPr id="18" name="Google Shape;18;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49b424fceb_0_0"/>
          <p:cNvSpPr txBox="1"/>
          <p:nvPr>
            <p:ph type="title"/>
          </p:nvPr>
        </p:nvSpPr>
        <p:spPr>
          <a:xfrm>
            <a:off x="855300" y="0"/>
            <a:ext cx="10451100" cy="701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tr-TR">
                <a:solidFill>
                  <a:srgbClr val="FF0000"/>
                </a:solidFill>
                <a:latin typeface="Times New Roman"/>
                <a:ea typeface="Times New Roman"/>
                <a:cs typeface="Times New Roman"/>
                <a:sym typeface="Times New Roman"/>
              </a:rPr>
              <a:t>STATIC VARIABLES</a:t>
            </a:r>
            <a:endParaRPr b="1">
              <a:solidFill>
                <a:srgbClr val="FF0000"/>
              </a:solidFill>
              <a:latin typeface="Times New Roman"/>
              <a:ea typeface="Times New Roman"/>
              <a:cs typeface="Times New Roman"/>
              <a:sym typeface="Times New Roman"/>
            </a:endParaRPr>
          </a:p>
        </p:txBody>
      </p:sp>
      <p:sp>
        <p:nvSpPr>
          <p:cNvPr id="85" name="Google Shape;85;g149b424fceb_0_0"/>
          <p:cNvSpPr txBox="1"/>
          <p:nvPr>
            <p:ph idx="1" type="body"/>
          </p:nvPr>
        </p:nvSpPr>
        <p:spPr>
          <a:xfrm>
            <a:off x="0" y="701675"/>
            <a:ext cx="12192000" cy="6156300"/>
          </a:xfrm>
          <a:prstGeom prst="rect">
            <a:avLst/>
          </a:prstGeom>
        </p:spPr>
        <p:txBody>
          <a:bodyPr anchorCtr="0" anchor="t" bIns="45700" lIns="91425" spcFirstLastPara="1" rIns="91425" wrap="square" tIns="45700">
            <a:normAutofit/>
          </a:bodyPr>
          <a:lstStyle/>
          <a:p>
            <a:pPr indent="-374650" lvl="0" marL="457200" rtl="0" algn="just">
              <a:lnSpc>
                <a:spcPct val="80000"/>
              </a:lnSpc>
              <a:spcBef>
                <a:spcPts val="1000"/>
              </a:spcBef>
              <a:spcAft>
                <a:spcPts val="0"/>
              </a:spcAft>
              <a:buSzPts val="2300"/>
              <a:buFont typeface="Times New Roman"/>
              <a:buChar char="•"/>
            </a:pPr>
            <a:r>
              <a:rPr lang="tr-TR" sz="2300">
                <a:latin typeface="Times New Roman"/>
                <a:ea typeface="Times New Roman"/>
                <a:cs typeface="Times New Roman"/>
                <a:sym typeface="Times New Roman"/>
              </a:rPr>
              <a:t>Java’da statik değişkenler bir </a:t>
            </a:r>
            <a:r>
              <a:rPr b="1" lang="tr-TR" sz="2300">
                <a:latin typeface="Times New Roman"/>
                <a:ea typeface="Times New Roman"/>
                <a:cs typeface="Times New Roman"/>
                <a:sym typeface="Times New Roman"/>
              </a:rPr>
              <a:t>sınıfın kendisine ait</a:t>
            </a:r>
            <a:r>
              <a:rPr lang="tr-TR" sz="2300">
                <a:latin typeface="Times New Roman"/>
                <a:ea typeface="Times New Roman"/>
                <a:cs typeface="Times New Roman"/>
                <a:sym typeface="Times New Roman"/>
              </a:rPr>
              <a:t> ve programın başlangıcında sadece bir kez yüklenen değişkenlerdir.</a:t>
            </a:r>
            <a:endParaRPr sz="2300">
              <a:latin typeface="Times New Roman"/>
              <a:ea typeface="Times New Roman"/>
              <a:cs typeface="Times New Roman"/>
              <a:sym typeface="Times New Roman"/>
            </a:endParaRPr>
          </a:p>
          <a:p>
            <a:pPr indent="0" lvl="0" marL="457200" rtl="0" algn="just">
              <a:lnSpc>
                <a:spcPct val="80000"/>
              </a:lnSpc>
              <a:spcBef>
                <a:spcPts val="1000"/>
              </a:spcBef>
              <a:spcAft>
                <a:spcPts val="0"/>
              </a:spcAft>
              <a:buNone/>
            </a:pPr>
            <a:r>
              <a:t/>
            </a:r>
            <a:endParaRPr sz="2300">
              <a:latin typeface="Times New Roman"/>
              <a:ea typeface="Times New Roman"/>
              <a:cs typeface="Times New Roman"/>
              <a:sym typeface="Times New Roman"/>
            </a:endParaRPr>
          </a:p>
          <a:p>
            <a:pPr indent="-374650" lvl="0" marL="457200" rtl="0" algn="just">
              <a:lnSpc>
                <a:spcPct val="80000"/>
              </a:lnSpc>
              <a:spcBef>
                <a:spcPts val="1000"/>
              </a:spcBef>
              <a:spcAft>
                <a:spcPts val="0"/>
              </a:spcAft>
              <a:buSzPts val="2300"/>
              <a:buFont typeface="Times New Roman"/>
              <a:buChar char="•"/>
            </a:pPr>
            <a:r>
              <a:rPr lang="tr-TR" sz="2300">
                <a:latin typeface="Times New Roman"/>
                <a:ea typeface="Times New Roman"/>
                <a:cs typeface="Times New Roman"/>
                <a:sym typeface="Times New Roman"/>
              </a:rPr>
              <a:t>Statik değişkenler sınıfın kendisine ait değişkenlerdir yani nesneye(instance) ait değildir. Bu da </a:t>
            </a:r>
            <a:r>
              <a:rPr b="1" lang="tr-TR" sz="2300">
                <a:latin typeface="Times New Roman"/>
                <a:ea typeface="Times New Roman"/>
                <a:cs typeface="Times New Roman"/>
                <a:sym typeface="Times New Roman"/>
              </a:rPr>
              <a:t>sınıfın objesini yaratmayı gerekli kılmaz.</a:t>
            </a:r>
            <a:endParaRPr b="1" sz="2300">
              <a:latin typeface="Times New Roman"/>
              <a:ea typeface="Times New Roman"/>
              <a:cs typeface="Times New Roman"/>
              <a:sym typeface="Times New Roman"/>
            </a:endParaRPr>
          </a:p>
          <a:p>
            <a:pPr indent="0" lvl="0" marL="457200" rtl="0" algn="just">
              <a:lnSpc>
                <a:spcPct val="80000"/>
              </a:lnSpc>
              <a:spcBef>
                <a:spcPts val="1000"/>
              </a:spcBef>
              <a:spcAft>
                <a:spcPts val="0"/>
              </a:spcAft>
              <a:buNone/>
            </a:pPr>
            <a:r>
              <a:t/>
            </a:r>
            <a:endParaRPr sz="2300">
              <a:latin typeface="Times New Roman"/>
              <a:ea typeface="Times New Roman"/>
              <a:cs typeface="Times New Roman"/>
              <a:sym typeface="Times New Roman"/>
            </a:endParaRPr>
          </a:p>
          <a:p>
            <a:pPr indent="-374650" lvl="0" marL="457200" rtl="0" algn="just">
              <a:lnSpc>
                <a:spcPct val="80000"/>
              </a:lnSpc>
              <a:spcBef>
                <a:spcPts val="1000"/>
              </a:spcBef>
              <a:spcAft>
                <a:spcPts val="0"/>
              </a:spcAft>
              <a:buSzPts val="2300"/>
              <a:buFont typeface="Times New Roman"/>
              <a:buChar char="•"/>
            </a:pPr>
            <a:r>
              <a:rPr lang="tr-TR" sz="2300">
                <a:latin typeface="Times New Roman"/>
                <a:ea typeface="Times New Roman"/>
                <a:cs typeface="Times New Roman"/>
                <a:sym typeface="Times New Roman"/>
              </a:rPr>
              <a:t>Statik değişkenler programın başlangıcında </a:t>
            </a:r>
            <a:r>
              <a:rPr b="1" lang="tr-TR" sz="2300">
                <a:latin typeface="Times New Roman"/>
                <a:ea typeface="Times New Roman"/>
                <a:cs typeface="Times New Roman"/>
                <a:sym typeface="Times New Roman"/>
              </a:rPr>
              <a:t>bir kez yükleneceğinden</a:t>
            </a:r>
            <a:r>
              <a:rPr lang="tr-TR" sz="2300">
                <a:latin typeface="Times New Roman"/>
                <a:ea typeface="Times New Roman"/>
                <a:cs typeface="Times New Roman"/>
                <a:sym typeface="Times New Roman"/>
              </a:rPr>
              <a:t> (heap), herhangi bir sınıf objesinden(instance) önce yüklenir.</a:t>
            </a:r>
            <a:endParaRPr sz="2300">
              <a:latin typeface="Times New Roman"/>
              <a:ea typeface="Times New Roman"/>
              <a:cs typeface="Times New Roman"/>
              <a:sym typeface="Times New Roman"/>
            </a:endParaRPr>
          </a:p>
          <a:p>
            <a:pPr indent="0" lvl="0" marL="457200" rtl="0" algn="just">
              <a:lnSpc>
                <a:spcPct val="80000"/>
              </a:lnSpc>
              <a:spcBef>
                <a:spcPts val="1000"/>
              </a:spcBef>
              <a:spcAft>
                <a:spcPts val="0"/>
              </a:spcAft>
              <a:buNone/>
            </a:pPr>
            <a:r>
              <a:t/>
            </a:r>
            <a:endParaRPr sz="2300">
              <a:latin typeface="Times New Roman"/>
              <a:ea typeface="Times New Roman"/>
              <a:cs typeface="Times New Roman"/>
              <a:sym typeface="Times New Roman"/>
            </a:endParaRPr>
          </a:p>
          <a:p>
            <a:pPr indent="-374650" lvl="0" marL="457200" rtl="0" algn="just">
              <a:lnSpc>
                <a:spcPct val="80000"/>
              </a:lnSpc>
              <a:spcBef>
                <a:spcPts val="1000"/>
              </a:spcBef>
              <a:spcAft>
                <a:spcPts val="0"/>
              </a:spcAft>
              <a:buSzPts val="2300"/>
              <a:buFont typeface="Times New Roman"/>
              <a:buChar char="•"/>
            </a:pPr>
            <a:r>
              <a:rPr lang="tr-TR" sz="2300">
                <a:latin typeface="Times New Roman"/>
                <a:ea typeface="Times New Roman"/>
                <a:cs typeface="Times New Roman"/>
                <a:sym typeface="Times New Roman"/>
              </a:rPr>
              <a:t>Tek bir statik değişken sınıftan yaratılan </a:t>
            </a:r>
            <a:r>
              <a:rPr b="1" lang="tr-TR" sz="2300">
                <a:latin typeface="Times New Roman"/>
                <a:ea typeface="Times New Roman"/>
                <a:cs typeface="Times New Roman"/>
                <a:sym typeface="Times New Roman"/>
              </a:rPr>
              <a:t>tüm objeler tarafından paylaşılır.</a:t>
            </a:r>
            <a:endParaRPr b="1" sz="2300">
              <a:latin typeface="Times New Roman"/>
              <a:ea typeface="Times New Roman"/>
              <a:cs typeface="Times New Roman"/>
              <a:sym typeface="Times New Roman"/>
            </a:endParaRPr>
          </a:p>
          <a:p>
            <a:pPr indent="0" lvl="0" marL="457200" rtl="0" algn="just">
              <a:lnSpc>
                <a:spcPct val="80000"/>
              </a:lnSpc>
              <a:spcBef>
                <a:spcPts val="1000"/>
              </a:spcBef>
              <a:spcAft>
                <a:spcPts val="0"/>
              </a:spcAft>
              <a:buNone/>
            </a:pPr>
            <a:r>
              <a:t/>
            </a:r>
            <a:endParaRPr sz="2300">
              <a:latin typeface="Times New Roman"/>
              <a:ea typeface="Times New Roman"/>
              <a:cs typeface="Times New Roman"/>
              <a:sym typeface="Times New Roman"/>
            </a:endParaRPr>
          </a:p>
          <a:p>
            <a:pPr indent="-374650" lvl="0" marL="457200" rtl="0" algn="just">
              <a:lnSpc>
                <a:spcPct val="80000"/>
              </a:lnSpc>
              <a:spcBef>
                <a:spcPts val="1000"/>
              </a:spcBef>
              <a:spcAft>
                <a:spcPts val="0"/>
              </a:spcAft>
              <a:buSzPts val="2300"/>
              <a:buFont typeface="Times New Roman"/>
              <a:buChar char="•"/>
            </a:pPr>
            <a:r>
              <a:rPr lang="tr-TR" sz="2300">
                <a:latin typeface="Times New Roman"/>
                <a:ea typeface="Times New Roman"/>
                <a:cs typeface="Times New Roman"/>
                <a:sym typeface="Times New Roman"/>
              </a:rPr>
              <a:t>Bir statik değişkene direk olarak </a:t>
            </a:r>
            <a:r>
              <a:rPr b="1" lang="tr-TR" sz="2300">
                <a:latin typeface="Times New Roman"/>
                <a:ea typeface="Times New Roman"/>
                <a:cs typeface="Times New Roman"/>
                <a:sym typeface="Times New Roman"/>
              </a:rPr>
              <a:t>sınıf ismi ile ulaşılabilir.</a:t>
            </a:r>
            <a:r>
              <a:rPr lang="tr-TR" sz="2300">
                <a:latin typeface="Times New Roman"/>
                <a:ea typeface="Times New Roman"/>
                <a:cs typeface="Times New Roman"/>
                <a:sym typeface="Times New Roman"/>
              </a:rPr>
              <a:t> Sınıfın objesini yaratmaya gerek yoktur. </a:t>
            </a:r>
            <a:endParaRPr sz="2300">
              <a:latin typeface="Times New Roman"/>
              <a:ea typeface="Times New Roman"/>
              <a:cs typeface="Times New Roman"/>
              <a:sym typeface="Times New Roman"/>
            </a:endParaRPr>
          </a:p>
          <a:p>
            <a:pPr indent="0" lvl="0" marL="457200" rtl="0" algn="just">
              <a:lnSpc>
                <a:spcPct val="80000"/>
              </a:lnSpc>
              <a:spcBef>
                <a:spcPts val="1000"/>
              </a:spcBef>
              <a:spcAft>
                <a:spcPts val="0"/>
              </a:spcAft>
              <a:buNone/>
            </a:pPr>
            <a:r>
              <a:t/>
            </a:r>
            <a:endParaRPr sz="2300">
              <a:latin typeface="Times New Roman"/>
              <a:ea typeface="Times New Roman"/>
              <a:cs typeface="Times New Roman"/>
              <a:sym typeface="Times New Roman"/>
            </a:endParaRPr>
          </a:p>
          <a:p>
            <a:pPr indent="-374650" lvl="0" marL="457200" rtl="0" algn="just">
              <a:lnSpc>
                <a:spcPct val="80000"/>
              </a:lnSpc>
              <a:spcBef>
                <a:spcPts val="1000"/>
              </a:spcBef>
              <a:spcAft>
                <a:spcPts val="0"/>
              </a:spcAft>
              <a:buSzPts val="2300"/>
              <a:buFont typeface="Times New Roman"/>
              <a:buChar char="•"/>
            </a:pPr>
            <a:r>
              <a:rPr b="1" lang="tr-TR" sz="2300">
                <a:latin typeface="Times New Roman"/>
                <a:ea typeface="Times New Roman"/>
                <a:cs typeface="Times New Roman"/>
                <a:sym typeface="Times New Roman"/>
              </a:rPr>
              <a:t>Syntax: &lt;class-name&gt;.&lt;variable-name&gt;</a:t>
            </a:r>
            <a:endParaRPr b="1" sz="2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49b424fceb_1_0"/>
          <p:cNvSpPr txBox="1"/>
          <p:nvPr>
            <p:ph type="title"/>
          </p:nvPr>
        </p:nvSpPr>
        <p:spPr>
          <a:xfrm>
            <a:off x="838200" y="365125"/>
            <a:ext cx="111963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tr-TR">
                <a:solidFill>
                  <a:srgbClr val="FF0000"/>
                </a:solidFill>
                <a:latin typeface="Times New Roman"/>
                <a:ea typeface="Times New Roman"/>
                <a:cs typeface="Times New Roman"/>
                <a:sym typeface="Times New Roman"/>
              </a:rPr>
              <a:t>INSTANCE VARIABLES NEDİR ?</a:t>
            </a:r>
            <a:endParaRPr b="1">
              <a:solidFill>
                <a:srgbClr val="FF0000"/>
              </a:solidFill>
              <a:latin typeface="Times New Roman"/>
              <a:ea typeface="Times New Roman"/>
              <a:cs typeface="Times New Roman"/>
              <a:sym typeface="Times New Roman"/>
            </a:endParaRPr>
          </a:p>
        </p:txBody>
      </p:sp>
      <p:sp>
        <p:nvSpPr>
          <p:cNvPr id="141" name="Google Shape;141;g149b424fceb_1_0"/>
          <p:cNvSpPr txBox="1"/>
          <p:nvPr>
            <p:ph idx="1" type="body"/>
          </p:nvPr>
        </p:nvSpPr>
        <p:spPr>
          <a:xfrm>
            <a:off x="304500" y="1812275"/>
            <a:ext cx="11582700" cy="46749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Statik olmayan veri alanlarıdır. Bir sınıftan üretilen tüm nesneler için farklı değer içeren veri alanlarıdır. Bu veri alanlarının bildiriminde static anahtar kelimesi kullanılmaz.</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Kısaca Bir sınıfa ait olmayan o sınıftan üretilen objelere aittir.</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İlk değer vermek zorunda değiliz (initialize)</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Instance değişkenler , static metot ve static değişkenlerle olan tüm kombinasyonlar için kullanılamaz.</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49b424fceb_1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tr-TR">
                <a:solidFill>
                  <a:srgbClr val="FF0000"/>
                </a:solidFill>
                <a:highlight>
                  <a:srgbClr val="FFFFFF"/>
                </a:highlight>
                <a:latin typeface="Times New Roman"/>
                <a:ea typeface="Times New Roman"/>
                <a:cs typeface="Times New Roman"/>
                <a:sym typeface="Times New Roman"/>
              </a:rPr>
              <a:t>Javada static ve instance degiskenlere otomatik olarak bir değer atanır.</a:t>
            </a:r>
            <a:endParaRPr>
              <a:solidFill>
                <a:srgbClr val="FF0000"/>
              </a:solidFill>
              <a:highlight>
                <a:srgbClr val="FFFFFF"/>
              </a:highlight>
              <a:latin typeface="Times New Roman"/>
              <a:ea typeface="Times New Roman"/>
              <a:cs typeface="Times New Roman"/>
              <a:sym typeface="Times New Roman"/>
            </a:endParaRPr>
          </a:p>
        </p:txBody>
      </p:sp>
      <p:sp>
        <p:nvSpPr>
          <p:cNvPr id="147" name="Google Shape;147;g149b424fceb_1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Byte , short , int , long icin -&gt; 0 atanir.</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Float , double -&gt; 0.0</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Boolean -&gt; false</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Char –&gt; ‘\u0000’</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Object reference ve reference type icin -&gt; null</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49b424fceb_1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t/>
            </a:r>
            <a:endParaRPr/>
          </a:p>
          <a:p>
            <a:pPr indent="0" lvl="0" marL="0" rtl="0" algn="ctr">
              <a:spcBef>
                <a:spcPts val="0"/>
              </a:spcBef>
              <a:spcAft>
                <a:spcPts val="0"/>
              </a:spcAft>
              <a:buClr>
                <a:schemeClr val="dk1"/>
              </a:buClr>
              <a:buSzPts val="990"/>
              <a:buFont typeface="Arial"/>
              <a:buNone/>
            </a:pPr>
            <a:r>
              <a:rPr lang="tr-TR" sz="4850">
                <a:solidFill>
                  <a:srgbClr val="FF0000"/>
                </a:solidFill>
                <a:latin typeface="Times New Roman"/>
                <a:ea typeface="Times New Roman"/>
                <a:cs typeface="Times New Roman"/>
                <a:sym typeface="Times New Roman"/>
              </a:rPr>
              <a:t>Instance Variables(Anlik degiskenler)  için şu kurallar geçerlidir:</a:t>
            </a:r>
            <a:endParaRPr sz="485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0000"/>
              </a:solidFill>
            </a:endParaRPr>
          </a:p>
        </p:txBody>
      </p:sp>
      <p:sp>
        <p:nvSpPr>
          <p:cNvPr id="153" name="Google Shape;153;g149b424fceb_1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t/>
            </a:r>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Nesne yaratılırken her anlık değişkene ana-bellekte bir yer açılır.</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Nesne yok edilince, anlık değişkene açılan yer de yok olur.</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Her anlık değişkene, her nesne içinde bir ve yalnız bir yer açılır.</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tr-TR">
                <a:latin typeface="Times New Roman"/>
                <a:ea typeface="Times New Roman"/>
                <a:cs typeface="Times New Roman"/>
                <a:sym typeface="Times New Roman"/>
              </a:rPr>
              <a:t>Anlık değişkene erişim, ait olduğu sınıfın verdiği izinle sınırlıdır.</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49b424fceb_1_22"/>
          <p:cNvSpPr txBox="1"/>
          <p:nvPr>
            <p:ph idx="1" type="body"/>
          </p:nvPr>
        </p:nvSpPr>
        <p:spPr>
          <a:xfrm>
            <a:off x="156450" y="221650"/>
            <a:ext cx="11197200" cy="5955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9" name="Google Shape;159;g149b424fceb_1_22"/>
          <p:cNvPicPr preferRelativeResize="0"/>
          <p:nvPr/>
        </p:nvPicPr>
        <p:blipFill>
          <a:blip r:embed="rId3">
            <a:alphaModFix/>
          </a:blip>
          <a:stretch>
            <a:fillRect/>
          </a:stretch>
        </p:blipFill>
        <p:spPr>
          <a:xfrm>
            <a:off x="-902058" y="0"/>
            <a:ext cx="13578408"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49b424fceb_2_1"/>
          <p:cNvSpPr txBox="1"/>
          <p:nvPr>
            <p:ph idx="1" type="body"/>
          </p:nvPr>
        </p:nvSpPr>
        <p:spPr>
          <a:xfrm>
            <a:off x="156450" y="221650"/>
            <a:ext cx="11197200" cy="5955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5" name="Google Shape;165;g149b424fceb_2_1"/>
          <p:cNvPicPr preferRelativeResize="0"/>
          <p:nvPr/>
        </p:nvPicPr>
        <p:blipFill>
          <a:blip r:embed="rId3">
            <a:alphaModFix/>
          </a:blip>
          <a:stretch>
            <a:fillRect/>
          </a:stretch>
        </p:blipFill>
        <p:spPr>
          <a:xfrm>
            <a:off x="-22305825" y="1766450"/>
            <a:ext cx="12192000" cy="6858000"/>
          </a:xfrm>
          <a:prstGeom prst="rect">
            <a:avLst/>
          </a:prstGeom>
          <a:noFill/>
          <a:ln>
            <a:noFill/>
          </a:ln>
        </p:spPr>
      </p:pic>
      <p:pic>
        <p:nvPicPr>
          <p:cNvPr id="166" name="Google Shape;166;g149b424fceb_2_1"/>
          <p:cNvPicPr preferRelativeResize="0"/>
          <p:nvPr/>
        </p:nvPicPr>
        <p:blipFill>
          <a:blip r:embed="rId3">
            <a:alphaModFix/>
          </a:blip>
          <a:stretch>
            <a:fillRect/>
          </a:stretch>
        </p:blipFill>
        <p:spPr>
          <a:xfrm>
            <a:off x="-115200" y="0"/>
            <a:ext cx="12307200" cy="692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fe77b96e9f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tr-TR">
                <a:solidFill>
                  <a:srgbClr val="FF0000"/>
                </a:solidFill>
              </a:rPr>
              <a:t>String Referans Tip - For Each İle Neden Dönemiyoruz</a:t>
            </a:r>
            <a:endParaRPr>
              <a:solidFill>
                <a:srgbClr val="FF0000"/>
              </a:solidFill>
            </a:endParaRPr>
          </a:p>
        </p:txBody>
      </p:sp>
      <p:sp>
        <p:nvSpPr>
          <p:cNvPr id="172" name="Google Shape;172;gfe77b96e9f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tr-TR" sz="2050">
                <a:highlight>
                  <a:srgbClr val="FFFFFF"/>
                </a:highlight>
                <a:latin typeface="Times New Roman"/>
                <a:ea typeface="Times New Roman"/>
                <a:cs typeface="Times New Roman"/>
                <a:sym typeface="Times New Roman"/>
              </a:rPr>
              <a:t>Stringin içindeki harfleri gezebilmek için her seferinde yeni bir nesne oluşturmak gerekiyor. Bu yüzden harfleri bölünce her seferinde farklı adreslerde nesneler oluşuyor. String veri türüde immutable type karakterli olduğundan dolayı bir kere tanımlandıktan sonra bir daha değeri değiştirilemez. Char dizisi ise mutable dı . Bu yüzden eğer tek tek harflere ulaşmak istersek aşağıdaki resimde görülen s.toCharArray() metodunu kullanmak gerekiyor.Bu da stringi yeni bir karakter dizisine çevirir.</a:t>
            </a:r>
            <a:endParaRPr sz="2050">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2050">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173" name="Google Shape;173;gfe77b96e9f_0_0"/>
          <p:cNvPicPr preferRelativeResize="0"/>
          <p:nvPr/>
        </p:nvPicPr>
        <p:blipFill>
          <a:blip r:embed="rId3">
            <a:alphaModFix/>
          </a:blip>
          <a:stretch>
            <a:fillRect/>
          </a:stretch>
        </p:blipFill>
        <p:spPr>
          <a:xfrm>
            <a:off x="1440638" y="4281338"/>
            <a:ext cx="3362325" cy="1895475"/>
          </a:xfrm>
          <a:prstGeom prst="rect">
            <a:avLst/>
          </a:prstGeom>
          <a:noFill/>
          <a:ln>
            <a:noFill/>
          </a:ln>
        </p:spPr>
      </p:pic>
      <p:pic>
        <p:nvPicPr>
          <p:cNvPr id="174" name="Google Shape;174;gfe77b96e9f_0_0"/>
          <p:cNvPicPr preferRelativeResize="0"/>
          <p:nvPr/>
        </p:nvPicPr>
        <p:blipFill>
          <a:blip r:embed="rId4">
            <a:alphaModFix/>
          </a:blip>
          <a:stretch>
            <a:fillRect/>
          </a:stretch>
        </p:blipFill>
        <p:spPr>
          <a:xfrm>
            <a:off x="6497463" y="4281338"/>
            <a:ext cx="3495675" cy="189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4b134e3064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tr-TR">
                <a:solidFill>
                  <a:srgbClr val="FF0000"/>
                </a:solidFill>
              </a:rPr>
              <a:t>Final </a:t>
            </a:r>
            <a:endParaRPr>
              <a:solidFill>
                <a:srgbClr val="FF0000"/>
              </a:solidFill>
            </a:endParaRPr>
          </a:p>
        </p:txBody>
      </p:sp>
      <p:sp>
        <p:nvSpPr>
          <p:cNvPr id="180" name="Google Shape;180;g14b134e3064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55000" lnSpcReduction="10000"/>
          </a:bodyPr>
          <a:lstStyle/>
          <a:p>
            <a:pPr indent="457200" lvl="0" marL="0" rtl="0" algn="l">
              <a:lnSpc>
                <a:spcPct val="142857"/>
              </a:lnSpc>
              <a:spcBef>
                <a:spcPts val="0"/>
              </a:spcBef>
              <a:spcAft>
                <a:spcPts val="0"/>
              </a:spcAft>
              <a:buNone/>
            </a:pPr>
            <a:r>
              <a:rPr lang="tr-TR" sz="4210">
                <a:solidFill>
                  <a:srgbClr val="24292F"/>
                </a:solidFill>
                <a:highlight>
                  <a:srgbClr val="FFFFFF"/>
                </a:highlight>
              </a:rPr>
              <a:t>Bir değişkenin final olarak bildirilmesi o değişkenin bir kez değer alabileceği anlamına gelir. Yani final bir değişkene bir kez atama yapılır. İkinci bir atama error oluşturur. final değişkenler sabit ifadesi olarak ele alınır.</a:t>
            </a:r>
            <a:endParaRPr sz="4210">
              <a:solidFill>
                <a:srgbClr val="24292F"/>
              </a:solidFill>
              <a:highlight>
                <a:srgbClr val="FFFFFF"/>
              </a:highlight>
            </a:endParaRPr>
          </a:p>
          <a:p>
            <a:pPr indent="457200" lvl="0" marL="0" rtl="0" algn="l">
              <a:lnSpc>
                <a:spcPct val="142857"/>
              </a:lnSpc>
              <a:spcBef>
                <a:spcPts val="0"/>
              </a:spcBef>
              <a:spcAft>
                <a:spcPts val="0"/>
              </a:spcAft>
              <a:buNone/>
            </a:pPr>
            <a:r>
              <a:t/>
            </a:r>
            <a:endParaRPr sz="4210">
              <a:solidFill>
                <a:srgbClr val="24292F"/>
              </a:solidFill>
              <a:highlight>
                <a:srgbClr val="FFFFFF"/>
              </a:highlight>
            </a:endParaRPr>
          </a:p>
          <a:p>
            <a:pPr indent="457200" lvl="0" marL="0" rtl="0" algn="l">
              <a:lnSpc>
                <a:spcPct val="142857"/>
              </a:lnSpc>
              <a:spcBef>
                <a:spcPts val="0"/>
              </a:spcBef>
              <a:spcAft>
                <a:spcPts val="0"/>
              </a:spcAft>
              <a:buNone/>
            </a:pPr>
            <a:r>
              <a:rPr lang="tr-TR" sz="4210">
                <a:solidFill>
                  <a:srgbClr val="24292F"/>
                </a:solidFill>
                <a:highlight>
                  <a:srgbClr val="FFFFFF"/>
                </a:highlight>
              </a:rPr>
              <a:t>Final yerel değişkenler ve parametre değişkenlerinin Java 8'den itibaren kullanımının anlamı kalmamıştır. Java 8 öncesindeki kodlarda kullanılması zorunlu olan durumlar vardı. Ancak bu durumlar Java 8 ile birlikte değişti. Final veri elemanları aynı durum geçerli değildir. Final veri elemanlarının kullanılması gereken durumlar vardır.</a:t>
            </a:r>
            <a:endParaRPr sz="4210">
              <a:solidFill>
                <a:srgbClr val="24292F"/>
              </a:solidFill>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fe77b96e9f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tr-TR">
                <a:solidFill>
                  <a:srgbClr val="FF0000"/>
                </a:solidFill>
              </a:rPr>
              <a:t>Java 8 den Önce Finalda Yerel Değişkenler ve Parametre Değişkenleri</a:t>
            </a:r>
            <a:endParaRPr>
              <a:solidFill>
                <a:srgbClr val="FF0000"/>
              </a:solidFill>
            </a:endParaRPr>
          </a:p>
        </p:txBody>
      </p:sp>
      <p:sp>
        <p:nvSpPr>
          <p:cNvPr id="186" name="Google Shape;186;gfe77b96e9f_0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tr-TR"/>
              <a:t>Java 8’den önce local variables(yerel değişkenler) anonim bir inner class(dahili sınıf) da kullanıldığında final olarak bildirilmesi gerekiyordu.</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tr-TR"/>
              <a:t>Bu, java 8'de effectively final (etkili final) kavramıyla değiştirildi.</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tr-TR"/>
              <a:t>Java 8’den beri, </a:t>
            </a:r>
            <a:r>
              <a:rPr lang="tr-TR"/>
              <a:t>effectively final (etkili final)</a:t>
            </a:r>
            <a:r>
              <a:rPr lang="tr-TR"/>
              <a:t> değişkenlerin, final olarak işaretlenmesine gerek yoktur. Bu Java Language Spectification da açıklanmıştır.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fe77b96e9f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10000"/>
              </a:lnSpc>
              <a:spcBef>
                <a:spcPts val="2400"/>
              </a:spcBef>
              <a:spcAft>
                <a:spcPts val="0"/>
              </a:spcAft>
              <a:buClr>
                <a:schemeClr val="dk1"/>
              </a:buClr>
              <a:buSzPct val="50000"/>
              <a:buFont typeface="Arial"/>
              <a:buNone/>
            </a:pPr>
            <a:r>
              <a:t/>
            </a:r>
            <a:endParaRPr sz="2200">
              <a:solidFill>
                <a:srgbClr val="333333"/>
              </a:solidFill>
              <a:highlight>
                <a:srgbClr val="FFFFFF"/>
              </a:highlight>
              <a:latin typeface="Arial"/>
              <a:ea typeface="Arial"/>
              <a:cs typeface="Arial"/>
              <a:sym typeface="Arial"/>
            </a:endParaRPr>
          </a:p>
          <a:p>
            <a:pPr indent="0" lvl="0" marL="0" rtl="0" algn="ctr">
              <a:lnSpc>
                <a:spcPct val="110000"/>
              </a:lnSpc>
              <a:spcBef>
                <a:spcPts val="2400"/>
              </a:spcBef>
              <a:spcAft>
                <a:spcPts val="0"/>
              </a:spcAft>
              <a:buClr>
                <a:schemeClr val="dk1"/>
              </a:buClr>
              <a:buSzPts val="990"/>
              <a:buFont typeface="Arial"/>
              <a:buNone/>
            </a:pPr>
            <a:r>
              <a:rPr lang="tr-TR" sz="4966">
                <a:solidFill>
                  <a:srgbClr val="FF0000"/>
                </a:solidFill>
                <a:highlight>
                  <a:srgbClr val="FFFFFF"/>
                </a:highlight>
              </a:rPr>
              <a:t>Effectively Final</a:t>
            </a:r>
            <a:endParaRPr sz="4966">
              <a:solidFill>
                <a:srgbClr val="FF0000"/>
              </a:solidFill>
              <a:highlight>
                <a:srgbClr val="FFFFFF"/>
              </a:highlight>
            </a:endParaRPr>
          </a:p>
          <a:p>
            <a:pPr indent="0" lvl="0" marL="0" rtl="0" algn="l">
              <a:spcBef>
                <a:spcPts val="800"/>
              </a:spcBef>
              <a:spcAft>
                <a:spcPts val="0"/>
              </a:spcAft>
              <a:buNone/>
            </a:pPr>
            <a:r>
              <a:t/>
            </a:r>
            <a:endParaRPr/>
          </a:p>
        </p:txBody>
      </p:sp>
      <p:sp>
        <p:nvSpPr>
          <p:cNvPr id="192" name="Google Shape;192;gfe77b96e9f_0_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57200" lvl="0" marL="0" rtl="0" algn="l">
              <a:spcBef>
                <a:spcPts val="1000"/>
              </a:spcBef>
              <a:spcAft>
                <a:spcPts val="0"/>
              </a:spcAft>
              <a:buNone/>
            </a:pPr>
            <a:r>
              <a:rPr lang="tr-TR">
                <a:solidFill>
                  <a:srgbClr val="333333"/>
                </a:solidFill>
                <a:highlight>
                  <a:srgbClr val="FFFFFF"/>
                </a:highlight>
              </a:rPr>
              <a:t>Java 8 ile birlikte, bir local , inner veya anonymous sınıftan erişilen üst sınıf değişkeninin final olarak belirtilmemesine rağmen final olarak kabul edilmesini sağlayan özellik olarak gelmiştir. </a:t>
            </a:r>
            <a:endParaRPr>
              <a:solidFill>
                <a:srgbClr val="333333"/>
              </a:solidFill>
              <a:highlight>
                <a:srgbClr val="FFFFFF"/>
              </a:highlight>
            </a:endParaRPr>
          </a:p>
          <a:p>
            <a:pPr indent="457200" lvl="0" marL="0" rtl="0" algn="l">
              <a:spcBef>
                <a:spcPts val="1000"/>
              </a:spcBef>
              <a:spcAft>
                <a:spcPts val="0"/>
              </a:spcAft>
              <a:buNone/>
            </a:pPr>
            <a:r>
              <a:rPr lang="tr-TR">
                <a:solidFill>
                  <a:srgbClr val="333333"/>
                </a:solidFill>
                <a:highlight>
                  <a:srgbClr val="FFFFFF"/>
                </a:highlight>
              </a:rPr>
              <a:t>Java 8 öncesi ise local, inner veya anonymous bir sınıftan final olmayan bir üst sınıf değişkenine </a:t>
            </a:r>
            <a:r>
              <a:rPr lang="tr-TR">
                <a:solidFill>
                  <a:srgbClr val="333333"/>
                </a:solidFill>
                <a:highlight>
                  <a:srgbClr val="FFFFFF"/>
                </a:highlight>
              </a:rPr>
              <a:t>erişilememektedir</a:t>
            </a:r>
            <a:r>
              <a:rPr lang="tr-TR">
                <a:solidFill>
                  <a:srgbClr val="333333"/>
                </a:solidFill>
                <a:highlight>
                  <a:srgbClr val="FFFFFF"/>
                </a:highlight>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49b424fceb_0_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8" name="Google Shape;198;g149b424fceb_0_3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tr-TR"/>
              <a:t>https://javaconceptoftheday.com/non-static-members-in-java/#:~:text=Non%2DStatic%20variables%20and%20Non,stored%20inside%20the%20object%20memory.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49b424fceb_0_5"/>
          <p:cNvSpPr txBox="1"/>
          <p:nvPr>
            <p:ph type="title"/>
          </p:nvPr>
        </p:nvSpPr>
        <p:spPr>
          <a:xfrm>
            <a:off x="847950" y="66200"/>
            <a:ext cx="10496100" cy="50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990"/>
              <a:buFont typeface="Arial"/>
              <a:buNone/>
            </a:pPr>
            <a:r>
              <a:rPr b="1" lang="tr-TR">
                <a:solidFill>
                  <a:srgbClr val="FF0000"/>
                </a:solidFill>
                <a:latin typeface="Times New Roman"/>
                <a:ea typeface="Times New Roman"/>
                <a:cs typeface="Times New Roman"/>
                <a:sym typeface="Times New Roman"/>
              </a:rPr>
              <a:t>STATIC VARIABLES</a:t>
            </a:r>
            <a:endParaRPr b="1">
              <a:solidFill>
                <a:srgbClr val="FF0000"/>
              </a:solidFill>
              <a:latin typeface="Times New Roman"/>
              <a:ea typeface="Times New Roman"/>
              <a:cs typeface="Times New Roman"/>
              <a:sym typeface="Times New Roman"/>
            </a:endParaRPr>
          </a:p>
        </p:txBody>
      </p:sp>
      <p:sp>
        <p:nvSpPr>
          <p:cNvPr id="91" name="Google Shape;91;g149b424fceb_0_5"/>
          <p:cNvSpPr txBox="1"/>
          <p:nvPr>
            <p:ph idx="1" type="body"/>
          </p:nvPr>
        </p:nvSpPr>
        <p:spPr>
          <a:xfrm>
            <a:off x="0" y="630200"/>
            <a:ext cx="12192000" cy="6228000"/>
          </a:xfrm>
          <a:prstGeom prst="rect">
            <a:avLst/>
          </a:prstGeom>
        </p:spPr>
        <p:txBody>
          <a:bodyPr anchorCtr="0" anchor="t" bIns="45700" lIns="91425" spcFirstLastPara="1" rIns="91425" wrap="square" tIns="45700">
            <a:noAutofit/>
          </a:bodyPr>
          <a:lstStyle/>
          <a:p>
            <a:pPr indent="-370840" lvl="0" marL="457200" rtl="0" algn="just">
              <a:lnSpc>
                <a:spcPct val="70000"/>
              </a:lnSpc>
              <a:spcBef>
                <a:spcPts val="1000"/>
              </a:spcBef>
              <a:spcAft>
                <a:spcPts val="0"/>
              </a:spcAft>
              <a:buSzPts val="2240"/>
              <a:buFont typeface="Times New Roman"/>
              <a:buChar char="•"/>
            </a:pPr>
            <a:r>
              <a:rPr lang="tr-TR" sz="2240">
                <a:latin typeface="Times New Roman"/>
                <a:ea typeface="Times New Roman"/>
                <a:cs typeface="Times New Roman"/>
                <a:sym typeface="Times New Roman"/>
              </a:rPr>
              <a:t>Statik değişkenler aynı zamanda </a:t>
            </a:r>
            <a:r>
              <a:rPr b="1" lang="tr-TR" sz="2240">
                <a:latin typeface="Times New Roman"/>
                <a:ea typeface="Times New Roman"/>
                <a:cs typeface="Times New Roman"/>
                <a:sym typeface="Times New Roman"/>
              </a:rPr>
              <a:t>sınıf değişkenleri</a:t>
            </a:r>
            <a:r>
              <a:rPr lang="tr-TR" sz="2240">
                <a:latin typeface="Times New Roman"/>
                <a:ea typeface="Times New Roman"/>
                <a:cs typeface="Times New Roman"/>
                <a:sym typeface="Times New Roman"/>
              </a:rPr>
              <a:t> olarak da bilinir.</a:t>
            </a:r>
            <a:endParaRPr sz="2240">
              <a:latin typeface="Times New Roman"/>
              <a:ea typeface="Times New Roman"/>
              <a:cs typeface="Times New Roman"/>
              <a:sym typeface="Times New Roman"/>
            </a:endParaRPr>
          </a:p>
          <a:p>
            <a:pPr indent="0" lvl="0" marL="457200" rtl="0" algn="just">
              <a:lnSpc>
                <a:spcPct val="70000"/>
              </a:lnSpc>
              <a:spcBef>
                <a:spcPts val="1000"/>
              </a:spcBef>
              <a:spcAft>
                <a:spcPts val="0"/>
              </a:spcAft>
              <a:buSzPts val="935"/>
              <a:buNone/>
            </a:pPr>
            <a:r>
              <a:t/>
            </a:r>
            <a:endParaRPr sz="2240">
              <a:latin typeface="Times New Roman"/>
              <a:ea typeface="Times New Roman"/>
              <a:cs typeface="Times New Roman"/>
              <a:sym typeface="Times New Roman"/>
            </a:endParaRPr>
          </a:p>
          <a:p>
            <a:pPr indent="-370840" lvl="0" marL="457200" rtl="0" algn="just">
              <a:lnSpc>
                <a:spcPct val="70000"/>
              </a:lnSpc>
              <a:spcBef>
                <a:spcPts val="1000"/>
              </a:spcBef>
              <a:spcAft>
                <a:spcPts val="0"/>
              </a:spcAft>
              <a:buSzPts val="2240"/>
              <a:buFont typeface="Times New Roman"/>
              <a:buChar char="•"/>
            </a:pPr>
            <a:r>
              <a:rPr lang="tr-TR" sz="2240">
                <a:latin typeface="Times New Roman"/>
                <a:ea typeface="Times New Roman"/>
                <a:cs typeface="Times New Roman"/>
                <a:sym typeface="Times New Roman"/>
              </a:rPr>
              <a:t>Aynı sınıftan birden fazla nesne oluşturulduğunda, her bir farklı nesnenin kendine ait nitelik değerleri vardır (instance variables). </a:t>
            </a:r>
            <a:endParaRPr sz="2240">
              <a:latin typeface="Times New Roman"/>
              <a:ea typeface="Times New Roman"/>
              <a:cs typeface="Times New Roman"/>
              <a:sym typeface="Times New Roman"/>
            </a:endParaRPr>
          </a:p>
          <a:p>
            <a:pPr indent="0" lvl="0" marL="457200" rtl="0" algn="just">
              <a:lnSpc>
                <a:spcPct val="70000"/>
              </a:lnSpc>
              <a:spcBef>
                <a:spcPts val="1000"/>
              </a:spcBef>
              <a:spcAft>
                <a:spcPts val="0"/>
              </a:spcAft>
              <a:buSzPts val="935"/>
              <a:buNone/>
            </a:pPr>
            <a:r>
              <a:t/>
            </a:r>
            <a:endParaRPr sz="2240">
              <a:latin typeface="Times New Roman"/>
              <a:ea typeface="Times New Roman"/>
              <a:cs typeface="Times New Roman"/>
              <a:sym typeface="Times New Roman"/>
            </a:endParaRPr>
          </a:p>
          <a:p>
            <a:pPr indent="-370840" lvl="0" marL="457200" rtl="0" algn="just">
              <a:lnSpc>
                <a:spcPct val="70000"/>
              </a:lnSpc>
              <a:spcBef>
                <a:spcPts val="1000"/>
              </a:spcBef>
              <a:spcAft>
                <a:spcPts val="0"/>
              </a:spcAft>
              <a:buSzPts val="2240"/>
              <a:buFont typeface="Times New Roman"/>
              <a:buChar char="•"/>
            </a:pPr>
            <a:r>
              <a:rPr lang="tr-TR" sz="2240">
                <a:latin typeface="Times New Roman"/>
                <a:ea typeface="Times New Roman"/>
                <a:cs typeface="Times New Roman"/>
                <a:sym typeface="Times New Roman"/>
              </a:rPr>
              <a:t>Bir Bisiklet sınıfı düşündüğümüzde, nesneye ait instance variables (örnek değişkenler) </a:t>
            </a:r>
            <a:r>
              <a:rPr b="1" lang="tr-TR" sz="2240">
                <a:latin typeface="Times New Roman"/>
                <a:ea typeface="Times New Roman"/>
                <a:cs typeface="Times New Roman"/>
                <a:sym typeface="Times New Roman"/>
              </a:rPr>
              <a:t>jant</a:t>
            </a:r>
            <a:r>
              <a:rPr lang="tr-TR" sz="2240">
                <a:latin typeface="Times New Roman"/>
                <a:ea typeface="Times New Roman"/>
                <a:cs typeface="Times New Roman"/>
                <a:sym typeface="Times New Roman"/>
              </a:rPr>
              <a:t>, </a:t>
            </a:r>
            <a:r>
              <a:rPr b="1" lang="tr-TR" sz="2240">
                <a:latin typeface="Times New Roman"/>
                <a:ea typeface="Times New Roman"/>
                <a:cs typeface="Times New Roman"/>
                <a:sym typeface="Times New Roman"/>
              </a:rPr>
              <a:t>vites </a:t>
            </a:r>
            <a:r>
              <a:rPr lang="tr-TR" sz="2240">
                <a:latin typeface="Times New Roman"/>
                <a:ea typeface="Times New Roman"/>
                <a:cs typeface="Times New Roman"/>
                <a:sym typeface="Times New Roman"/>
              </a:rPr>
              <a:t>ve </a:t>
            </a:r>
            <a:r>
              <a:rPr b="1" lang="tr-TR" sz="2240">
                <a:latin typeface="Times New Roman"/>
                <a:ea typeface="Times New Roman"/>
                <a:cs typeface="Times New Roman"/>
                <a:sym typeface="Times New Roman"/>
              </a:rPr>
              <a:t>hız </a:t>
            </a:r>
            <a:r>
              <a:rPr lang="tr-TR" sz="2240">
                <a:latin typeface="Times New Roman"/>
                <a:ea typeface="Times New Roman"/>
                <a:cs typeface="Times New Roman"/>
                <a:sym typeface="Times New Roman"/>
              </a:rPr>
              <a:t>değişkenleri olabilir. Her bir bisiklet nesnesinin bu özelliklerine ait değerler farklıdır ve </a:t>
            </a:r>
            <a:r>
              <a:rPr b="1" lang="tr-TR" sz="2240">
                <a:latin typeface="Times New Roman"/>
                <a:ea typeface="Times New Roman"/>
                <a:cs typeface="Times New Roman"/>
                <a:sym typeface="Times New Roman"/>
              </a:rPr>
              <a:t>farklı hafıza adreslerinde saklanır.</a:t>
            </a:r>
            <a:endParaRPr b="1" sz="2240">
              <a:latin typeface="Times New Roman"/>
              <a:ea typeface="Times New Roman"/>
              <a:cs typeface="Times New Roman"/>
              <a:sym typeface="Times New Roman"/>
            </a:endParaRPr>
          </a:p>
          <a:p>
            <a:pPr indent="0" lvl="0" marL="457200" rtl="0" algn="just">
              <a:lnSpc>
                <a:spcPct val="70000"/>
              </a:lnSpc>
              <a:spcBef>
                <a:spcPts val="1000"/>
              </a:spcBef>
              <a:spcAft>
                <a:spcPts val="0"/>
              </a:spcAft>
              <a:buSzPts val="935"/>
              <a:buNone/>
            </a:pPr>
            <a:r>
              <a:t/>
            </a:r>
            <a:endParaRPr sz="2240">
              <a:latin typeface="Times New Roman"/>
              <a:ea typeface="Times New Roman"/>
              <a:cs typeface="Times New Roman"/>
              <a:sym typeface="Times New Roman"/>
            </a:endParaRPr>
          </a:p>
          <a:p>
            <a:pPr indent="-370840" lvl="0" marL="457200" rtl="0" algn="just">
              <a:lnSpc>
                <a:spcPct val="70000"/>
              </a:lnSpc>
              <a:spcBef>
                <a:spcPts val="1000"/>
              </a:spcBef>
              <a:spcAft>
                <a:spcPts val="0"/>
              </a:spcAft>
              <a:buSzPts val="2240"/>
              <a:buFont typeface="Times New Roman"/>
              <a:buChar char="•"/>
            </a:pPr>
            <a:r>
              <a:rPr lang="tr-TR" sz="2240">
                <a:latin typeface="Times New Roman"/>
                <a:ea typeface="Times New Roman"/>
                <a:cs typeface="Times New Roman"/>
                <a:sym typeface="Times New Roman"/>
              </a:rPr>
              <a:t>Bazen bazı değişkenlerin tüm nesneler için </a:t>
            </a:r>
            <a:r>
              <a:rPr b="1" lang="tr-TR" sz="2240">
                <a:latin typeface="Times New Roman"/>
                <a:ea typeface="Times New Roman"/>
                <a:cs typeface="Times New Roman"/>
                <a:sym typeface="Times New Roman"/>
              </a:rPr>
              <a:t>ortak</a:t>
            </a:r>
            <a:r>
              <a:rPr lang="tr-TR" sz="2240">
                <a:latin typeface="Times New Roman"/>
                <a:ea typeface="Times New Roman"/>
                <a:cs typeface="Times New Roman"/>
                <a:sym typeface="Times New Roman"/>
              </a:rPr>
              <a:t> olmasını isteriz. Bu </a:t>
            </a:r>
            <a:r>
              <a:rPr b="1" lang="tr-TR" sz="2240">
                <a:latin typeface="Times New Roman"/>
                <a:ea typeface="Times New Roman"/>
                <a:cs typeface="Times New Roman"/>
                <a:sym typeface="Times New Roman"/>
              </a:rPr>
              <a:t>static</a:t>
            </a:r>
            <a:r>
              <a:rPr lang="tr-TR" sz="2240">
                <a:latin typeface="Times New Roman"/>
                <a:ea typeface="Times New Roman"/>
                <a:cs typeface="Times New Roman"/>
                <a:sym typeface="Times New Roman"/>
              </a:rPr>
              <a:t> anahtar kelimesi ile sağlanır. Static anahtar kelimesine sahip değişkenler </a:t>
            </a:r>
            <a:r>
              <a:rPr b="1" lang="tr-TR" sz="2240">
                <a:latin typeface="Times New Roman"/>
                <a:ea typeface="Times New Roman"/>
                <a:cs typeface="Times New Roman"/>
                <a:sym typeface="Times New Roman"/>
              </a:rPr>
              <a:t>sınıf değişkenleri</a:t>
            </a:r>
            <a:r>
              <a:rPr lang="tr-TR" sz="2240">
                <a:latin typeface="Times New Roman"/>
                <a:ea typeface="Times New Roman"/>
                <a:cs typeface="Times New Roman"/>
                <a:sym typeface="Times New Roman"/>
              </a:rPr>
              <a:t> ya da </a:t>
            </a:r>
            <a:r>
              <a:rPr b="1" lang="tr-TR" sz="2240">
                <a:latin typeface="Times New Roman"/>
                <a:ea typeface="Times New Roman"/>
                <a:cs typeface="Times New Roman"/>
                <a:sym typeface="Times New Roman"/>
              </a:rPr>
              <a:t>statik alanlar</a:t>
            </a:r>
            <a:r>
              <a:rPr lang="tr-TR" sz="2240">
                <a:latin typeface="Times New Roman"/>
                <a:ea typeface="Times New Roman"/>
                <a:cs typeface="Times New Roman"/>
                <a:sym typeface="Times New Roman"/>
              </a:rPr>
              <a:t> olarak isimlendirilir. Bu tür değişkenler nesnelerden çok sınıfların kendisi ile ilişkilendirilir. </a:t>
            </a:r>
            <a:r>
              <a:rPr b="1" lang="tr-TR" sz="2240">
                <a:latin typeface="Times New Roman"/>
                <a:ea typeface="Times New Roman"/>
                <a:cs typeface="Times New Roman"/>
                <a:sym typeface="Times New Roman"/>
              </a:rPr>
              <a:t>Sınıfa ait oluşturulan her bir nesne sabit bir hafıza adresinde bulunan bu değişkeni paylaşır, ortak olarak erişebilir. </a:t>
            </a:r>
            <a:endParaRPr b="1" sz="2240">
              <a:latin typeface="Times New Roman"/>
              <a:ea typeface="Times New Roman"/>
              <a:cs typeface="Times New Roman"/>
              <a:sym typeface="Times New Roman"/>
            </a:endParaRPr>
          </a:p>
          <a:p>
            <a:pPr indent="0" lvl="0" marL="457200" rtl="0" algn="just">
              <a:lnSpc>
                <a:spcPct val="70000"/>
              </a:lnSpc>
              <a:spcBef>
                <a:spcPts val="1000"/>
              </a:spcBef>
              <a:spcAft>
                <a:spcPts val="0"/>
              </a:spcAft>
              <a:buSzPts val="935"/>
              <a:buNone/>
            </a:pPr>
            <a:r>
              <a:t/>
            </a:r>
            <a:endParaRPr b="1" sz="2240">
              <a:latin typeface="Times New Roman"/>
              <a:ea typeface="Times New Roman"/>
              <a:cs typeface="Times New Roman"/>
              <a:sym typeface="Times New Roman"/>
            </a:endParaRPr>
          </a:p>
          <a:p>
            <a:pPr indent="-370840" lvl="0" marL="457200" rtl="0" algn="just">
              <a:lnSpc>
                <a:spcPct val="70000"/>
              </a:lnSpc>
              <a:spcBef>
                <a:spcPts val="1000"/>
              </a:spcBef>
              <a:spcAft>
                <a:spcPts val="0"/>
              </a:spcAft>
              <a:buSzPts val="2240"/>
              <a:buFont typeface="Times New Roman"/>
              <a:buChar char="•"/>
            </a:pPr>
            <a:r>
              <a:rPr lang="tr-TR" sz="2240">
                <a:latin typeface="Times New Roman"/>
                <a:ea typeface="Times New Roman"/>
                <a:cs typeface="Times New Roman"/>
                <a:sym typeface="Times New Roman"/>
              </a:rPr>
              <a:t>Örneğin bisiklet sınfından birden çok nesne oluşturulmak istensin ve her biri için 1'den başlayan sıralı seri numaraları üretilsin. Bu ID numarası her bir obje için unique(tekil-özel)dir ve instance variable olarak isimlendirilir. Aynı zamanda, </a:t>
            </a:r>
            <a:r>
              <a:rPr b="1" lang="tr-TR" sz="2240">
                <a:latin typeface="Times New Roman"/>
                <a:ea typeface="Times New Roman"/>
                <a:cs typeface="Times New Roman"/>
                <a:sym typeface="Times New Roman"/>
              </a:rPr>
              <a:t>şimdiye kadar oluşturulmuş bisiklet nesnelerinin sayısının tutulması gerekir</a:t>
            </a:r>
            <a:r>
              <a:rPr lang="tr-TR" sz="2240">
                <a:latin typeface="Times New Roman"/>
                <a:ea typeface="Times New Roman"/>
                <a:cs typeface="Times New Roman"/>
                <a:sym typeface="Times New Roman"/>
              </a:rPr>
              <a:t> ki bir sonraki bisiklet nesnesinin ID numarasına karar verilebilsin. Bu nitelik bütün bir sınıfla ilişkilendirildiğinden </a:t>
            </a:r>
            <a:r>
              <a:rPr b="1" lang="tr-TR" sz="2240">
                <a:latin typeface="Times New Roman"/>
                <a:ea typeface="Times New Roman"/>
                <a:cs typeface="Times New Roman"/>
                <a:sym typeface="Times New Roman"/>
              </a:rPr>
              <a:t>sınıf değişkeni</a:t>
            </a:r>
            <a:r>
              <a:rPr lang="tr-TR" sz="2240">
                <a:latin typeface="Times New Roman"/>
                <a:ea typeface="Times New Roman"/>
                <a:cs typeface="Times New Roman"/>
                <a:sym typeface="Times New Roman"/>
              </a:rPr>
              <a:t> veya </a:t>
            </a:r>
            <a:r>
              <a:rPr b="1" lang="tr-TR" sz="2240">
                <a:latin typeface="Times New Roman"/>
                <a:ea typeface="Times New Roman"/>
                <a:cs typeface="Times New Roman"/>
                <a:sym typeface="Times New Roman"/>
              </a:rPr>
              <a:t>statik değişken</a:t>
            </a:r>
            <a:r>
              <a:rPr lang="tr-TR" sz="2240">
                <a:latin typeface="Times New Roman"/>
                <a:ea typeface="Times New Roman"/>
                <a:cs typeface="Times New Roman"/>
                <a:sym typeface="Times New Roman"/>
              </a:rPr>
              <a:t> olarak isimlendirilir. </a:t>
            </a:r>
            <a:endParaRPr sz="2240">
              <a:latin typeface="Times New Roman"/>
              <a:ea typeface="Times New Roman"/>
              <a:cs typeface="Times New Roman"/>
              <a:sym typeface="Times New Roman"/>
            </a:endParaRPr>
          </a:p>
          <a:p>
            <a:pPr indent="0" lvl="0" marL="457200" rtl="0" algn="just">
              <a:lnSpc>
                <a:spcPct val="70000"/>
              </a:lnSpc>
              <a:spcBef>
                <a:spcPts val="1000"/>
              </a:spcBef>
              <a:spcAft>
                <a:spcPts val="0"/>
              </a:spcAft>
              <a:buSzPts val="935"/>
              <a:buNone/>
            </a:pPr>
            <a:r>
              <a:t/>
            </a:r>
            <a:endParaRPr b="1" sz="204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49b424fceb_0_15"/>
          <p:cNvSpPr txBox="1"/>
          <p:nvPr>
            <p:ph type="title"/>
          </p:nvPr>
        </p:nvSpPr>
        <p:spPr>
          <a:xfrm>
            <a:off x="838200" y="365125"/>
            <a:ext cx="10515600" cy="54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990"/>
              <a:buFont typeface="Arial"/>
              <a:buNone/>
            </a:pPr>
            <a:r>
              <a:rPr b="1" lang="tr-TR">
                <a:solidFill>
                  <a:srgbClr val="FF0000"/>
                </a:solidFill>
                <a:latin typeface="Times New Roman"/>
                <a:ea typeface="Times New Roman"/>
                <a:cs typeface="Times New Roman"/>
                <a:sym typeface="Times New Roman"/>
              </a:rPr>
              <a:t>STATIC METHODS</a:t>
            </a:r>
            <a:endParaRPr b="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7" name="Google Shape;97;g149b424fceb_0_15"/>
          <p:cNvSpPr txBox="1"/>
          <p:nvPr>
            <p:ph idx="1" type="body"/>
          </p:nvPr>
        </p:nvSpPr>
        <p:spPr>
          <a:xfrm>
            <a:off x="100" y="648725"/>
            <a:ext cx="12192000" cy="6209400"/>
          </a:xfrm>
          <a:prstGeom prst="rect">
            <a:avLst/>
          </a:prstGeom>
        </p:spPr>
        <p:txBody>
          <a:bodyPr anchorCtr="0" anchor="t" bIns="45700" lIns="91425" spcFirstLastPara="1" rIns="91425" wrap="square" tIns="45700">
            <a:normAutofit fontScale="70000" lnSpcReduction="10000"/>
          </a:bodyPr>
          <a:lstStyle/>
          <a:p>
            <a:pPr indent="-351474" lvl="0" marL="457200" rtl="0" algn="just">
              <a:spcBef>
                <a:spcPts val="1000"/>
              </a:spcBef>
              <a:spcAft>
                <a:spcPts val="0"/>
              </a:spcAft>
              <a:buSzPct val="100000"/>
              <a:buFont typeface="Times New Roman"/>
              <a:buChar char="•"/>
            </a:pPr>
            <a:r>
              <a:rPr lang="tr-TR" sz="2764">
                <a:latin typeface="Times New Roman"/>
                <a:ea typeface="Times New Roman"/>
                <a:cs typeface="Times New Roman"/>
                <a:sym typeface="Times New Roman"/>
              </a:rPr>
              <a:t>S</a:t>
            </a:r>
            <a:r>
              <a:rPr lang="tr-TR" sz="3036">
                <a:latin typeface="Times New Roman"/>
                <a:ea typeface="Times New Roman"/>
                <a:cs typeface="Times New Roman"/>
                <a:sym typeface="Times New Roman"/>
              </a:rPr>
              <a:t>ınıf Metotları - Statik Metotlar  bir </a:t>
            </a:r>
            <a:r>
              <a:rPr b="1" lang="tr-TR" sz="3036">
                <a:latin typeface="Times New Roman"/>
                <a:ea typeface="Times New Roman"/>
                <a:cs typeface="Times New Roman"/>
                <a:sym typeface="Times New Roman"/>
              </a:rPr>
              <a:t>sınıfın kendisine ait fonksiyonlardır.</a:t>
            </a:r>
            <a:r>
              <a:rPr lang="tr-TR" sz="3036">
                <a:latin typeface="Times New Roman"/>
                <a:ea typeface="Times New Roman"/>
                <a:cs typeface="Times New Roman"/>
                <a:sym typeface="Times New Roman"/>
              </a:rPr>
              <a:t> Sınıfın nesnelerine ait değildir.</a:t>
            </a:r>
            <a:endParaRPr sz="3036">
              <a:latin typeface="Times New Roman"/>
              <a:ea typeface="Times New Roman"/>
              <a:cs typeface="Times New Roman"/>
              <a:sym typeface="Times New Roman"/>
            </a:endParaRPr>
          </a:p>
          <a:p>
            <a:pPr indent="0" lvl="0" marL="914400" rtl="0" algn="just">
              <a:spcBef>
                <a:spcPts val="1000"/>
              </a:spcBef>
              <a:spcAft>
                <a:spcPts val="0"/>
              </a:spcAft>
              <a:buNone/>
            </a:pPr>
            <a:r>
              <a:t/>
            </a:r>
            <a:endParaRPr sz="3036">
              <a:latin typeface="Times New Roman"/>
              <a:ea typeface="Times New Roman"/>
              <a:cs typeface="Times New Roman"/>
              <a:sym typeface="Times New Roman"/>
            </a:endParaRPr>
          </a:p>
          <a:p>
            <a:pPr indent="-363559" lvl="0" marL="457200" rtl="0" algn="just">
              <a:spcBef>
                <a:spcPts val="1000"/>
              </a:spcBef>
              <a:spcAft>
                <a:spcPts val="0"/>
              </a:spcAft>
              <a:buSzPct val="100000"/>
              <a:buFont typeface="Times New Roman"/>
              <a:buChar char="•"/>
            </a:pPr>
            <a:r>
              <a:rPr lang="tr-TR" sz="3036">
                <a:latin typeface="Times New Roman"/>
                <a:ea typeface="Times New Roman"/>
                <a:cs typeface="Times New Roman"/>
                <a:sym typeface="Times New Roman"/>
              </a:rPr>
              <a:t>Herhangi bir sınıfa ait </a:t>
            </a:r>
            <a:r>
              <a:rPr b="1" lang="tr-TR" sz="3036">
                <a:latin typeface="Times New Roman"/>
                <a:ea typeface="Times New Roman"/>
                <a:cs typeface="Times New Roman"/>
                <a:sym typeface="Times New Roman"/>
              </a:rPr>
              <a:t>nesne oluşturmaya ihtiyaç duymadan kullanılabilirler.</a:t>
            </a:r>
            <a:endParaRPr b="1" sz="3036">
              <a:latin typeface="Times New Roman"/>
              <a:ea typeface="Times New Roman"/>
              <a:cs typeface="Times New Roman"/>
              <a:sym typeface="Times New Roman"/>
            </a:endParaRPr>
          </a:p>
          <a:p>
            <a:pPr indent="0" lvl="0" marL="914400" rtl="0" algn="just">
              <a:spcBef>
                <a:spcPts val="1000"/>
              </a:spcBef>
              <a:spcAft>
                <a:spcPts val="0"/>
              </a:spcAft>
              <a:buNone/>
            </a:pPr>
            <a:r>
              <a:t/>
            </a:r>
            <a:endParaRPr sz="3036">
              <a:latin typeface="Times New Roman"/>
              <a:ea typeface="Times New Roman"/>
              <a:cs typeface="Times New Roman"/>
              <a:sym typeface="Times New Roman"/>
            </a:endParaRPr>
          </a:p>
          <a:p>
            <a:pPr indent="-363559" lvl="0" marL="457200" rtl="0" algn="just">
              <a:spcBef>
                <a:spcPts val="1000"/>
              </a:spcBef>
              <a:spcAft>
                <a:spcPts val="0"/>
              </a:spcAft>
              <a:buSzPct val="100000"/>
              <a:buFont typeface="Times New Roman"/>
              <a:buChar char="•"/>
            </a:pPr>
            <a:r>
              <a:rPr lang="tr-TR" sz="3036">
                <a:latin typeface="Times New Roman"/>
                <a:ea typeface="Times New Roman"/>
                <a:cs typeface="Times New Roman"/>
                <a:sym typeface="Times New Roman"/>
              </a:rPr>
              <a:t>Bir </a:t>
            </a:r>
            <a:r>
              <a:rPr b="1" lang="tr-TR" sz="3036">
                <a:latin typeface="Times New Roman"/>
                <a:ea typeface="Times New Roman"/>
                <a:cs typeface="Times New Roman"/>
                <a:sym typeface="Times New Roman"/>
              </a:rPr>
              <a:t>statik metot sadece statik veriye erişebilir.</a:t>
            </a:r>
            <a:endParaRPr b="1" sz="3036">
              <a:latin typeface="Times New Roman"/>
              <a:ea typeface="Times New Roman"/>
              <a:cs typeface="Times New Roman"/>
              <a:sym typeface="Times New Roman"/>
            </a:endParaRPr>
          </a:p>
          <a:p>
            <a:pPr indent="0" lvl="0" marL="914400" rtl="0" algn="just">
              <a:spcBef>
                <a:spcPts val="1000"/>
              </a:spcBef>
              <a:spcAft>
                <a:spcPts val="0"/>
              </a:spcAft>
              <a:buNone/>
            </a:pPr>
            <a:r>
              <a:t/>
            </a:r>
            <a:endParaRPr sz="3036">
              <a:latin typeface="Times New Roman"/>
              <a:ea typeface="Times New Roman"/>
              <a:cs typeface="Times New Roman"/>
              <a:sym typeface="Times New Roman"/>
            </a:endParaRPr>
          </a:p>
          <a:p>
            <a:pPr indent="-363559" lvl="0" marL="457200" rtl="0" algn="just">
              <a:spcBef>
                <a:spcPts val="1000"/>
              </a:spcBef>
              <a:spcAft>
                <a:spcPts val="0"/>
              </a:spcAft>
              <a:buSzPct val="100000"/>
              <a:buFont typeface="Times New Roman"/>
              <a:buChar char="•"/>
            </a:pPr>
            <a:r>
              <a:rPr lang="tr-TR" sz="3036">
                <a:latin typeface="Times New Roman"/>
                <a:ea typeface="Times New Roman"/>
                <a:cs typeface="Times New Roman"/>
                <a:sym typeface="Times New Roman"/>
              </a:rPr>
              <a:t>Statik metotlar </a:t>
            </a:r>
            <a:r>
              <a:rPr b="1" lang="tr-TR" sz="3036">
                <a:latin typeface="Times New Roman"/>
                <a:ea typeface="Times New Roman"/>
                <a:cs typeface="Times New Roman"/>
                <a:sym typeface="Times New Roman"/>
              </a:rPr>
              <a:t>non-statik veriye</a:t>
            </a:r>
            <a:r>
              <a:rPr lang="tr-TR" sz="3036">
                <a:latin typeface="Times New Roman"/>
                <a:ea typeface="Times New Roman"/>
                <a:cs typeface="Times New Roman"/>
                <a:sym typeface="Times New Roman"/>
              </a:rPr>
              <a:t> (instance variable) </a:t>
            </a:r>
            <a:r>
              <a:rPr b="1" lang="tr-TR" sz="3036">
                <a:latin typeface="Times New Roman"/>
                <a:ea typeface="Times New Roman"/>
                <a:cs typeface="Times New Roman"/>
                <a:sym typeface="Times New Roman"/>
              </a:rPr>
              <a:t>erişemez. </a:t>
            </a:r>
            <a:endParaRPr b="1" sz="3036">
              <a:latin typeface="Times New Roman"/>
              <a:ea typeface="Times New Roman"/>
              <a:cs typeface="Times New Roman"/>
              <a:sym typeface="Times New Roman"/>
            </a:endParaRPr>
          </a:p>
          <a:p>
            <a:pPr indent="0" lvl="0" marL="914400" rtl="0" algn="just">
              <a:spcBef>
                <a:spcPts val="1000"/>
              </a:spcBef>
              <a:spcAft>
                <a:spcPts val="0"/>
              </a:spcAft>
              <a:buNone/>
            </a:pPr>
            <a:r>
              <a:t/>
            </a:r>
            <a:endParaRPr sz="3036">
              <a:latin typeface="Times New Roman"/>
              <a:ea typeface="Times New Roman"/>
              <a:cs typeface="Times New Roman"/>
              <a:sym typeface="Times New Roman"/>
            </a:endParaRPr>
          </a:p>
          <a:p>
            <a:pPr indent="-363559" lvl="0" marL="457200" rtl="0" algn="just">
              <a:spcBef>
                <a:spcPts val="1000"/>
              </a:spcBef>
              <a:spcAft>
                <a:spcPts val="0"/>
              </a:spcAft>
              <a:buSzPct val="100000"/>
              <a:buFont typeface="Times New Roman"/>
              <a:buChar char="•"/>
            </a:pPr>
            <a:r>
              <a:rPr lang="tr-TR" sz="3036">
                <a:latin typeface="Times New Roman"/>
                <a:ea typeface="Times New Roman"/>
                <a:cs typeface="Times New Roman"/>
                <a:sym typeface="Times New Roman"/>
              </a:rPr>
              <a:t>Bir </a:t>
            </a:r>
            <a:r>
              <a:rPr b="1" lang="tr-TR" sz="3036">
                <a:latin typeface="Times New Roman"/>
                <a:ea typeface="Times New Roman"/>
                <a:cs typeface="Times New Roman"/>
                <a:sym typeface="Times New Roman"/>
              </a:rPr>
              <a:t>statik metot sadece diğer statik metotları çağırabilir.</a:t>
            </a:r>
            <a:r>
              <a:rPr lang="tr-TR" sz="3036">
                <a:latin typeface="Times New Roman"/>
                <a:ea typeface="Times New Roman"/>
                <a:cs typeface="Times New Roman"/>
                <a:sym typeface="Times New Roman"/>
              </a:rPr>
              <a:t> Non-statik metotları çağıramaz.</a:t>
            </a:r>
            <a:endParaRPr sz="3036">
              <a:latin typeface="Times New Roman"/>
              <a:ea typeface="Times New Roman"/>
              <a:cs typeface="Times New Roman"/>
              <a:sym typeface="Times New Roman"/>
            </a:endParaRPr>
          </a:p>
          <a:p>
            <a:pPr indent="0" lvl="0" marL="914400" rtl="0" algn="just">
              <a:spcBef>
                <a:spcPts val="1000"/>
              </a:spcBef>
              <a:spcAft>
                <a:spcPts val="0"/>
              </a:spcAft>
              <a:buNone/>
            </a:pPr>
            <a:r>
              <a:t/>
            </a:r>
            <a:endParaRPr sz="3036">
              <a:latin typeface="Times New Roman"/>
              <a:ea typeface="Times New Roman"/>
              <a:cs typeface="Times New Roman"/>
              <a:sym typeface="Times New Roman"/>
            </a:endParaRPr>
          </a:p>
          <a:p>
            <a:pPr indent="-363559" lvl="0" marL="457200" rtl="0" algn="just">
              <a:spcBef>
                <a:spcPts val="1000"/>
              </a:spcBef>
              <a:spcAft>
                <a:spcPts val="0"/>
              </a:spcAft>
              <a:buSzPct val="100000"/>
              <a:buFont typeface="Times New Roman"/>
              <a:buChar char="•"/>
            </a:pPr>
            <a:r>
              <a:rPr lang="tr-TR" sz="3036">
                <a:latin typeface="Times New Roman"/>
                <a:ea typeface="Times New Roman"/>
                <a:cs typeface="Times New Roman"/>
                <a:sym typeface="Times New Roman"/>
              </a:rPr>
              <a:t>Statik metotlara </a:t>
            </a:r>
            <a:r>
              <a:rPr b="1" lang="tr-TR" sz="3036">
                <a:latin typeface="Times New Roman"/>
                <a:ea typeface="Times New Roman"/>
                <a:cs typeface="Times New Roman"/>
                <a:sym typeface="Times New Roman"/>
              </a:rPr>
              <a:t>direk olarak sınıf ismi ile ulaşılabilir. </a:t>
            </a:r>
            <a:r>
              <a:rPr lang="tr-TR" sz="3036">
                <a:latin typeface="Times New Roman"/>
                <a:ea typeface="Times New Roman"/>
                <a:cs typeface="Times New Roman"/>
                <a:sym typeface="Times New Roman"/>
              </a:rPr>
              <a:t>Sınıftan nesne oluşturmaya ihtiyaç duymazlar. </a:t>
            </a:r>
            <a:endParaRPr sz="3036">
              <a:latin typeface="Times New Roman"/>
              <a:ea typeface="Times New Roman"/>
              <a:cs typeface="Times New Roman"/>
              <a:sym typeface="Times New Roman"/>
            </a:endParaRPr>
          </a:p>
          <a:p>
            <a:pPr indent="0" lvl="0" marL="914400" rtl="0" algn="just">
              <a:spcBef>
                <a:spcPts val="1000"/>
              </a:spcBef>
              <a:spcAft>
                <a:spcPts val="0"/>
              </a:spcAft>
              <a:buNone/>
            </a:pPr>
            <a:r>
              <a:t/>
            </a:r>
            <a:endParaRPr sz="3036">
              <a:latin typeface="Times New Roman"/>
              <a:ea typeface="Times New Roman"/>
              <a:cs typeface="Times New Roman"/>
              <a:sym typeface="Times New Roman"/>
            </a:endParaRPr>
          </a:p>
          <a:p>
            <a:pPr indent="-363559" lvl="0" marL="457200" rtl="0" algn="just">
              <a:spcBef>
                <a:spcPts val="1000"/>
              </a:spcBef>
              <a:spcAft>
                <a:spcPts val="0"/>
              </a:spcAft>
              <a:buSzPct val="100000"/>
              <a:buFont typeface="Times New Roman"/>
              <a:buChar char="•"/>
            </a:pPr>
            <a:r>
              <a:rPr b="1" lang="tr-TR" sz="3036">
                <a:latin typeface="Times New Roman"/>
                <a:ea typeface="Times New Roman"/>
                <a:cs typeface="Times New Roman"/>
                <a:sym typeface="Times New Roman"/>
              </a:rPr>
              <a:t>Syntax: &lt;class-name&gt;.&lt;method-name&gt;</a:t>
            </a:r>
            <a:endParaRPr b="1" sz="3036">
              <a:latin typeface="Times New Roman"/>
              <a:ea typeface="Times New Roman"/>
              <a:cs typeface="Times New Roman"/>
              <a:sym typeface="Times New Roman"/>
            </a:endParaRPr>
          </a:p>
          <a:p>
            <a:pPr indent="0" lvl="0" marL="0" rtl="0" algn="just">
              <a:spcBef>
                <a:spcPts val="1000"/>
              </a:spcBef>
              <a:spcAft>
                <a:spcPts val="0"/>
              </a:spcAft>
              <a:buNone/>
            </a:pPr>
            <a:r>
              <a:t/>
            </a:r>
            <a:endParaRPr sz="3036">
              <a:latin typeface="Times New Roman"/>
              <a:ea typeface="Times New Roman"/>
              <a:cs typeface="Times New Roman"/>
              <a:sym typeface="Times New Roman"/>
            </a:endParaRPr>
          </a:p>
          <a:p>
            <a:pPr indent="-363559" lvl="0" marL="457200" rtl="0" algn="just">
              <a:spcBef>
                <a:spcPts val="1000"/>
              </a:spcBef>
              <a:spcAft>
                <a:spcPts val="0"/>
              </a:spcAft>
              <a:buSzPct val="100000"/>
              <a:buFont typeface="Times New Roman"/>
              <a:buChar char="•"/>
            </a:pPr>
            <a:r>
              <a:rPr b="1" lang="tr-TR" sz="3036">
                <a:latin typeface="Times New Roman"/>
                <a:ea typeface="Times New Roman"/>
                <a:cs typeface="Times New Roman"/>
                <a:sym typeface="Times New Roman"/>
              </a:rPr>
              <a:t>Genel olarak</a:t>
            </a:r>
            <a:r>
              <a:rPr lang="tr-TR" sz="3036">
                <a:latin typeface="Times New Roman"/>
                <a:ea typeface="Times New Roman"/>
                <a:cs typeface="Times New Roman"/>
                <a:sym typeface="Times New Roman"/>
              </a:rPr>
              <a:t> statik metotlar </a:t>
            </a:r>
            <a:r>
              <a:rPr b="1" lang="tr-TR" sz="3036">
                <a:latin typeface="Times New Roman"/>
                <a:ea typeface="Times New Roman"/>
                <a:cs typeface="Times New Roman"/>
                <a:sym typeface="Times New Roman"/>
              </a:rPr>
              <a:t>statik değişkenlere ulaşmak için kullanılır. </a:t>
            </a:r>
            <a:endParaRPr b="1" sz="3036">
              <a:latin typeface="Times New Roman"/>
              <a:ea typeface="Times New Roman"/>
              <a:cs typeface="Times New Roman"/>
              <a:sym typeface="Times New Roman"/>
            </a:endParaRPr>
          </a:p>
          <a:p>
            <a:pPr indent="0" lvl="0" marL="914400" rtl="0" algn="just">
              <a:spcBef>
                <a:spcPts val="1000"/>
              </a:spcBef>
              <a:spcAft>
                <a:spcPts val="0"/>
              </a:spcAft>
              <a:buNone/>
            </a:pPr>
            <a:r>
              <a:t/>
            </a:r>
            <a:endParaRPr b="1"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idx="1" type="body"/>
          </p:nvPr>
        </p:nvSpPr>
        <p:spPr>
          <a:xfrm>
            <a:off x="0" y="130625"/>
            <a:ext cx="12127200" cy="6727500"/>
          </a:xfrm>
          <a:prstGeom prst="rect">
            <a:avLst/>
          </a:prstGeom>
          <a:noFill/>
          <a:ln>
            <a:noFill/>
          </a:ln>
        </p:spPr>
        <p:txBody>
          <a:bodyPr anchorCtr="0" anchor="t" bIns="45700" lIns="91425" spcFirstLastPara="1" rIns="91425" wrap="square" tIns="45700">
            <a:normAutofit lnSpcReduction="20000"/>
          </a:bodyPr>
          <a:lstStyle/>
          <a:p>
            <a:pPr indent="-64135" lvl="0" marL="228600" rtl="0" algn="l">
              <a:lnSpc>
                <a:spcPct val="90000"/>
              </a:lnSpc>
              <a:spcBef>
                <a:spcPts val="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a:p>
            <a:pPr indent="-205980" lvl="0" marL="228600" rtl="0" algn="l">
              <a:lnSpc>
                <a:spcPct val="90000"/>
              </a:lnSpc>
              <a:spcBef>
                <a:spcPts val="1000"/>
              </a:spcBef>
              <a:spcAft>
                <a:spcPts val="0"/>
              </a:spcAft>
              <a:buClr>
                <a:schemeClr val="dk1"/>
              </a:buClr>
              <a:buSzPts val="2234"/>
              <a:buFont typeface="Times New Roman"/>
              <a:buChar char="•"/>
            </a:pPr>
            <a:r>
              <a:rPr lang="tr-TR" sz="2233">
                <a:latin typeface="Times New Roman"/>
                <a:ea typeface="Times New Roman"/>
                <a:cs typeface="Times New Roman"/>
                <a:sym typeface="Times New Roman"/>
              </a:rPr>
              <a:t>Java 8 den once Permanent Generation icinde Java 8 den sonra Metaspace'te bulunu</a:t>
            </a:r>
            <a:r>
              <a:rPr lang="tr-TR" sz="2233">
                <a:latin typeface="Times New Roman"/>
                <a:ea typeface="Times New Roman"/>
                <a:cs typeface="Times New Roman"/>
                <a:sym typeface="Times New Roman"/>
              </a:rPr>
              <a:t>r.</a:t>
            </a:r>
            <a:endParaRPr sz="2233">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233">
              <a:latin typeface="Times New Roman"/>
              <a:ea typeface="Times New Roman"/>
              <a:cs typeface="Times New Roman"/>
              <a:sym typeface="Times New Roman"/>
            </a:endParaRPr>
          </a:p>
          <a:p>
            <a:pPr indent="-205980" lvl="0" marL="228600" rtl="0" algn="l">
              <a:lnSpc>
                <a:spcPct val="90000"/>
              </a:lnSpc>
              <a:spcBef>
                <a:spcPts val="1000"/>
              </a:spcBef>
              <a:spcAft>
                <a:spcPts val="0"/>
              </a:spcAft>
              <a:buClr>
                <a:schemeClr val="dk1"/>
              </a:buClr>
              <a:buSzPts val="2234"/>
              <a:buChar char="•"/>
            </a:pPr>
            <a:r>
              <a:rPr lang="tr-TR" sz="2233">
                <a:latin typeface="Times New Roman"/>
                <a:ea typeface="Times New Roman"/>
                <a:cs typeface="Times New Roman"/>
                <a:sym typeface="Times New Roman"/>
              </a:rPr>
              <a:t>Java'daki her yöntem, önünde statik bir anahtar kelime </a:t>
            </a:r>
            <a:r>
              <a:rPr b="1" lang="tr-TR" sz="2233">
                <a:latin typeface="Times New Roman"/>
                <a:ea typeface="Times New Roman"/>
                <a:cs typeface="Times New Roman"/>
                <a:sym typeface="Times New Roman"/>
              </a:rPr>
              <a:t>yoksa</a:t>
            </a:r>
            <a:r>
              <a:rPr lang="tr-TR" sz="2233">
                <a:latin typeface="Times New Roman"/>
                <a:ea typeface="Times New Roman"/>
                <a:cs typeface="Times New Roman"/>
                <a:sym typeface="Times New Roman"/>
              </a:rPr>
              <a:t> statik olmayan bir method varsayılir . S</a:t>
            </a:r>
            <a:r>
              <a:rPr b="1" lang="tr-TR" sz="2233">
                <a:latin typeface="Times New Roman"/>
                <a:ea typeface="Times New Roman"/>
                <a:cs typeface="Times New Roman"/>
                <a:sym typeface="Times New Roman"/>
              </a:rPr>
              <a:t>tatik olmayan</a:t>
            </a:r>
            <a:r>
              <a:rPr lang="tr-TR" sz="2233">
                <a:latin typeface="Times New Roman"/>
                <a:ea typeface="Times New Roman"/>
                <a:cs typeface="Times New Roman"/>
                <a:sym typeface="Times New Roman"/>
              </a:rPr>
              <a:t> metodlar, sınıfın nesnesini kullanmadan herhangi bir </a:t>
            </a:r>
            <a:r>
              <a:rPr b="1" lang="tr-TR" sz="2233">
                <a:latin typeface="Times New Roman"/>
                <a:ea typeface="Times New Roman"/>
                <a:cs typeface="Times New Roman"/>
                <a:sym typeface="Times New Roman"/>
              </a:rPr>
              <a:t>statik</a:t>
            </a:r>
            <a:r>
              <a:rPr lang="tr-TR" sz="2233">
                <a:latin typeface="Times New Roman"/>
                <a:ea typeface="Times New Roman"/>
                <a:cs typeface="Times New Roman"/>
                <a:sym typeface="Times New Roman"/>
              </a:rPr>
              <a:t> methoda ve </a:t>
            </a:r>
            <a:r>
              <a:rPr b="1" lang="tr-TR" sz="2233">
                <a:latin typeface="Times New Roman"/>
                <a:ea typeface="Times New Roman"/>
                <a:cs typeface="Times New Roman"/>
                <a:sym typeface="Times New Roman"/>
              </a:rPr>
              <a:t>statik</a:t>
            </a:r>
            <a:r>
              <a:rPr lang="tr-TR" sz="2233">
                <a:latin typeface="Times New Roman"/>
                <a:ea typeface="Times New Roman"/>
                <a:cs typeface="Times New Roman"/>
                <a:sym typeface="Times New Roman"/>
              </a:rPr>
              <a:t> değişkene de erişebilir.</a:t>
            </a:r>
            <a:endParaRPr sz="2233">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2233">
              <a:latin typeface="Times New Roman"/>
              <a:ea typeface="Times New Roman"/>
              <a:cs typeface="Times New Roman"/>
              <a:sym typeface="Times New Roman"/>
            </a:endParaRPr>
          </a:p>
          <a:p>
            <a:pPr indent="-205980" lvl="0" marL="228600" rtl="0" algn="l">
              <a:lnSpc>
                <a:spcPct val="90000"/>
              </a:lnSpc>
              <a:spcBef>
                <a:spcPts val="1000"/>
              </a:spcBef>
              <a:spcAft>
                <a:spcPts val="0"/>
              </a:spcAft>
              <a:buClr>
                <a:schemeClr val="dk1"/>
              </a:buClr>
              <a:buSzPts val="2234"/>
              <a:buChar char="•"/>
            </a:pPr>
            <a:r>
              <a:rPr b="1" lang="tr-TR" sz="2233">
                <a:latin typeface="Times New Roman"/>
                <a:ea typeface="Times New Roman"/>
                <a:cs typeface="Times New Roman"/>
                <a:sym typeface="Times New Roman"/>
              </a:rPr>
              <a:t>Statik olmayan</a:t>
            </a:r>
            <a:r>
              <a:rPr lang="tr-TR" sz="2233">
                <a:latin typeface="Times New Roman"/>
                <a:ea typeface="Times New Roman"/>
                <a:cs typeface="Times New Roman"/>
                <a:sym typeface="Times New Roman"/>
              </a:rPr>
              <a:t> method , statik veri üyelerine ve statik methodlarin yanı sıra başka bir sınıfın veya aynı sınıfın statik olmayan üyelerine ve methodlarina erişebilir. </a:t>
            </a:r>
            <a:endParaRPr sz="2233">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2233">
              <a:latin typeface="Times New Roman"/>
              <a:ea typeface="Times New Roman"/>
              <a:cs typeface="Times New Roman"/>
              <a:sym typeface="Times New Roman"/>
            </a:endParaRPr>
          </a:p>
          <a:p>
            <a:pPr indent="-205980" lvl="0" marL="228600" rtl="0" algn="l">
              <a:lnSpc>
                <a:spcPct val="90000"/>
              </a:lnSpc>
              <a:spcBef>
                <a:spcPts val="1000"/>
              </a:spcBef>
              <a:spcAft>
                <a:spcPts val="0"/>
              </a:spcAft>
              <a:buClr>
                <a:schemeClr val="dk1"/>
              </a:buClr>
              <a:buSzPts val="2234"/>
              <a:buFont typeface="Times New Roman"/>
              <a:buChar char="•"/>
            </a:pPr>
            <a:r>
              <a:rPr lang="tr-TR" sz="2233">
                <a:latin typeface="Times New Roman"/>
                <a:ea typeface="Times New Roman"/>
                <a:cs typeface="Times New Roman"/>
                <a:sym typeface="Times New Roman"/>
              </a:rPr>
              <a:t>Statik olmayan method , run time veya dynamic binding kullanır.</a:t>
            </a:r>
            <a:endParaRPr sz="2233">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2233">
              <a:latin typeface="Times New Roman"/>
              <a:ea typeface="Times New Roman"/>
              <a:cs typeface="Times New Roman"/>
              <a:sym typeface="Times New Roman"/>
            </a:endParaRPr>
          </a:p>
          <a:p>
            <a:pPr indent="-205980" lvl="0" marL="228600" rtl="0" algn="l">
              <a:lnSpc>
                <a:spcPct val="90000"/>
              </a:lnSpc>
              <a:spcBef>
                <a:spcPts val="1000"/>
              </a:spcBef>
              <a:spcAft>
                <a:spcPts val="0"/>
              </a:spcAft>
              <a:buClr>
                <a:schemeClr val="dk1"/>
              </a:buClr>
              <a:buSzPts val="2234"/>
              <a:buFont typeface="Times New Roman"/>
              <a:buChar char="•"/>
            </a:pPr>
            <a:r>
              <a:rPr lang="tr-TR" sz="2233">
                <a:latin typeface="Times New Roman"/>
                <a:ea typeface="Times New Roman"/>
                <a:cs typeface="Times New Roman"/>
                <a:sym typeface="Times New Roman"/>
              </a:rPr>
              <a:t>Run time binding nedeniyle statik olmayan yöntem geçersiz kılınabilir.</a:t>
            </a:r>
            <a:endParaRPr sz="2233">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2233">
              <a:latin typeface="Times New Roman"/>
              <a:ea typeface="Times New Roman"/>
              <a:cs typeface="Times New Roman"/>
              <a:sym typeface="Times New Roman"/>
            </a:endParaRPr>
          </a:p>
          <a:p>
            <a:pPr indent="-205980" lvl="0" marL="228600" rtl="0" algn="l">
              <a:lnSpc>
                <a:spcPct val="90000"/>
              </a:lnSpc>
              <a:spcBef>
                <a:spcPts val="1000"/>
              </a:spcBef>
              <a:spcAft>
                <a:spcPts val="0"/>
              </a:spcAft>
              <a:buClr>
                <a:schemeClr val="dk1"/>
              </a:buClr>
              <a:buSzPts val="2234"/>
              <a:buChar char="•"/>
            </a:pPr>
            <a:r>
              <a:rPr b="1" lang="tr-TR" sz="2233">
                <a:latin typeface="Times New Roman"/>
                <a:ea typeface="Times New Roman"/>
                <a:cs typeface="Times New Roman"/>
                <a:sym typeface="Times New Roman"/>
              </a:rPr>
              <a:t>Statik olmayan</a:t>
            </a:r>
            <a:r>
              <a:rPr lang="tr-TR" sz="2233">
                <a:latin typeface="Times New Roman"/>
                <a:ea typeface="Times New Roman"/>
                <a:cs typeface="Times New Roman"/>
                <a:sym typeface="Times New Roman"/>
              </a:rPr>
              <a:t> methodta , yürütme için çok fazla bellek kullanılır, çünkü burada method çağrıldığında bellek tahsisi gerçekleşir ve method her çağrıldığında yeniden bellek tahsis edilir. </a:t>
            </a:r>
            <a:endParaRPr sz="2233">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ts val="2800"/>
              <a:buNone/>
            </a:pPr>
            <a:r>
              <a:t/>
            </a:r>
            <a:endParaRPr sz="2441">
              <a:latin typeface="Times New Roman"/>
              <a:ea typeface="Times New Roman"/>
              <a:cs typeface="Times New Roman"/>
              <a:sym typeface="Times New Roman"/>
            </a:endParaRPr>
          </a:p>
        </p:txBody>
      </p:sp>
      <p:sp>
        <p:nvSpPr>
          <p:cNvPr id="103" name="Google Shape;103;p1"/>
          <p:cNvSpPr txBox="1"/>
          <p:nvPr/>
        </p:nvSpPr>
        <p:spPr>
          <a:xfrm>
            <a:off x="58057" y="130629"/>
            <a:ext cx="11828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tr-TR" sz="3600" u="none" cap="none" strike="noStrike">
                <a:solidFill>
                  <a:srgbClr val="FF0000"/>
                </a:solidFill>
                <a:latin typeface="Calibri"/>
                <a:ea typeface="Calibri"/>
                <a:cs typeface="Calibri"/>
                <a:sym typeface="Calibri"/>
              </a:rPr>
              <a:t>                              </a:t>
            </a:r>
            <a:r>
              <a:rPr b="1" i="0" lang="tr-TR" sz="3600" u="none" cap="none" strike="noStrike">
                <a:solidFill>
                  <a:srgbClr val="FF0000"/>
                </a:solidFill>
                <a:latin typeface="Times New Roman"/>
                <a:ea typeface="Times New Roman"/>
                <a:cs typeface="Times New Roman"/>
                <a:sym typeface="Times New Roman"/>
              </a:rPr>
              <a:t>NON-STATIC METHODS</a:t>
            </a:r>
            <a:endParaRPr b="1" sz="3600">
              <a:solidFill>
                <a:srgbClr val="FF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3"/>
          <p:cNvPicPr preferRelativeResize="0"/>
          <p:nvPr>
            <p:ph idx="1" type="body"/>
          </p:nvPr>
        </p:nvPicPr>
        <p:blipFill rotWithShape="1">
          <a:blip r:embed="rId3">
            <a:alphaModFix/>
          </a:blip>
          <a:srcRect b="0" l="0" r="0" t="0"/>
          <a:stretch/>
        </p:blipFill>
        <p:spPr>
          <a:xfrm>
            <a:off x="3048" y="127454"/>
            <a:ext cx="8789559" cy="6397852"/>
          </a:xfrm>
          <a:prstGeom prst="rect">
            <a:avLst/>
          </a:prstGeom>
          <a:noFill/>
          <a:ln>
            <a:noFill/>
          </a:ln>
        </p:spPr>
      </p:pic>
      <p:sp>
        <p:nvSpPr>
          <p:cNvPr id="109" name="Google Shape;109;p3"/>
          <p:cNvSpPr txBox="1"/>
          <p:nvPr/>
        </p:nvSpPr>
        <p:spPr>
          <a:xfrm>
            <a:off x="8969825" y="137875"/>
            <a:ext cx="3083700" cy="61878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Sınıf yükleyici, sınıf dosyalarını yüklemek için kullanılan bir alt sistemdir. Üç ana işlevi yerine getirir, yani. Yükleme, Bağlama ve Başlatma.</a:t>
            </a:r>
            <a:endParaRPr sz="1800">
              <a:solidFill>
                <a:schemeClr val="dk1"/>
              </a:solidFill>
              <a:latin typeface="Times New Roman"/>
              <a:ea typeface="Times New Roman"/>
              <a:cs typeface="Times New Roman"/>
              <a:sym typeface="Times New Roman"/>
            </a:endParaRPr>
          </a:p>
          <a:p>
            <a:pPr indent="0" lvl="0" marL="9144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JVM Method Area metadata gibi class structureslari, sabit runtime havuzu, ve method kodlarini depolar.</a:t>
            </a:r>
            <a:endParaRPr sz="1800">
              <a:solidFill>
                <a:schemeClr val="dk1"/>
              </a:solidFill>
              <a:latin typeface="Times New Roman"/>
              <a:ea typeface="Times New Roman"/>
              <a:cs typeface="Times New Roman"/>
              <a:sym typeface="Times New Roman"/>
            </a:endParaRPr>
          </a:p>
          <a:p>
            <a:pPr indent="0" lvl="0" marL="9144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Tum nesneler, instance variable, ve arrayle heap'te depolanir. Bu bellek ortaktir ve multiple threadler ortak olarak kullanır.</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idx="1" type="body"/>
          </p:nvPr>
        </p:nvSpPr>
        <p:spPr>
          <a:xfrm>
            <a:off x="8552650" y="0"/>
            <a:ext cx="3548400" cy="6858000"/>
          </a:xfrm>
          <a:prstGeom prst="rect">
            <a:avLst/>
          </a:prstGeom>
          <a:noFill/>
          <a:ln>
            <a:noFill/>
          </a:ln>
        </p:spPr>
        <p:txBody>
          <a:bodyPr anchorCtr="0" anchor="t" bIns="45700" lIns="91425" spcFirstLastPara="1" rIns="91425" wrap="square" tIns="45700">
            <a:normAutofit fontScale="40000" lnSpcReduction="10000"/>
          </a:bodyPr>
          <a:lstStyle/>
          <a:p>
            <a:pPr indent="0" lvl="0" marL="457200" rtl="0" algn="just">
              <a:lnSpc>
                <a:spcPct val="90000"/>
              </a:lnSpc>
              <a:spcBef>
                <a:spcPts val="0"/>
              </a:spcBef>
              <a:spcAft>
                <a:spcPts val="0"/>
              </a:spcAft>
              <a:buNone/>
            </a:pPr>
            <a:r>
              <a:t/>
            </a:r>
            <a:endParaRPr sz="2350">
              <a:latin typeface="Times New Roman"/>
              <a:ea typeface="Times New Roman"/>
              <a:cs typeface="Times New Roman"/>
              <a:sym typeface="Times New Roman"/>
            </a:endParaRPr>
          </a:p>
          <a:p>
            <a:pPr indent="0" lvl="0" marL="457200" rtl="0" algn="just">
              <a:lnSpc>
                <a:spcPct val="90000"/>
              </a:lnSpc>
              <a:spcBef>
                <a:spcPts val="0"/>
              </a:spcBef>
              <a:spcAft>
                <a:spcPts val="0"/>
              </a:spcAft>
              <a:buNone/>
            </a:pPr>
            <a:r>
              <a:t/>
            </a:r>
            <a:endParaRPr sz="235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4593">
              <a:latin typeface="Times New Roman"/>
              <a:ea typeface="Times New Roman"/>
              <a:cs typeface="Times New Roman"/>
              <a:sym typeface="Times New Roman"/>
            </a:endParaRPr>
          </a:p>
          <a:p>
            <a:pPr indent="-345269" lvl="0" marL="457200" rtl="0" algn="l">
              <a:spcBef>
                <a:spcPts val="0"/>
              </a:spcBef>
              <a:spcAft>
                <a:spcPts val="0"/>
              </a:spcAft>
              <a:buSzPct val="100000"/>
              <a:buFont typeface="Times New Roman"/>
              <a:buAutoNum type="arabicPeriod" startAt="4"/>
            </a:pPr>
            <a:r>
              <a:rPr lang="tr-TR" sz="4593">
                <a:latin typeface="Times New Roman"/>
                <a:ea typeface="Times New Roman"/>
                <a:cs typeface="Times New Roman"/>
                <a:sym typeface="Times New Roman"/>
              </a:rPr>
              <a:t>Java language Stacks yerel değiskenleri depolar. Her thread’in kendi stak'i bulunur, stack thread olusturulurken olusur.  Yeni bir method cagirildiginda yeni bir frame olusturulur ve method bittiginde frame silinir.</a:t>
            </a:r>
            <a:endParaRPr sz="4593">
              <a:latin typeface="Times New Roman"/>
              <a:ea typeface="Times New Roman"/>
              <a:cs typeface="Times New Roman"/>
              <a:sym typeface="Times New Roman"/>
            </a:endParaRPr>
          </a:p>
          <a:p>
            <a:pPr indent="0" lvl="0" marL="457200" rtl="0" algn="l">
              <a:spcBef>
                <a:spcPts val="0"/>
              </a:spcBef>
              <a:spcAft>
                <a:spcPts val="0"/>
              </a:spcAft>
              <a:buNone/>
            </a:pPr>
            <a:r>
              <a:t/>
            </a:r>
            <a:endParaRPr sz="4593">
              <a:latin typeface="Times New Roman"/>
              <a:ea typeface="Times New Roman"/>
              <a:cs typeface="Times New Roman"/>
              <a:sym typeface="Times New Roman"/>
            </a:endParaRPr>
          </a:p>
          <a:p>
            <a:pPr indent="-345269" lvl="0" marL="457200" rtl="0" algn="l">
              <a:spcBef>
                <a:spcPts val="0"/>
              </a:spcBef>
              <a:spcAft>
                <a:spcPts val="0"/>
              </a:spcAft>
              <a:buSzPct val="100000"/>
              <a:buFont typeface="Times New Roman"/>
              <a:buAutoNum type="arabicPeriod" startAt="4"/>
            </a:pPr>
            <a:r>
              <a:rPr lang="tr-TR" sz="4593">
                <a:latin typeface="Times New Roman"/>
                <a:ea typeface="Times New Roman"/>
                <a:cs typeface="Times New Roman"/>
                <a:sym typeface="Times New Roman"/>
              </a:rPr>
              <a:t>PC register  JVM in o an    yurutulmekte olan talimatinin  adresini depolar. Javada her thread'in kendi PC registeri bulunur.</a:t>
            </a:r>
            <a:endParaRPr sz="4593">
              <a:latin typeface="Times New Roman"/>
              <a:ea typeface="Times New Roman"/>
              <a:cs typeface="Times New Roman"/>
              <a:sym typeface="Times New Roman"/>
            </a:endParaRPr>
          </a:p>
          <a:p>
            <a:pPr indent="0" lvl="0" marL="457200" rtl="0" algn="l">
              <a:spcBef>
                <a:spcPts val="0"/>
              </a:spcBef>
              <a:spcAft>
                <a:spcPts val="0"/>
              </a:spcAft>
              <a:buNone/>
            </a:pPr>
            <a:r>
              <a:t/>
            </a:r>
            <a:endParaRPr sz="4593">
              <a:latin typeface="Times New Roman"/>
              <a:ea typeface="Times New Roman"/>
              <a:cs typeface="Times New Roman"/>
              <a:sym typeface="Times New Roman"/>
            </a:endParaRPr>
          </a:p>
          <a:p>
            <a:pPr indent="-345269" lvl="0" marL="457200" rtl="0" algn="l">
              <a:spcBef>
                <a:spcPts val="0"/>
              </a:spcBef>
              <a:spcAft>
                <a:spcPts val="0"/>
              </a:spcAft>
              <a:buSzPct val="100000"/>
              <a:buFont typeface="Times New Roman"/>
              <a:buAutoNum type="arabicPeriod" startAt="4"/>
            </a:pPr>
            <a:r>
              <a:rPr lang="tr-TR" sz="4593">
                <a:latin typeface="Times New Roman"/>
                <a:ea typeface="Times New Roman"/>
                <a:cs typeface="Times New Roman"/>
                <a:sym typeface="Times New Roman"/>
              </a:rPr>
              <a:t>Native method stacks yerel kitaplığa bağlı olarak yerel kodun talimatını tutar. Java yerine başka bir dilde yazılmıştır.</a:t>
            </a:r>
            <a:endParaRPr sz="4593">
              <a:latin typeface="Times New Roman"/>
              <a:ea typeface="Times New Roman"/>
              <a:cs typeface="Times New Roman"/>
              <a:sym typeface="Times New Roman"/>
            </a:endParaRPr>
          </a:p>
          <a:p>
            <a:pPr indent="0" lvl="0" marL="457200" rtl="0" algn="l">
              <a:spcBef>
                <a:spcPts val="0"/>
              </a:spcBef>
              <a:spcAft>
                <a:spcPts val="0"/>
              </a:spcAft>
              <a:buNone/>
            </a:pPr>
            <a:r>
              <a:t/>
            </a:r>
            <a:endParaRPr sz="4593">
              <a:latin typeface="Times New Roman"/>
              <a:ea typeface="Times New Roman"/>
              <a:cs typeface="Times New Roman"/>
              <a:sym typeface="Times New Roman"/>
            </a:endParaRPr>
          </a:p>
          <a:p>
            <a:pPr indent="-345269" lvl="0" marL="457200" rtl="0" algn="l">
              <a:spcBef>
                <a:spcPts val="0"/>
              </a:spcBef>
              <a:spcAft>
                <a:spcPts val="0"/>
              </a:spcAft>
              <a:buSzPct val="100000"/>
              <a:buFont typeface="Times New Roman"/>
              <a:buAutoNum type="arabicPeriod" startAt="4"/>
            </a:pPr>
            <a:r>
              <a:rPr lang="tr-TR" sz="4593">
                <a:latin typeface="Times New Roman"/>
                <a:ea typeface="Times New Roman"/>
                <a:cs typeface="Times New Roman"/>
                <a:sym typeface="Times New Roman"/>
              </a:rPr>
              <a:t>Donanımı, yazılımı veya komple sistemleri test etmek için kullanılan bir yazılım türüdür. Test yürütme motoru, test edilen ürün hakkında hiçbir zaman bilgi taşımaz.</a:t>
            </a:r>
            <a:endParaRPr sz="3510"/>
          </a:p>
        </p:txBody>
      </p:sp>
      <p:pic>
        <p:nvPicPr>
          <p:cNvPr id="115" name="Google Shape;115;p4"/>
          <p:cNvPicPr preferRelativeResize="0"/>
          <p:nvPr/>
        </p:nvPicPr>
        <p:blipFill rotWithShape="1">
          <a:blip r:embed="rId3">
            <a:alphaModFix/>
          </a:blip>
          <a:srcRect b="0" l="0" r="0" t="0"/>
          <a:stretch/>
        </p:blipFill>
        <p:spPr>
          <a:xfrm>
            <a:off x="3050" y="127450"/>
            <a:ext cx="8629025" cy="65692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idx="1" type="body"/>
          </p:nvPr>
        </p:nvSpPr>
        <p:spPr>
          <a:xfrm>
            <a:off x="8728142" y="200990"/>
            <a:ext cx="3403500" cy="6456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br>
              <a:rPr lang="tr-TR"/>
            </a:br>
            <a:endParaRPr/>
          </a:p>
        </p:txBody>
      </p:sp>
      <p:pic>
        <p:nvPicPr>
          <p:cNvPr id="121" name="Google Shape;121;p5"/>
          <p:cNvPicPr preferRelativeResize="0"/>
          <p:nvPr/>
        </p:nvPicPr>
        <p:blipFill rotWithShape="1">
          <a:blip r:embed="rId3">
            <a:alphaModFix/>
          </a:blip>
          <a:srcRect b="0" l="0" r="0" t="0"/>
          <a:stretch/>
        </p:blipFill>
        <p:spPr>
          <a:xfrm>
            <a:off x="3048" y="127454"/>
            <a:ext cx="8789559" cy="6397852"/>
          </a:xfrm>
          <a:prstGeom prst="rect">
            <a:avLst/>
          </a:prstGeom>
          <a:noFill/>
          <a:ln>
            <a:noFill/>
          </a:ln>
        </p:spPr>
      </p:pic>
      <p:sp>
        <p:nvSpPr>
          <p:cNvPr id="122" name="Google Shape;122;p5"/>
          <p:cNvSpPr txBox="1"/>
          <p:nvPr/>
        </p:nvSpPr>
        <p:spPr>
          <a:xfrm>
            <a:off x="8707741" y="215222"/>
            <a:ext cx="3444300" cy="34170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chemeClr val="dk1"/>
              </a:buClr>
              <a:buSzPts val="1800"/>
              <a:buFont typeface="Calibri"/>
              <a:buAutoNum type="arabicPeriod" startAt="8"/>
            </a:pPr>
            <a:r>
              <a:rPr lang="tr-TR" sz="1800">
                <a:solidFill>
                  <a:schemeClr val="dk1"/>
                </a:solidFill>
                <a:latin typeface="Calibri"/>
                <a:ea typeface="Calibri"/>
                <a:cs typeface="Calibri"/>
                <a:sym typeface="Calibri"/>
              </a:rPr>
              <a:t> </a:t>
            </a:r>
            <a:r>
              <a:rPr lang="tr-TR" sz="1800">
                <a:solidFill>
                  <a:schemeClr val="dk1"/>
                </a:solidFill>
                <a:latin typeface="Times New Roman"/>
                <a:ea typeface="Times New Roman"/>
                <a:cs typeface="Times New Roman"/>
                <a:sym typeface="Times New Roman"/>
              </a:rPr>
              <a:t>Native Method Interface, bir programlama frame'idir. Bir JVM'de çalışan Java kodunun kütüphaneler ve yerel uygulamalar tarafından çağrılmasına izin verir.</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AutoNum type="arabicPeriod" startAt="8"/>
            </a:pPr>
            <a:r>
              <a:rPr lang="tr-TR" sz="1800">
                <a:solidFill>
                  <a:schemeClr val="dk1"/>
                </a:solidFill>
                <a:latin typeface="Times New Roman"/>
                <a:ea typeface="Times New Roman"/>
                <a:cs typeface="Times New Roman"/>
                <a:sym typeface="Times New Roman"/>
              </a:rPr>
              <a:t>Yerel Kitaplıklar, Yürütme Motoru tarafından ihtiyaç duyulan Yerel Kitaplıkların (C, C++) bir koleksiyonudur.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1" type="body"/>
          </p:nvPr>
        </p:nvSpPr>
        <p:spPr>
          <a:xfrm>
            <a:off x="8704942" y="214540"/>
            <a:ext cx="3403600" cy="64559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br>
              <a:rPr lang="tr-TR"/>
            </a:br>
            <a:endParaRPr/>
          </a:p>
        </p:txBody>
      </p:sp>
      <p:pic>
        <p:nvPicPr>
          <p:cNvPr id="128" name="Google Shape;128;p6"/>
          <p:cNvPicPr preferRelativeResize="0"/>
          <p:nvPr/>
        </p:nvPicPr>
        <p:blipFill rotWithShape="1">
          <a:blip r:embed="rId3">
            <a:alphaModFix/>
          </a:blip>
          <a:srcRect b="0" l="0" r="0" t="0"/>
          <a:stretch/>
        </p:blipFill>
        <p:spPr>
          <a:xfrm>
            <a:off x="195944" y="266577"/>
            <a:ext cx="6952342" cy="5424961"/>
          </a:xfrm>
          <a:prstGeom prst="rect">
            <a:avLst/>
          </a:prstGeom>
          <a:noFill/>
          <a:ln>
            <a:noFill/>
          </a:ln>
        </p:spPr>
      </p:pic>
      <p:sp>
        <p:nvSpPr>
          <p:cNvPr id="129" name="Google Shape;129;p6"/>
          <p:cNvSpPr txBox="1"/>
          <p:nvPr/>
        </p:nvSpPr>
        <p:spPr>
          <a:xfrm>
            <a:off x="7242628" y="210457"/>
            <a:ext cx="48762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800">
                <a:solidFill>
                  <a:schemeClr val="dk1"/>
                </a:solidFill>
                <a:latin typeface="Times New Roman"/>
                <a:ea typeface="Times New Roman"/>
                <a:cs typeface="Times New Roman"/>
                <a:sym typeface="Times New Roman"/>
              </a:rPr>
              <a:t>Derleyici üç dosyayı derleyecek ve BYTE kodundan oluşan 3 karşılık gelen .class dosyası üretecektir. </a:t>
            </a:r>
            <a:r>
              <a:rPr b="1" lang="tr-TR" sz="1800">
                <a:solidFill>
                  <a:schemeClr val="dk1"/>
                </a:solidFill>
                <a:latin typeface="Times New Roman"/>
                <a:ea typeface="Times New Roman"/>
                <a:cs typeface="Times New Roman"/>
                <a:sym typeface="Times New Roman"/>
              </a:rPr>
              <a:t>C'den farklı olarak, bağlantı yapılmaz</a:t>
            </a:r>
            <a:r>
              <a:rPr lang="tr-TR"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tr-TR" sz="1800">
                <a:solidFill>
                  <a:schemeClr val="dk1"/>
                </a:solidFill>
                <a:latin typeface="Times New Roman"/>
                <a:ea typeface="Times New Roman"/>
                <a:cs typeface="Times New Roman"/>
                <a:sym typeface="Times New Roman"/>
              </a:rPr>
              <a:t>Java VM veya Java Virtual Machine, RAM'de bulunur. Yürütme sırasında, sınıf yükleyici kullanılarak sınıf dosyaları RAM'e getirilir. BYTE kodu, herhangi bir güvenlik ihlali için doğrulanır.</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tr-TR" sz="1800">
                <a:solidFill>
                  <a:schemeClr val="dk1"/>
                </a:solidFill>
                <a:latin typeface="Times New Roman"/>
                <a:ea typeface="Times New Roman"/>
                <a:cs typeface="Times New Roman"/>
                <a:sym typeface="Times New Roman"/>
              </a:rPr>
              <a:t>Ardından, yürütme motoru Bayt kodunu Yerel makine koduna dönüştürecektir. Bu tam zamanında derlemedir. Java'nın nispeten yavaş olmasının ana nedenlerinden biridir.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metin, beyaz tahta içeren bir resim&#10;&#10;Açıklama otomatik olarak oluşturuldu" id="134" name="Google Shape;134;p7"/>
          <p:cNvPicPr preferRelativeResize="0"/>
          <p:nvPr>
            <p:ph idx="1" type="body"/>
          </p:nvPr>
        </p:nvPicPr>
        <p:blipFill rotWithShape="1">
          <a:blip r:embed="rId3">
            <a:alphaModFix/>
          </a:blip>
          <a:srcRect b="0" l="0" r="0" t="0"/>
          <a:stretch/>
        </p:blipFill>
        <p:spPr>
          <a:xfrm>
            <a:off x="1044734" y="751568"/>
            <a:ext cx="8273733" cy="5425395"/>
          </a:xfrm>
          <a:prstGeom prst="rect">
            <a:avLst/>
          </a:prstGeom>
          <a:noFill/>
          <a:ln>
            <a:noFill/>
          </a:ln>
        </p:spPr>
      </p:pic>
      <p:sp>
        <p:nvSpPr>
          <p:cNvPr id="135" name="Google Shape;135;p7"/>
          <p:cNvSpPr txBox="1"/>
          <p:nvPr/>
        </p:nvSpPr>
        <p:spPr>
          <a:xfrm>
            <a:off x="9376228" y="87086"/>
            <a:ext cx="280806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tr-TR" sz="1800">
                <a:solidFill>
                  <a:schemeClr val="dk1"/>
                </a:solidFill>
                <a:latin typeface="Calibri"/>
                <a:ea typeface="Calibri"/>
                <a:cs typeface="Calibri"/>
                <a:sym typeface="Calibri"/>
              </a:rPr>
              <a:t>NOT: JIT</a:t>
            </a:r>
            <a:r>
              <a:rPr lang="tr-TR" sz="1800">
                <a:solidFill>
                  <a:schemeClr val="dk1"/>
                </a:solidFill>
                <a:latin typeface="Calibri"/>
                <a:ea typeface="Calibri"/>
                <a:cs typeface="Calibri"/>
                <a:sym typeface="Calibri"/>
              </a:rPr>
              <a:t> veya Tam zamanında derleyici, Java Sanal Makinesi'nin (JVM) bir parçasıdır. Aynı anda benzer işlevselliğe sahip olan Bayt Kodunun bir bölümünü yorumlar.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JVM cok kullanilan bazi methodlari direkt olarak makine koduna donusturur.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is Teması">
  <a:themeElements>
    <a:clrScheme name="Ofis">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2022-08-31T18:40:04Z</dcterms:created>
</cp:coreProperties>
</file>