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4.jpeg" ContentType="image/jpeg"/>
  <Override PartName="/ppt/media/image29.png" ContentType="image/png"/>
  <Override PartName="/ppt/media/image15.jpeg" ContentType="image/jpeg"/>
  <Override PartName="/ppt/media/image39.png" ContentType="image/png"/>
  <Override PartName="/ppt/media/image16.jpeg" ContentType="image/jpeg"/>
  <Override PartName="/ppt/media/image49.png" ContentType="image/png"/>
  <Override PartName="/ppt/media/image18.jpeg" ContentType="image/jpeg"/>
  <Override PartName="/ppt/media/image19.jpeg" ContentType="image/jpeg"/>
  <Override PartName="/ppt/media/image22.png" ContentType="image/png"/>
  <Override PartName="/ppt/media/image20.jpeg" ContentType="image/jpeg"/>
  <Override PartName="/ppt/media/image44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DAC5DA-D1FF-4568-A34B-ADCED42EF2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7BBE6-F635-4A76-9F92-7976939529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0D3E6019-370A-4718-B959-9DB6652F6C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797FAB6-AFA5-49BB-8130-121E19AF00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C1A2D1A4-E25D-45BE-95E2-F533179CD1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6C479988-C4B7-410F-97A6-3D8DF32890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3AA9C7E-F26C-4578-8933-0C8911E61D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E02985A-0738-4114-8840-7CD2A64C0A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8427B8B0-1AE9-4456-B81A-DECEAE0E8E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1E1DCFFE-3C73-4757-902A-43D512D0E5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7D558862-BFEF-43E4-9F58-A583EF38DA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22BC869-AAF9-49D8-85EE-FD93240813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66B72-B6C3-4D76-81EF-7388CA4A85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F5F107D8-1F7C-4D38-A4D9-6D2360AF56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8B9285B-9E77-4384-BB41-2C2AEAEADD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F7AD2E9C-7530-494D-A19E-3E555BA4B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2ACF2BEF-7844-4763-87A3-7A79A72306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D4ECE17-69D9-4C8C-A977-ED4925416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907D4AF-46A8-4DC2-8B61-DD61192435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9BA11E9F-CB3F-4EB5-B395-8EA8E504A5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9CDD3707-203B-4351-A56A-33492C8F0C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C94093FE-3D8A-467F-BBB9-DDD6E6E2F6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74E4B81-A1E6-4B0F-9EA3-9D4AA2058D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7E3620-DB54-4909-815E-D7489824F3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07222E9-2F79-47F8-BD74-38AEE671E9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0EFF4522-1C0A-4206-A1B1-5E98DF313E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BC1640A1-B5C8-4320-A043-0AABC987D0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9D6689AB-2422-4B42-A357-1D52BD63F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97741274-E047-4788-BC99-FD401EACB1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28BBA775-B6A2-492E-B3BA-624CE15D01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54F2BD91-8277-45B2-9069-103A117245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10DE0604-D96D-4841-9DFB-960236288B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AC0B1AA7-35D3-48D3-A061-2E7CE47824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BAFA20F-7A50-4252-9526-FBBED69FA1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225301-0C9A-4BCD-83CF-A332E068CA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FE123F70-38F2-4162-BA94-5F0E1F6BF4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247638C3-18DC-4A1F-8AA3-8B026BBB75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C9A12024-37FA-444C-89DE-F987BD9EB2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E4DDDE-D9DE-4BDB-91AB-160D49A6D9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62F564-AC22-4236-84F7-56C639849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BFDF1F-997B-4E9E-932B-AB33DAA57F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CF4866-2FD1-42C8-8C9E-A9380CC0A9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630599-045C-4071-9504-874E05369E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B43439-D62F-42D3-B158-BA8D14FA7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A9A619-B5C2-4AB2-8D9C-4C223A7ABB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ECF3ED-BBBF-4E68-B8F2-44E6BB5693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26C507-6C8D-4682-97F8-C2CA86254D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BE8A0B-A010-4E4B-A758-6374F8E1C4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590428-BCE5-4366-9FF9-94EB90E61F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6DCA07-C378-42E6-BC4A-EE91545FD2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3F4252D-154C-4450-9723-F70F4E47FD2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AEB460E-7273-4953-A740-DEE340A6D80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8753BAF-D116-4F5F-BA8F-E70165C73B8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5B33E0-D2BA-40A5-8C96-18D36B7B955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C930F68-9ACC-4E82-9B28-B0C6D05E167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3E94EB-2E98-4347-8279-D2D855BD12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18D14EA-BEDC-407F-A249-E7CBA27E537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E22F3D5-10A3-4BE4-BA49-80CB7F4CADB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11224A8-E9F9-4007-87CD-534DD26972D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425584C-8AD1-4590-B468-89813729B2E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79235F-31C6-4789-B21E-F929D6944936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DA2F99C-327E-4347-A923-E5E6544CD46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341A93B-2269-4F6B-A098-A1B2D0407580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1602309-D274-478B-B499-B07045A92B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14A9459-DFC9-4E5A-8B7A-53EFB643C9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7F4C55E-6695-4ABC-9F15-8B639BF866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A11B6D-4219-4CEE-B62D-34D0760D7B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8C5725E-14C2-4D90-8155-2581C84EC1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F8C119A-355A-4303-A245-4C0CBC32C1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50B9F25-47F6-4E12-AAD0-1A0384EB7C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C95BA70-101E-4463-A466-7AB802A8CC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DC9BCA1-A7F9-44C3-B3B2-60BA4A4404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935856E-F998-4D50-97DC-057FF29CDB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A5346EF-0C54-4C32-A541-BFAEAE854D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2181AA9-34E1-43E8-AA34-4BC1D9BF2C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5CDCB49-90F5-43D7-8685-37E9D7D54A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734CA7A-958A-4A4F-B090-29F849BDC9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A86F0-5755-48E6-BB23-C1B539CB2F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7DF0999-B996-424E-AABB-6E9CB208BA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D5AE275-F2C5-4496-9D69-F94AC733F8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268ED1E-F9D5-48E3-A011-98941FA626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2763AF6-DEF1-4753-83FB-84BB407F89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29A8126-E509-4488-B455-0467D8AD64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25BCF48-3200-42DB-A089-BF9C86C78A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547A259-9932-4A42-8767-51996895FE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38AF8A3-5110-49B8-B78F-136D8D3060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EABF13C-4E56-4F24-B4B9-E98EAE38E1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B37FC6D-9238-4FE3-B138-6A3BAE3D3E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EA233C-DDEC-4924-8A73-6AB9E7371B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C03DD2D-F30D-4427-A593-7428AA0C57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3AC1F54-250E-4826-89FF-199575DCAF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4CF214B-E226-444B-9B4F-2BEE083C6B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C4149FD-3589-464A-B41C-081F2B2C02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C0BAEA7-A1CE-4F2D-8EF1-DFD036328B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94D3AE4-9418-4DFD-BD6F-08481EB022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9DDAC18-397E-415C-B07E-BDEC403203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163396B-2558-448F-96EE-ECA7FC9C2B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0523BF8-5CA3-44AF-B8C5-8B9461527B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2EE9A9A-9061-482F-9FF2-9ECCD33B15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8FBEBE-477B-4EA0-BE17-E7E159F969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CAC7FC3-F6DF-4B42-BC71-4A83823690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4077B3D-376D-4AB4-B2FC-B7E13EC4DC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B5576ED-25A5-4E43-A3FA-F3C8B83C73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3FCE29CC-590F-4C15-B55F-34585425D6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DEC0E52C-7031-4B6C-AD24-BBC52AC82A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0777557-B100-445C-9601-BC489BA6B8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D3CBC6F8-5321-4AE7-8814-646C89EF5A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E27635A5-EC9E-4CF7-8A43-83D57CE9E9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06A7793-0DCA-4D62-858C-E31EF62CAC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80D5B3A7-5482-4431-BB7D-EF6AD02979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C648F2-E4D1-4DF7-B13C-CFEF4EB6CC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2BC96DE-5E8D-45A8-B269-81E3A7B0CB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2AF32249-F437-4575-B2CB-ECC61BD9FC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86CF110-D137-4289-9FD7-0F4ADDA0FD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F162D72A-5969-47C9-809A-7A14F1CB2C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80C97568-877B-4AC3-8EF4-E60220ADEC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EEBAFF87-1626-4CBF-BCEE-F8DB4CBF70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E9FCEA2B-60DF-49BC-8B1E-8CD543AD09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F557C5A6-4706-4C5D-82B8-96FFE21EC5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80558B2-6E90-49D9-92C8-37C5AFDC91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840BF60-0228-4605-ADFD-3DE40044B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66F58C-9C4C-41E9-887B-9634FB9CC9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872B688-B342-4C62-8DB6-3A44F326BD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0FC9F9C-EB5D-4869-B02D-52ACAD2653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DB4FE31-41AA-4474-998E-65D7B34D5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C9CE103-28BD-4204-A50F-8592A1B92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C128C0E-65DF-4A8E-9B64-A00AF64348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5ED8FB76-5E95-4653-A489-CACFEFF99A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F0ABD7B7-9227-47CE-926F-847DE2FE7D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C0B44C6-7D59-4694-9177-1655DB8477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16917CB-A668-4CC5-BEE4-58B24836D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349456E0-BA6C-4E3B-AB9A-A3881660E5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 için tıklatın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 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 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5DE468-8CB1-4C1A-95D1-AD8148652099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2</a:t>
            </a:fld>
            <a:endParaRPr b="0" lang="tr-T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İkinci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stilini düzenlemek için tıklayın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FE5192-3EFB-4A27-91D3-10EA415D7CF1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İkinci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stilini düzenlemek için tıklayın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Calibri"/>
              </a:rPr>
              <a:t>Asıl metin stillerini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  <a:ea typeface="Calibri"/>
              </a:rPr>
              <a:t>İkinci düzey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Beşinci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0E8963-7848-4D0A-B0D0-44860ABE2988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 için tıklatın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Calibri"/>
              </a:rPr>
              <a:t>Asıl metin stillerini düzenlemek için tıklatın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  <a:ea typeface="Calibri"/>
              </a:rPr>
              <a:t>İkinci düzey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Beşinci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2F191E-F5F0-4DC7-A21D-E23D3CE1DF50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tr-TR" sz="4000" spc="-1" strike="noStrike">
                <a:solidFill>
                  <a:srgbClr val="ffffff"/>
                </a:solidFill>
                <a:latin typeface="Arial"/>
              </a:rPr>
              <a:t>Ana başlık metnini düzenlemek için tıklayın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7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4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29C287-2524-4388-A98A-8EE2841BED1B}" type="slidenum">
              <a:rPr b="0" lang="en" sz="134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tr-TR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stilini düzenlemek için tıklayın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4F1AE8-9D8C-48C5-981D-06462C09E8D6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İkinci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stilini düzenlemek için tıklayın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Calibri"/>
              </a:rPr>
              <a:t>Asıl metin stillerini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  <a:ea typeface="Calibri"/>
              </a:rPr>
              <a:t>İkinci düzey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Beşinci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576F57-825C-4DAB-99A3-825D68FF682B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 için tıklatın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EFD0EB-BC33-439A-BFBD-61B3A3F03E08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İkinci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 için tıklatın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Calibri"/>
              </a:rPr>
              <a:t>Asıl metin stillerini düzenlemek için tıklatın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  <a:ea typeface="Calibri"/>
              </a:rPr>
              <a:t>İkinci düzey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Beşinci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0DC4567-D0AE-49CC-81FE-E5101A70F9EE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stilini düzenlemek için tıklayın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970EA3-CFA9-4DA1-83B1-9842EFF82AB7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İkinci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Asıl başlık stilini düzenlemek için tıklayın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Calibri"/>
              </a:rPr>
              <a:t>Asıl metin stillerini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  <a:ea typeface="Calibri"/>
              </a:rPr>
              <a:t>İkinci düzey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Calibri"/>
              </a:rPr>
              <a:t>Beşinci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&lt;date/time&gt;</a:t>
            </a:r>
            <a:endParaRPr b="0" lang="tr-TR" sz="1200" spc="-1" strike="noStrike"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A0D0A9-A3BC-4B56-95D2-C0467ACE401C}" type="slidenum">
              <a:rPr b="0" lang="tr-TR" sz="1200" spc="-1" strike="noStrike">
                <a:solidFill>
                  <a:srgbClr val="8b8b8b"/>
                </a:solidFill>
                <a:latin typeface="Calibri"/>
                <a:ea typeface="Calibri"/>
              </a:rPr>
              <a:t>&lt;number&gt;</a:t>
            </a:fld>
            <a:endParaRPr b="0" lang="tr-T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3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7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7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7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burhan-taskesen/FMSS_2022/blob/main/FMSS/src/thirdweek/IterableString.java" TargetMode="External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7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7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7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7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7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7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7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6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9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9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9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0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2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2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620000" y="21128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FMSS Bootcamp 2022</a:t>
            </a:r>
            <a:br>
              <a:rPr sz="6000"/>
            </a:br>
            <a:br>
              <a:rPr sz="6000"/>
            </a:b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3.Hafta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17240" y="156240"/>
            <a:ext cx="1135728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Java 8’den Önce Local Sınıf ve Final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9" name="Google Shape;92;p18" descr=""/>
          <p:cNvPicPr/>
          <p:nvPr/>
        </p:nvPicPr>
        <p:blipFill>
          <a:blip r:embed="rId1"/>
          <a:stretch/>
        </p:blipFill>
        <p:spPr>
          <a:xfrm>
            <a:off x="5268960" y="1645560"/>
            <a:ext cx="6725520" cy="356616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93;p18" descr=""/>
          <p:cNvPicPr/>
          <p:nvPr/>
        </p:nvPicPr>
        <p:blipFill>
          <a:blip r:embed="rId2"/>
          <a:stretch/>
        </p:blipFill>
        <p:spPr>
          <a:xfrm>
            <a:off x="236880" y="1645560"/>
            <a:ext cx="4681080" cy="35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17240" y="156240"/>
            <a:ext cx="1135728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Java 8’den Önce Anonim Sınıf ve Final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2" name="Google Shape;99;p19" descr=""/>
          <p:cNvPicPr/>
          <p:nvPr/>
        </p:nvPicPr>
        <p:blipFill>
          <a:blip r:embed="rId1"/>
          <a:stretch/>
        </p:blipFill>
        <p:spPr>
          <a:xfrm>
            <a:off x="5827680" y="1919880"/>
            <a:ext cx="6221880" cy="3018240"/>
          </a:xfrm>
          <a:prstGeom prst="rect">
            <a:avLst/>
          </a:prstGeom>
          <a:ln w="0">
            <a:noFill/>
          </a:ln>
        </p:spPr>
      </p:pic>
      <p:pic>
        <p:nvPicPr>
          <p:cNvPr id="473" name="Google Shape;100;p19" descr=""/>
          <p:cNvPicPr/>
          <p:nvPr/>
        </p:nvPicPr>
        <p:blipFill>
          <a:blip r:embed="rId2"/>
          <a:stretch/>
        </p:blipFill>
        <p:spPr>
          <a:xfrm>
            <a:off x="79200" y="1949760"/>
            <a:ext cx="5608080" cy="295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19040" y="593280"/>
            <a:ext cx="1135728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Effectively Final Nedir?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419040" y="1769040"/>
            <a:ext cx="1135728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2132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3"/>
                </a:solidFill>
                <a:latin typeface="Montserrat"/>
                <a:ea typeface="Montserrat"/>
              </a:rPr>
              <a:t>Final keyword kullanılmadan tanımlanan ve sadece 1 kez atama yapılan değişkenlere denir.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15440" y="27000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Effectively Final Örnekleri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7" name="Google Shape;112;p21" descr=""/>
          <p:cNvPicPr/>
          <p:nvPr/>
        </p:nvPicPr>
        <p:blipFill>
          <a:blip r:embed="rId1"/>
          <a:stretch/>
        </p:blipFill>
        <p:spPr>
          <a:xfrm>
            <a:off x="415440" y="2002680"/>
            <a:ext cx="5668560" cy="3071520"/>
          </a:xfrm>
          <a:prstGeom prst="rect">
            <a:avLst/>
          </a:prstGeom>
          <a:ln w="0">
            <a:noFill/>
          </a:ln>
        </p:spPr>
      </p:pic>
      <p:pic>
        <p:nvPicPr>
          <p:cNvPr id="478" name="Google Shape;113;p21" descr=""/>
          <p:cNvPicPr/>
          <p:nvPr/>
        </p:nvPicPr>
        <p:blipFill>
          <a:blip r:embed="rId2"/>
          <a:stretch/>
        </p:blipFill>
        <p:spPr>
          <a:xfrm>
            <a:off x="6514560" y="2002680"/>
            <a:ext cx="5194800" cy="30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15440" y="27000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Effectively Final Hatalı Kullanımı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0" name="Google Shape;119;p22" descr=""/>
          <p:cNvPicPr/>
          <p:nvPr/>
        </p:nvPicPr>
        <p:blipFill>
          <a:blip r:embed="rId1"/>
          <a:stretch/>
        </p:blipFill>
        <p:spPr>
          <a:xfrm>
            <a:off x="306360" y="1730160"/>
            <a:ext cx="4848120" cy="3397320"/>
          </a:xfrm>
          <a:prstGeom prst="rect">
            <a:avLst/>
          </a:prstGeom>
          <a:ln w="0">
            <a:noFill/>
          </a:ln>
        </p:spPr>
      </p:pic>
      <p:pic>
        <p:nvPicPr>
          <p:cNvPr id="481" name="Google Shape;120;p22" descr=""/>
          <p:cNvPicPr/>
          <p:nvPr/>
        </p:nvPicPr>
        <p:blipFill>
          <a:blip r:embed="rId2"/>
          <a:stretch/>
        </p:blipFill>
        <p:spPr>
          <a:xfrm>
            <a:off x="5557320" y="1730160"/>
            <a:ext cx="6364440" cy="339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  <p:pic>
        <p:nvPicPr>
          <p:cNvPr id="484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56880" y="1480680"/>
            <a:ext cx="5893560" cy="3896280"/>
          </a:xfrm>
          <a:prstGeom prst="rect">
            <a:avLst/>
          </a:prstGeom>
          <a:ln w="0">
            <a:noFill/>
          </a:ln>
        </p:spPr>
      </p:pic>
      <p:pic>
        <p:nvPicPr>
          <p:cNvPr id="485" name="Resim 6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6241320" y="2408400"/>
            <a:ext cx="5893560" cy="23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7" name="İçerik Yer Tutucusu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731520" y="457200"/>
            <a:ext cx="4080600" cy="2971440"/>
          </a:xfrm>
          <a:prstGeom prst="rect">
            <a:avLst/>
          </a:prstGeom>
          <a:ln w="0">
            <a:noFill/>
          </a:ln>
        </p:spPr>
      </p:pic>
      <p:pic>
        <p:nvPicPr>
          <p:cNvPr id="488" name="Resim 6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2295360" y="3801960"/>
            <a:ext cx="7600680" cy="2352240"/>
          </a:xfrm>
          <a:prstGeom prst="rect">
            <a:avLst/>
          </a:prstGeom>
          <a:ln w="0">
            <a:noFill/>
          </a:ln>
        </p:spPr>
      </p:pic>
      <p:pic>
        <p:nvPicPr>
          <p:cNvPr id="489" name="Resim 8" descr="metin içeren bir resim&#10;&#10;Açıklama otomatik olarak oluşturuldu"/>
          <p:cNvPicPr/>
          <p:nvPr/>
        </p:nvPicPr>
        <p:blipFill>
          <a:blip r:embed="rId3"/>
          <a:stretch/>
        </p:blipFill>
        <p:spPr>
          <a:xfrm>
            <a:off x="6787080" y="738360"/>
            <a:ext cx="4771800" cy="240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1" name="İçerik Yer Tutucusu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477880" y="3720960"/>
            <a:ext cx="7686360" cy="2352240"/>
          </a:xfrm>
          <a:prstGeom prst="rect">
            <a:avLst/>
          </a:prstGeom>
          <a:ln w="0">
            <a:noFill/>
          </a:ln>
        </p:spPr>
      </p:pic>
      <p:pic>
        <p:nvPicPr>
          <p:cNvPr id="492" name="Resim 6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2477880" y="365040"/>
            <a:ext cx="768636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4" name="İçerik Yer Tutucusu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452680" y="663840"/>
            <a:ext cx="7286400" cy="2552400"/>
          </a:xfrm>
          <a:prstGeom prst="rect">
            <a:avLst/>
          </a:prstGeom>
          <a:ln w="0">
            <a:noFill/>
          </a:ln>
        </p:spPr>
      </p:pic>
      <p:pic>
        <p:nvPicPr>
          <p:cNvPr id="495" name="Resim 6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2452680" y="3966840"/>
            <a:ext cx="7286400" cy="222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30360" y="380520"/>
            <a:ext cx="9444240" cy="621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tr-TR" sz="4400" spc="-1" strike="noStrike" u="sng">
                <a:solidFill>
                  <a:srgbClr val="000000"/>
                </a:solidFill>
                <a:uFillTx/>
                <a:latin typeface="Calibri Light"/>
                <a:ea typeface="Calibri Light"/>
              </a:rPr>
              <a:t>String içinde neden dönülemez ?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b="0" i="1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r>
              <a:rPr b="0" i="1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r>
              <a:rPr b="0" i="1" lang="tr-TR" sz="3200" spc="-1" strike="noStrike">
                <a:solidFill>
                  <a:schemeClr val="accent2"/>
                </a:solidFill>
                <a:latin typeface="Calibri"/>
                <a:ea typeface="Calibri"/>
              </a:rPr>
              <a:t>Niteleyici</a:t>
            </a:r>
            <a:r>
              <a:rPr b="0" i="1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} </a:t>
            </a:r>
            <a:r>
              <a:rPr b="0" i="1" lang="tr-TR" sz="3200" spc="-1" strike="noStrike">
                <a:solidFill>
                  <a:schemeClr val="accent6"/>
                </a:solidFill>
                <a:latin typeface="Calibri"/>
                <a:ea typeface="Calibri"/>
              </a:rPr>
              <a:t>Tür</a:t>
            </a:r>
            <a:r>
              <a:rPr b="0" i="1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i="1" lang="tr-TR" sz="32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</a:rPr>
              <a:t>değişken</a:t>
            </a:r>
            <a:r>
              <a:rPr b="0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b="0" i="1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i="1" lang="tr-TR" sz="3200" spc="-1" strike="noStrike">
                <a:solidFill>
                  <a:schemeClr val="accent6"/>
                </a:solidFill>
                <a:latin typeface="Calibri"/>
                <a:ea typeface="Calibri"/>
              </a:rPr>
              <a:t>İfade</a:t>
            </a:r>
            <a:r>
              <a:rPr b="0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r>
              <a:rPr b="0" i="1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Statement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İfadenin türü, Iterable türünün bir alt türü veya bir dizi türü  olmalıdır, aksi takdirde bir derleme zamanı hatası oluşur.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  <a:ea typeface="Calibri"/>
              </a:rPr>
              <a:t>Gelişmiş for ifadesinin kesin anlamı, aşağıdaki gibi bir temel for ifadesine çevrilerek verilir: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35800" y="863280"/>
            <a:ext cx="11855520" cy="55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486360" y="1075680"/>
            <a:ext cx="1139616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Resim 4" descr="kare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29240" y="588240"/>
            <a:ext cx="10122840" cy="582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Resim 5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35800" y="1027800"/>
            <a:ext cx="11761560" cy="40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Resim 4" descr=""/>
          <p:cNvPicPr/>
          <p:nvPr/>
        </p:nvPicPr>
        <p:blipFill>
          <a:blip r:embed="rId1"/>
          <a:stretch/>
        </p:blipFill>
        <p:spPr>
          <a:xfrm>
            <a:off x="298440" y="254880"/>
            <a:ext cx="11698920" cy="548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14920" y="250560"/>
            <a:ext cx="11897280" cy="57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29760" y="431640"/>
            <a:ext cx="11500560" cy="53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Resim 4" descr="tablo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448720" y="43920"/>
            <a:ext cx="5676120" cy="664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Resim 4" descr=""/>
          <p:cNvPicPr/>
          <p:nvPr/>
        </p:nvPicPr>
        <p:blipFill>
          <a:blip r:embed="rId1"/>
          <a:stretch/>
        </p:blipFill>
        <p:spPr>
          <a:xfrm>
            <a:off x="987480" y="379800"/>
            <a:ext cx="10728360" cy="593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Metin kutusu 3"/>
          <p:cNvSpPr/>
          <p:nvPr/>
        </p:nvSpPr>
        <p:spPr>
          <a:xfrm>
            <a:off x="924480" y="663840"/>
            <a:ext cx="5169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11-new Constructor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507" name="Resim 5" descr=""/>
          <p:cNvPicPr/>
          <p:nvPr/>
        </p:nvPicPr>
        <p:blipFill>
          <a:blip r:embed="rId1"/>
          <a:stretch/>
        </p:blipFill>
        <p:spPr>
          <a:xfrm>
            <a:off x="195840" y="1143720"/>
            <a:ext cx="11939040" cy="45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Metin kutusu 4"/>
          <p:cNvSpPr/>
          <p:nvPr/>
        </p:nvSpPr>
        <p:spPr>
          <a:xfrm>
            <a:off x="729360" y="3605760"/>
            <a:ext cx="10598400" cy="27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"/>
                <a:ea typeface="Calibri"/>
              </a:rPr>
              <a:t>Başlangıçta ifadenin Iterator nesnesi alınır. Ardından her adımda bu nesnenin hasNext() koşuluna bakılır ve next() ifadesinin sonucu ele alınır.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685800" y="6174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for (</a:t>
            </a:r>
            <a:r>
              <a:rPr b="1" lang="tr-TR" sz="2800" spc="-1" strike="noStrike">
                <a:solidFill>
                  <a:srgbClr val="7030a0"/>
                </a:solidFill>
                <a:latin typeface="Consolas"/>
                <a:ea typeface="Calibri"/>
              </a:rPr>
              <a:t>I #i</a:t>
            </a: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b="1" i="1" lang="tr-TR" sz="2800" spc="-1" strike="noStrike">
                <a:solidFill>
                  <a:srgbClr val="7030a0"/>
                </a:solidFill>
                <a:latin typeface="Consolas"/>
                <a:ea typeface="Calibri"/>
              </a:rPr>
              <a:t>Expression</a:t>
            </a:r>
            <a:r>
              <a:rPr b="1" lang="tr-TR" sz="2800" spc="-1" strike="noStrike">
                <a:solidFill>
                  <a:srgbClr val="7030a0"/>
                </a:solidFill>
                <a:latin typeface="Consolas"/>
                <a:ea typeface="Calibri"/>
              </a:rPr>
              <a:t>.iterator()</a:t>
            </a: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; </a:t>
            </a:r>
            <a:r>
              <a:rPr b="1" lang="tr-TR" sz="2800" spc="-1" strike="noStrike">
                <a:solidFill>
                  <a:srgbClr val="ff0000"/>
                </a:solidFill>
                <a:latin typeface="Consolas"/>
                <a:ea typeface="Calibri"/>
              </a:rPr>
              <a:t>#i.hasNext()</a:t>
            </a: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; ) {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1" i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r>
              <a:rPr b="1" i="1" lang="tr-TR" sz="2800" spc="-1" strike="noStrike">
                <a:solidFill>
                  <a:schemeClr val="accent2"/>
                </a:solidFill>
                <a:latin typeface="Consolas"/>
                <a:ea typeface="Calibri"/>
              </a:rPr>
              <a:t>VariableModifier</a:t>
            </a:r>
            <a:r>
              <a:rPr b="1" i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i="1" lang="tr-TR" sz="2800" spc="-1" strike="noStrike">
                <a:solidFill>
                  <a:schemeClr val="accent6"/>
                </a:solidFill>
                <a:latin typeface="Consolas"/>
                <a:ea typeface="Calibri"/>
              </a:rPr>
              <a:t>TargetType</a:t>
            </a:r>
            <a:r>
              <a:rPr b="1" i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i="1" lang="tr-TR" sz="2800" spc="-1" strike="noStrike">
                <a:solidFill>
                  <a:schemeClr val="accent1"/>
                </a:solidFill>
                <a:latin typeface="Consolas"/>
                <a:ea typeface="Calibri"/>
              </a:rPr>
              <a:t>Identifier</a:t>
            </a: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 =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        </a:t>
            </a: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b="1" lang="tr-TR" sz="2800" spc="-1" strike="noStrike">
                <a:solidFill>
                  <a:schemeClr val="accent6"/>
                </a:solidFill>
                <a:latin typeface="Consolas"/>
                <a:ea typeface="Calibri"/>
              </a:rPr>
              <a:t>TargetType</a:t>
            </a: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) </a:t>
            </a:r>
            <a:r>
              <a:rPr b="1" lang="tr-TR" sz="2800" spc="-1" strike="noStrike">
                <a:solidFill>
                  <a:schemeClr val="accent6"/>
                </a:solidFill>
                <a:latin typeface="Consolas"/>
                <a:ea typeface="Calibri"/>
              </a:rPr>
              <a:t>#i.next()</a:t>
            </a: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1" i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Statement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tr-TR" sz="2800" spc="-1" strike="noStrike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Resim 4" descr=""/>
          <p:cNvPicPr/>
          <p:nvPr/>
        </p:nvPicPr>
        <p:blipFill>
          <a:blip r:embed="rId1"/>
          <a:stretch/>
        </p:blipFill>
        <p:spPr>
          <a:xfrm>
            <a:off x="58320" y="451800"/>
            <a:ext cx="11657160" cy="564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7440" y="244440"/>
            <a:ext cx="12774240" cy="608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Resim 4" descr=""/>
          <p:cNvPicPr/>
          <p:nvPr/>
        </p:nvPicPr>
        <p:blipFill>
          <a:blip r:embed="rId1"/>
          <a:stretch/>
        </p:blipFill>
        <p:spPr>
          <a:xfrm>
            <a:off x="204480" y="456480"/>
            <a:ext cx="11625840" cy="56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Resim 4" descr=""/>
          <p:cNvPicPr/>
          <p:nvPr/>
        </p:nvPicPr>
        <p:blipFill>
          <a:blip r:embed="rId1"/>
          <a:stretch/>
        </p:blipFill>
        <p:spPr>
          <a:xfrm>
            <a:off x="-56520" y="303480"/>
            <a:ext cx="12252240" cy="603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Resim 4" descr=""/>
          <p:cNvPicPr/>
          <p:nvPr/>
        </p:nvPicPr>
        <p:blipFill>
          <a:blip r:embed="rId1"/>
          <a:stretch/>
        </p:blipFill>
        <p:spPr>
          <a:xfrm>
            <a:off x="120960" y="185760"/>
            <a:ext cx="12356640" cy="580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Resim 4" descr=""/>
          <p:cNvPicPr/>
          <p:nvPr/>
        </p:nvPicPr>
        <p:blipFill>
          <a:blip r:embed="rId1"/>
          <a:stretch/>
        </p:blipFill>
        <p:spPr>
          <a:xfrm>
            <a:off x="58320" y="321840"/>
            <a:ext cx="12137400" cy="58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Resim 4" descr=""/>
          <p:cNvPicPr/>
          <p:nvPr/>
        </p:nvPicPr>
        <p:blipFill>
          <a:blip r:embed="rId1"/>
          <a:stretch/>
        </p:blipFill>
        <p:spPr>
          <a:xfrm>
            <a:off x="173160" y="236520"/>
            <a:ext cx="11751120" cy="614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2720" y="1712880"/>
            <a:ext cx="11364840" cy="28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Resim 4" descr=""/>
          <p:cNvPicPr/>
          <p:nvPr/>
        </p:nvPicPr>
        <p:blipFill>
          <a:blip r:embed="rId1"/>
          <a:stretch/>
        </p:blipFill>
        <p:spPr>
          <a:xfrm>
            <a:off x="507240" y="863280"/>
            <a:ext cx="1074888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41840" y="1998360"/>
            <a:ext cx="11907720" cy="285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String neden iterable değil ?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Calibri"/>
              </a:rPr>
              <a:t>Stringin iterable olduğu durumda her bir eleman char'dan Character'e çevrilir (boxing). Bu maliyetli bir işlemdir.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https://github.com/burhan-taskesen/FMSS_2022/blob/main/FMSS/src/thirdweek/IterableString.java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Calibri"/>
              </a:rPr>
              <a:t> (iterable string ??)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Resim 4" descr=""/>
          <p:cNvPicPr/>
          <p:nvPr/>
        </p:nvPicPr>
        <p:blipFill>
          <a:blip r:embed="rId1"/>
          <a:stretch/>
        </p:blipFill>
        <p:spPr>
          <a:xfrm>
            <a:off x="246240" y="689760"/>
            <a:ext cx="11594520" cy="56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Resim 4" descr=""/>
          <p:cNvPicPr/>
          <p:nvPr/>
        </p:nvPicPr>
        <p:blipFill>
          <a:blip r:embed="rId1"/>
          <a:stretch/>
        </p:blipFill>
        <p:spPr>
          <a:xfrm>
            <a:off x="-4320" y="841320"/>
            <a:ext cx="11813760" cy="51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47880" y="1750680"/>
            <a:ext cx="12200040" cy="303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Resim 4" descr=""/>
          <p:cNvPicPr/>
          <p:nvPr/>
        </p:nvPicPr>
        <p:blipFill>
          <a:blip r:embed="rId1"/>
          <a:stretch/>
        </p:blipFill>
        <p:spPr>
          <a:xfrm>
            <a:off x="663840" y="690840"/>
            <a:ext cx="10874160" cy="53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Resim 4" descr=""/>
          <p:cNvPicPr/>
          <p:nvPr/>
        </p:nvPicPr>
        <p:blipFill>
          <a:blip r:embed="rId1"/>
          <a:stretch/>
        </p:blipFill>
        <p:spPr>
          <a:xfrm>
            <a:off x="381960" y="528120"/>
            <a:ext cx="11427480" cy="59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7440" y="1787040"/>
            <a:ext cx="11312640" cy="28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Resim 4" descr=""/>
          <p:cNvPicPr/>
          <p:nvPr/>
        </p:nvPicPr>
        <p:blipFill>
          <a:blip r:embed="rId1"/>
          <a:stretch/>
        </p:blipFill>
        <p:spPr>
          <a:xfrm>
            <a:off x="1258920" y="450000"/>
            <a:ext cx="10122840" cy="62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0" y="1122480"/>
            <a:ext cx="1206972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Statik Metotlar ve Değişkenler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49080" y="629280"/>
            <a:ext cx="3504960" cy="162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Statik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649080" y="2438280"/>
            <a:ext cx="3504960" cy="378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Java nesne yönelimlidir fakat bir özel durumumuz vardır bir yardımcı yöntem bu yöntemde sınıfın bir örneğine sahip olmamıza gerek yoktur.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Statik anahtar kelimesi bize şunu sağlar bir yöntem veya değişken sınıfın herhangi bir örneği olmadan da çalışır.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Rectangle 10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Rounded Rectangle 9"/>
          <p:cNvSpPr/>
          <p:nvPr/>
        </p:nvSpPr>
        <p:spPr>
          <a:xfrm>
            <a:off x="5123520" y="557640"/>
            <a:ext cx="6583680" cy="57387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0" name="Resim 5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5405760" y="2077560"/>
            <a:ext cx="6018840" cy="26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4152240" cy="430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Statik yöntemler , statik yöntemin sınıfının belirli bir örneğini bilmeden çalışır statik yöntem örnek başvurusu direkt Math.Random() gibi çağırıldığından static yöntem sınıfın herhangi bir örnek değişkenine(non-static) başvuramaz. Statik yöntem hangi örneğin değişken değerinin kullanılacağını bilemez.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3" name="Resim 5" descr="metin içeren bir resim&#10;&#10;Açıklama otomatik olarak oluşturuldu"/>
          <p:cNvPicPr/>
          <p:nvPr/>
        </p:nvPicPr>
        <p:blipFill>
          <a:blip r:embed="rId1"/>
          <a:srcRect l="0" t="0" r="685" b="0"/>
          <a:stretch/>
        </p:blipFill>
        <p:spPr>
          <a:xfrm>
            <a:off x="5092560" y="1069200"/>
            <a:ext cx="7095960" cy="50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15440" y="1662120"/>
            <a:ext cx="11360520" cy="3533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940" spc="-1" strike="noStrike">
                <a:solidFill>
                  <a:schemeClr val="dk1"/>
                </a:solidFill>
                <a:latin typeface="Montserrat"/>
                <a:ea typeface="Montserrat"/>
              </a:rPr>
              <a:t>Neden Final Java 8’den Sonra Daha Az Kullanılıyor</a:t>
            </a:r>
            <a:endParaRPr b="0" lang="tr-TR" sz="69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/>
          </p:nvPr>
        </p:nvSpPr>
        <p:spPr>
          <a:xfrm>
            <a:off x="649080" y="2438280"/>
            <a:ext cx="3504960" cy="378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STATİK YÖNTEMLER STATİK OLMAYAN YÖNTEMLERİ KULLANAMAZLAR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Statik olmayan yöntemler genellikle yöntemin davranışını etkilemek için örnek değişken durumunu kullanırlar getName(), name değişkeninin değerini döndürür.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5" name="Rectangle 10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Rounded Rectangle 9"/>
          <p:cNvSpPr/>
          <p:nvPr/>
        </p:nvSpPr>
        <p:spPr>
          <a:xfrm>
            <a:off x="5123520" y="557640"/>
            <a:ext cx="6583680" cy="57387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7" name="Resim 5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5123520" y="773640"/>
            <a:ext cx="6777360" cy="533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/>
          </p:nvPr>
        </p:nvSpPr>
        <p:spPr>
          <a:xfrm>
            <a:off x="649080" y="2438280"/>
            <a:ext cx="5101920" cy="378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Statik değişkenlerde o değişkenin değeri tüm sınıflarda aynıdır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Statik değişkenler paylaşılır. Aynı sınıfın tüm örnekleri statik değişkenlerin tek bir kopyasnı paylaşır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Bir sınıftaki statik değişkenler, o sınıfın herhangi bir nesnesi oluşturulmadan önce başlatılır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Bir sınıftaki statik değişkenler sınıfın herhangi bir statik statik yöntemi çalışmadan önce başlatılır.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9" name="Rectangle 13"/>
          <p:cNvSpPr/>
          <p:nvPr/>
        </p:nvSpPr>
        <p:spPr>
          <a:xfrm>
            <a:off x="6230160" y="0"/>
            <a:ext cx="5961600" cy="6857640"/>
          </a:xfrm>
          <a:prstGeom prst="rect">
            <a:avLst/>
          </a:prstGeom>
          <a:solidFill>
            <a:srgbClr val="37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Rounded Rectangle 9"/>
          <p:cNvSpPr/>
          <p:nvPr/>
        </p:nvSpPr>
        <p:spPr>
          <a:xfrm>
            <a:off x="6729840" y="484560"/>
            <a:ext cx="4845960" cy="2742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1" name="Resim 8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6729840" y="484560"/>
            <a:ext cx="4845960" cy="2742840"/>
          </a:xfrm>
          <a:prstGeom prst="rect">
            <a:avLst/>
          </a:prstGeom>
          <a:ln w="0">
            <a:noFill/>
          </a:ln>
        </p:spPr>
      </p:pic>
      <p:sp>
        <p:nvSpPr>
          <p:cNvPr id="542" name="Rounded Rectangle 9"/>
          <p:cNvSpPr/>
          <p:nvPr/>
        </p:nvSpPr>
        <p:spPr>
          <a:xfrm>
            <a:off x="6729840" y="3511440"/>
            <a:ext cx="4845960" cy="2742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Resim 6" descr="metin içeren bir resim&#10;&#10;Açıklama otomatik olarak oluşturuldu"/>
          <p:cNvPicPr/>
          <p:nvPr/>
        </p:nvPicPr>
        <p:blipFill>
          <a:blip r:embed="rId2"/>
          <a:stretch/>
        </p:blipFill>
        <p:spPr>
          <a:xfrm>
            <a:off x="6729840" y="3511440"/>
            <a:ext cx="484596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Instance Variables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/>
          </p:nvPr>
        </p:nvSpPr>
        <p:spPr>
          <a:xfrm>
            <a:off x="649080" y="2438280"/>
            <a:ext cx="4943880" cy="378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  <a:ea typeface="Calibri"/>
              </a:rPr>
              <a:t>Biz bir sınıf oluştururken şunlara dikkat ederiz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  <a:ea typeface="Calibri"/>
              </a:rPr>
              <a:t>Bir nesnenin bildiği şeyler, örnek değişkenleridir(Instance Variables)</a:t>
            </a:r>
            <a:br>
              <a:rPr sz="2400"/>
            </a:b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Rectangle 16"/>
          <p:cNvSpPr/>
          <p:nvPr/>
        </p:nvSpPr>
        <p:spPr>
          <a:xfrm>
            <a:off x="6093000" y="0"/>
            <a:ext cx="6098760" cy="685764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Rounded Rectangle 9"/>
          <p:cNvSpPr/>
          <p:nvPr/>
        </p:nvSpPr>
        <p:spPr>
          <a:xfrm>
            <a:off x="6577560" y="557640"/>
            <a:ext cx="5130000" cy="57387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8" name="Resim 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6904800" y="2226240"/>
            <a:ext cx="4475160" cy="240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965480" y="629280"/>
            <a:ext cx="6586200" cy="128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965480" y="2438280"/>
            <a:ext cx="6586200" cy="378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n-NO" sz="2000" spc="-1" strike="noStrike">
                <a:solidFill>
                  <a:srgbClr val="000000"/>
                </a:solidFill>
                <a:latin typeface="Calibri"/>
                <a:ea typeface="Calibri"/>
              </a:rPr>
              <a:t>Örnek değişkenleri her zaman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default</a:t>
            </a:r>
            <a:r>
              <a:rPr b="0" lang="nn-NO" sz="2000" spc="-1" strike="noStrike">
                <a:solidFill>
                  <a:srgbClr val="000000"/>
                </a:solidFill>
                <a:latin typeface="Calibri"/>
                <a:ea typeface="Calibri"/>
              </a:rPr>
              <a:t> bir değer alır.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(int = 0 , float = 0.0 , boolean = false, references =  null)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Örnek değişkenleri bir sınıf içinde bildirilir, ancak bir yöntem içinde bildirilmez.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Örnek değişkenleri, ait oldukları nesnenin içinde yaşar.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  <a:ea typeface="Calibri"/>
              </a:rPr>
              <a:t>Yığındaki bir nesne için alan ayrıldığında, her örnek değişkeni değeri için bir alan oluşturulur.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1" name="Resim 4" descr="metin içeren bir resim&#10;&#10;Açıklama otomatik olarak oluşturuldu"/>
          <p:cNvPicPr/>
          <p:nvPr/>
        </p:nvPicPr>
        <p:blipFill>
          <a:blip r:embed="rId1"/>
          <a:srcRect l="0" t="0" r="18314" b="0"/>
          <a:stretch/>
        </p:blipFill>
        <p:spPr>
          <a:xfrm>
            <a:off x="0" y="0"/>
            <a:ext cx="46353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552" name="Straight Connector 9"/>
          <p:cNvCxnSpPr/>
          <p:nvPr/>
        </p:nvCxnSpPr>
        <p:spPr>
          <a:xfrm>
            <a:off x="5080680" y="2115000"/>
            <a:ext cx="6309720" cy="360"/>
          </a:xfrm>
          <a:prstGeom prst="straightConnector1">
            <a:avLst/>
          </a:prstGeom>
          <a:ln w="19050">
            <a:solidFill>
              <a:srgbClr val="e9ef33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19040" y="593280"/>
            <a:ext cx="1135728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Nested Sınıf Nedir?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5230080" y="1769040"/>
            <a:ext cx="654588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2132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3"/>
                </a:solidFill>
                <a:latin typeface="Montserrat"/>
                <a:ea typeface="Montserrat"/>
              </a:rPr>
              <a:t>Bir sınıfın içinde oluşturulan sınıflara denir. Birazdan bazı nested türleri ile final arasındaki ilişkiye bakıyor olacağız.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Google Shape;66;p14" descr=""/>
          <p:cNvPicPr/>
          <p:nvPr/>
        </p:nvPicPr>
        <p:blipFill>
          <a:blip r:embed="rId1"/>
          <a:stretch/>
        </p:blipFill>
        <p:spPr>
          <a:xfrm>
            <a:off x="355320" y="1769040"/>
            <a:ext cx="4419360" cy="276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715000" y="593280"/>
            <a:ext cx="60613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Local Sınıflar Nedir?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5230080" y="1769040"/>
            <a:ext cx="654588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2132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3"/>
                </a:solidFill>
                <a:latin typeface="Montserrat"/>
                <a:ea typeface="Montserrat"/>
              </a:rPr>
              <a:t>Bir sınıfın içindeki bloklardan birinde tanımlanan bir tür nested sınıftır.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Google Shape;73;p15" descr=""/>
          <p:cNvPicPr/>
          <p:nvPr/>
        </p:nvPicPr>
        <p:blipFill>
          <a:blip r:embed="rId1"/>
          <a:stretch/>
        </p:blipFill>
        <p:spPr>
          <a:xfrm>
            <a:off x="519840" y="0"/>
            <a:ext cx="42786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61960" y="593280"/>
            <a:ext cx="1121400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Anonim Sınıflar Nedir?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519120" y="1769040"/>
            <a:ext cx="1125684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2132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3"/>
                </a:solidFill>
                <a:latin typeface="Montserrat"/>
                <a:ea typeface="Montserrat"/>
              </a:rPr>
              <a:t>Bir sınıfın içinde sınıf ismi verilmeden oluşturulan bir tür nested sınıftır.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Google Shape;80;p16" descr=""/>
          <p:cNvPicPr/>
          <p:nvPr/>
        </p:nvPicPr>
        <p:blipFill>
          <a:blip r:embed="rId1"/>
          <a:stretch/>
        </p:blipFill>
        <p:spPr>
          <a:xfrm>
            <a:off x="1812960" y="2629440"/>
            <a:ext cx="8712000" cy="393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15440" y="27000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Montserrat"/>
                <a:ea typeface="Montserrat"/>
              </a:rPr>
              <a:t>Local ve Anonim Sınıflar ile Final Bağlantısı</a:t>
            </a:r>
            <a:endParaRPr b="0" lang="tr-T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Google Shape;86;p17"/>
          <p:cNvSpPr/>
          <p:nvPr/>
        </p:nvSpPr>
        <p:spPr>
          <a:xfrm>
            <a:off x="373320" y="1666800"/>
            <a:ext cx="11403000" cy="10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3"/>
                </a:solidFill>
                <a:latin typeface="Montserrat"/>
                <a:ea typeface="Montserrat"/>
              </a:rPr>
              <a:t>Java 8’den önce local ve anonim sınıflar içerisinde daha üst scope’tan bir değişkene ulaşmamız için bu değişkenlerin final olması gerekiyordu. </a:t>
            </a:r>
            <a:endParaRPr b="0" lang="tr-T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LibreOffice/7.4.0.3$Windows_X86_64 LibreOffice_project/f85e47c08ddd19c015c0114a68350214f7066f5a</Application>
  <AppVersion>15.0000</AppVersion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2022-08-30T06:15:57Z</dcterms:created>
  <dc:creator/>
  <dc:description/>
  <dc:language>tr-TR</dc:language>
  <cp:lastModifiedBy/>
  <dcterms:modified xsi:type="dcterms:W3CDTF">2022-09-14T13:45:40Z</dcterms:modified>
  <cp:revision>117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Geniş ekran</vt:lpwstr>
  </property>
  <property fmtid="{D5CDD505-2E9C-101B-9397-08002B2CF9AE}" pid="4" name="Slides">
    <vt:i4>56</vt:i4>
  </property>
</Properties>
</file>