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  <p:sldMasterId id="2147483756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270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1" r:id="rId19"/>
    <p:sldId id="272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</p:sldIdLst>
  <p:sldSz cx="12192000" cy="6858000"/>
  <p:notesSz cx="6858000" cy="9144000"/>
  <p:custDataLst>
    <p:tags r:id="rId34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7F36C-2B70-489C-9228-71164309ADEB}" v="254" dt="2022-09-13T12:52:10.792"/>
    <p1510:client id="{32556952-6E9C-4CD5-A5BF-24810CAA8F7D}" v="11" dt="2022-09-19T09:05:42.671"/>
    <p1510:client id="{61079AE9-AD20-4CA7-AA8C-9FEE6FC07F50}" v="1413" dt="2022-09-14T09:24:41.449"/>
    <p1510:client id="{A7969AC9-4626-480B-BA77-43B011D20337}" v="20" dt="2022-09-13T12:11:07.185"/>
    <p1510:client id="{C1AB2FFB-A5CD-4CA0-8154-C4F6986DCEDA}" v="7" dt="2022-09-15T07:23:03.110"/>
    <p1510:client id="{D837CB8E-95B8-4A76-BF1E-FB91648A0996}" v="98" dt="2022-09-14T14:20:59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21" Type="http://schemas.openxmlformats.org/officeDocument/2006/relationships/slide" Target="slides/slide18.xml"/><Relationship Id="rId34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583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9488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490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657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846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196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3552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89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1339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761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226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51EE4E-E7C3-02B4-E2BB-AAEA8FCF8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1F63BC4-6862-5513-9CDE-CBFDC48A2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BE15B2-E594-FCA5-E9F0-38FFBCD8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E489-060F-45C3-84A8-982FDCEFDE03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BE0319-0BE6-D37B-EB6C-29D2C154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3B5DC4-9D72-4327-9F51-A0154B59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2040-7187-4EE0-A84A-F69849351E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49603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A10A03-1F4E-FA9E-C43C-7BEEA204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120479-7DE3-D806-7742-F264C51F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49D18D-A417-5274-283A-1917B478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E489-060F-45C3-84A8-982FDCEFDE03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4ED03B-5317-818E-C1D5-0E46BD44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EEC226-31E2-9A41-1FE9-8ED93ED0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2040-7187-4EE0-A84A-F69849351E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31609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54BCEF-ECA7-27DA-0A07-4C240C85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3E2C0EC-0772-AF89-7C04-A4F607994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31BA23-E0A5-C155-5DEB-48CE16AA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E489-060F-45C3-84A8-982FDCEFDE03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CD4A0D-607D-EE76-AE0A-61EA34AB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8443B1-95B4-84E2-F1D6-1033B366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2040-7187-4EE0-A84A-F69849351E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6823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7878E6-1B46-91FB-B027-E48DE791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780D5A-18EE-935A-E9C5-2198EA35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404DD4-7FA5-4E32-2733-0E9964397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74BD246-E40D-FFD6-E8BE-B30A21DB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E489-060F-45C3-84A8-982FDCEFDE03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908C4A-17E0-388F-64AA-9B7EFA49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64C8E94-23B9-A2CE-5077-20A22941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2040-7187-4EE0-A84A-F69849351E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08834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C5EC5E-F6DA-7306-CAE5-7ECC5511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E039C9-157B-18B5-A239-E5F4DFA09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4A17E3-5B1B-92C8-B374-04143424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837484E-3F29-CA49-A45C-6BF47DD10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BD3EA5-09B2-A2AE-C6C0-DFCFE78FE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0F3D8C0-5801-F8EF-84EA-64347F24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E489-060F-45C3-84A8-982FDCEFDE03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912FA39-2322-651F-1E53-7F431BBA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2FA6CBC-581E-BB93-29AF-083D20CB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2040-7187-4EE0-A84A-F69849351E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48508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224274-616F-10EA-492F-AE77AAD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FF0CEE5-2FAE-AFC4-C1F7-EA9F585C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E489-060F-45C3-84A8-982FDCEFDE03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57C6684-4C3E-8265-502C-D3D969E5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05D34CC-2CA0-6BFF-103D-041A462A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2040-7187-4EE0-A84A-F69849351E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837827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70E2D3D-64C8-3FD1-F051-A3C5E6F5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E489-060F-45C3-84A8-982FDCEFDE03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AFB2763-D152-3465-DBD4-C685B65D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72EC36D-2914-B77D-8B9A-6BEA8621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2040-7187-4EE0-A84A-F69849351E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0587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F42311-B4BB-750D-D755-6AA786DE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94C04A-A9DA-06E8-72B1-22D4BC5A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BB71768-E6AE-C9F5-9EFD-05C389891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F8E9986-D828-5C39-5B46-E310968A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E489-060F-45C3-84A8-982FDCEFDE03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F34545-2562-BC4D-A75D-E902EBAE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0D2248C-A540-99FE-E5D8-1174B102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2040-7187-4EE0-A84A-F69849351E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39015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4785C2-2FC1-3222-780B-5DA2F4DF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A64DBEC-1130-B1D4-FDF2-74F19EF54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27B85A3-0F12-8DCA-A4AB-0A73AE459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875DCD-3D99-CA43-948D-2441D610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E489-060F-45C3-84A8-982FDCEFDE03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7678056-10AC-AD52-000F-676248B0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A3AA935-3F80-0994-F499-011D43AA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2040-7187-4EE0-A84A-F69849351E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06568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A95377-7A80-1001-C67E-2922BE26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0C0D5F1-D48E-2395-74E6-E997F2EE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CB433D-F62C-5B7C-773F-532AFCAD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E489-060F-45C3-84A8-982FDCEFDE03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4E77E9-02B9-ED6B-5A0E-6F33EB20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1058E0-34D5-29C9-7ECB-8AE16676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2040-7187-4EE0-A84A-F69849351E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158930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229B1B0-322A-B455-59EE-2EDC2A013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4EA40FE-1100-6EE0-1C24-B480C146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78F6AD-F327-7BC6-8EEF-2DB2DA11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E489-060F-45C3-84A8-982FDCEFDE03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EA114C-A6D4-A60C-D4E8-5C0B16C2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B1B13C-4F50-037F-667A-7FA8370B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2040-7187-4EE0-A84A-F69849351E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21745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AC24A9-CCB6-4F8D-B8DB-C2F3692CFA5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C256A9-92F7-D36F-6E42-775A91AF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6B3CD7F-FCD0-9257-7F4D-F9A15AE1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578D16-6D43-EB35-E645-8106DD0AE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3EE489-060F-45C3-84A8-982FDCEFDE03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12CFD3A-B7F4-8B02-7E9B-FBB9D3AD7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7693D1-F696-750F-1050-BDF57AC26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FF2040-7187-4EE0-A84A-F69849351E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60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821732"/>
            <a:ext cx="9144000" cy="128113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8800" b="1" err="1">
                <a:ea typeface="Calibri Light" panose="020F0302020204030204"/>
                <a:cs typeface="Calibri Light"/>
              </a:rPr>
              <a:t>Prototype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32228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ea typeface="Calibri" panose="020F0502020204030204"/>
                <a:cs typeface="Calibri"/>
              </a:rPr>
              <a:t>Leblebi Tozu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731B88-49CE-B349-52BE-95884EAB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Calibri Light" panose="020F0302020204030204"/>
                <a:cs typeface="Calibri Light"/>
              </a:rPr>
              <a:t>(Bu sayfa sunumdan önce silinecek, tekrar amaçlı burada bulunuyor.)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658F83-9A2C-EA31-1A90-373D234F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953"/>
            <a:ext cx="10515600" cy="4153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ea typeface="Calibri" panose="020F0502020204030204"/>
                <a:cs typeface="Calibri"/>
              </a:rPr>
              <a:t>Bu durumda elimizde durumları birbirinden farklı birbirinden birden çok nesne var.</a:t>
            </a:r>
          </a:p>
          <a:p>
            <a:r>
              <a:rPr lang="tr-TR">
                <a:ea typeface="Calibri" panose="020F0502020204030204"/>
                <a:cs typeface="Calibri"/>
              </a:rPr>
              <a:t>Prototip bir nesne oluşturup, diğer nesneleri bu nesnenin klonları üzerinde değişiklik yaparak elde edebiliriz.</a:t>
            </a:r>
          </a:p>
          <a:p>
            <a:r>
              <a:rPr lang="tr-TR">
                <a:ea typeface="Calibri" panose="020F0502020204030204"/>
                <a:cs typeface="Calibri"/>
              </a:rPr>
              <a:t>Bu sayede nesne oluşturma aşamasında verdiğimiz paremetre sayısı düşebilir.</a:t>
            </a:r>
          </a:p>
          <a:p>
            <a:endParaRPr lang="tr-TR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4113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879F16C-8B23-27F1-0ABF-C1D1A767F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371" y="490288"/>
            <a:ext cx="11026818" cy="3441656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36E9F2D-D411-6DED-5F46-6EB3EE7B2D63}"/>
              </a:ext>
            </a:extLst>
          </p:cNvPr>
          <p:cNvSpPr txBox="1"/>
          <p:nvPr/>
        </p:nvSpPr>
        <p:spPr>
          <a:xfrm>
            <a:off x="581939" y="4360624"/>
            <a:ext cx="1093247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/>
              <a:t>Nesnenin kopyasını almamızı sağlayan "Clonable" arayüzünü uygulayalım ve bu arayüzdeki "clone" metodunu gerçekleştirelim.</a:t>
            </a:r>
            <a:endParaRPr lang="tr-TR" sz="360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9570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0E9DBC-FF49-F211-70BA-4502E1D7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88" y="365125"/>
            <a:ext cx="10818312" cy="1346439"/>
          </a:xfrm>
        </p:spPr>
        <p:txBody>
          <a:bodyPr/>
          <a:lstStyle/>
          <a:p>
            <a:r>
              <a:rPr lang="tr-TR" b="1" err="1">
                <a:ea typeface="Calibri Light" panose="020F0302020204030204"/>
                <a:cs typeface="Calibri Light"/>
              </a:rPr>
              <a:t>object.clone()</a:t>
            </a:r>
            <a:endParaRPr lang="tr-TR" b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20AD79-419E-C8B6-10F8-2C0EC5D2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515"/>
            <a:ext cx="10515600" cy="3276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err="1">
                <a:ea typeface="+mn-lt"/>
                <a:cs typeface="+mn-lt"/>
              </a:rPr>
              <a:t>Clone methodu </a:t>
            </a:r>
          </a:p>
          <a:p>
            <a:pPr marL="0" indent="0"/>
            <a:endParaRPr lang="tr-TR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>
                <a:ea typeface="+mn-lt"/>
                <a:cs typeface="+mn-lt"/>
              </a:rPr>
              <a:t>    x.clone() != x //true</a:t>
            </a:r>
            <a:endParaRPr lang="tr-TR">
              <a:ea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tr-TR">
                <a:ea typeface="+mn-lt"/>
                <a:cs typeface="+mn-lt"/>
              </a:rPr>
              <a:t>    x.clone().getClass() == x.getClass() //true</a:t>
            </a:r>
            <a:endParaRPr lang="tr-TR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tr-TR">
              <a:ea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tr-TR">
                <a:ea typeface="Calibri" panose="020F0502020204030204"/>
                <a:cs typeface="Calibri"/>
              </a:rPr>
              <a:t>    </a:t>
            </a:r>
            <a:r>
              <a:rPr lang="tr-TR">
                <a:ea typeface="+mn-lt"/>
                <a:cs typeface="+mn-lt"/>
              </a:rPr>
              <a:t>olacak şekilde nesnenin bir kopyasını oluşturur ve döndürür. </a:t>
            </a:r>
          </a:p>
          <a:p>
            <a:pPr marL="0" indent="0">
              <a:buNone/>
            </a:pPr>
            <a:endParaRPr lang="tr-TR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291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E98FACF-158A-C1C6-A5B5-5C3A876C2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590" y="483111"/>
            <a:ext cx="6222956" cy="5898584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FF4BC72-E9D5-7AB3-F67C-4D48E52BCF14}"/>
              </a:ext>
            </a:extLst>
          </p:cNvPr>
          <p:cNvSpPr txBox="1"/>
          <p:nvPr/>
        </p:nvSpPr>
        <p:spPr>
          <a:xfrm>
            <a:off x="772438" y="2272952"/>
            <a:ext cx="418930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>
                <a:ea typeface="Calibri" panose="020F0502020204030204"/>
                <a:cs typeface="Calibri"/>
              </a:rPr>
              <a:t>Metot kullanımında kolaylık sağlaması  için birkaç değişiklik yapalım</a:t>
            </a:r>
          </a:p>
        </p:txBody>
      </p:sp>
    </p:spTree>
    <p:extLst>
      <p:ext uri="{BB962C8B-B14F-4D97-AF65-F5344CB8AC3E}">
        <p14:creationId xmlns:p14="http://schemas.microsoft.com/office/powerpoint/2010/main" val="17259026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286D07A-54C9-92C6-07F2-444C23243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24" y="515927"/>
            <a:ext cx="11122590" cy="4507282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97B445B-3C2B-58FF-14DC-D16E42CB51A3}"/>
              </a:ext>
            </a:extLst>
          </p:cNvPr>
          <p:cNvSpPr txBox="1"/>
          <p:nvPr/>
        </p:nvSpPr>
        <p:spPr>
          <a:xfrm>
            <a:off x="777657" y="5232226"/>
            <a:ext cx="106402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err="1">
                <a:solidFill>
                  <a:srgbClr val="FF0000"/>
                </a:solidFill>
              </a:rPr>
              <a:t>Default bir soldier nesnesi oluşturduk, gerekli yerde bu nesnenin klonunu aldık ve sadece gerekli özelliklerini (</a:t>
            </a:r>
            <a:r>
              <a:rPr lang="tr-TR" sz="2400" b="1" err="1">
                <a:solidFill>
                  <a:srgbClr val="FF0000"/>
                </a:solidFill>
              </a:rPr>
              <a:t>tool</a:t>
            </a:r>
            <a:r>
              <a:rPr lang="tr-TR" sz="2400">
                <a:solidFill>
                  <a:srgbClr val="FF0000"/>
                </a:solidFill>
              </a:rPr>
              <a:t> ve </a:t>
            </a:r>
            <a:r>
              <a:rPr lang="tr-TR" sz="2400" b="1">
                <a:solidFill>
                  <a:srgbClr val="FF0000"/>
                </a:solidFill>
              </a:rPr>
              <a:t>takım</a:t>
            </a:r>
            <a:r>
              <a:rPr lang="tr-TR" sz="2400">
                <a:solidFill>
                  <a:srgbClr val="FF0000"/>
                </a:solidFill>
              </a:rPr>
              <a:t>) değiştirdik.</a:t>
            </a:r>
            <a:endParaRPr lang="tr-TR" sz="2400">
              <a:solidFill>
                <a:srgbClr val="FF0000"/>
              </a:solidFill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3266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835F7BA-B2C6-665A-B072-EBA5C3FFA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985" y="2237734"/>
            <a:ext cx="10357589" cy="2389339"/>
          </a:xfrm>
        </p:spPr>
      </p:pic>
    </p:spTree>
    <p:extLst>
      <p:ext uri="{BB962C8B-B14F-4D97-AF65-F5344CB8AC3E}">
        <p14:creationId xmlns:p14="http://schemas.microsoft.com/office/powerpoint/2010/main" val="2846268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4129DA2-EC7B-3953-0871-BD969794D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852" y="812376"/>
            <a:ext cx="10649993" cy="845506"/>
          </a:xfrm>
        </p:spPr>
      </p:pic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EB2ED3BE-FC3E-706F-226E-969DE676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57" y="1984419"/>
            <a:ext cx="10655472" cy="433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784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0D2556-5F63-3261-E5EF-3ECFE9EA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988"/>
            <a:ext cx="10515600" cy="834961"/>
          </a:xfrm>
        </p:spPr>
        <p:txBody>
          <a:bodyPr/>
          <a:lstStyle/>
          <a:p>
            <a:r>
              <a:rPr lang="tr-TR" b="1" err="1">
                <a:ea typeface="Calibri Light" panose="020F0302020204030204"/>
                <a:cs typeface="Calibri Light"/>
              </a:rPr>
              <a:t>Factory ile nesne üretimi</a:t>
            </a:r>
          </a:p>
        </p:txBody>
      </p:sp>
      <p:pic>
        <p:nvPicPr>
          <p:cNvPr id="11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91450620-B6E4-6B0F-CA61-E7F7F4B3C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97" y="1273295"/>
            <a:ext cx="9601069" cy="2804655"/>
          </a:xfrm>
        </p:spPr>
      </p:pic>
      <p:pic>
        <p:nvPicPr>
          <p:cNvPr id="12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FA9E288A-1F51-DB2F-B357-E03658533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32" y="4371022"/>
            <a:ext cx="9601200" cy="20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6010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A4FFEA3-CF0F-8D8A-234C-668C2F179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70" y="615109"/>
            <a:ext cx="3571947" cy="5115638"/>
          </a:xfrm>
          <a:prstGeom prst="rect">
            <a:avLst/>
          </a:prstGeom>
        </p:spPr>
      </p:pic>
      <p:pic>
        <p:nvPicPr>
          <p:cNvPr id="7" name="Resim 6" descr="metin, skorbord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1780A6E-C241-C4BE-AC42-4DD7B8568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3" y="615109"/>
            <a:ext cx="6144482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324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AEFC1F6-A31E-3280-7D9E-D99970CF9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698" y="630936"/>
            <a:ext cx="631671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406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A0ABE-1AC3-E5BA-6D4C-3357F030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1" y="806283"/>
            <a:ext cx="10515600" cy="1325563"/>
          </a:xfrm>
        </p:spPr>
        <p:txBody>
          <a:bodyPr>
            <a:normAutofit/>
          </a:bodyPr>
          <a:lstStyle/>
          <a:p>
            <a:r>
              <a:rPr lang="tr-TR" sz="7200" b="1">
                <a:cs typeface="Calibri Light"/>
              </a:rPr>
              <a:t>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CE9ECB-09B6-7AB6-1170-C4D5E1EE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05" y="2537493"/>
            <a:ext cx="10445416" cy="17846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3600">
                <a:cs typeface="Calibri"/>
              </a:rPr>
              <a:t>Prototip bir nesneyi kullanarak yaratılacak nesneleri belirlemek ve yeni nesneleri, prototipi kopyalayarak oluşturmak.</a:t>
            </a:r>
          </a:p>
        </p:txBody>
      </p:sp>
    </p:spTree>
    <p:extLst>
      <p:ext uri="{BB962C8B-B14F-4D97-AF65-F5344CB8AC3E}">
        <p14:creationId xmlns:p14="http://schemas.microsoft.com/office/powerpoint/2010/main" val="77994610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4C7BC0F-2575-8860-09ED-E49EACBF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endParaRPr lang="tr-TR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C67C52-2FF6-7673-F4E0-7BEF2D58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6BF2DB5-7CE6-36FC-4256-322286986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67" y="630936"/>
            <a:ext cx="4527578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263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FB13596-A822-511A-76FF-3E6B5CF0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AA9EB88-488A-04C7-55C4-3C038BD7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07713"/>
            <a:ext cx="5140661" cy="2863438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6E7956EB-E0B9-CC7B-32F9-5C1C977B8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42" y="2510546"/>
            <a:ext cx="5140656" cy="365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6695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DC1510-1520-514B-9AE1-5DA568BE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Neue Haas Grotesk Text Pro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82FF661-66A7-E4CF-0238-2F150F370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42" y="2139484"/>
            <a:ext cx="7805515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6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5B2827-2045-F7EC-E104-8081894B0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502" y="2235200"/>
            <a:ext cx="10672996" cy="2387600"/>
          </a:xfrm>
        </p:spPr>
        <p:txBody>
          <a:bodyPr>
            <a:normAutofit fontScale="90000"/>
          </a:bodyPr>
          <a:lstStyle/>
          <a:p>
            <a:r>
              <a:rPr lang="tr-TR">
                <a:solidFill>
                  <a:schemeClr val="bg2"/>
                </a:solidFill>
              </a:rPr>
              <a:t>NEW İLE OBJECT OLUŞTURMAK</a:t>
            </a:r>
            <a:br>
              <a:rPr lang="tr-TR">
                <a:solidFill>
                  <a:schemeClr val="bg2"/>
                </a:solidFill>
              </a:rPr>
            </a:br>
            <a:r>
              <a:rPr lang="tr-TR">
                <a:solidFill>
                  <a:schemeClr val="bg2"/>
                </a:solidFill>
              </a:rPr>
              <a:t>VS</a:t>
            </a:r>
            <a:br>
              <a:rPr lang="tr-TR">
                <a:solidFill>
                  <a:schemeClr val="bg2"/>
                </a:solidFill>
              </a:rPr>
            </a:br>
            <a:r>
              <a:rPr lang="tr-TR">
                <a:solidFill>
                  <a:schemeClr val="bg2"/>
                </a:solidFill>
              </a:rPr>
              <a:t>CLONE İLE OBJECT OLUŞTURMAK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1B78920-3421-66CE-20FC-89579D776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3969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A72DE10-7A5E-BE68-1169-E8A26E736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5751" y="420484"/>
            <a:ext cx="8840497" cy="60170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CustomerNoFields </a:t>
            </a: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Cloneable{</a:t>
            </a:r>
            <a:b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CustomerNoFields </a:t>
            </a: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clone</a:t>
            </a: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(CustomerNoFields) </a:t>
            </a: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.clone()</a:t>
            </a: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(CloneNotSupportedException e) {</a:t>
            </a:r>
            <a:b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tr-TR" altLang="tr-TR" sz="35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AssertionError()</a:t>
            </a: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3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5453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8FA9B55F-873F-12A8-FBED-AECC35B40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3BBABBF-B2CA-E86C-4656-12668CDC03F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772173" y="259527"/>
            <a:ext cx="664765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void 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withNew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n){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s1 = System.</a:t>
            </a:r>
            <a:r>
              <a:rPr kumimoji="0" lang="tr-TR" altLang="tr-TR" sz="20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nanoTime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n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CustomerNoFields()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s2 = System.</a:t>
            </a:r>
            <a:r>
              <a:rPr kumimoji="0" lang="tr-TR" altLang="tr-TR" sz="20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nanoTime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20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"new:   "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String.</a:t>
            </a:r>
            <a:r>
              <a:rPr kumimoji="0" lang="tr-TR" altLang="tr-TR" sz="20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"%,d"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(s2-s1)))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E586C8C-248E-FAF5-760F-2A7E542127CC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2766082" y="3541216"/>
            <a:ext cx="6653745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void 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withClone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n){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s3 = System.</a:t>
            </a:r>
            <a:r>
              <a:rPr kumimoji="0" lang="tr-TR" altLang="tr-TR" sz="20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nanoTime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CustomerNoFields customer = 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CustomerNoFields()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n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customer.clone()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s4 = System.</a:t>
            </a:r>
            <a:r>
              <a:rPr kumimoji="0" lang="tr-TR" altLang="tr-TR" sz="20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nanoTime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20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2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"clone: "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String.</a:t>
            </a:r>
            <a:r>
              <a:rPr kumimoji="0" lang="tr-TR" altLang="tr-TR" sz="20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"%,d"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(s4-s3)))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1A25FBB-92AB-38E2-2C34-7CDE91C343F4}"/>
              </a:ext>
            </a:extLst>
          </p:cNvPr>
          <p:cNvCxnSpPr/>
          <p:nvPr/>
        </p:nvCxnSpPr>
        <p:spPr>
          <a:xfrm>
            <a:off x="2383436" y="3429000"/>
            <a:ext cx="7764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k: Sağ 16">
            <a:extLst>
              <a:ext uri="{FF2B5EF4-FFF2-40B4-BE49-F238E27FC236}">
                <a16:creationId xmlns:a16="http://schemas.microsoft.com/office/drawing/2014/main" id="{40F87988-11D4-95D2-1048-974F4ED3C0E3}"/>
              </a:ext>
            </a:extLst>
          </p:cNvPr>
          <p:cNvSpPr/>
          <p:nvPr/>
        </p:nvSpPr>
        <p:spPr>
          <a:xfrm>
            <a:off x="329784" y="1049311"/>
            <a:ext cx="2267764" cy="13255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r>
              <a:rPr lang="tr-TR"/>
              <a:t>New ile Oluşturmak</a:t>
            </a:r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9B784A67-C9E8-9B28-F122-7D5C8F8F35C1}"/>
              </a:ext>
            </a:extLst>
          </p:cNvPr>
          <p:cNvSpPr/>
          <p:nvPr/>
        </p:nvSpPr>
        <p:spPr>
          <a:xfrm>
            <a:off x="329784" y="4352926"/>
            <a:ext cx="2267764" cy="13255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r>
              <a:rPr lang="tr-TR" err="1"/>
              <a:t>Clone ile Oluşturmak</a:t>
            </a:r>
          </a:p>
        </p:txBody>
      </p:sp>
    </p:spTree>
    <p:extLst>
      <p:ext uri="{BB962C8B-B14F-4D97-AF65-F5344CB8AC3E}">
        <p14:creationId xmlns:p14="http://schemas.microsoft.com/office/powerpoint/2010/main" val="40379567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1F0BFA58-985D-6671-2717-4C212ABFE3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2234" y="266596"/>
            <a:ext cx="4567532" cy="6324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n1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10_000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n2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1_000_000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n3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100_000_000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 = 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String.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"%,d"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withNew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withClone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"n1 = 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String.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"%,d"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n1))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withNew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(n1)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withClone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(n1)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"n2 = 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String.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"%,d"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n2))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withNew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(n2)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withClone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(n2)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"n3 = 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String.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"%,d"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n3))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withNew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withClone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395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6C9C78-C6C4-5D2F-CD66-E49C10AA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801E02-0EC9-4D50-91D9-EAA9990300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76249" y="335845"/>
            <a:ext cx="5439502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Cloneable{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lastname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age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date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Constructor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Setter-Getter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clone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(Customer)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.clone()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(CloneNotSupportedException e) {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AssertionError()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08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346D1073-E71D-D952-8744-CE4F1B6714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85412"/>
            <a:ext cx="10515600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void </a:t>
            </a: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withNew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n){</a:t>
            </a:r>
            <a:b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s1 = System.</a:t>
            </a:r>
            <a:r>
              <a:rPr kumimoji="0" lang="tr-TR" altLang="tr-TR" sz="23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nanoTime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 random = </a:t>
            </a: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Random()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n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Customer(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"Emrullah"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"Ozkilinc"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random.nextInt()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new </a:t>
            </a: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Date())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s2 = System.</a:t>
            </a:r>
            <a:r>
              <a:rPr kumimoji="0" lang="tr-TR" altLang="tr-TR" sz="23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nanoTime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23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23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"new:   " 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String.</a:t>
            </a:r>
            <a:r>
              <a:rPr kumimoji="0" lang="tr-TR" altLang="tr-TR" sz="23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"%,d"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(s2-s1)))</a:t>
            </a: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Ok: Aşağı 22">
            <a:extLst>
              <a:ext uri="{FF2B5EF4-FFF2-40B4-BE49-F238E27FC236}">
                <a16:creationId xmlns:a16="http://schemas.microsoft.com/office/drawing/2014/main" id="{62561A49-3DB3-8DB2-0DE4-6134FD293CF9}"/>
              </a:ext>
            </a:extLst>
          </p:cNvPr>
          <p:cNvSpPr/>
          <p:nvPr/>
        </p:nvSpPr>
        <p:spPr>
          <a:xfrm>
            <a:off x="3537677" y="566474"/>
            <a:ext cx="3942413" cy="1618938"/>
          </a:xfrm>
          <a:prstGeom prst="downArrow">
            <a:avLst>
              <a:gd name="adj1" fmla="val 59125"/>
              <a:gd name="adj2" fmla="val 425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r>
              <a:rPr lang="tr-TR"/>
              <a:t>New ile Oluşturmak</a:t>
            </a:r>
          </a:p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691084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0632E7-34BC-3A3D-1A6D-DCFD931CF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263" y="2016135"/>
            <a:ext cx="9816059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tr-T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r-TR" altLang="tr-TR" sz="2200" err="1">
                <a:solidFill>
                  <a:srgbClr val="CC7832"/>
                </a:solidFill>
                <a:latin typeface="JetBrains Mono"/>
              </a:rPr>
              <a:t>static void </a:t>
            </a:r>
            <a:r>
              <a:rPr lang="tr-TR" altLang="tr-TR" sz="2200" err="1">
                <a:solidFill>
                  <a:srgbClr val="FFC66D"/>
                </a:solidFill>
                <a:latin typeface="JetBrains Mono"/>
              </a:rPr>
              <a:t>withClone</a:t>
            </a: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sz="2200" err="1">
                <a:solidFill>
                  <a:srgbClr val="CC7832"/>
                </a:solidFill>
                <a:latin typeface="JetBrains Mono"/>
              </a:rPr>
              <a:t>int </a:t>
            </a: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n){</a:t>
            </a:r>
            <a:br>
              <a:rPr lang="tr-TR" altLang="tr-TR" sz="2200">
                <a:solidFill>
                  <a:srgbClr val="A9B7C6"/>
                </a:solidFill>
                <a:latin typeface="JetBrains Mono"/>
              </a:rPr>
            </a:b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    </a:t>
            </a:r>
            <a:r>
              <a:rPr lang="tr-TR" altLang="tr-TR" sz="2200" err="1">
                <a:solidFill>
                  <a:srgbClr val="CC7832"/>
                </a:solidFill>
                <a:latin typeface="JetBrains Mono"/>
              </a:rPr>
              <a:t>long </a:t>
            </a: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s3 = System.</a:t>
            </a:r>
            <a:r>
              <a:rPr lang="tr-TR" altLang="tr-TR" sz="2200" i="1" err="1">
                <a:solidFill>
                  <a:srgbClr val="A9B7C6"/>
                </a:solidFill>
                <a:latin typeface="JetBrains Mono"/>
              </a:rPr>
              <a:t>nanoTime</a:t>
            </a: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()</a:t>
            </a: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;</a:t>
            </a:r>
            <a:br>
              <a:rPr lang="tr-TR" altLang="tr-TR" sz="2200">
                <a:solidFill>
                  <a:srgbClr val="CC7832"/>
                </a:solidFill>
                <a:latin typeface="JetBrains Mono"/>
              </a:rPr>
            </a:b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    </a:t>
            </a:r>
            <a:r>
              <a:rPr lang="tr-TR" altLang="tr-TR" sz="2200" err="1">
                <a:solidFill>
                  <a:srgbClr val="A9B7C6"/>
                </a:solidFill>
                <a:latin typeface="JetBrains Mono"/>
              </a:rPr>
              <a:t>Customer customer = </a:t>
            </a:r>
            <a:r>
              <a:rPr lang="tr-TR" altLang="tr-TR" sz="2200" err="1">
                <a:solidFill>
                  <a:srgbClr val="CC7832"/>
                </a:solidFill>
                <a:latin typeface="JetBrains Mono"/>
              </a:rPr>
              <a:t>new </a:t>
            </a:r>
            <a:r>
              <a:rPr lang="tr-TR" altLang="tr-TR" sz="2200" err="1">
                <a:solidFill>
                  <a:srgbClr val="A9B7C6"/>
                </a:solidFill>
                <a:latin typeface="JetBrains Mono"/>
              </a:rPr>
              <a:t>Customer(</a:t>
            </a:r>
            <a:r>
              <a:rPr lang="tr-TR" altLang="tr-TR" sz="2200">
                <a:solidFill>
                  <a:srgbClr val="6A8759"/>
                </a:solidFill>
                <a:latin typeface="JetBrains Mono"/>
              </a:rPr>
              <a:t>"Emrullah"</a:t>
            </a: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sz="2200">
                <a:solidFill>
                  <a:srgbClr val="6A8759"/>
                </a:solidFill>
                <a:latin typeface="JetBrains Mono"/>
              </a:rPr>
              <a:t>"Ozkilinc"</a:t>
            </a: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sz="2200">
                <a:solidFill>
                  <a:srgbClr val="6897BB"/>
                </a:solidFill>
                <a:latin typeface="JetBrains Mono"/>
              </a:rPr>
              <a:t>0</a:t>
            </a: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, new </a:t>
            </a:r>
            <a:r>
              <a:rPr lang="tr-TR" altLang="tr-TR" sz="2200" err="1">
                <a:solidFill>
                  <a:srgbClr val="A9B7C6"/>
                </a:solidFill>
                <a:latin typeface="JetBrains Mono"/>
              </a:rPr>
              <a:t>Date())</a:t>
            </a: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;</a:t>
            </a:r>
            <a:br>
              <a:rPr lang="tr-TR" altLang="tr-TR" sz="2200">
                <a:solidFill>
                  <a:srgbClr val="CC7832"/>
                </a:solidFill>
                <a:latin typeface="JetBrains Mono"/>
              </a:rPr>
            </a:b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    </a:t>
            </a:r>
            <a:r>
              <a:rPr lang="tr-TR" altLang="tr-TR" sz="2200" err="1">
                <a:solidFill>
                  <a:srgbClr val="A9B7C6"/>
                </a:solidFill>
                <a:latin typeface="JetBrains Mono"/>
              </a:rPr>
              <a:t>Random random = </a:t>
            </a:r>
            <a:r>
              <a:rPr lang="tr-TR" altLang="tr-TR" sz="2200" err="1">
                <a:solidFill>
                  <a:srgbClr val="CC7832"/>
                </a:solidFill>
                <a:latin typeface="JetBrains Mono"/>
              </a:rPr>
              <a:t>new </a:t>
            </a:r>
            <a:r>
              <a:rPr lang="tr-TR" altLang="tr-TR" sz="2200" err="1">
                <a:solidFill>
                  <a:srgbClr val="A9B7C6"/>
                </a:solidFill>
                <a:latin typeface="JetBrains Mono"/>
              </a:rPr>
              <a:t>Random()</a:t>
            </a: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;</a:t>
            </a:r>
            <a:br>
              <a:rPr lang="tr-TR" altLang="tr-TR" sz="2200">
                <a:solidFill>
                  <a:srgbClr val="CC7832"/>
                </a:solidFill>
                <a:latin typeface="JetBrains Mono"/>
              </a:rPr>
            </a:b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    for </a:t>
            </a: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sz="2200" err="1">
                <a:solidFill>
                  <a:srgbClr val="CC7832"/>
                </a:solidFill>
                <a:latin typeface="JetBrains Mono"/>
              </a:rPr>
              <a:t>int </a:t>
            </a: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i = </a:t>
            </a:r>
            <a:r>
              <a:rPr lang="tr-TR" altLang="tr-TR" sz="2200">
                <a:solidFill>
                  <a:srgbClr val="6897BB"/>
                </a:solidFill>
                <a:latin typeface="JetBrains Mono"/>
              </a:rPr>
              <a:t>0</a:t>
            </a: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; </a:t>
            </a: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i &lt; n</a:t>
            </a: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; </a:t>
            </a: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i++) {</a:t>
            </a:r>
            <a:br>
              <a:rPr lang="tr-TR" altLang="tr-TR" sz="2200">
                <a:solidFill>
                  <a:srgbClr val="A9B7C6"/>
                </a:solidFill>
                <a:latin typeface="JetBrains Mono"/>
              </a:rPr>
            </a:b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        customer.clone()</a:t>
            </a: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;</a:t>
            </a:r>
            <a:br>
              <a:rPr lang="tr-TR" altLang="tr-TR" sz="2200">
                <a:solidFill>
                  <a:srgbClr val="CC7832"/>
                </a:solidFill>
                <a:latin typeface="JetBrains Mono"/>
              </a:rPr>
            </a:b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tr-TR" altLang="tr-TR" sz="2200" err="1">
                <a:solidFill>
                  <a:srgbClr val="A9B7C6"/>
                </a:solidFill>
                <a:latin typeface="JetBrains Mono"/>
              </a:rPr>
              <a:t>customer.setAge(random.nextInt())</a:t>
            </a: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;</a:t>
            </a:r>
            <a:br>
              <a:rPr lang="tr-TR" altLang="tr-TR" sz="2200">
                <a:solidFill>
                  <a:srgbClr val="CC7832"/>
                </a:solidFill>
                <a:latin typeface="JetBrains Mono"/>
              </a:rPr>
            </a:b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    </a:t>
            </a: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}</a:t>
            </a:r>
            <a:br>
              <a:rPr lang="tr-TR" altLang="tr-TR" sz="2200">
                <a:solidFill>
                  <a:srgbClr val="A9B7C6"/>
                </a:solidFill>
                <a:latin typeface="JetBrains Mono"/>
              </a:rPr>
            </a:b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    </a:t>
            </a:r>
            <a:r>
              <a:rPr lang="tr-TR" altLang="tr-TR" sz="2200" err="1">
                <a:solidFill>
                  <a:srgbClr val="CC7832"/>
                </a:solidFill>
                <a:latin typeface="JetBrains Mono"/>
              </a:rPr>
              <a:t>long </a:t>
            </a: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s4 = System.</a:t>
            </a:r>
            <a:r>
              <a:rPr lang="tr-TR" altLang="tr-TR" sz="2200" i="1" err="1">
                <a:solidFill>
                  <a:srgbClr val="A9B7C6"/>
                </a:solidFill>
                <a:latin typeface="JetBrains Mono"/>
              </a:rPr>
              <a:t>nanoTime</a:t>
            </a: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()</a:t>
            </a: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;</a:t>
            </a:r>
            <a:br>
              <a:rPr lang="tr-TR" altLang="tr-TR" sz="2200">
                <a:solidFill>
                  <a:srgbClr val="CC7832"/>
                </a:solidFill>
                <a:latin typeface="JetBrains Mono"/>
              </a:rPr>
            </a:br>
            <a:br>
              <a:rPr lang="tr-TR" altLang="tr-TR" sz="2200">
                <a:solidFill>
                  <a:srgbClr val="CC7832"/>
                </a:solidFill>
                <a:latin typeface="JetBrains Mono"/>
              </a:rPr>
            </a:b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    </a:t>
            </a:r>
            <a:r>
              <a:rPr lang="tr-TR" altLang="tr-TR" sz="2200" err="1">
                <a:solidFill>
                  <a:srgbClr val="A9B7C6"/>
                </a:solidFill>
                <a:latin typeface="JetBrains Mono"/>
              </a:rPr>
              <a:t>System.</a:t>
            </a:r>
            <a:r>
              <a:rPr lang="tr-TR" altLang="tr-TR" sz="2200" i="1" err="1">
                <a:solidFill>
                  <a:srgbClr val="9876AA"/>
                </a:solidFill>
                <a:latin typeface="JetBrains Mono"/>
              </a:rPr>
              <a:t>out</a:t>
            </a:r>
            <a:r>
              <a:rPr lang="tr-TR" altLang="tr-TR" sz="2200" err="1">
                <a:solidFill>
                  <a:srgbClr val="A9B7C6"/>
                </a:solidFill>
                <a:latin typeface="JetBrains Mono"/>
              </a:rPr>
              <a:t>.println(</a:t>
            </a:r>
            <a:r>
              <a:rPr lang="tr-TR" altLang="tr-TR" sz="2200">
                <a:solidFill>
                  <a:srgbClr val="6A8759"/>
                </a:solidFill>
                <a:latin typeface="JetBrains Mono"/>
              </a:rPr>
              <a:t>"clone: " </a:t>
            </a: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+ String.</a:t>
            </a:r>
            <a:r>
              <a:rPr lang="tr-TR" altLang="tr-TR" sz="2200" i="1" err="1">
                <a:solidFill>
                  <a:srgbClr val="A9B7C6"/>
                </a:solidFill>
                <a:latin typeface="JetBrains Mono"/>
              </a:rPr>
              <a:t>format</a:t>
            </a: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sz="2200">
                <a:solidFill>
                  <a:srgbClr val="6A8759"/>
                </a:solidFill>
                <a:latin typeface="JetBrains Mono"/>
              </a:rPr>
              <a:t>"%,d"</a:t>
            </a: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sz="2200">
                <a:solidFill>
                  <a:srgbClr val="A9B7C6"/>
                </a:solidFill>
                <a:latin typeface="JetBrains Mono"/>
              </a:rPr>
              <a:t>(s4-s3)))</a:t>
            </a:r>
            <a:r>
              <a:rPr lang="tr-TR" altLang="tr-TR" sz="2200">
                <a:solidFill>
                  <a:srgbClr val="CC7832"/>
                </a:solidFill>
                <a:latin typeface="JetBrains Mono"/>
              </a:rPr>
              <a:t>;</a:t>
            </a:r>
            <a:br>
              <a:rPr lang="tr-TR" altLang="tr-TR" sz="1000">
                <a:solidFill>
                  <a:srgbClr val="CC7832"/>
                </a:solidFill>
                <a:latin typeface="JetBrains Mono"/>
              </a:rPr>
            </a:br>
            <a:r>
              <a:rPr lang="tr-TR" altLang="tr-TR" sz="1000">
                <a:solidFill>
                  <a:srgbClr val="A9B7C6"/>
                </a:solidFill>
                <a:latin typeface="JetBrains Mono"/>
              </a:rPr>
              <a:t>}</a:t>
            </a:r>
            <a:endParaRPr lang="tr-TR" altLang="tr-TR" sz="1800">
              <a:latin typeface="Arial" panose="020B0604020202020204" pitchFamily="34" charset="0"/>
            </a:endParaRPr>
          </a:p>
        </p:txBody>
      </p:sp>
      <p:sp>
        <p:nvSpPr>
          <p:cNvPr id="9" name="Ok: Aşağı 8">
            <a:extLst>
              <a:ext uri="{FF2B5EF4-FFF2-40B4-BE49-F238E27FC236}">
                <a16:creationId xmlns:a16="http://schemas.microsoft.com/office/drawing/2014/main" id="{B9D7CF58-6D4B-E2CC-AF3A-651757D74A13}"/>
              </a:ext>
            </a:extLst>
          </p:cNvPr>
          <p:cNvSpPr/>
          <p:nvPr/>
        </p:nvSpPr>
        <p:spPr>
          <a:xfrm>
            <a:off x="3807500" y="441857"/>
            <a:ext cx="3942413" cy="1618938"/>
          </a:xfrm>
          <a:prstGeom prst="downArrow">
            <a:avLst>
              <a:gd name="adj1" fmla="val 59125"/>
              <a:gd name="adj2" fmla="val 425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r>
              <a:rPr lang="tr-TR" err="1"/>
              <a:t>Clone ile Oluşturmak</a:t>
            </a:r>
          </a:p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74510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B02E82-245C-A63A-ADC3-DF494A04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3" y="1143836"/>
            <a:ext cx="10575757" cy="5033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3600">
                <a:cs typeface="Calibri"/>
              </a:rPr>
              <a:t>Bazen bir sınıftan oluşturulan nesnelerin, belirli durumlara sahip olması istenir.</a:t>
            </a:r>
          </a:p>
          <a:p>
            <a:endParaRPr lang="tr-TR" sz="3600">
              <a:cs typeface="Calibri"/>
            </a:endParaRPr>
          </a:p>
          <a:p>
            <a:r>
              <a:rPr lang="tr-TR" sz="3600">
                <a:cs typeface="Calibri"/>
              </a:rPr>
              <a:t>Zaman zaman bu durumlar birbirinden elde edilebilir.</a:t>
            </a:r>
            <a:endParaRPr lang="tr-TR" sz="3600">
              <a:ea typeface="Calibri" panose="020F0502020204030204"/>
              <a:cs typeface="Calibri"/>
            </a:endParaRPr>
          </a:p>
          <a:p>
            <a:endParaRPr lang="tr-TR" sz="3600">
              <a:cs typeface="Calibri"/>
            </a:endParaRPr>
          </a:p>
          <a:p>
            <a:r>
              <a:rPr lang="tr-TR" sz="3600">
                <a:cs typeface="Calibri"/>
              </a:rPr>
              <a:t>Bir başka deyişle nesnelerin durumları arasında büyük farklar yoktur.</a:t>
            </a:r>
          </a:p>
        </p:txBody>
      </p:sp>
    </p:spTree>
    <p:extLst>
      <p:ext uri="{BB962C8B-B14F-4D97-AF65-F5344CB8AC3E}">
        <p14:creationId xmlns:p14="http://schemas.microsoft.com/office/powerpoint/2010/main" val="314185129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FF52EA1-74E7-88FC-CFB4-7E5B09632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2234" y="151179"/>
            <a:ext cx="4567532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n1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10_000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n2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1_000_000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n3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100_000_000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 = 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String.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"%,d"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withNew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withClone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"n1 = 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String.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"%,d"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n1))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withNew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(n1)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withClone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(n1)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"n2 = 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String.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"%,d"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n2))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withNew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(n2)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withClone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(n2)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"n3 = 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String.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"%,d"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n3))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withNew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withClone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791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7">
            <a:extLst>
              <a:ext uri="{FF2B5EF4-FFF2-40B4-BE49-F238E27FC236}">
                <a16:creationId xmlns:a16="http://schemas.microsoft.com/office/drawing/2014/main" id="{C5A70F56-C8C8-19A0-834D-3DD31879B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0912" y="348194"/>
            <a:ext cx="4363624" cy="6157977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EF5CAD8-E165-4322-8A17-DB56467C0F5C}"/>
              </a:ext>
            </a:extLst>
          </p:cNvPr>
          <p:cNvSpPr txBox="1"/>
          <p:nvPr/>
        </p:nvSpPr>
        <p:spPr>
          <a:xfrm>
            <a:off x="883963" y="2643651"/>
            <a:ext cx="513658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/>
              <a:t>İçinde farklı tür silahlara sahip, farklı takımın askerleri bulunan bir oyun yapalım</a:t>
            </a:r>
            <a:endParaRPr lang="tr-TR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6448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00F8C2F-ED61-0B31-3D47-01B3A3AFFFE3}"/>
              </a:ext>
            </a:extLst>
          </p:cNvPr>
          <p:cNvSpPr txBox="1"/>
          <p:nvPr/>
        </p:nvSpPr>
        <p:spPr>
          <a:xfrm>
            <a:off x="879431" y="2834014"/>
            <a:ext cx="52644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>
                <a:ea typeface="Calibri" panose="020F0502020204030204"/>
                <a:cs typeface="Calibri"/>
              </a:rPr>
              <a:t>İçinde farklı özellikleri barındıran Soldier sınıfımız</a:t>
            </a:r>
          </a:p>
        </p:txBody>
      </p:sp>
      <p:pic>
        <p:nvPicPr>
          <p:cNvPr id="8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F97BC8EF-CD27-566B-5C03-3692FEE0B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1852" y="395570"/>
            <a:ext cx="4882458" cy="6073666"/>
          </a:xfrm>
        </p:spPr>
      </p:pic>
    </p:spTree>
    <p:extLst>
      <p:ext uri="{BB962C8B-B14F-4D97-AF65-F5344CB8AC3E}">
        <p14:creationId xmlns:p14="http://schemas.microsoft.com/office/powerpoint/2010/main" val="8355921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sim 16" descr="metin içeren bir resim&#10;&#10;Açıklama otomatik olarak oluşturuldu">
            <a:extLst>
              <a:ext uri="{FF2B5EF4-FFF2-40B4-BE49-F238E27FC236}">
                <a16:creationId xmlns:a16="http://schemas.microsoft.com/office/drawing/2014/main" id="{33337723-1E5E-EA62-AF41-70354101F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84" y="103297"/>
            <a:ext cx="12010991" cy="6699966"/>
          </a:xfrm>
        </p:spPr>
      </p:pic>
    </p:spTree>
    <p:extLst>
      <p:ext uri="{BB962C8B-B14F-4D97-AF65-F5344CB8AC3E}">
        <p14:creationId xmlns:p14="http://schemas.microsoft.com/office/powerpoint/2010/main" val="31270753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954E64F0-BDB3-6CE9-5464-234FC3673AF1}"/>
              </a:ext>
            </a:extLst>
          </p:cNvPr>
          <p:cNvSpPr txBox="1"/>
          <p:nvPr/>
        </p:nvSpPr>
        <p:spPr>
          <a:xfrm>
            <a:off x="795923" y="2270342"/>
            <a:ext cx="47216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/>
              <a:t>Yeni Soldier nesneleri oluşturduk ve bunların özelliklerine atamalar yaptık.</a:t>
            </a:r>
            <a:endParaRPr lang="tr-TR" sz="3600">
              <a:ea typeface="Calibri" panose="020F0502020204030204"/>
              <a:cs typeface="Calibri"/>
            </a:endParaRPr>
          </a:p>
        </p:txBody>
      </p:sp>
      <p:pic>
        <p:nvPicPr>
          <p:cNvPr id="8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FABCCCD8-481A-6729-1865-1743F54BA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8325" y="406009"/>
            <a:ext cx="5298035" cy="6042351"/>
          </a:xfrm>
        </p:spPr>
      </p:pic>
    </p:spTree>
    <p:extLst>
      <p:ext uri="{BB962C8B-B14F-4D97-AF65-F5344CB8AC3E}">
        <p14:creationId xmlns:p14="http://schemas.microsoft.com/office/powerpoint/2010/main" val="7860287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0C868D2-9A51-DD42-791D-9457B94F7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031" y="2393983"/>
            <a:ext cx="11126374" cy="2066403"/>
          </a:xfrm>
        </p:spPr>
      </p:pic>
    </p:spTree>
    <p:extLst>
      <p:ext uri="{BB962C8B-B14F-4D97-AF65-F5344CB8AC3E}">
        <p14:creationId xmlns:p14="http://schemas.microsoft.com/office/powerpoint/2010/main" val="26195652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1DFF10-D80C-1C78-6BC3-01FFAADA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352" y="3088664"/>
            <a:ext cx="9889297" cy="6874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tr-TR" sz="4400">
                <a:ea typeface="Calibri" panose="020F0502020204030204"/>
                <a:cs typeface="Calibri"/>
              </a:rPr>
              <a:t>Bu örnekte prototype'i nasıl kullanabiliriz ?</a:t>
            </a:r>
          </a:p>
        </p:txBody>
      </p:sp>
    </p:spTree>
    <p:extLst>
      <p:ext uri="{BB962C8B-B14F-4D97-AF65-F5344CB8AC3E}">
        <p14:creationId xmlns:p14="http://schemas.microsoft.com/office/powerpoint/2010/main" val="390697856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28"/>
  <p:tag name="AS_OS" val="Unix 5.15.0.1019"/>
  <p:tag name="AS_RELEASE_DATE" val="2022.07.14"/>
  <p:tag name="AS_TITLE" val="Aspose.Slides for .NET Standard 2.0"/>
  <p:tag name="AS_VERSION" val="22.7"/>
</p:tagLst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Neue Haas Grotesk Text Pro"/>
        <a:ea typeface="Neue Haas Grotesk Text Pro"/>
        <a:cs typeface="Arial"/>
      </a:majorFont>
      <a:minorFont>
        <a:latin typeface="Neue Haas Grotesk Text Pro"/>
        <a:ea typeface="Neue Haas Grotesk Text Pro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Geniş ekran</PresentationFormat>
  <Paragraphs>37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Slayt Başlıkları</vt:lpstr>
      </vt:variant>
      <vt:variant>
        <vt:i4>30</vt:i4>
      </vt:variant>
    </vt:vector>
  </HeadingPairs>
  <TitlesOfParts>
    <vt:vector size="33" baseType="lpstr">
      <vt:lpstr>Ofis Teması</vt:lpstr>
      <vt:lpstr>AccentBoxVTI</vt:lpstr>
      <vt:lpstr>Office Teması</vt:lpstr>
      <vt:lpstr>Prototype</vt:lpstr>
      <vt:lpstr>Amaç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(Bu sayfa sunumdan önce silinecek, tekrar amaçlı burada bulunuyor.)</vt:lpstr>
      <vt:lpstr>PowerPoint Sunusu</vt:lpstr>
      <vt:lpstr>object.clone()</vt:lpstr>
      <vt:lpstr>PowerPoint Sunusu</vt:lpstr>
      <vt:lpstr>PowerPoint Sunusu</vt:lpstr>
      <vt:lpstr>PowerPoint Sunusu</vt:lpstr>
      <vt:lpstr>PowerPoint Sunusu</vt:lpstr>
      <vt:lpstr>Factory ile nesne üretimi</vt:lpstr>
      <vt:lpstr>PowerPoint Sunusu</vt:lpstr>
      <vt:lpstr>PowerPoint Sunusu</vt:lpstr>
      <vt:lpstr>PowerPoint Sunusu</vt:lpstr>
      <vt:lpstr>PowerPoint Sunusu</vt:lpstr>
      <vt:lpstr>PowerPoint Sunusu</vt:lpstr>
      <vt:lpstr>NEW İLE OBJECT OLUŞTURMAK VS CLONE İLE OBJECT OLUŞTURMAK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cp:revision>374</cp:revision>
  <dcterms:created xsi:type="dcterms:W3CDTF">2022-09-13T12:10:38Z</dcterms:created>
  <dcterms:modified xsi:type="dcterms:W3CDTF">2022-09-19T09:05:50Z</dcterms:modified>
</cp:coreProperties>
</file>