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Fjalla One"/>
      <p:regular r:id="rId40"/>
    </p:embeddedFont>
    <p:embeddedFont>
      <p:font typeface="Barlow Semi Condensed Medium"/>
      <p:regular r:id="rId41"/>
      <p:bold r:id="rId42"/>
      <p:italic r:id="rId43"/>
      <p:boldItalic r:id="rId44"/>
    </p:embeddedFont>
    <p:embeddedFont>
      <p:font typeface="Barlow Semi Condensed"/>
      <p:regular r:id="rId45"/>
      <p:bold r:id="rId46"/>
      <p:italic r:id="rId47"/>
      <p:boldItalic r:id="rId48"/>
    </p:embeddedFont>
    <p:embeddedFont>
      <p:font typeface="Barlow Semi Condensed SemiBol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V/GzrAvq9wk4SBaN2ud+I5hWT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42" Type="http://schemas.openxmlformats.org/officeDocument/2006/relationships/font" Target="fonts/BarlowSemiCondensedMedium-bold.fntdata"/><Relationship Id="rId41" Type="http://schemas.openxmlformats.org/officeDocument/2006/relationships/font" Target="fonts/BarlowSemiCondensedMedium-regular.fntdata"/><Relationship Id="rId44" Type="http://schemas.openxmlformats.org/officeDocument/2006/relationships/font" Target="fonts/BarlowSemiCondensedMedium-boldItalic.fntdata"/><Relationship Id="rId43" Type="http://schemas.openxmlformats.org/officeDocument/2006/relationships/font" Target="fonts/BarlowSemiCondensedMedium-italic.fntdata"/><Relationship Id="rId46" Type="http://schemas.openxmlformats.org/officeDocument/2006/relationships/font" Target="fonts/BarlowSemiCondensed-bold.fntdata"/><Relationship Id="rId45" Type="http://schemas.openxmlformats.org/officeDocument/2006/relationships/font" Target="fonts/BarlowSemiCondense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SemiCondensed-boldItalic.fntdata"/><Relationship Id="rId47" Type="http://schemas.openxmlformats.org/officeDocument/2006/relationships/font" Target="fonts/BarlowSemiCondensed-italic.fntdata"/><Relationship Id="rId49" Type="http://schemas.openxmlformats.org/officeDocument/2006/relationships/font" Target="fonts/BarlowSemiCondensedSemiBo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arlowSemiCondensedSemiBold-italic.fntdata"/><Relationship Id="rId50" Type="http://schemas.openxmlformats.org/officeDocument/2006/relationships/font" Target="fonts/BarlowSemiCondensedSemiBold-bold.fntdata"/><Relationship Id="rId53" Type="http://customschemas.google.com/relationships/presentationmetadata" Target="metadata"/><Relationship Id="rId52" Type="http://schemas.openxmlformats.org/officeDocument/2006/relationships/font" Target="fonts/BarlowSemiCondensed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527fb606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527fb606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527fb606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527fb606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6" name="Google Shape;1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2" name="Google Shape;1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4" name="Google Shape;1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51743886c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1" name="Google Shape;1141;g151743886c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151743886c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7" name="Google Shape;1147;g151743886c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51743886c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3" name="Google Shape;1153;g151743886c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51743886c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9" name="Google Shape;1159;g151743886c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51743886c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g151743886c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51743886c6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g151743886c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51743886c6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8" name="Google Shape;1178;g151743886c6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51743886c6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g151743886c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151743886c6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0" name="Google Shape;1190;g151743886c6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51743886c6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g151743886c6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6" name="Google Shape;12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5178de7f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5178de7f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5178de7f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5178de7f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3" name="Google Shape;12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15178de7f3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4" name="Google Shape;1274;g15178de7f3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15178de7f3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0" name="Google Shape;1280;g15178de7f3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5178de7f3a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g15178de7f3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5178de7f3a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g15178de7f3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5178de7f3a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0" name="Google Shape;1320;g15178de7f3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1" name="Google Shape;13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4" name="Google Shape;10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6" name="Google Shape;10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2" name="Google Shape;10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6" name="Google Shape;10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18"/>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18"/>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18"/>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18"/>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18"/>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18"/>
          <p:cNvGrpSpPr/>
          <p:nvPr/>
        </p:nvGrpSpPr>
        <p:grpSpPr>
          <a:xfrm>
            <a:off x="8064275" y="887850"/>
            <a:ext cx="581800" cy="582350"/>
            <a:chOff x="8064275" y="887850"/>
            <a:chExt cx="581800" cy="582350"/>
          </a:xfrm>
        </p:grpSpPr>
        <p:sp>
          <p:nvSpPr>
            <p:cNvPr id="14" name="Google Shape;1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18"/>
          <p:cNvGrpSpPr/>
          <p:nvPr/>
        </p:nvGrpSpPr>
        <p:grpSpPr>
          <a:xfrm>
            <a:off x="7353050" y="316275"/>
            <a:ext cx="292025" cy="292575"/>
            <a:chOff x="7353050" y="316275"/>
            <a:chExt cx="292025" cy="292575"/>
          </a:xfrm>
        </p:grpSpPr>
        <p:sp>
          <p:nvSpPr>
            <p:cNvPr id="21" name="Google Shape;2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18"/>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8"/>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8"/>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8"/>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18"/>
          <p:cNvGrpSpPr/>
          <p:nvPr/>
        </p:nvGrpSpPr>
        <p:grpSpPr>
          <a:xfrm>
            <a:off x="5443350" y="289275"/>
            <a:ext cx="175013" cy="27000"/>
            <a:chOff x="5662375" y="212375"/>
            <a:chExt cx="175013" cy="27000"/>
          </a:xfrm>
        </p:grpSpPr>
        <p:sp>
          <p:nvSpPr>
            <p:cNvPr id="32" name="Google Shape;32;p1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18"/>
          <p:cNvGrpSpPr/>
          <p:nvPr/>
        </p:nvGrpSpPr>
        <p:grpSpPr>
          <a:xfrm>
            <a:off x="8490050" y="170875"/>
            <a:ext cx="175013" cy="27000"/>
            <a:chOff x="5662375" y="212375"/>
            <a:chExt cx="175013" cy="27000"/>
          </a:xfrm>
        </p:grpSpPr>
        <p:sp>
          <p:nvSpPr>
            <p:cNvPr id="36" name="Google Shape;36;p1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18"/>
          <p:cNvGrpSpPr/>
          <p:nvPr/>
        </p:nvGrpSpPr>
        <p:grpSpPr>
          <a:xfrm>
            <a:off x="8068750" y="1581800"/>
            <a:ext cx="175013" cy="27000"/>
            <a:chOff x="5662375" y="212375"/>
            <a:chExt cx="175013" cy="27000"/>
          </a:xfrm>
        </p:grpSpPr>
        <p:sp>
          <p:nvSpPr>
            <p:cNvPr id="40" name="Google Shape;40;p1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428" name="Shape 428"/>
        <p:cNvGrpSpPr/>
        <p:nvPr/>
      </p:nvGrpSpPr>
      <p:grpSpPr>
        <a:xfrm>
          <a:off x="0" y="0"/>
          <a:ext cx="0" cy="0"/>
          <a:chOff x="0" y="0"/>
          <a:chExt cx="0" cy="0"/>
        </a:xfrm>
      </p:grpSpPr>
      <p:grpSp>
        <p:nvGrpSpPr>
          <p:cNvPr id="429" name="Google Shape;429;p27"/>
          <p:cNvGrpSpPr/>
          <p:nvPr/>
        </p:nvGrpSpPr>
        <p:grpSpPr>
          <a:xfrm>
            <a:off x="261711" y="-1158"/>
            <a:ext cx="8550327" cy="3981600"/>
            <a:chOff x="261711" y="-1158"/>
            <a:chExt cx="8550327" cy="3981600"/>
          </a:xfrm>
        </p:grpSpPr>
        <p:cxnSp>
          <p:nvCxnSpPr>
            <p:cNvPr id="430" name="Google Shape;430;p27"/>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431" name="Google Shape;431;p27"/>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432" name="Google Shape;432;p27"/>
            <p:cNvGrpSpPr/>
            <p:nvPr/>
          </p:nvGrpSpPr>
          <p:grpSpPr>
            <a:xfrm rot="10800000">
              <a:off x="343275" y="3300779"/>
              <a:ext cx="344736" cy="345385"/>
              <a:chOff x="7353050" y="316275"/>
              <a:chExt cx="292025" cy="292575"/>
            </a:xfrm>
          </p:grpSpPr>
          <p:sp>
            <p:nvSpPr>
              <p:cNvPr id="433" name="Google Shape;433;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27"/>
            <p:cNvGrpSpPr/>
            <p:nvPr/>
          </p:nvGrpSpPr>
          <p:grpSpPr>
            <a:xfrm rot="10800000">
              <a:off x="8520013" y="714742"/>
              <a:ext cx="292025" cy="292575"/>
              <a:chOff x="7353050" y="316275"/>
              <a:chExt cx="292025" cy="292575"/>
            </a:xfrm>
          </p:grpSpPr>
          <p:sp>
            <p:nvSpPr>
              <p:cNvPr id="438" name="Google Shape;438;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27"/>
            <p:cNvGrpSpPr/>
            <p:nvPr/>
          </p:nvGrpSpPr>
          <p:grpSpPr>
            <a:xfrm rot="10800000">
              <a:off x="261711" y="465077"/>
              <a:ext cx="507562" cy="507984"/>
              <a:chOff x="8064275" y="887850"/>
              <a:chExt cx="581800" cy="582350"/>
            </a:xfrm>
          </p:grpSpPr>
          <p:sp>
            <p:nvSpPr>
              <p:cNvPr id="443" name="Google Shape;44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449" name="Shape 449"/>
        <p:cNvGrpSpPr/>
        <p:nvPr/>
      </p:nvGrpSpPr>
      <p:grpSpPr>
        <a:xfrm>
          <a:off x="0" y="0"/>
          <a:ext cx="0" cy="0"/>
          <a:chOff x="0" y="0"/>
          <a:chExt cx="0" cy="0"/>
        </a:xfrm>
      </p:grpSpPr>
      <p:grpSp>
        <p:nvGrpSpPr>
          <p:cNvPr id="450" name="Google Shape;450;p28"/>
          <p:cNvGrpSpPr/>
          <p:nvPr/>
        </p:nvGrpSpPr>
        <p:grpSpPr>
          <a:xfrm>
            <a:off x="432850" y="0"/>
            <a:ext cx="8278300" cy="5165700"/>
            <a:chOff x="432850" y="0"/>
            <a:chExt cx="8278300" cy="5165700"/>
          </a:xfrm>
        </p:grpSpPr>
        <p:cxnSp>
          <p:nvCxnSpPr>
            <p:cNvPr id="451" name="Google Shape;451;p28"/>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452" name="Google Shape;452;p28"/>
            <p:cNvGrpSpPr/>
            <p:nvPr/>
          </p:nvGrpSpPr>
          <p:grpSpPr>
            <a:xfrm>
              <a:off x="8129350" y="4292175"/>
              <a:ext cx="581800" cy="582350"/>
              <a:chOff x="8064275" y="887850"/>
              <a:chExt cx="581800" cy="582350"/>
            </a:xfrm>
          </p:grpSpPr>
          <p:sp>
            <p:nvSpPr>
              <p:cNvPr id="453" name="Google Shape;453;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28"/>
            <p:cNvGrpSpPr/>
            <p:nvPr/>
          </p:nvGrpSpPr>
          <p:grpSpPr>
            <a:xfrm>
              <a:off x="8274238" y="3720600"/>
              <a:ext cx="292025" cy="292575"/>
              <a:chOff x="7353050" y="316275"/>
              <a:chExt cx="292025" cy="292575"/>
            </a:xfrm>
          </p:grpSpPr>
          <p:sp>
            <p:nvSpPr>
              <p:cNvPr id="460" name="Google Shape;460;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28"/>
            <p:cNvGrpSpPr/>
            <p:nvPr/>
          </p:nvGrpSpPr>
          <p:grpSpPr>
            <a:xfrm>
              <a:off x="8332763" y="3212475"/>
              <a:ext cx="175000" cy="175000"/>
              <a:chOff x="8792300" y="321275"/>
              <a:chExt cx="175000" cy="175000"/>
            </a:xfrm>
          </p:grpSpPr>
          <p:sp>
            <p:nvSpPr>
              <p:cNvPr id="465" name="Google Shape;465;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28"/>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470" name="Google Shape;470;p28"/>
            <p:cNvGrpSpPr/>
            <p:nvPr/>
          </p:nvGrpSpPr>
          <p:grpSpPr>
            <a:xfrm rot="10800000">
              <a:off x="432850" y="291788"/>
              <a:ext cx="581800" cy="582350"/>
              <a:chOff x="8064275" y="887850"/>
              <a:chExt cx="581800" cy="582350"/>
            </a:xfrm>
          </p:grpSpPr>
          <p:sp>
            <p:nvSpPr>
              <p:cNvPr id="471" name="Google Shape;471;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28"/>
            <p:cNvGrpSpPr/>
            <p:nvPr/>
          </p:nvGrpSpPr>
          <p:grpSpPr>
            <a:xfrm rot="10800000">
              <a:off x="577738" y="1153138"/>
              <a:ext cx="292025" cy="292575"/>
              <a:chOff x="7353050" y="316275"/>
              <a:chExt cx="292025" cy="292575"/>
            </a:xfrm>
          </p:grpSpPr>
          <p:sp>
            <p:nvSpPr>
              <p:cNvPr id="478" name="Google Shape;478;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8"/>
            <p:cNvGrpSpPr/>
            <p:nvPr/>
          </p:nvGrpSpPr>
          <p:grpSpPr>
            <a:xfrm rot="10800000">
              <a:off x="636238" y="1778838"/>
              <a:ext cx="175000" cy="175000"/>
              <a:chOff x="8792300" y="321275"/>
              <a:chExt cx="175000" cy="175000"/>
            </a:xfrm>
          </p:grpSpPr>
          <p:sp>
            <p:nvSpPr>
              <p:cNvPr id="483" name="Google Shape;483;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28"/>
            <p:cNvGrpSpPr/>
            <p:nvPr/>
          </p:nvGrpSpPr>
          <p:grpSpPr>
            <a:xfrm>
              <a:off x="432850" y="2003163"/>
              <a:ext cx="175013" cy="27000"/>
              <a:chOff x="5662375" y="212375"/>
              <a:chExt cx="175013" cy="27000"/>
            </a:xfrm>
          </p:grpSpPr>
          <p:sp>
            <p:nvSpPr>
              <p:cNvPr id="488" name="Google Shape;488;p2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28"/>
            <p:cNvGrpSpPr/>
            <p:nvPr/>
          </p:nvGrpSpPr>
          <p:grpSpPr>
            <a:xfrm>
              <a:off x="788100" y="208488"/>
              <a:ext cx="175013" cy="27000"/>
              <a:chOff x="5662375" y="212375"/>
              <a:chExt cx="175013" cy="27000"/>
            </a:xfrm>
          </p:grpSpPr>
          <p:sp>
            <p:nvSpPr>
              <p:cNvPr id="492" name="Google Shape;492;p2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28"/>
            <p:cNvGrpSpPr/>
            <p:nvPr/>
          </p:nvGrpSpPr>
          <p:grpSpPr>
            <a:xfrm>
              <a:off x="8129350" y="4988725"/>
              <a:ext cx="175013" cy="27000"/>
              <a:chOff x="5662375" y="212375"/>
              <a:chExt cx="175013" cy="27000"/>
            </a:xfrm>
          </p:grpSpPr>
          <p:sp>
            <p:nvSpPr>
              <p:cNvPr id="496" name="Google Shape;496;p2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28"/>
            <p:cNvGrpSpPr/>
            <p:nvPr/>
          </p:nvGrpSpPr>
          <p:grpSpPr>
            <a:xfrm>
              <a:off x="8497550" y="3429425"/>
              <a:ext cx="175013" cy="27000"/>
              <a:chOff x="5662375" y="212375"/>
              <a:chExt cx="175013" cy="27000"/>
            </a:xfrm>
          </p:grpSpPr>
          <p:sp>
            <p:nvSpPr>
              <p:cNvPr id="500" name="Google Shape;500;p2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03" name="Google Shape;503;p28"/>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504" name="Google Shape;504;p28"/>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505" name="Google Shape;505;p28"/>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8"/>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8"/>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8"/>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509" name="Shape 509"/>
        <p:cNvGrpSpPr/>
        <p:nvPr/>
      </p:nvGrpSpPr>
      <p:grpSpPr>
        <a:xfrm>
          <a:off x="0" y="0"/>
          <a:ext cx="0" cy="0"/>
          <a:chOff x="0" y="0"/>
          <a:chExt cx="0" cy="0"/>
        </a:xfrm>
      </p:grpSpPr>
      <p:grpSp>
        <p:nvGrpSpPr>
          <p:cNvPr id="510" name="Google Shape;510;p29"/>
          <p:cNvGrpSpPr/>
          <p:nvPr/>
        </p:nvGrpSpPr>
        <p:grpSpPr>
          <a:xfrm>
            <a:off x="-6867" y="-6625"/>
            <a:ext cx="9152342" cy="5102050"/>
            <a:chOff x="-6867" y="-6625"/>
            <a:chExt cx="9152342" cy="5102050"/>
          </a:xfrm>
        </p:grpSpPr>
        <p:cxnSp>
          <p:nvCxnSpPr>
            <p:cNvPr id="511" name="Google Shape;511;p29"/>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12" name="Google Shape;512;p29"/>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13" name="Google Shape;513;p29"/>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14" name="Google Shape;514;p29"/>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15" name="Google Shape;515;p29"/>
            <p:cNvGrpSpPr/>
            <p:nvPr/>
          </p:nvGrpSpPr>
          <p:grpSpPr>
            <a:xfrm flipH="1">
              <a:off x="1278333" y="4513075"/>
              <a:ext cx="581800" cy="582350"/>
              <a:chOff x="8064275" y="887850"/>
              <a:chExt cx="581800" cy="582350"/>
            </a:xfrm>
          </p:grpSpPr>
          <p:sp>
            <p:nvSpPr>
              <p:cNvPr id="516" name="Google Shape;516;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2" name="Google Shape;522;p29"/>
            <p:cNvGrpSpPr/>
            <p:nvPr/>
          </p:nvGrpSpPr>
          <p:grpSpPr>
            <a:xfrm flipH="1">
              <a:off x="2747608" y="4340463"/>
              <a:ext cx="292025" cy="292575"/>
              <a:chOff x="7353050" y="316275"/>
              <a:chExt cx="292025" cy="292575"/>
            </a:xfrm>
          </p:grpSpPr>
          <p:sp>
            <p:nvSpPr>
              <p:cNvPr id="523" name="Google Shape;523;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29"/>
            <p:cNvGrpSpPr/>
            <p:nvPr/>
          </p:nvGrpSpPr>
          <p:grpSpPr>
            <a:xfrm flipH="1">
              <a:off x="171308" y="4315025"/>
              <a:ext cx="175000" cy="175000"/>
              <a:chOff x="8792300" y="321275"/>
              <a:chExt cx="175000" cy="175000"/>
            </a:xfrm>
          </p:grpSpPr>
          <p:sp>
            <p:nvSpPr>
              <p:cNvPr id="528" name="Google Shape;528;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29"/>
            <p:cNvGrpSpPr/>
            <p:nvPr/>
          </p:nvGrpSpPr>
          <p:grpSpPr>
            <a:xfrm>
              <a:off x="3873197" y="4657550"/>
              <a:ext cx="293111" cy="293388"/>
              <a:chOff x="3164039" y="430875"/>
              <a:chExt cx="293111" cy="293388"/>
            </a:xfrm>
          </p:grpSpPr>
          <p:sp>
            <p:nvSpPr>
              <p:cNvPr id="533" name="Google Shape;533;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29"/>
            <p:cNvGrpSpPr/>
            <p:nvPr/>
          </p:nvGrpSpPr>
          <p:grpSpPr>
            <a:xfrm flipH="1">
              <a:off x="242270" y="4142425"/>
              <a:ext cx="175013" cy="27000"/>
              <a:chOff x="5662375" y="212375"/>
              <a:chExt cx="175013" cy="27000"/>
            </a:xfrm>
          </p:grpSpPr>
          <p:sp>
            <p:nvSpPr>
              <p:cNvPr id="540" name="Google Shape;540;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43" name="Google Shape;543;p29"/>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544" name="Google Shape;544;p29"/>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45" name="Google Shape;545;p29"/>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46" name="Google Shape;546;p29"/>
            <p:cNvGrpSpPr/>
            <p:nvPr/>
          </p:nvGrpSpPr>
          <p:grpSpPr>
            <a:xfrm>
              <a:off x="8064275" y="1040250"/>
              <a:ext cx="581800" cy="582350"/>
              <a:chOff x="8064275" y="887850"/>
              <a:chExt cx="581800" cy="582350"/>
            </a:xfrm>
          </p:grpSpPr>
          <p:sp>
            <p:nvSpPr>
              <p:cNvPr id="547" name="Google Shape;547;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29"/>
            <p:cNvGrpSpPr/>
            <p:nvPr/>
          </p:nvGrpSpPr>
          <p:grpSpPr>
            <a:xfrm>
              <a:off x="7353050" y="316275"/>
              <a:ext cx="292025" cy="292575"/>
              <a:chOff x="7353050" y="316275"/>
              <a:chExt cx="292025" cy="292575"/>
            </a:xfrm>
          </p:grpSpPr>
          <p:sp>
            <p:nvSpPr>
              <p:cNvPr id="554" name="Google Shape;554;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29"/>
            <p:cNvGrpSpPr/>
            <p:nvPr/>
          </p:nvGrpSpPr>
          <p:grpSpPr>
            <a:xfrm>
              <a:off x="8792300" y="321275"/>
              <a:ext cx="175000" cy="175000"/>
              <a:chOff x="8792300" y="321275"/>
              <a:chExt cx="175000" cy="175000"/>
            </a:xfrm>
          </p:grpSpPr>
          <p:sp>
            <p:nvSpPr>
              <p:cNvPr id="559" name="Google Shape;559;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3" name="Google Shape;563;p2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9" name="Google Shape;569;p29"/>
            <p:cNvGrpSpPr/>
            <p:nvPr/>
          </p:nvGrpSpPr>
          <p:grpSpPr>
            <a:xfrm>
              <a:off x="8490050" y="170875"/>
              <a:ext cx="175013" cy="27000"/>
              <a:chOff x="5662375" y="212375"/>
              <a:chExt cx="175013" cy="27000"/>
            </a:xfrm>
          </p:grpSpPr>
          <p:sp>
            <p:nvSpPr>
              <p:cNvPr id="570" name="Google Shape;570;p2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29"/>
            <p:cNvGrpSpPr/>
            <p:nvPr/>
          </p:nvGrpSpPr>
          <p:grpSpPr>
            <a:xfrm>
              <a:off x="8678350" y="1658000"/>
              <a:ext cx="175013" cy="27000"/>
              <a:chOff x="5662375" y="212375"/>
              <a:chExt cx="175013" cy="27000"/>
            </a:xfrm>
          </p:grpSpPr>
          <p:sp>
            <p:nvSpPr>
              <p:cNvPr id="574" name="Google Shape;574;p2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43" name="Shape 43"/>
        <p:cNvGrpSpPr/>
        <p:nvPr/>
      </p:nvGrpSpPr>
      <p:grpSpPr>
        <a:xfrm>
          <a:off x="0" y="0"/>
          <a:ext cx="0" cy="0"/>
          <a:chOff x="0" y="0"/>
          <a:chExt cx="0" cy="0"/>
        </a:xfrm>
      </p:grpSpPr>
      <p:sp>
        <p:nvSpPr>
          <p:cNvPr id="44" name="Google Shape;44;p19"/>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19"/>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6" name="Google Shape;46;p19"/>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47" name="Google Shape;47;p19"/>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48" name="Google Shape;48;p19"/>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49" name="Google Shape;49;p19"/>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0" name="Google Shape;50;p19"/>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51" name="Google Shape;51;p19"/>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2" name="Google Shape;52;p19"/>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3" name="Google Shape;53;p1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54" name="Google Shape;54;p1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55" name="Google Shape;55;p1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56" name="Google Shape;56;p19"/>
          <p:cNvGrpSpPr/>
          <p:nvPr/>
        </p:nvGrpSpPr>
        <p:grpSpPr>
          <a:xfrm flipH="1">
            <a:off x="423750" y="125363"/>
            <a:ext cx="292025" cy="292575"/>
            <a:chOff x="7353050" y="316275"/>
            <a:chExt cx="292025" cy="292575"/>
          </a:xfrm>
        </p:grpSpPr>
        <p:sp>
          <p:nvSpPr>
            <p:cNvPr id="57" name="Google Shape;5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9"/>
          <p:cNvGrpSpPr/>
          <p:nvPr/>
        </p:nvGrpSpPr>
        <p:grpSpPr>
          <a:xfrm>
            <a:off x="1638739" y="558163"/>
            <a:ext cx="293111" cy="293388"/>
            <a:chOff x="3164039" y="430875"/>
            <a:chExt cx="293111" cy="293388"/>
          </a:xfrm>
        </p:grpSpPr>
        <p:sp>
          <p:nvSpPr>
            <p:cNvPr id="62" name="Google Shape;62;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9"/>
          <p:cNvGrpSpPr/>
          <p:nvPr/>
        </p:nvGrpSpPr>
        <p:grpSpPr>
          <a:xfrm>
            <a:off x="1591750" y="362600"/>
            <a:ext cx="175013" cy="27000"/>
            <a:chOff x="5662375" y="212375"/>
            <a:chExt cx="175013" cy="27000"/>
          </a:xfrm>
        </p:grpSpPr>
        <p:sp>
          <p:nvSpPr>
            <p:cNvPr id="69" name="Google Shape;69;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2" name="Google Shape;72;p1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73" name="Google Shape;73;p19"/>
          <p:cNvGrpSpPr/>
          <p:nvPr/>
        </p:nvGrpSpPr>
        <p:grpSpPr>
          <a:xfrm>
            <a:off x="7823875" y="202375"/>
            <a:ext cx="581800" cy="582350"/>
            <a:chOff x="8064275" y="887850"/>
            <a:chExt cx="581800" cy="582350"/>
          </a:xfrm>
        </p:grpSpPr>
        <p:sp>
          <p:nvSpPr>
            <p:cNvPr id="74" name="Google Shape;74;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19"/>
          <p:cNvGrpSpPr/>
          <p:nvPr/>
        </p:nvGrpSpPr>
        <p:grpSpPr>
          <a:xfrm flipH="1">
            <a:off x="8698650" y="1117488"/>
            <a:ext cx="292025" cy="292575"/>
            <a:chOff x="7353050" y="316275"/>
            <a:chExt cx="292025" cy="292575"/>
          </a:xfrm>
        </p:grpSpPr>
        <p:sp>
          <p:nvSpPr>
            <p:cNvPr id="81" name="Google Shape;81;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9"/>
          <p:cNvGrpSpPr/>
          <p:nvPr/>
        </p:nvGrpSpPr>
        <p:grpSpPr>
          <a:xfrm>
            <a:off x="8678350" y="1581800"/>
            <a:ext cx="175013" cy="27000"/>
            <a:chOff x="5662375" y="212375"/>
            <a:chExt cx="175013" cy="27000"/>
          </a:xfrm>
        </p:grpSpPr>
        <p:sp>
          <p:nvSpPr>
            <p:cNvPr id="86" name="Google Shape;86;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9" name="Shape 89"/>
        <p:cNvGrpSpPr/>
        <p:nvPr/>
      </p:nvGrpSpPr>
      <p:grpSpPr>
        <a:xfrm>
          <a:off x="0" y="0"/>
          <a:ext cx="0" cy="0"/>
          <a:chOff x="0" y="0"/>
          <a:chExt cx="0" cy="0"/>
        </a:xfrm>
      </p:grpSpPr>
      <p:sp>
        <p:nvSpPr>
          <p:cNvPr id="90" name="Google Shape;90;p20"/>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91" name="Google Shape;91;p20"/>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20"/>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20"/>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20"/>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20"/>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20"/>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20"/>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8" name="Google Shape;98;p20"/>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9" name="Google Shape;99;p20"/>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20"/>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1" name="Google Shape;101;p20"/>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2" name="Google Shape;102;p20"/>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grpSp>
        <p:nvGrpSpPr>
          <p:cNvPr id="104" name="Google Shape;104;p21"/>
          <p:cNvGrpSpPr/>
          <p:nvPr/>
        </p:nvGrpSpPr>
        <p:grpSpPr>
          <a:xfrm>
            <a:off x="2132649" y="713253"/>
            <a:ext cx="4878702" cy="3717004"/>
            <a:chOff x="399425" y="238125"/>
            <a:chExt cx="6810025" cy="5187000"/>
          </a:xfrm>
        </p:grpSpPr>
        <p:sp>
          <p:nvSpPr>
            <p:cNvPr id="105" name="Google Shape;105;p21"/>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1"/>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8" name="Google Shape;108;p21"/>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9" name="Google Shape;109;p21"/>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10" name="Google Shape;110;p21"/>
          <p:cNvGrpSpPr/>
          <p:nvPr/>
        </p:nvGrpSpPr>
        <p:grpSpPr>
          <a:xfrm>
            <a:off x="432850" y="0"/>
            <a:ext cx="8278300" cy="5165700"/>
            <a:chOff x="432850" y="0"/>
            <a:chExt cx="8278300" cy="5165700"/>
          </a:xfrm>
        </p:grpSpPr>
        <p:cxnSp>
          <p:nvCxnSpPr>
            <p:cNvPr id="111" name="Google Shape;111;p2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2" name="Google Shape;112;p21"/>
            <p:cNvGrpSpPr/>
            <p:nvPr/>
          </p:nvGrpSpPr>
          <p:grpSpPr>
            <a:xfrm>
              <a:off x="8129350" y="4292175"/>
              <a:ext cx="581800" cy="582350"/>
              <a:chOff x="8064275" y="887850"/>
              <a:chExt cx="581800" cy="582350"/>
            </a:xfrm>
          </p:grpSpPr>
          <p:sp>
            <p:nvSpPr>
              <p:cNvPr id="113" name="Google Shape;113;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21"/>
            <p:cNvGrpSpPr/>
            <p:nvPr/>
          </p:nvGrpSpPr>
          <p:grpSpPr>
            <a:xfrm>
              <a:off x="8274238" y="3720600"/>
              <a:ext cx="292025" cy="292575"/>
              <a:chOff x="7353050" y="316275"/>
              <a:chExt cx="292025" cy="292575"/>
            </a:xfrm>
          </p:grpSpPr>
          <p:sp>
            <p:nvSpPr>
              <p:cNvPr id="120" name="Google Shape;120;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21"/>
            <p:cNvGrpSpPr/>
            <p:nvPr/>
          </p:nvGrpSpPr>
          <p:grpSpPr>
            <a:xfrm>
              <a:off x="8332763" y="3212475"/>
              <a:ext cx="175000" cy="175000"/>
              <a:chOff x="8792300" y="321275"/>
              <a:chExt cx="175000" cy="175000"/>
            </a:xfrm>
          </p:grpSpPr>
          <p:sp>
            <p:nvSpPr>
              <p:cNvPr id="125" name="Google Shape;125;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 name="Google Shape;129;p2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0" name="Google Shape;130;p21"/>
            <p:cNvGrpSpPr/>
            <p:nvPr/>
          </p:nvGrpSpPr>
          <p:grpSpPr>
            <a:xfrm rot="10800000">
              <a:off x="432850" y="291788"/>
              <a:ext cx="581800" cy="582350"/>
              <a:chOff x="8064275" y="887850"/>
              <a:chExt cx="581800" cy="582350"/>
            </a:xfrm>
          </p:grpSpPr>
          <p:sp>
            <p:nvSpPr>
              <p:cNvPr id="131" name="Google Shape;13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21"/>
            <p:cNvGrpSpPr/>
            <p:nvPr/>
          </p:nvGrpSpPr>
          <p:grpSpPr>
            <a:xfrm rot="10800000">
              <a:off x="577738" y="1153138"/>
              <a:ext cx="292025" cy="292575"/>
              <a:chOff x="7353050" y="316275"/>
              <a:chExt cx="292025" cy="292575"/>
            </a:xfrm>
          </p:grpSpPr>
          <p:sp>
            <p:nvSpPr>
              <p:cNvPr id="138" name="Google Shape;13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21"/>
            <p:cNvGrpSpPr/>
            <p:nvPr/>
          </p:nvGrpSpPr>
          <p:grpSpPr>
            <a:xfrm rot="10800000">
              <a:off x="636238" y="1778838"/>
              <a:ext cx="175000" cy="175000"/>
              <a:chOff x="8792300" y="321275"/>
              <a:chExt cx="175000" cy="175000"/>
            </a:xfrm>
          </p:grpSpPr>
          <p:sp>
            <p:nvSpPr>
              <p:cNvPr id="143" name="Google Shape;143;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21"/>
            <p:cNvGrpSpPr/>
            <p:nvPr/>
          </p:nvGrpSpPr>
          <p:grpSpPr>
            <a:xfrm>
              <a:off x="432850" y="2003163"/>
              <a:ext cx="175013" cy="27000"/>
              <a:chOff x="5662375" y="212375"/>
              <a:chExt cx="175013" cy="27000"/>
            </a:xfrm>
          </p:grpSpPr>
          <p:sp>
            <p:nvSpPr>
              <p:cNvPr id="148" name="Google Shape;148;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21"/>
            <p:cNvGrpSpPr/>
            <p:nvPr/>
          </p:nvGrpSpPr>
          <p:grpSpPr>
            <a:xfrm>
              <a:off x="788100" y="208488"/>
              <a:ext cx="175013" cy="27000"/>
              <a:chOff x="5662375" y="212375"/>
              <a:chExt cx="175013" cy="27000"/>
            </a:xfrm>
          </p:grpSpPr>
          <p:sp>
            <p:nvSpPr>
              <p:cNvPr id="152" name="Google Shape;152;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21"/>
            <p:cNvGrpSpPr/>
            <p:nvPr/>
          </p:nvGrpSpPr>
          <p:grpSpPr>
            <a:xfrm>
              <a:off x="8129350" y="4988725"/>
              <a:ext cx="175013" cy="27000"/>
              <a:chOff x="5662375" y="212375"/>
              <a:chExt cx="175013" cy="27000"/>
            </a:xfrm>
          </p:grpSpPr>
          <p:sp>
            <p:nvSpPr>
              <p:cNvPr id="156" name="Google Shape;156;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1"/>
            <p:cNvGrpSpPr/>
            <p:nvPr/>
          </p:nvGrpSpPr>
          <p:grpSpPr>
            <a:xfrm>
              <a:off x="8497550" y="3429425"/>
              <a:ext cx="175013" cy="27000"/>
              <a:chOff x="5662375" y="212375"/>
              <a:chExt cx="175013" cy="27000"/>
            </a:xfrm>
          </p:grpSpPr>
          <p:sp>
            <p:nvSpPr>
              <p:cNvPr id="160" name="Google Shape;160;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3" name="Google Shape;163;p2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4" name="Google Shape;164;p2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5" name="Google Shape;165;p2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22"/>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1" name="Google Shape;171;p22"/>
          <p:cNvGrpSpPr/>
          <p:nvPr/>
        </p:nvGrpSpPr>
        <p:grpSpPr>
          <a:xfrm>
            <a:off x="432850" y="0"/>
            <a:ext cx="8278300" cy="5165700"/>
            <a:chOff x="432850" y="0"/>
            <a:chExt cx="8278300" cy="5165700"/>
          </a:xfrm>
        </p:grpSpPr>
        <p:cxnSp>
          <p:nvCxnSpPr>
            <p:cNvPr id="172" name="Google Shape;172;p22"/>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3" name="Google Shape;173;p22"/>
            <p:cNvGrpSpPr/>
            <p:nvPr/>
          </p:nvGrpSpPr>
          <p:grpSpPr>
            <a:xfrm>
              <a:off x="8129350" y="4292175"/>
              <a:ext cx="581800" cy="582350"/>
              <a:chOff x="8064275" y="887850"/>
              <a:chExt cx="581800" cy="582350"/>
            </a:xfrm>
          </p:grpSpPr>
          <p:sp>
            <p:nvSpPr>
              <p:cNvPr id="174" name="Google Shape;174;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2"/>
            <p:cNvGrpSpPr/>
            <p:nvPr/>
          </p:nvGrpSpPr>
          <p:grpSpPr>
            <a:xfrm>
              <a:off x="8274238" y="3720600"/>
              <a:ext cx="292025" cy="292575"/>
              <a:chOff x="7353050" y="316275"/>
              <a:chExt cx="292025" cy="292575"/>
            </a:xfrm>
          </p:grpSpPr>
          <p:sp>
            <p:nvSpPr>
              <p:cNvPr id="181" name="Google Shape;181;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22"/>
            <p:cNvGrpSpPr/>
            <p:nvPr/>
          </p:nvGrpSpPr>
          <p:grpSpPr>
            <a:xfrm>
              <a:off x="8332763" y="3212475"/>
              <a:ext cx="175000" cy="175000"/>
              <a:chOff x="8792300" y="321275"/>
              <a:chExt cx="175000" cy="175000"/>
            </a:xfrm>
          </p:grpSpPr>
          <p:sp>
            <p:nvSpPr>
              <p:cNvPr id="186" name="Google Shape;186;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0" name="Google Shape;190;p22"/>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1" name="Google Shape;191;p22"/>
            <p:cNvGrpSpPr/>
            <p:nvPr/>
          </p:nvGrpSpPr>
          <p:grpSpPr>
            <a:xfrm rot="10800000">
              <a:off x="432850" y="291788"/>
              <a:ext cx="581800" cy="582350"/>
              <a:chOff x="8064275" y="887850"/>
              <a:chExt cx="581800" cy="582350"/>
            </a:xfrm>
          </p:grpSpPr>
          <p:sp>
            <p:nvSpPr>
              <p:cNvPr id="192" name="Google Shape;192;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2"/>
            <p:cNvGrpSpPr/>
            <p:nvPr/>
          </p:nvGrpSpPr>
          <p:grpSpPr>
            <a:xfrm rot="10800000">
              <a:off x="577738" y="1153138"/>
              <a:ext cx="292025" cy="292575"/>
              <a:chOff x="7353050" y="316275"/>
              <a:chExt cx="292025" cy="292575"/>
            </a:xfrm>
          </p:grpSpPr>
          <p:sp>
            <p:nvSpPr>
              <p:cNvPr id="199" name="Google Shape;199;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2"/>
            <p:cNvGrpSpPr/>
            <p:nvPr/>
          </p:nvGrpSpPr>
          <p:grpSpPr>
            <a:xfrm rot="10800000">
              <a:off x="636238" y="1778838"/>
              <a:ext cx="175000" cy="175000"/>
              <a:chOff x="8792300" y="321275"/>
              <a:chExt cx="175000" cy="175000"/>
            </a:xfrm>
          </p:grpSpPr>
          <p:sp>
            <p:nvSpPr>
              <p:cNvPr id="204" name="Google Shape;204;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2"/>
            <p:cNvGrpSpPr/>
            <p:nvPr/>
          </p:nvGrpSpPr>
          <p:grpSpPr>
            <a:xfrm>
              <a:off x="432850" y="2003163"/>
              <a:ext cx="175013" cy="27000"/>
              <a:chOff x="5662375" y="212375"/>
              <a:chExt cx="175013" cy="27000"/>
            </a:xfrm>
          </p:grpSpPr>
          <p:sp>
            <p:nvSpPr>
              <p:cNvPr id="209" name="Google Shape;209;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22"/>
            <p:cNvGrpSpPr/>
            <p:nvPr/>
          </p:nvGrpSpPr>
          <p:grpSpPr>
            <a:xfrm>
              <a:off x="788100" y="208488"/>
              <a:ext cx="175013" cy="27000"/>
              <a:chOff x="5662375" y="212375"/>
              <a:chExt cx="175013" cy="27000"/>
            </a:xfrm>
          </p:grpSpPr>
          <p:sp>
            <p:nvSpPr>
              <p:cNvPr id="213" name="Google Shape;213;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22"/>
            <p:cNvGrpSpPr/>
            <p:nvPr/>
          </p:nvGrpSpPr>
          <p:grpSpPr>
            <a:xfrm>
              <a:off x="8129350" y="4988725"/>
              <a:ext cx="175013" cy="27000"/>
              <a:chOff x="5662375" y="212375"/>
              <a:chExt cx="175013" cy="27000"/>
            </a:xfrm>
          </p:grpSpPr>
          <p:sp>
            <p:nvSpPr>
              <p:cNvPr id="217" name="Google Shape;217;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22"/>
            <p:cNvGrpSpPr/>
            <p:nvPr/>
          </p:nvGrpSpPr>
          <p:grpSpPr>
            <a:xfrm>
              <a:off x="8497550" y="3429425"/>
              <a:ext cx="175013" cy="27000"/>
              <a:chOff x="5662375" y="212375"/>
              <a:chExt cx="175013" cy="27000"/>
            </a:xfrm>
          </p:grpSpPr>
          <p:sp>
            <p:nvSpPr>
              <p:cNvPr id="221" name="Google Shape;221;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4" name="Google Shape;224;p22"/>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22"/>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6" name="Google Shape;226;p2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230" name="Shape 230"/>
        <p:cNvGrpSpPr/>
        <p:nvPr/>
      </p:nvGrpSpPr>
      <p:grpSpPr>
        <a:xfrm>
          <a:off x="0" y="0"/>
          <a:ext cx="0" cy="0"/>
          <a:chOff x="0" y="0"/>
          <a:chExt cx="0" cy="0"/>
        </a:xfrm>
      </p:grpSpPr>
      <p:sp>
        <p:nvSpPr>
          <p:cNvPr id="231" name="Google Shape;231;p23"/>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32" name="Google Shape;232;p23"/>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233" name="Google Shape;233;p23"/>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34" name="Google Shape;234;p23"/>
          <p:cNvGrpSpPr/>
          <p:nvPr/>
        </p:nvGrpSpPr>
        <p:grpSpPr>
          <a:xfrm>
            <a:off x="432850" y="0"/>
            <a:ext cx="8278300" cy="5165700"/>
            <a:chOff x="432850" y="0"/>
            <a:chExt cx="8278300" cy="5165700"/>
          </a:xfrm>
        </p:grpSpPr>
        <p:cxnSp>
          <p:nvCxnSpPr>
            <p:cNvPr id="235" name="Google Shape;235;p2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236" name="Google Shape;236;p23"/>
            <p:cNvGrpSpPr/>
            <p:nvPr/>
          </p:nvGrpSpPr>
          <p:grpSpPr>
            <a:xfrm>
              <a:off x="8129350" y="4292175"/>
              <a:ext cx="581800" cy="582350"/>
              <a:chOff x="8064275" y="887850"/>
              <a:chExt cx="581800" cy="582350"/>
            </a:xfrm>
          </p:grpSpPr>
          <p:sp>
            <p:nvSpPr>
              <p:cNvPr id="237" name="Google Shape;237;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3"/>
            <p:cNvGrpSpPr/>
            <p:nvPr/>
          </p:nvGrpSpPr>
          <p:grpSpPr>
            <a:xfrm>
              <a:off x="8274238" y="3720600"/>
              <a:ext cx="292025" cy="292575"/>
              <a:chOff x="7353050" y="316275"/>
              <a:chExt cx="292025" cy="292575"/>
            </a:xfrm>
          </p:grpSpPr>
          <p:sp>
            <p:nvSpPr>
              <p:cNvPr id="244" name="Google Shape;244;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23"/>
            <p:cNvGrpSpPr/>
            <p:nvPr/>
          </p:nvGrpSpPr>
          <p:grpSpPr>
            <a:xfrm>
              <a:off x="8332763" y="3212475"/>
              <a:ext cx="175000" cy="175000"/>
              <a:chOff x="8792300" y="321275"/>
              <a:chExt cx="175000" cy="175000"/>
            </a:xfrm>
          </p:grpSpPr>
          <p:sp>
            <p:nvSpPr>
              <p:cNvPr id="249" name="Google Shape;249;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3" name="Google Shape;253;p2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54" name="Google Shape;254;p23"/>
            <p:cNvGrpSpPr/>
            <p:nvPr/>
          </p:nvGrpSpPr>
          <p:grpSpPr>
            <a:xfrm rot="10800000">
              <a:off x="432850" y="291788"/>
              <a:ext cx="581800" cy="582350"/>
              <a:chOff x="8064275" y="887850"/>
              <a:chExt cx="581800" cy="582350"/>
            </a:xfrm>
          </p:grpSpPr>
          <p:sp>
            <p:nvSpPr>
              <p:cNvPr id="255" name="Google Shape;255;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23"/>
            <p:cNvGrpSpPr/>
            <p:nvPr/>
          </p:nvGrpSpPr>
          <p:grpSpPr>
            <a:xfrm rot="10800000">
              <a:off x="577738" y="1153138"/>
              <a:ext cx="292025" cy="292575"/>
              <a:chOff x="7353050" y="316275"/>
              <a:chExt cx="292025" cy="292575"/>
            </a:xfrm>
          </p:grpSpPr>
          <p:sp>
            <p:nvSpPr>
              <p:cNvPr id="262" name="Google Shape;262;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3"/>
            <p:cNvGrpSpPr/>
            <p:nvPr/>
          </p:nvGrpSpPr>
          <p:grpSpPr>
            <a:xfrm rot="10800000">
              <a:off x="636238" y="1778838"/>
              <a:ext cx="175000" cy="175000"/>
              <a:chOff x="8792300" y="321275"/>
              <a:chExt cx="175000" cy="175000"/>
            </a:xfrm>
          </p:grpSpPr>
          <p:sp>
            <p:nvSpPr>
              <p:cNvPr id="267" name="Google Shape;267;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23"/>
            <p:cNvGrpSpPr/>
            <p:nvPr/>
          </p:nvGrpSpPr>
          <p:grpSpPr>
            <a:xfrm>
              <a:off x="432850" y="2003163"/>
              <a:ext cx="175013" cy="27000"/>
              <a:chOff x="5662375" y="212375"/>
              <a:chExt cx="175013" cy="27000"/>
            </a:xfrm>
          </p:grpSpPr>
          <p:sp>
            <p:nvSpPr>
              <p:cNvPr id="272" name="Google Shape;272;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 name="Google Shape;275;p23"/>
            <p:cNvGrpSpPr/>
            <p:nvPr/>
          </p:nvGrpSpPr>
          <p:grpSpPr>
            <a:xfrm>
              <a:off x="788100" y="208488"/>
              <a:ext cx="175013" cy="27000"/>
              <a:chOff x="5662375" y="212375"/>
              <a:chExt cx="175013" cy="27000"/>
            </a:xfrm>
          </p:grpSpPr>
          <p:sp>
            <p:nvSpPr>
              <p:cNvPr id="276" name="Google Shape;2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23"/>
            <p:cNvGrpSpPr/>
            <p:nvPr/>
          </p:nvGrpSpPr>
          <p:grpSpPr>
            <a:xfrm>
              <a:off x="8129350" y="4988725"/>
              <a:ext cx="175013" cy="27000"/>
              <a:chOff x="5662375" y="212375"/>
              <a:chExt cx="175013" cy="27000"/>
            </a:xfrm>
          </p:grpSpPr>
          <p:sp>
            <p:nvSpPr>
              <p:cNvPr id="280" name="Google Shape;2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23"/>
            <p:cNvGrpSpPr/>
            <p:nvPr/>
          </p:nvGrpSpPr>
          <p:grpSpPr>
            <a:xfrm>
              <a:off x="8497550" y="3429425"/>
              <a:ext cx="175013" cy="27000"/>
              <a:chOff x="5662375" y="212375"/>
              <a:chExt cx="175013" cy="27000"/>
            </a:xfrm>
          </p:grpSpPr>
          <p:sp>
            <p:nvSpPr>
              <p:cNvPr id="284" name="Google Shape;284;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7" name="Google Shape;287;p2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88" name="Google Shape;288;p2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89" name="Google Shape;289;p2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3" name="Shape 293"/>
        <p:cNvGrpSpPr/>
        <p:nvPr/>
      </p:nvGrpSpPr>
      <p:grpSpPr>
        <a:xfrm>
          <a:off x="0" y="0"/>
          <a:ext cx="0" cy="0"/>
          <a:chOff x="0" y="0"/>
          <a:chExt cx="0" cy="0"/>
        </a:xfrm>
      </p:grpSpPr>
      <p:sp>
        <p:nvSpPr>
          <p:cNvPr id="294" name="Google Shape;294;p24"/>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95" name="Google Shape;295;p24"/>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296" name="Google Shape;296;p24"/>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297" name="Google Shape;297;p24"/>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298" name="Google Shape;298;p24"/>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299" name="Google Shape;299;p24"/>
          <p:cNvGrpSpPr/>
          <p:nvPr/>
        </p:nvGrpSpPr>
        <p:grpSpPr>
          <a:xfrm flipH="1">
            <a:off x="499400" y="959675"/>
            <a:ext cx="581800" cy="582350"/>
            <a:chOff x="8064275" y="887850"/>
            <a:chExt cx="581800" cy="582350"/>
          </a:xfrm>
        </p:grpSpPr>
        <p:sp>
          <p:nvSpPr>
            <p:cNvPr id="300" name="Google Shape;300;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24"/>
          <p:cNvGrpSpPr/>
          <p:nvPr/>
        </p:nvGrpSpPr>
        <p:grpSpPr>
          <a:xfrm flipH="1">
            <a:off x="1500400" y="388100"/>
            <a:ext cx="292025" cy="292575"/>
            <a:chOff x="7353050" y="316275"/>
            <a:chExt cx="292025" cy="292575"/>
          </a:xfrm>
        </p:grpSpPr>
        <p:sp>
          <p:nvSpPr>
            <p:cNvPr id="307" name="Google Shape;307;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24"/>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4"/>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4"/>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4"/>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24"/>
          <p:cNvGrpSpPr/>
          <p:nvPr/>
        </p:nvGrpSpPr>
        <p:grpSpPr>
          <a:xfrm flipH="1">
            <a:off x="3527112" y="361100"/>
            <a:ext cx="175013" cy="27000"/>
            <a:chOff x="5662375" y="212375"/>
            <a:chExt cx="175013" cy="27000"/>
          </a:xfrm>
        </p:grpSpPr>
        <p:sp>
          <p:nvSpPr>
            <p:cNvPr id="318" name="Google Shape;318;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24"/>
          <p:cNvGrpSpPr/>
          <p:nvPr/>
        </p:nvGrpSpPr>
        <p:grpSpPr>
          <a:xfrm flipH="1">
            <a:off x="480412" y="242700"/>
            <a:ext cx="175013" cy="27000"/>
            <a:chOff x="5662375" y="212375"/>
            <a:chExt cx="175013" cy="27000"/>
          </a:xfrm>
        </p:grpSpPr>
        <p:sp>
          <p:nvSpPr>
            <p:cNvPr id="322" name="Google Shape;322;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4"/>
          <p:cNvGrpSpPr/>
          <p:nvPr/>
        </p:nvGrpSpPr>
        <p:grpSpPr>
          <a:xfrm flipH="1">
            <a:off x="901712" y="1653625"/>
            <a:ext cx="175013" cy="27000"/>
            <a:chOff x="5662375" y="212375"/>
            <a:chExt cx="175013" cy="27000"/>
          </a:xfrm>
        </p:grpSpPr>
        <p:sp>
          <p:nvSpPr>
            <p:cNvPr id="326" name="Google Shape;326;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9" name="Google Shape;329;p24"/>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330" name="Google Shape;330;p24"/>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331" name="Google Shape;331;p24"/>
          <p:cNvGrpSpPr/>
          <p:nvPr/>
        </p:nvGrpSpPr>
        <p:grpSpPr>
          <a:xfrm rot="10800000">
            <a:off x="499400" y="3940925"/>
            <a:ext cx="581800" cy="582350"/>
            <a:chOff x="8064275" y="887850"/>
            <a:chExt cx="581800" cy="582350"/>
          </a:xfrm>
        </p:grpSpPr>
        <p:sp>
          <p:nvSpPr>
            <p:cNvPr id="332" name="Google Shape;33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24"/>
          <p:cNvGrpSpPr/>
          <p:nvPr/>
        </p:nvGrpSpPr>
        <p:grpSpPr>
          <a:xfrm rot="10800000">
            <a:off x="1819575" y="4586750"/>
            <a:ext cx="292025" cy="292575"/>
            <a:chOff x="7353050" y="316275"/>
            <a:chExt cx="292025" cy="292575"/>
          </a:xfrm>
        </p:grpSpPr>
        <p:sp>
          <p:nvSpPr>
            <p:cNvPr id="339" name="Google Shape;33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24"/>
          <p:cNvGrpSpPr/>
          <p:nvPr/>
        </p:nvGrpSpPr>
        <p:grpSpPr>
          <a:xfrm rot="10800000">
            <a:off x="212525" y="4645550"/>
            <a:ext cx="175000" cy="175000"/>
            <a:chOff x="8792300" y="321275"/>
            <a:chExt cx="175000" cy="175000"/>
          </a:xfrm>
        </p:grpSpPr>
        <p:sp>
          <p:nvSpPr>
            <p:cNvPr id="344" name="Google Shape;34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24"/>
          <p:cNvGrpSpPr/>
          <p:nvPr/>
        </p:nvGrpSpPr>
        <p:grpSpPr>
          <a:xfrm rot="10800000">
            <a:off x="480412" y="4852325"/>
            <a:ext cx="175013" cy="27000"/>
            <a:chOff x="5662375" y="212375"/>
            <a:chExt cx="175013" cy="27000"/>
          </a:xfrm>
        </p:grpSpPr>
        <p:sp>
          <p:nvSpPr>
            <p:cNvPr id="349" name="Google Shape;349;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24"/>
          <p:cNvGrpSpPr/>
          <p:nvPr/>
        </p:nvGrpSpPr>
        <p:grpSpPr>
          <a:xfrm rot="10800000">
            <a:off x="1054112" y="3898600"/>
            <a:ext cx="175013" cy="27000"/>
            <a:chOff x="5662375" y="212375"/>
            <a:chExt cx="175013" cy="27000"/>
          </a:xfrm>
        </p:grpSpPr>
        <p:sp>
          <p:nvSpPr>
            <p:cNvPr id="353" name="Google Shape;353;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6" name="Shape 3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357" name="Shape 357"/>
        <p:cNvGrpSpPr/>
        <p:nvPr/>
      </p:nvGrpSpPr>
      <p:grpSpPr>
        <a:xfrm>
          <a:off x="0" y="0"/>
          <a:ext cx="0" cy="0"/>
          <a:chOff x="0" y="0"/>
          <a:chExt cx="0" cy="0"/>
        </a:xfrm>
      </p:grpSpPr>
      <p:cxnSp>
        <p:nvCxnSpPr>
          <p:cNvPr id="358" name="Google Shape;358;p26"/>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359" name="Google Shape;359;p26"/>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360" name="Google Shape;360;p26"/>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361" name="Google Shape;361;p26"/>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362" name="Google Shape;362;p26"/>
          <p:cNvGrpSpPr/>
          <p:nvPr/>
        </p:nvGrpSpPr>
        <p:grpSpPr>
          <a:xfrm flipH="1" rot="5400000">
            <a:off x="7407333" y="1284925"/>
            <a:ext cx="581800" cy="582350"/>
            <a:chOff x="8064275" y="887850"/>
            <a:chExt cx="581800" cy="582350"/>
          </a:xfrm>
        </p:grpSpPr>
        <p:sp>
          <p:nvSpPr>
            <p:cNvPr id="363" name="Google Shape;363;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26"/>
          <p:cNvGrpSpPr/>
          <p:nvPr/>
        </p:nvGrpSpPr>
        <p:grpSpPr>
          <a:xfrm flipH="1" rot="5400000">
            <a:off x="7869720" y="2754200"/>
            <a:ext cx="292025" cy="292575"/>
            <a:chOff x="7353050" y="316275"/>
            <a:chExt cx="292025" cy="292575"/>
          </a:xfrm>
        </p:grpSpPr>
        <p:sp>
          <p:nvSpPr>
            <p:cNvPr id="370" name="Google Shape;370;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26"/>
          <p:cNvGrpSpPr/>
          <p:nvPr/>
        </p:nvGrpSpPr>
        <p:grpSpPr>
          <a:xfrm flipH="1" rot="5400000">
            <a:off x="8012458" y="178175"/>
            <a:ext cx="175000" cy="175000"/>
            <a:chOff x="8792300" y="321275"/>
            <a:chExt cx="175000" cy="175000"/>
          </a:xfrm>
        </p:grpSpPr>
        <p:sp>
          <p:nvSpPr>
            <p:cNvPr id="375" name="Google Shape;375;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26"/>
          <p:cNvGrpSpPr/>
          <p:nvPr/>
        </p:nvGrpSpPr>
        <p:grpSpPr>
          <a:xfrm rot="5400000">
            <a:off x="7551683" y="3879926"/>
            <a:ext cx="293111" cy="293388"/>
            <a:chOff x="3164039" y="430875"/>
            <a:chExt cx="293111" cy="293388"/>
          </a:xfrm>
        </p:grpSpPr>
        <p:sp>
          <p:nvSpPr>
            <p:cNvPr id="380" name="Google Shape;380;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26"/>
          <p:cNvGrpSpPr/>
          <p:nvPr/>
        </p:nvGrpSpPr>
        <p:grpSpPr>
          <a:xfrm flipH="1" rot="5400000">
            <a:off x="8259052" y="323144"/>
            <a:ext cx="175013" cy="27000"/>
            <a:chOff x="5662375" y="212375"/>
            <a:chExt cx="175013" cy="27000"/>
          </a:xfrm>
        </p:grpSpPr>
        <p:sp>
          <p:nvSpPr>
            <p:cNvPr id="387" name="Google Shape;387;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0" name="Google Shape;390;p26"/>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391" name="Google Shape;391;p26"/>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392" name="Google Shape;392;p26"/>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393" name="Google Shape;393;p26"/>
          <p:cNvGrpSpPr/>
          <p:nvPr/>
        </p:nvGrpSpPr>
        <p:grpSpPr>
          <a:xfrm rot="5400000">
            <a:off x="621475" y="4062025"/>
            <a:ext cx="581800" cy="582350"/>
            <a:chOff x="8064275" y="887850"/>
            <a:chExt cx="581800" cy="582350"/>
          </a:xfrm>
        </p:grpSpPr>
        <p:sp>
          <p:nvSpPr>
            <p:cNvPr id="394" name="Google Shape;394;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26"/>
          <p:cNvGrpSpPr/>
          <p:nvPr/>
        </p:nvGrpSpPr>
        <p:grpSpPr>
          <a:xfrm rot="5400000">
            <a:off x="1482825" y="3350800"/>
            <a:ext cx="292025" cy="292575"/>
            <a:chOff x="7353050" y="316275"/>
            <a:chExt cx="292025" cy="292575"/>
          </a:xfrm>
        </p:grpSpPr>
        <p:sp>
          <p:nvSpPr>
            <p:cNvPr id="401" name="Google Shape;401;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26"/>
          <p:cNvGrpSpPr/>
          <p:nvPr/>
        </p:nvGrpSpPr>
        <p:grpSpPr>
          <a:xfrm rot="5400000">
            <a:off x="1595125" y="4790325"/>
            <a:ext cx="175000" cy="175000"/>
            <a:chOff x="8792300" y="321275"/>
            <a:chExt cx="175000" cy="175000"/>
          </a:xfrm>
        </p:grpSpPr>
        <p:sp>
          <p:nvSpPr>
            <p:cNvPr id="406" name="Google Shape;406;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26"/>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6"/>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6"/>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6"/>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6"/>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6"/>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p26"/>
          <p:cNvGrpSpPr/>
          <p:nvPr/>
        </p:nvGrpSpPr>
        <p:grpSpPr>
          <a:xfrm rot="5400000">
            <a:off x="1701119" y="1515381"/>
            <a:ext cx="175013" cy="27000"/>
            <a:chOff x="5662375" y="212375"/>
            <a:chExt cx="175013" cy="27000"/>
          </a:xfrm>
        </p:grpSpPr>
        <p:sp>
          <p:nvSpPr>
            <p:cNvPr id="417" name="Google Shape;417;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26"/>
          <p:cNvGrpSpPr/>
          <p:nvPr/>
        </p:nvGrpSpPr>
        <p:grpSpPr>
          <a:xfrm rot="5400000">
            <a:off x="1819519" y="4562081"/>
            <a:ext cx="175013" cy="27000"/>
            <a:chOff x="5662375" y="212375"/>
            <a:chExt cx="175013" cy="27000"/>
          </a:xfrm>
        </p:grpSpPr>
        <p:sp>
          <p:nvSpPr>
            <p:cNvPr id="421" name="Google Shape;421;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26"/>
          <p:cNvGrpSpPr/>
          <p:nvPr/>
        </p:nvGrpSpPr>
        <p:grpSpPr>
          <a:xfrm rot="5400000">
            <a:off x="408594" y="4140781"/>
            <a:ext cx="175013" cy="27000"/>
            <a:chOff x="5662375" y="212375"/>
            <a:chExt cx="175013" cy="27000"/>
          </a:xfrm>
        </p:grpSpPr>
        <p:sp>
          <p:nvSpPr>
            <p:cNvPr id="425" name="Google Shape;425;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38.png"/><Relationship Id="rId6"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40.png"/><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37.png"/><Relationship Id="rId8"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pSp>
        <p:nvGrpSpPr>
          <p:cNvPr id="581" name="Google Shape;581;p1"/>
          <p:cNvGrpSpPr/>
          <p:nvPr/>
        </p:nvGrpSpPr>
        <p:grpSpPr>
          <a:xfrm>
            <a:off x="303210" y="959719"/>
            <a:ext cx="5343540" cy="4183680"/>
            <a:chOff x="469775" y="238125"/>
            <a:chExt cx="6679425" cy="5229600"/>
          </a:xfrm>
        </p:grpSpPr>
        <p:sp>
          <p:nvSpPr>
            <p:cNvPr id="582" name="Google Shape;582;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p1"/>
          <p:cNvSpPr txBox="1"/>
          <p:nvPr>
            <p:ph type="ctrTitle"/>
          </p:nvPr>
        </p:nvSpPr>
        <p:spPr>
          <a:xfrm>
            <a:off x="5563710" y="2339419"/>
            <a:ext cx="3264300" cy="1792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tr-TR" sz="5000">
                <a:solidFill>
                  <a:schemeClr val="dk2"/>
                </a:solidFill>
              </a:rPr>
              <a:t>SOLID</a:t>
            </a:r>
            <a:br>
              <a:rPr lang="tr-TR" sz="5000">
                <a:solidFill>
                  <a:schemeClr val="dk2"/>
                </a:solidFill>
              </a:rPr>
            </a:br>
            <a:r>
              <a:rPr lang="tr-TR" sz="5000">
                <a:solidFill>
                  <a:schemeClr val="dk2"/>
                </a:solidFill>
              </a:rPr>
              <a:t>PRINCIPLES</a:t>
            </a:r>
            <a:endParaRPr sz="5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g1527fb60624_0_9"/>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tr-TR"/>
              <a:t>…Open Closed Principle</a:t>
            </a:r>
            <a:endParaRPr/>
          </a:p>
        </p:txBody>
      </p:sp>
      <p:pic>
        <p:nvPicPr>
          <p:cNvPr id="1106" name="Google Shape;1106;g1527fb60624_0_9"/>
          <p:cNvPicPr preferRelativeResize="0"/>
          <p:nvPr/>
        </p:nvPicPr>
        <p:blipFill>
          <a:blip r:embed="rId3">
            <a:alphaModFix/>
          </a:blip>
          <a:stretch>
            <a:fillRect/>
          </a:stretch>
        </p:blipFill>
        <p:spPr>
          <a:xfrm>
            <a:off x="888750" y="1019478"/>
            <a:ext cx="4318714" cy="3927672"/>
          </a:xfrm>
          <a:prstGeom prst="rect">
            <a:avLst/>
          </a:prstGeom>
          <a:noFill/>
          <a:ln>
            <a:noFill/>
          </a:ln>
        </p:spPr>
      </p:pic>
      <p:pic>
        <p:nvPicPr>
          <p:cNvPr id="1107" name="Google Shape;1107;g1527fb60624_0_9"/>
          <p:cNvPicPr preferRelativeResize="0"/>
          <p:nvPr/>
        </p:nvPicPr>
        <p:blipFill>
          <a:blip r:embed="rId4">
            <a:alphaModFix/>
          </a:blip>
          <a:stretch>
            <a:fillRect/>
          </a:stretch>
        </p:blipFill>
        <p:spPr>
          <a:xfrm>
            <a:off x="5315898" y="1547001"/>
            <a:ext cx="2861825" cy="179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g1527fb60624_0_1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TR"/>
              <a:t>…Open Closed Principle</a:t>
            </a:r>
            <a:endParaRPr/>
          </a:p>
        </p:txBody>
      </p:sp>
      <p:pic>
        <p:nvPicPr>
          <p:cNvPr id="1113" name="Google Shape;1113;g1527fb60624_0_15"/>
          <p:cNvPicPr preferRelativeResize="0"/>
          <p:nvPr/>
        </p:nvPicPr>
        <p:blipFill>
          <a:blip r:embed="rId3">
            <a:alphaModFix/>
          </a:blip>
          <a:stretch>
            <a:fillRect/>
          </a:stretch>
        </p:blipFill>
        <p:spPr>
          <a:xfrm>
            <a:off x="2273550" y="1041428"/>
            <a:ext cx="3945444" cy="39276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0"/>
          <p:cNvSpPr txBox="1"/>
          <p:nvPr>
            <p:ph type="title"/>
          </p:nvPr>
        </p:nvSpPr>
        <p:spPr>
          <a:xfrm>
            <a:off x="2984500" y="2571750"/>
            <a:ext cx="3175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TR" sz="3200"/>
              <a:t>(L)Liskov Substitution Principle</a:t>
            </a:r>
            <a:endParaRPr sz="3200"/>
          </a:p>
        </p:txBody>
      </p:sp>
      <p:sp>
        <p:nvSpPr>
          <p:cNvPr id="1119" name="Google Shape;1119;p10"/>
          <p:cNvSpPr txBox="1"/>
          <p:nvPr>
            <p:ph idx="2" type="title"/>
          </p:nvPr>
        </p:nvSpPr>
        <p:spPr>
          <a:xfrm>
            <a:off x="3088200" y="102340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tr-TR"/>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1"/>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Liskov Substitution Principle</a:t>
            </a:r>
            <a:endParaRPr/>
          </a:p>
        </p:txBody>
      </p:sp>
      <p:pic>
        <p:nvPicPr>
          <p:cNvPr descr="metin içeren bir resim&#10;&#10;Açıklama otomatik olarak oluşturuldu" id="1125" name="Google Shape;1125;p11"/>
          <p:cNvPicPr preferRelativeResize="0"/>
          <p:nvPr/>
        </p:nvPicPr>
        <p:blipFill rotWithShape="1">
          <a:blip r:embed="rId3">
            <a:alphaModFix/>
          </a:blip>
          <a:srcRect b="0" l="0" r="0" t="0"/>
          <a:stretch/>
        </p:blipFill>
        <p:spPr>
          <a:xfrm>
            <a:off x="1079693" y="951786"/>
            <a:ext cx="6984614" cy="362021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2"/>
          <p:cNvSpPr txBox="1"/>
          <p:nvPr>
            <p:ph type="title"/>
          </p:nvPr>
        </p:nvSpPr>
        <p:spPr>
          <a:xfrm>
            <a:off x="2971800" y="2571750"/>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TR" sz="3200"/>
              <a:t>(I)Interface Segregation Principle</a:t>
            </a:r>
            <a:endParaRPr sz="3200"/>
          </a:p>
        </p:txBody>
      </p:sp>
      <p:sp>
        <p:nvSpPr>
          <p:cNvPr id="1131" name="Google Shape;1131;p12"/>
          <p:cNvSpPr txBox="1"/>
          <p:nvPr>
            <p:ph idx="2" type="title"/>
          </p:nvPr>
        </p:nvSpPr>
        <p:spPr>
          <a:xfrm>
            <a:off x="3088200" y="102340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tr-TR"/>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3"/>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sp>
        <p:nvSpPr>
          <p:cNvPr id="1137" name="Google Shape;1137;p13"/>
          <p:cNvSpPr txBox="1"/>
          <p:nvPr>
            <p:ph idx="1" type="subTitle"/>
          </p:nvPr>
        </p:nvSpPr>
        <p:spPr>
          <a:xfrm>
            <a:off x="3096275" y="4509575"/>
            <a:ext cx="5155800" cy="75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i="1" lang="tr-TR" sz="1200">
                <a:highlight>
                  <a:srgbClr val="FFFFFF"/>
                </a:highlight>
                <a:latin typeface="Fjalla One"/>
                <a:ea typeface="Fjalla One"/>
                <a:cs typeface="Fjalla One"/>
                <a:sym typeface="Fjalla One"/>
              </a:rPr>
              <a:t>“</a:t>
            </a:r>
            <a:r>
              <a:rPr i="1" lang="tr-TR" sz="1200">
                <a:highlight>
                  <a:srgbClr val="FFFFFF"/>
                </a:highlight>
                <a:latin typeface="Fjalla One"/>
                <a:ea typeface="Fjalla One"/>
                <a:cs typeface="Fjalla One"/>
                <a:sym typeface="Fjalla One"/>
              </a:rPr>
              <a:t>Clients should not be forced to depend upon interfaces that they do not use.</a:t>
            </a:r>
            <a:r>
              <a:rPr lang="tr-TR" sz="1200">
                <a:latin typeface="Fjalla One"/>
                <a:ea typeface="Fjalla One"/>
                <a:cs typeface="Fjalla One"/>
                <a:sym typeface="Fjalla One"/>
              </a:rPr>
              <a:t>”</a:t>
            </a:r>
            <a:endParaRPr sz="1200">
              <a:latin typeface="Fjalla One"/>
              <a:ea typeface="Fjalla One"/>
              <a:cs typeface="Fjalla One"/>
              <a:sym typeface="Fjalla One"/>
            </a:endParaRPr>
          </a:p>
          <a:p>
            <a:pPr indent="0" lvl="0" marL="0" rtl="0" algn="ctr">
              <a:lnSpc>
                <a:spcPct val="100000"/>
              </a:lnSpc>
              <a:spcBef>
                <a:spcPts val="0"/>
              </a:spcBef>
              <a:spcAft>
                <a:spcPts val="0"/>
              </a:spcAft>
              <a:buSzPts val="1600"/>
              <a:buNone/>
            </a:pPr>
            <a:r>
              <a:rPr lang="tr-TR" sz="1200">
                <a:latin typeface="Fjalla One"/>
                <a:ea typeface="Fjalla One"/>
                <a:cs typeface="Fjalla One"/>
                <a:sym typeface="Fjalla One"/>
              </a:rPr>
              <a:t>							</a:t>
            </a:r>
            <a:r>
              <a:rPr i="1" lang="tr-TR" sz="1200">
                <a:latin typeface="Fjalla One"/>
                <a:ea typeface="Fjalla One"/>
                <a:cs typeface="Fjalla One"/>
                <a:sym typeface="Fjalla One"/>
              </a:rPr>
              <a:t>Robert C. Martin</a:t>
            </a:r>
            <a:endParaRPr i="1" sz="1200">
              <a:latin typeface="Fjalla One"/>
              <a:ea typeface="Fjalla One"/>
              <a:cs typeface="Fjalla One"/>
              <a:sym typeface="Fjalla One"/>
            </a:endParaRPr>
          </a:p>
        </p:txBody>
      </p:sp>
      <p:pic>
        <p:nvPicPr>
          <p:cNvPr id="1138" name="Google Shape;1138;p13"/>
          <p:cNvPicPr preferRelativeResize="0"/>
          <p:nvPr/>
        </p:nvPicPr>
        <p:blipFill>
          <a:blip r:embed="rId3">
            <a:alphaModFix/>
          </a:blip>
          <a:stretch>
            <a:fillRect/>
          </a:stretch>
        </p:blipFill>
        <p:spPr>
          <a:xfrm>
            <a:off x="1642773" y="633900"/>
            <a:ext cx="5858464" cy="3875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g151743886c6_0_1"/>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44" name="Google Shape;1144;g151743886c6_0_1"/>
          <p:cNvPicPr preferRelativeResize="0"/>
          <p:nvPr/>
        </p:nvPicPr>
        <p:blipFill>
          <a:blip r:embed="rId3">
            <a:alphaModFix/>
          </a:blip>
          <a:stretch>
            <a:fillRect/>
          </a:stretch>
        </p:blipFill>
        <p:spPr>
          <a:xfrm>
            <a:off x="1168175" y="1854225"/>
            <a:ext cx="6807650" cy="1435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g151743886c6_0_8"/>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50" name="Google Shape;1150;g151743886c6_0_8"/>
          <p:cNvPicPr preferRelativeResize="0"/>
          <p:nvPr/>
        </p:nvPicPr>
        <p:blipFill>
          <a:blip r:embed="rId3">
            <a:alphaModFix/>
          </a:blip>
          <a:stretch>
            <a:fillRect/>
          </a:stretch>
        </p:blipFill>
        <p:spPr>
          <a:xfrm>
            <a:off x="2537037" y="646300"/>
            <a:ext cx="4069776" cy="4378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g151743886c6_0_14"/>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56" name="Google Shape;1156;g151743886c6_0_14"/>
          <p:cNvPicPr preferRelativeResize="0"/>
          <p:nvPr/>
        </p:nvPicPr>
        <p:blipFill>
          <a:blip r:embed="rId3">
            <a:alphaModFix/>
          </a:blip>
          <a:stretch>
            <a:fillRect/>
          </a:stretch>
        </p:blipFill>
        <p:spPr>
          <a:xfrm>
            <a:off x="1446750" y="646300"/>
            <a:ext cx="6250489" cy="4192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g151743886c6_0_25"/>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62" name="Google Shape;1162;g151743886c6_0_25"/>
          <p:cNvPicPr preferRelativeResize="0"/>
          <p:nvPr/>
        </p:nvPicPr>
        <p:blipFill>
          <a:blip r:embed="rId3">
            <a:alphaModFix/>
          </a:blip>
          <a:stretch>
            <a:fillRect/>
          </a:stretch>
        </p:blipFill>
        <p:spPr>
          <a:xfrm>
            <a:off x="1243425" y="808475"/>
            <a:ext cx="6656999" cy="352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2"/>
          <p:cNvSpPr txBox="1"/>
          <p:nvPr>
            <p:ph type="title"/>
          </p:nvPr>
        </p:nvSpPr>
        <p:spPr>
          <a:xfrm>
            <a:off x="1568774" y="429349"/>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sz="4800"/>
              <a:t>SOLID</a:t>
            </a:r>
            <a:endParaRPr sz="4800"/>
          </a:p>
        </p:txBody>
      </p:sp>
      <p:sp>
        <p:nvSpPr>
          <p:cNvPr id="781" name="Google Shape;781;p2"/>
          <p:cNvSpPr txBox="1"/>
          <p:nvPr>
            <p:ph idx="1" type="subTitle"/>
          </p:nvPr>
        </p:nvSpPr>
        <p:spPr>
          <a:xfrm>
            <a:off x="1623369" y="1604396"/>
            <a:ext cx="2878485" cy="3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tr-TR" sz="1800"/>
              <a:t>Single Responsibility</a:t>
            </a:r>
            <a:endParaRPr sz="1800"/>
          </a:p>
        </p:txBody>
      </p:sp>
      <p:sp>
        <p:nvSpPr>
          <p:cNvPr id="782" name="Google Shape;782;p2"/>
          <p:cNvSpPr txBox="1"/>
          <p:nvPr>
            <p:ph idx="2" type="subTitle"/>
          </p:nvPr>
        </p:nvSpPr>
        <p:spPr>
          <a:xfrm>
            <a:off x="1568774" y="2005434"/>
            <a:ext cx="3256493" cy="75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tr-TR" sz="1600"/>
              <a:t>«Bir sınıfın yalnızca bir sorumluluğu ve değişmesi için bir nedeni olmalıdır.»</a:t>
            </a:r>
            <a:endParaRPr>
              <a:latin typeface="Barlow Semi Condensed"/>
              <a:ea typeface="Barlow Semi Condensed"/>
              <a:cs typeface="Barlow Semi Condensed"/>
              <a:sym typeface="Barlow Semi Condensed"/>
            </a:endParaRPr>
          </a:p>
        </p:txBody>
      </p:sp>
      <p:sp>
        <p:nvSpPr>
          <p:cNvPr id="783" name="Google Shape;783;p2"/>
          <p:cNvSpPr txBox="1"/>
          <p:nvPr>
            <p:ph idx="3" type="subTitle"/>
          </p:nvPr>
        </p:nvSpPr>
        <p:spPr>
          <a:xfrm>
            <a:off x="5415070" y="1604396"/>
            <a:ext cx="3043238" cy="3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tr-TR" sz="1800">
                <a:solidFill>
                  <a:schemeClr val="accent1"/>
                </a:solidFill>
              </a:rPr>
              <a:t>Open Closed</a:t>
            </a:r>
            <a:r>
              <a:rPr lang="tr-TR" sz="1800"/>
              <a:t> </a:t>
            </a:r>
            <a:endParaRPr sz="1800">
              <a:solidFill>
                <a:schemeClr val="accent1"/>
              </a:solidFill>
            </a:endParaRPr>
          </a:p>
        </p:txBody>
      </p:sp>
      <p:sp>
        <p:nvSpPr>
          <p:cNvPr id="784" name="Google Shape;784;p2"/>
          <p:cNvSpPr txBox="1"/>
          <p:nvPr>
            <p:ph idx="4" type="subTitle"/>
          </p:nvPr>
        </p:nvSpPr>
        <p:spPr>
          <a:xfrm>
            <a:off x="5415069" y="1938528"/>
            <a:ext cx="3083405" cy="75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tr-TR" sz="1600">
                <a:latin typeface="Barlow Semi Condensed"/>
                <a:ea typeface="Barlow Semi Condensed"/>
                <a:cs typeface="Barlow Semi Condensed"/>
                <a:sym typeface="Barlow Semi Condensed"/>
              </a:rPr>
              <a:t>«Bir sınıf, genişletmeye açık, ancak değişiklik için kapalı olmalıdır.»</a:t>
            </a:r>
            <a:endParaRPr sz="1600">
              <a:latin typeface="Barlow Semi Condensed"/>
              <a:ea typeface="Barlow Semi Condensed"/>
              <a:cs typeface="Barlow Semi Condensed"/>
              <a:sym typeface="Barlow Semi Condensed"/>
            </a:endParaRPr>
          </a:p>
        </p:txBody>
      </p:sp>
      <p:sp>
        <p:nvSpPr>
          <p:cNvPr id="785" name="Google Shape;785;p2"/>
          <p:cNvSpPr txBox="1"/>
          <p:nvPr>
            <p:ph idx="5" type="subTitle"/>
          </p:nvPr>
        </p:nvSpPr>
        <p:spPr>
          <a:xfrm>
            <a:off x="904404" y="3174277"/>
            <a:ext cx="1945200" cy="3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tr-TR" sz="1800"/>
              <a:t>Liskov Substitution</a:t>
            </a:r>
            <a:endParaRPr/>
          </a:p>
        </p:txBody>
      </p:sp>
      <p:sp>
        <p:nvSpPr>
          <p:cNvPr id="786" name="Google Shape;786;p2"/>
          <p:cNvSpPr txBox="1"/>
          <p:nvPr>
            <p:ph idx="6" type="subTitle"/>
          </p:nvPr>
        </p:nvSpPr>
        <p:spPr>
          <a:xfrm>
            <a:off x="766615" y="3677813"/>
            <a:ext cx="2295996" cy="75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tr-TR" sz="1600"/>
              <a:t>«Alt türler, temel türleriyle değiştirilebilir olmalıdır»</a:t>
            </a:r>
            <a:endParaRPr>
              <a:latin typeface="Barlow Semi Condensed"/>
              <a:ea typeface="Barlow Semi Condensed"/>
              <a:cs typeface="Barlow Semi Condensed"/>
              <a:sym typeface="Barlow Semi Condensed"/>
            </a:endParaRPr>
          </a:p>
        </p:txBody>
      </p:sp>
      <p:sp>
        <p:nvSpPr>
          <p:cNvPr id="787" name="Google Shape;787;p2"/>
          <p:cNvSpPr txBox="1"/>
          <p:nvPr>
            <p:ph idx="7" type="subTitle"/>
          </p:nvPr>
        </p:nvSpPr>
        <p:spPr>
          <a:xfrm>
            <a:off x="3828518" y="3166630"/>
            <a:ext cx="2296704" cy="3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tr-TR" sz="1800">
                <a:solidFill>
                  <a:schemeClr val="accent1"/>
                </a:solidFill>
              </a:rPr>
              <a:t>Interface Segregation</a:t>
            </a:r>
            <a:endParaRPr/>
          </a:p>
        </p:txBody>
      </p:sp>
      <p:sp>
        <p:nvSpPr>
          <p:cNvPr id="788" name="Google Shape;788;p2"/>
          <p:cNvSpPr txBox="1"/>
          <p:nvPr>
            <p:ph idx="8" type="subTitle"/>
          </p:nvPr>
        </p:nvSpPr>
        <p:spPr>
          <a:xfrm>
            <a:off x="3828518" y="3523268"/>
            <a:ext cx="2296704" cy="75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tr-TR" sz="1600"/>
              <a:t>«Özelleştirilmiş birden fazla arayüz tek bir genel arayüzden iyidir.»</a:t>
            </a:r>
            <a:endParaRPr>
              <a:latin typeface="Barlow Semi Condensed"/>
              <a:ea typeface="Barlow Semi Condensed"/>
              <a:cs typeface="Barlow Semi Condensed"/>
              <a:sym typeface="Barlow Semi Condensed"/>
            </a:endParaRPr>
          </a:p>
        </p:txBody>
      </p:sp>
      <p:sp>
        <p:nvSpPr>
          <p:cNvPr id="789" name="Google Shape;789;p2"/>
          <p:cNvSpPr txBox="1"/>
          <p:nvPr/>
        </p:nvSpPr>
        <p:spPr>
          <a:xfrm>
            <a:off x="645526" y="1778182"/>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tr-TR" sz="7200" u="none" cap="none" strike="noStrike">
                <a:solidFill>
                  <a:schemeClr val="accent1"/>
                </a:solidFill>
                <a:latin typeface="Fjalla One"/>
                <a:ea typeface="Fjalla One"/>
                <a:cs typeface="Fjalla One"/>
                <a:sym typeface="Fjalla One"/>
              </a:rPr>
              <a:t>S</a:t>
            </a:r>
            <a:endParaRPr b="0" i="0" sz="7200" u="none" cap="none" strike="noStrike">
              <a:solidFill>
                <a:schemeClr val="accent1"/>
              </a:solidFill>
              <a:latin typeface="Fjalla One"/>
              <a:ea typeface="Fjalla One"/>
              <a:cs typeface="Fjalla One"/>
              <a:sym typeface="Fjalla One"/>
            </a:endParaRPr>
          </a:p>
        </p:txBody>
      </p:sp>
      <p:sp>
        <p:nvSpPr>
          <p:cNvPr id="790" name="Google Shape;790;p2"/>
          <p:cNvSpPr txBox="1"/>
          <p:nvPr/>
        </p:nvSpPr>
        <p:spPr>
          <a:xfrm>
            <a:off x="0" y="336531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tr-TR" sz="7200" u="none" cap="none" strike="noStrike">
                <a:solidFill>
                  <a:schemeClr val="accent1"/>
                </a:solidFill>
                <a:latin typeface="Fjalla One"/>
                <a:ea typeface="Fjalla One"/>
                <a:cs typeface="Fjalla One"/>
                <a:sym typeface="Fjalla One"/>
              </a:rPr>
              <a:t>L</a:t>
            </a:r>
            <a:endParaRPr b="0" i="0" sz="7200" u="none" cap="none" strike="noStrike">
              <a:solidFill>
                <a:schemeClr val="accent1"/>
              </a:solidFill>
              <a:latin typeface="Fjalla One"/>
              <a:ea typeface="Fjalla One"/>
              <a:cs typeface="Fjalla One"/>
              <a:sym typeface="Fjalla One"/>
            </a:endParaRPr>
          </a:p>
        </p:txBody>
      </p:sp>
      <p:sp>
        <p:nvSpPr>
          <p:cNvPr id="791" name="Google Shape;791;p2"/>
          <p:cNvSpPr txBox="1"/>
          <p:nvPr/>
        </p:nvSpPr>
        <p:spPr>
          <a:xfrm>
            <a:off x="3062611" y="336531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tr-TR" sz="7200" u="none" cap="none" strike="noStrike">
                <a:solidFill>
                  <a:schemeClr val="accent1"/>
                </a:solidFill>
                <a:latin typeface="Fjalla One"/>
                <a:ea typeface="Fjalla One"/>
                <a:cs typeface="Fjalla One"/>
                <a:sym typeface="Fjalla One"/>
              </a:rPr>
              <a:t>I</a:t>
            </a:r>
            <a:endParaRPr/>
          </a:p>
        </p:txBody>
      </p:sp>
      <p:sp>
        <p:nvSpPr>
          <p:cNvPr id="792" name="Google Shape;792;p2"/>
          <p:cNvSpPr txBox="1"/>
          <p:nvPr/>
        </p:nvSpPr>
        <p:spPr>
          <a:xfrm>
            <a:off x="4642418" y="168533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tr-TR" sz="7200" u="none" cap="none" strike="noStrike">
                <a:solidFill>
                  <a:schemeClr val="accent1"/>
                </a:solidFill>
                <a:latin typeface="Fjalla One"/>
                <a:ea typeface="Fjalla One"/>
                <a:cs typeface="Fjalla One"/>
                <a:sym typeface="Fjalla One"/>
              </a:rPr>
              <a:t>o</a:t>
            </a:r>
            <a:endParaRPr b="0" i="0" sz="7200" u="none" cap="none" strike="noStrike">
              <a:solidFill>
                <a:schemeClr val="accent1"/>
              </a:solidFill>
              <a:latin typeface="Fjalla One"/>
              <a:ea typeface="Fjalla One"/>
              <a:cs typeface="Fjalla One"/>
              <a:sym typeface="Fjalla One"/>
            </a:endParaRPr>
          </a:p>
        </p:txBody>
      </p:sp>
      <p:sp>
        <p:nvSpPr>
          <p:cNvPr id="793" name="Google Shape;793;p2"/>
          <p:cNvSpPr txBox="1"/>
          <p:nvPr/>
        </p:nvSpPr>
        <p:spPr>
          <a:xfrm>
            <a:off x="6004868" y="336531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tr-TR" sz="7200" u="none" cap="none" strike="noStrike">
                <a:solidFill>
                  <a:schemeClr val="accent1"/>
                </a:solidFill>
                <a:latin typeface="Fjalla One"/>
                <a:ea typeface="Fjalla One"/>
                <a:cs typeface="Fjalla One"/>
                <a:sym typeface="Fjalla One"/>
              </a:rPr>
              <a:t>D</a:t>
            </a:r>
            <a:endParaRPr/>
          </a:p>
        </p:txBody>
      </p:sp>
      <p:sp>
        <p:nvSpPr>
          <p:cNvPr id="794" name="Google Shape;794;p2"/>
          <p:cNvSpPr txBox="1"/>
          <p:nvPr/>
        </p:nvSpPr>
        <p:spPr>
          <a:xfrm>
            <a:off x="6956770" y="3177183"/>
            <a:ext cx="2187229" cy="3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chemeClr val="accent1"/>
                </a:solidFill>
                <a:latin typeface="Barlow Semi Condensed Medium"/>
                <a:ea typeface="Barlow Semi Condensed Medium"/>
                <a:cs typeface="Barlow Semi Condensed Medium"/>
                <a:sym typeface="Barlow Semi Condensed Medium"/>
              </a:rPr>
              <a:t>Dependency Inversion</a:t>
            </a:r>
            <a:endParaRPr b="0" i="0" sz="1400" u="none" cap="none" strike="noStrike">
              <a:solidFill>
                <a:schemeClr val="accent1"/>
              </a:solidFill>
              <a:latin typeface="Barlow Semi Condensed Medium"/>
              <a:ea typeface="Barlow Semi Condensed Medium"/>
              <a:cs typeface="Barlow Semi Condensed Medium"/>
              <a:sym typeface="Barlow Semi Condensed Medium"/>
            </a:endParaRPr>
          </a:p>
        </p:txBody>
      </p:sp>
      <p:sp>
        <p:nvSpPr>
          <p:cNvPr id="795" name="Google Shape;795;p2"/>
          <p:cNvSpPr txBox="1"/>
          <p:nvPr/>
        </p:nvSpPr>
        <p:spPr>
          <a:xfrm>
            <a:off x="6956771" y="3552056"/>
            <a:ext cx="1993500" cy="75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tr-TR" sz="1600" u="none" cap="none" strike="noStrike">
                <a:solidFill>
                  <a:schemeClr val="dk2"/>
                </a:solidFill>
                <a:latin typeface="Barlow Semi Condensed"/>
                <a:ea typeface="Barlow Semi Condensed"/>
                <a:cs typeface="Barlow Semi Condensed"/>
                <a:sym typeface="Barlow Semi Condensed"/>
              </a:rPr>
              <a:t>«Somut sınıflardan çok Abstract sınıflara güvenmeliyiz.»</a:t>
            </a:r>
            <a:endParaRPr b="0" i="0" sz="1600" u="none" cap="none" strike="noStrike">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g151743886c6_0_20"/>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68" name="Google Shape;1168;g151743886c6_0_20"/>
          <p:cNvPicPr preferRelativeResize="0"/>
          <p:nvPr/>
        </p:nvPicPr>
        <p:blipFill>
          <a:blip r:embed="rId3">
            <a:alphaModFix/>
          </a:blip>
          <a:stretch>
            <a:fillRect/>
          </a:stretch>
        </p:blipFill>
        <p:spPr>
          <a:xfrm>
            <a:off x="1039763" y="1370075"/>
            <a:ext cx="7064474" cy="899525"/>
          </a:xfrm>
          <a:prstGeom prst="rect">
            <a:avLst/>
          </a:prstGeom>
          <a:noFill/>
          <a:ln>
            <a:noFill/>
          </a:ln>
        </p:spPr>
      </p:pic>
      <p:pic>
        <p:nvPicPr>
          <p:cNvPr id="1169" name="Google Shape;1169;g151743886c6_0_20"/>
          <p:cNvPicPr preferRelativeResize="0"/>
          <p:nvPr/>
        </p:nvPicPr>
        <p:blipFill>
          <a:blip r:embed="rId4">
            <a:alphaModFix/>
          </a:blip>
          <a:stretch>
            <a:fillRect/>
          </a:stretch>
        </p:blipFill>
        <p:spPr>
          <a:xfrm>
            <a:off x="1039675" y="3464375"/>
            <a:ext cx="7064475" cy="91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g151743886c6_0_34"/>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75" name="Google Shape;1175;g151743886c6_0_34"/>
          <p:cNvPicPr preferRelativeResize="0"/>
          <p:nvPr/>
        </p:nvPicPr>
        <p:blipFill>
          <a:blip r:embed="rId3">
            <a:alphaModFix/>
          </a:blip>
          <a:stretch>
            <a:fillRect/>
          </a:stretch>
        </p:blipFill>
        <p:spPr>
          <a:xfrm>
            <a:off x="1274238" y="753850"/>
            <a:ext cx="6595520" cy="419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g151743886c6_0_41"/>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81" name="Google Shape;1181;g151743886c6_0_41"/>
          <p:cNvPicPr preferRelativeResize="0"/>
          <p:nvPr/>
        </p:nvPicPr>
        <p:blipFill>
          <a:blip r:embed="rId3">
            <a:alphaModFix/>
          </a:blip>
          <a:stretch>
            <a:fillRect/>
          </a:stretch>
        </p:blipFill>
        <p:spPr>
          <a:xfrm>
            <a:off x="2299075" y="646300"/>
            <a:ext cx="4545849" cy="4384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g151743886c6_0_47"/>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87" name="Google Shape;1187;g151743886c6_0_47"/>
          <p:cNvPicPr preferRelativeResize="0"/>
          <p:nvPr/>
        </p:nvPicPr>
        <p:blipFill>
          <a:blip r:embed="rId3">
            <a:alphaModFix/>
          </a:blip>
          <a:stretch>
            <a:fillRect/>
          </a:stretch>
        </p:blipFill>
        <p:spPr>
          <a:xfrm>
            <a:off x="2171088" y="646300"/>
            <a:ext cx="4801676" cy="440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g151743886c6_0_322"/>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a:t>
            </a:r>
            <a:r>
              <a:rPr lang="tr-TR" sz="2800"/>
              <a:t>Interface Segregation Principle</a:t>
            </a:r>
            <a:endParaRPr/>
          </a:p>
        </p:txBody>
      </p:sp>
      <p:pic>
        <p:nvPicPr>
          <p:cNvPr id="1193" name="Google Shape;1193;g151743886c6_0_322"/>
          <p:cNvPicPr preferRelativeResize="0"/>
          <p:nvPr/>
        </p:nvPicPr>
        <p:blipFill>
          <a:blip r:embed="rId3">
            <a:alphaModFix/>
          </a:blip>
          <a:stretch>
            <a:fillRect/>
          </a:stretch>
        </p:blipFill>
        <p:spPr>
          <a:xfrm>
            <a:off x="1518838" y="646300"/>
            <a:ext cx="6106322" cy="4192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grpSp>
        <p:nvGrpSpPr>
          <p:cNvPr id="1198" name="Google Shape;1198;g151743886c6_0_53"/>
          <p:cNvGrpSpPr/>
          <p:nvPr/>
        </p:nvGrpSpPr>
        <p:grpSpPr>
          <a:xfrm>
            <a:off x="745135" y="275266"/>
            <a:ext cx="635100" cy="734640"/>
            <a:chOff x="731647" y="573573"/>
            <a:chExt cx="635100" cy="734640"/>
          </a:xfrm>
        </p:grpSpPr>
        <p:grpSp>
          <p:nvGrpSpPr>
            <p:cNvPr id="1199" name="Google Shape;1199;g151743886c6_0_53"/>
            <p:cNvGrpSpPr/>
            <p:nvPr/>
          </p:nvGrpSpPr>
          <p:grpSpPr>
            <a:xfrm>
              <a:off x="731647" y="573573"/>
              <a:ext cx="635100" cy="635100"/>
              <a:chOff x="917231" y="750460"/>
              <a:chExt cx="635100" cy="635100"/>
            </a:xfrm>
          </p:grpSpPr>
          <p:sp>
            <p:nvSpPr>
              <p:cNvPr id="1200" name="Google Shape;1200;g151743886c6_0_5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51743886c6_0_5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2" name="Google Shape;1202;g151743886c6_0_53"/>
            <p:cNvGrpSpPr/>
            <p:nvPr/>
          </p:nvGrpSpPr>
          <p:grpSpPr>
            <a:xfrm>
              <a:off x="961679" y="1281213"/>
              <a:ext cx="175013" cy="27000"/>
              <a:chOff x="5662375" y="212375"/>
              <a:chExt cx="175013" cy="27000"/>
            </a:xfrm>
          </p:grpSpPr>
          <p:sp>
            <p:nvSpPr>
              <p:cNvPr id="1203" name="Google Shape;1203;g151743886c6_0_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4" name="Google Shape;1204;g151743886c6_0_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5" name="Google Shape;1205;g151743886c6_0_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206" name="Google Shape;1206;g151743886c6_0_53"/>
          <p:cNvGrpSpPr/>
          <p:nvPr/>
        </p:nvGrpSpPr>
        <p:grpSpPr>
          <a:xfrm>
            <a:off x="745135" y="1325008"/>
            <a:ext cx="635100" cy="733491"/>
            <a:chOff x="731647" y="1650460"/>
            <a:chExt cx="635100" cy="733491"/>
          </a:xfrm>
        </p:grpSpPr>
        <p:grpSp>
          <p:nvGrpSpPr>
            <p:cNvPr id="1207" name="Google Shape;1207;g151743886c6_0_53"/>
            <p:cNvGrpSpPr/>
            <p:nvPr/>
          </p:nvGrpSpPr>
          <p:grpSpPr>
            <a:xfrm>
              <a:off x="731647" y="1650460"/>
              <a:ext cx="635100" cy="635100"/>
              <a:chOff x="917231" y="1827973"/>
              <a:chExt cx="635100" cy="635100"/>
            </a:xfrm>
          </p:grpSpPr>
          <p:sp>
            <p:nvSpPr>
              <p:cNvPr id="1208" name="Google Shape;1208;g151743886c6_0_5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151743886c6_0_5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0" name="Google Shape;1210;g151743886c6_0_53"/>
            <p:cNvGrpSpPr/>
            <p:nvPr/>
          </p:nvGrpSpPr>
          <p:grpSpPr>
            <a:xfrm>
              <a:off x="961679" y="2356951"/>
              <a:ext cx="175013" cy="27000"/>
              <a:chOff x="5662375" y="212375"/>
              <a:chExt cx="175013" cy="27000"/>
            </a:xfrm>
          </p:grpSpPr>
          <p:sp>
            <p:nvSpPr>
              <p:cNvPr id="1211" name="Google Shape;1211;g151743886c6_0_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2" name="Google Shape;1212;g151743886c6_0_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13" name="Google Shape;1213;g151743886c6_0_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214" name="Google Shape;1214;g151743886c6_0_53"/>
          <p:cNvGrpSpPr/>
          <p:nvPr/>
        </p:nvGrpSpPr>
        <p:grpSpPr>
          <a:xfrm>
            <a:off x="745121" y="2604439"/>
            <a:ext cx="635100" cy="734983"/>
            <a:chOff x="731647" y="2728277"/>
            <a:chExt cx="635100" cy="734983"/>
          </a:xfrm>
        </p:grpSpPr>
        <p:grpSp>
          <p:nvGrpSpPr>
            <p:cNvPr id="1215" name="Google Shape;1215;g151743886c6_0_53"/>
            <p:cNvGrpSpPr/>
            <p:nvPr/>
          </p:nvGrpSpPr>
          <p:grpSpPr>
            <a:xfrm>
              <a:off x="731647" y="2728277"/>
              <a:ext cx="635100" cy="635100"/>
              <a:chOff x="917231" y="2905502"/>
              <a:chExt cx="635100" cy="635100"/>
            </a:xfrm>
          </p:grpSpPr>
          <p:sp>
            <p:nvSpPr>
              <p:cNvPr id="1216" name="Google Shape;1216;g151743886c6_0_5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51743886c6_0_5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g151743886c6_0_53"/>
            <p:cNvGrpSpPr/>
            <p:nvPr/>
          </p:nvGrpSpPr>
          <p:grpSpPr>
            <a:xfrm>
              <a:off x="961679" y="3436260"/>
              <a:ext cx="175013" cy="27000"/>
              <a:chOff x="5662375" y="212375"/>
              <a:chExt cx="175013" cy="27000"/>
            </a:xfrm>
          </p:grpSpPr>
          <p:sp>
            <p:nvSpPr>
              <p:cNvPr id="1219" name="Google Shape;1219;g151743886c6_0_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20" name="Google Shape;1220;g151743886c6_0_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21" name="Google Shape;1221;g151743886c6_0_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222" name="Google Shape;1222;g151743886c6_0_53"/>
          <p:cNvGrpSpPr/>
          <p:nvPr/>
        </p:nvGrpSpPr>
        <p:grpSpPr>
          <a:xfrm>
            <a:off x="724872" y="4068384"/>
            <a:ext cx="635100" cy="734704"/>
            <a:chOff x="731647" y="3806675"/>
            <a:chExt cx="635100" cy="734704"/>
          </a:xfrm>
        </p:grpSpPr>
        <p:grpSp>
          <p:nvGrpSpPr>
            <p:cNvPr id="1223" name="Google Shape;1223;g151743886c6_0_53"/>
            <p:cNvGrpSpPr/>
            <p:nvPr/>
          </p:nvGrpSpPr>
          <p:grpSpPr>
            <a:xfrm>
              <a:off x="731647" y="3806675"/>
              <a:ext cx="635100" cy="635100"/>
              <a:chOff x="917231" y="3983097"/>
              <a:chExt cx="635100" cy="635100"/>
            </a:xfrm>
          </p:grpSpPr>
          <p:sp>
            <p:nvSpPr>
              <p:cNvPr id="1224" name="Google Shape;1224;g151743886c6_0_5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51743886c6_0_5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6" name="Google Shape;1226;g151743886c6_0_53"/>
            <p:cNvGrpSpPr/>
            <p:nvPr/>
          </p:nvGrpSpPr>
          <p:grpSpPr>
            <a:xfrm>
              <a:off x="961679" y="4514379"/>
              <a:ext cx="175013" cy="27000"/>
              <a:chOff x="5662375" y="212375"/>
              <a:chExt cx="175013" cy="27000"/>
            </a:xfrm>
          </p:grpSpPr>
          <p:sp>
            <p:nvSpPr>
              <p:cNvPr id="1227" name="Google Shape;1227;g151743886c6_0_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28" name="Google Shape;1228;g151743886c6_0_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29" name="Google Shape;1229;g151743886c6_0_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230" name="Google Shape;1230;g151743886c6_0_53"/>
          <p:cNvSpPr txBox="1"/>
          <p:nvPr>
            <p:ph idx="2" type="subTitle"/>
          </p:nvPr>
        </p:nvSpPr>
        <p:spPr>
          <a:xfrm>
            <a:off x="1769800" y="275282"/>
            <a:ext cx="38400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TR" sz="1200"/>
              <a:t>Yeni kahve makinesi bir </a:t>
            </a:r>
            <a:r>
              <a:rPr i="1" lang="tr-TR" sz="1200"/>
              <a:t>FilterCoffeeMachine</a:t>
            </a:r>
            <a:r>
              <a:rPr lang="tr-TR" sz="1200"/>
              <a:t> veya bir </a:t>
            </a:r>
            <a:r>
              <a:rPr i="1" lang="tr-TR" sz="1200"/>
              <a:t>EspressoCoffeeMachine</a:t>
            </a:r>
            <a:r>
              <a:rPr lang="tr-TR" sz="1200"/>
              <a:t> ise bu durumda, yalnızca ilgili interface'i uygulamak yeterlidir.</a:t>
            </a:r>
            <a:endParaRPr sz="1200"/>
          </a:p>
          <a:p>
            <a:pPr indent="0" lvl="0" marL="0" rtl="0" algn="ctr">
              <a:lnSpc>
                <a:spcPct val="100000"/>
              </a:lnSpc>
              <a:spcBef>
                <a:spcPts val="0"/>
              </a:spcBef>
              <a:spcAft>
                <a:spcPts val="0"/>
              </a:spcAft>
              <a:buClr>
                <a:schemeClr val="dk1"/>
              </a:buClr>
              <a:buSzPts val="1100"/>
              <a:buFont typeface="Arial"/>
              <a:buNone/>
            </a:pPr>
            <a:r>
              <a:t/>
            </a:r>
            <a:endParaRPr sz="1200"/>
          </a:p>
        </p:txBody>
      </p:sp>
      <p:sp>
        <p:nvSpPr>
          <p:cNvPr id="1231" name="Google Shape;1231;g151743886c6_0_53"/>
          <p:cNvSpPr txBox="1"/>
          <p:nvPr>
            <p:ph idx="4" type="subTitle"/>
          </p:nvPr>
        </p:nvSpPr>
        <p:spPr>
          <a:xfrm>
            <a:off x="1769788" y="1330368"/>
            <a:ext cx="38400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tr-TR" sz="1200"/>
              <a:t> Yeni kahve makinesi </a:t>
            </a:r>
            <a:r>
              <a:rPr b="1" lang="tr-TR" sz="1200"/>
              <a:t>hem filtre kahve ve hem de espresso </a:t>
            </a:r>
            <a:r>
              <a:rPr lang="tr-TR" sz="1200"/>
              <a:t>demlemektedir. Bu durumda gerekli sınıfın artık her iki interface'i de uygulaması gerekmektedir; </a:t>
            </a:r>
            <a:r>
              <a:rPr i="1" lang="tr-TR" sz="1200"/>
              <a:t>FilterCoffeeMachine</a:t>
            </a:r>
            <a:r>
              <a:rPr lang="tr-TR" sz="1200"/>
              <a:t> ve </a:t>
            </a:r>
            <a:r>
              <a:rPr i="1" lang="tr-TR" sz="1200"/>
              <a:t>EspressoCoffeeMachine</a:t>
            </a:r>
            <a:r>
              <a:rPr lang="tr-TR" sz="1200"/>
              <a:t>.</a:t>
            </a:r>
            <a:endParaRPr sz="1200"/>
          </a:p>
        </p:txBody>
      </p:sp>
      <p:sp>
        <p:nvSpPr>
          <p:cNvPr id="1232" name="Google Shape;1232;g151743886c6_0_53"/>
          <p:cNvSpPr txBox="1"/>
          <p:nvPr>
            <p:ph idx="6" type="subTitle"/>
          </p:nvPr>
        </p:nvSpPr>
        <p:spPr>
          <a:xfrm>
            <a:off x="1769800" y="2511700"/>
            <a:ext cx="3840000" cy="206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tr-TR" sz="1200"/>
              <a:t> Yeni kahve makinesi </a:t>
            </a:r>
            <a:r>
              <a:rPr b="1" lang="tr-TR" sz="1200"/>
              <a:t>diğer ikisinden tamamen farklı </a:t>
            </a:r>
            <a:r>
              <a:rPr lang="tr-TR" sz="1200"/>
              <a:t>olsun. Örneğin çay veya diğer sıcak içecekleri yapmak için de kullanılabilecek pad makinelerinden biri olsun. Bu durumda </a:t>
            </a:r>
            <a:r>
              <a:rPr b="1" lang="tr-TR" sz="1200"/>
              <a:t>yeni bir interface oluşturmak</a:t>
            </a:r>
            <a:r>
              <a:rPr lang="tr-TR" sz="1200"/>
              <a:t> ve </a:t>
            </a:r>
            <a:r>
              <a:rPr i="1" lang="tr-TR" sz="1200"/>
              <a:t>CoffeeMachine </a:t>
            </a:r>
            <a:r>
              <a:rPr lang="tr-TR" sz="1200"/>
              <a:t>interface'ini genişletmek isteyip istemediğimize karar vermek gerekir. </a:t>
            </a:r>
            <a:endParaRPr sz="1200"/>
          </a:p>
          <a:p>
            <a:pPr indent="0" lvl="0" marL="0" rtl="0" algn="ctr">
              <a:lnSpc>
                <a:spcPct val="100000"/>
              </a:lnSpc>
              <a:spcBef>
                <a:spcPts val="0"/>
              </a:spcBef>
              <a:spcAft>
                <a:spcPts val="0"/>
              </a:spcAft>
              <a:buNone/>
            </a:pPr>
            <a:r>
              <a:t/>
            </a:r>
            <a:endParaRPr sz="1200"/>
          </a:p>
          <a:p>
            <a:pPr indent="0" lvl="0" marL="0" rtl="0" algn="ctr">
              <a:lnSpc>
                <a:spcPct val="100000"/>
              </a:lnSpc>
              <a:spcBef>
                <a:spcPts val="0"/>
              </a:spcBef>
              <a:spcAft>
                <a:spcPts val="0"/>
              </a:spcAft>
              <a:buClr>
                <a:schemeClr val="dk1"/>
              </a:buClr>
              <a:buSzPts val="1100"/>
              <a:buFont typeface="Arial"/>
              <a:buNone/>
            </a:pPr>
            <a:r>
              <a:t/>
            </a:r>
            <a:endParaRPr sz="1200"/>
          </a:p>
        </p:txBody>
      </p:sp>
      <p:sp>
        <p:nvSpPr>
          <p:cNvPr id="1233" name="Google Shape;1233;g151743886c6_0_53"/>
          <p:cNvSpPr txBox="1"/>
          <p:nvPr>
            <p:ph idx="9" type="title"/>
          </p:nvPr>
        </p:nvSpPr>
        <p:spPr>
          <a:xfrm>
            <a:off x="813816" y="83435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s</a:t>
            </a:r>
            <a:endParaRPr/>
          </a:p>
        </p:txBody>
      </p:sp>
      <p:sp>
        <p:nvSpPr>
          <p:cNvPr id="1234" name="Google Shape;1234;g151743886c6_0_53"/>
          <p:cNvSpPr txBox="1"/>
          <p:nvPr>
            <p:ph idx="13" type="title"/>
          </p:nvPr>
        </p:nvSpPr>
        <p:spPr>
          <a:xfrm>
            <a:off x="834035" y="1444668"/>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2</a:t>
            </a:r>
            <a:endParaRPr/>
          </a:p>
        </p:txBody>
      </p:sp>
      <p:sp>
        <p:nvSpPr>
          <p:cNvPr id="1235" name="Google Shape;1235;g151743886c6_0_53"/>
          <p:cNvSpPr txBox="1"/>
          <p:nvPr>
            <p:ph idx="14" type="title"/>
          </p:nvPr>
        </p:nvSpPr>
        <p:spPr>
          <a:xfrm>
            <a:off x="827290" y="2756523"/>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3</a:t>
            </a:r>
            <a:endParaRPr/>
          </a:p>
        </p:txBody>
      </p:sp>
      <p:sp>
        <p:nvSpPr>
          <p:cNvPr id="1236" name="Google Shape;1236;g151743886c6_0_53"/>
          <p:cNvSpPr txBox="1"/>
          <p:nvPr>
            <p:ph idx="15" type="title"/>
          </p:nvPr>
        </p:nvSpPr>
        <p:spPr>
          <a:xfrm>
            <a:off x="813816" y="421716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4</a:t>
            </a:r>
            <a:endParaRPr/>
          </a:p>
        </p:txBody>
      </p:sp>
      <p:sp>
        <p:nvSpPr>
          <p:cNvPr id="1237" name="Google Shape;1237;g151743886c6_0_53"/>
          <p:cNvSpPr txBox="1"/>
          <p:nvPr/>
        </p:nvSpPr>
        <p:spPr>
          <a:xfrm>
            <a:off x="834035" y="431641"/>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lang="tr-TR" sz="2000">
                <a:solidFill>
                  <a:schemeClr val="lt1"/>
                </a:solidFill>
                <a:latin typeface="Fjalla One"/>
                <a:ea typeface="Fjalla One"/>
                <a:cs typeface="Fjalla One"/>
                <a:sym typeface="Fjalla One"/>
              </a:rPr>
              <a:t>1</a:t>
            </a:r>
            <a:endParaRPr/>
          </a:p>
        </p:txBody>
      </p:sp>
      <p:sp>
        <p:nvSpPr>
          <p:cNvPr id="1238" name="Google Shape;1238;g151743886c6_0_53"/>
          <p:cNvSpPr txBox="1"/>
          <p:nvPr/>
        </p:nvSpPr>
        <p:spPr>
          <a:xfrm>
            <a:off x="1769800" y="3976575"/>
            <a:ext cx="3840000" cy="165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tr-TR" sz="1200">
                <a:solidFill>
                  <a:schemeClr val="dk2"/>
                </a:solidFill>
                <a:latin typeface="Barlow Semi Condensed"/>
                <a:ea typeface="Barlow Semi Condensed"/>
                <a:cs typeface="Barlow Semi Condensed"/>
                <a:sym typeface="Barlow Semi Condensed"/>
              </a:rPr>
              <a:t>Yeni kahve makinesi yeni işlevlerle birlikte filtre kahve ve espresso yapmak için de kullanılabilmektedir. Bu durumda, yeni işlevsellik için </a:t>
            </a:r>
            <a:r>
              <a:rPr b="1" lang="tr-TR" sz="1200">
                <a:solidFill>
                  <a:schemeClr val="dk2"/>
                </a:solidFill>
                <a:latin typeface="Barlow Semi Condensed"/>
                <a:ea typeface="Barlow Semi Condensed"/>
                <a:cs typeface="Barlow Semi Condensed"/>
                <a:sym typeface="Barlow Semi Condensed"/>
              </a:rPr>
              <a:t>yeni bir arayüz</a:t>
            </a:r>
            <a:r>
              <a:rPr lang="tr-TR" sz="1200">
                <a:solidFill>
                  <a:schemeClr val="dk2"/>
                </a:solidFill>
                <a:latin typeface="Barlow Semi Condensed"/>
                <a:ea typeface="Barlow Semi Condensed"/>
                <a:cs typeface="Barlow Semi Condensed"/>
                <a:sym typeface="Barlow Semi Condensed"/>
              </a:rPr>
              <a:t> tanımlamak gerekir. </a:t>
            </a:r>
            <a:endParaRPr sz="1200">
              <a:solidFill>
                <a:schemeClr val="dk2"/>
              </a:solidFill>
              <a:latin typeface="Barlow Semi Condensed"/>
              <a:ea typeface="Barlow Semi Condensed"/>
              <a:cs typeface="Barlow Semi Condensed"/>
              <a:sym typeface="Barlow Semi Condensed"/>
            </a:endParaRPr>
          </a:p>
        </p:txBody>
      </p:sp>
      <p:pic>
        <p:nvPicPr>
          <p:cNvPr id="1239" name="Google Shape;1239;g151743886c6_0_53"/>
          <p:cNvPicPr preferRelativeResize="0"/>
          <p:nvPr/>
        </p:nvPicPr>
        <p:blipFill>
          <a:blip r:embed="rId3">
            <a:alphaModFix/>
          </a:blip>
          <a:stretch>
            <a:fillRect/>
          </a:stretch>
        </p:blipFill>
        <p:spPr>
          <a:xfrm>
            <a:off x="5381220" y="2385475"/>
            <a:ext cx="3709004" cy="2700450"/>
          </a:xfrm>
          <a:prstGeom prst="rect">
            <a:avLst/>
          </a:prstGeom>
          <a:noFill/>
          <a:ln>
            <a:noFill/>
          </a:ln>
        </p:spPr>
      </p:pic>
      <p:pic>
        <p:nvPicPr>
          <p:cNvPr id="1240" name="Google Shape;1240;g151743886c6_0_53"/>
          <p:cNvPicPr preferRelativeResize="0"/>
          <p:nvPr/>
        </p:nvPicPr>
        <p:blipFill>
          <a:blip r:embed="rId4">
            <a:alphaModFix/>
          </a:blip>
          <a:stretch>
            <a:fillRect/>
          </a:stretch>
        </p:blipFill>
        <p:spPr>
          <a:xfrm>
            <a:off x="6605138" y="3689300"/>
            <a:ext cx="184150" cy="184150"/>
          </a:xfrm>
          <a:prstGeom prst="rect">
            <a:avLst/>
          </a:prstGeom>
          <a:noFill/>
          <a:ln>
            <a:noFill/>
          </a:ln>
        </p:spPr>
      </p:pic>
      <p:pic>
        <p:nvPicPr>
          <p:cNvPr id="1241" name="Google Shape;1241;g151743886c6_0_53"/>
          <p:cNvPicPr preferRelativeResize="0"/>
          <p:nvPr/>
        </p:nvPicPr>
        <p:blipFill>
          <a:blip r:embed="rId5">
            <a:alphaModFix/>
          </a:blip>
          <a:stretch>
            <a:fillRect/>
          </a:stretch>
        </p:blipFill>
        <p:spPr>
          <a:xfrm>
            <a:off x="7430546" y="3541071"/>
            <a:ext cx="184150" cy="184150"/>
          </a:xfrm>
          <a:prstGeom prst="rect">
            <a:avLst/>
          </a:prstGeom>
          <a:noFill/>
          <a:ln>
            <a:noFill/>
          </a:ln>
        </p:spPr>
      </p:pic>
      <p:pic>
        <p:nvPicPr>
          <p:cNvPr id="1242" name="Google Shape;1242;g151743886c6_0_53"/>
          <p:cNvPicPr preferRelativeResize="0"/>
          <p:nvPr/>
        </p:nvPicPr>
        <p:blipFill>
          <a:blip r:embed="rId6">
            <a:alphaModFix/>
          </a:blip>
          <a:stretch>
            <a:fillRect/>
          </a:stretch>
        </p:blipFill>
        <p:spPr>
          <a:xfrm>
            <a:off x="7874375" y="3700127"/>
            <a:ext cx="184150" cy="162485"/>
          </a:xfrm>
          <a:prstGeom prst="rect">
            <a:avLst/>
          </a:prstGeom>
          <a:noFill/>
          <a:ln>
            <a:noFill/>
          </a:ln>
        </p:spPr>
      </p:pic>
      <p:sp>
        <p:nvSpPr>
          <p:cNvPr id="1243" name="Google Shape;1243;g151743886c6_0_53"/>
          <p:cNvSpPr txBox="1"/>
          <p:nvPr/>
        </p:nvSpPr>
        <p:spPr>
          <a:xfrm>
            <a:off x="6182225" y="332425"/>
            <a:ext cx="2680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TR" sz="1800">
                <a:latin typeface="Barlow Semi Condensed"/>
                <a:ea typeface="Barlow Semi Condensed"/>
                <a:cs typeface="Barlow Semi Condensed"/>
                <a:sym typeface="Barlow Semi Condensed"/>
              </a:rPr>
              <a:t>… U</a:t>
            </a:r>
            <a:r>
              <a:rPr lang="tr-TR" sz="1800">
                <a:latin typeface="Barlow Semi Condensed SemiBold"/>
                <a:ea typeface="Barlow Semi Condensed SemiBold"/>
                <a:cs typeface="Barlow Semi Condensed SemiBold"/>
                <a:sym typeface="Barlow Semi Condensed SemiBold"/>
              </a:rPr>
              <a:t>ygulamayı Genişletmek</a:t>
            </a:r>
            <a:endParaRPr sz="1800">
              <a:latin typeface="Barlow Semi Condensed SemiBold"/>
              <a:ea typeface="Barlow Semi Condensed SemiBold"/>
              <a:cs typeface="Barlow Semi Condensed SemiBold"/>
              <a:sym typeface="Barlow Semi Condensed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4"/>
          <p:cNvSpPr txBox="1"/>
          <p:nvPr>
            <p:ph type="title"/>
          </p:nvPr>
        </p:nvSpPr>
        <p:spPr>
          <a:xfrm>
            <a:off x="3088200" y="2571750"/>
            <a:ext cx="2967600" cy="80282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TR" sz="3200"/>
              <a:t>(D)Dependency Inversion Principle</a:t>
            </a:r>
            <a:endParaRPr sz="3200"/>
          </a:p>
        </p:txBody>
      </p:sp>
      <p:sp>
        <p:nvSpPr>
          <p:cNvPr id="1249" name="Google Shape;1249;p14"/>
          <p:cNvSpPr txBox="1"/>
          <p:nvPr>
            <p:ph idx="2" type="title"/>
          </p:nvPr>
        </p:nvSpPr>
        <p:spPr>
          <a:xfrm>
            <a:off x="3088200" y="102340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tr-TR"/>
              <a:t>05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g15178de7f3a_0_0"/>
          <p:cNvSpPr txBox="1"/>
          <p:nvPr/>
        </p:nvSpPr>
        <p:spPr>
          <a:xfrm>
            <a:off x="135700" y="333025"/>
            <a:ext cx="7474800" cy="1887000"/>
          </a:xfrm>
          <a:prstGeom prst="rect">
            <a:avLst/>
          </a:prstGeom>
          <a:noFill/>
          <a:ln>
            <a:noFill/>
          </a:ln>
        </p:spPr>
        <p:txBody>
          <a:bodyPr anchorCtr="0" anchor="t" bIns="91425" lIns="91425" spcFirstLastPara="1" rIns="91425" wrap="square" tIns="91425">
            <a:spAutoFit/>
          </a:bodyPr>
          <a:lstStyle/>
          <a:p>
            <a:pPr indent="-361950" lvl="0" marL="457200" rtl="0" algn="just">
              <a:lnSpc>
                <a:spcPct val="115000"/>
              </a:lnSpc>
              <a:spcBef>
                <a:spcPts val="3700"/>
              </a:spcBef>
              <a:spcAft>
                <a:spcPts val="0"/>
              </a:spcAft>
              <a:buClr>
                <a:schemeClr val="dk1"/>
              </a:buClr>
              <a:buSzPts val="2100"/>
              <a:buFont typeface="Barlow Semi Condensed"/>
              <a:buChar char="●"/>
            </a:pPr>
            <a:r>
              <a:rPr lang="tr-TR" sz="2100">
                <a:solidFill>
                  <a:schemeClr val="dk1"/>
                </a:solidFill>
                <a:latin typeface="Barlow Semi Condensed"/>
                <a:ea typeface="Barlow Semi Condensed"/>
                <a:cs typeface="Barlow Semi Condensed"/>
                <a:sym typeface="Barlow Semi Condensed"/>
              </a:rPr>
              <a:t>High-level modules should not depend on low-level modules. Both should depend on the abstraction.</a:t>
            </a:r>
            <a:endParaRPr sz="2100">
              <a:solidFill>
                <a:schemeClr val="dk1"/>
              </a:solidFill>
              <a:latin typeface="Barlow Semi Condensed"/>
              <a:ea typeface="Barlow Semi Condensed"/>
              <a:cs typeface="Barlow Semi Condensed"/>
              <a:sym typeface="Barlow Semi Condensed"/>
            </a:endParaRPr>
          </a:p>
          <a:p>
            <a:pPr indent="-361950" lvl="0" marL="457200" rtl="0" algn="just">
              <a:lnSpc>
                <a:spcPct val="115000"/>
              </a:lnSpc>
              <a:spcBef>
                <a:spcPts val="0"/>
              </a:spcBef>
              <a:spcAft>
                <a:spcPts val="0"/>
              </a:spcAft>
              <a:buClr>
                <a:schemeClr val="dk1"/>
              </a:buClr>
              <a:buSzPts val="2100"/>
              <a:buFont typeface="Barlow Semi Condensed"/>
              <a:buChar char="●"/>
            </a:pPr>
            <a:r>
              <a:rPr lang="tr-TR" sz="2100">
                <a:solidFill>
                  <a:schemeClr val="dk1"/>
                </a:solidFill>
                <a:latin typeface="Barlow Semi Condensed"/>
                <a:ea typeface="Barlow Semi Condensed"/>
                <a:cs typeface="Barlow Semi Condensed"/>
                <a:sym typeface="Barlow Semi Condensed"/>
              </a:rPr>
              <a:t>Abstractions should not depend on details. Details should depend on abstractions.</a:t>
            </a:r>
            <a:endParaRPr sz="2100">
              <a:solidFill>
                <a:schemeClr val="dk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p:txBody>
      </p:sp>
      <p:sp>
        <p:nvSpPr>
          <p:cNvPr id="1255" name="Google Shape;1255;g15178de7f3a_0_0"/>
          <p:cNvSpPr txBox="1"/>
          <p:nvPr/>
        </p:nvSpPr>
        <p:spPr>
          <a:xfrm>
            <a:off x="1657225" y="2343350"/>
            <a:ext cx="7544400" cy="1734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tr-TR" sz="1900">
                <a:solidFill>
                  <a:schemeClr val="dk1"/>
                </a:solidFill>
                <a:latin typeface="Barlow Semi Condensed"/>
                <a:ea typeface="Barlow Semi Condensed"/>
                <a:cs typeface="Barlow Semi Condensed"/>
                <a:sym typeface="Barlow Semi Condensed"/>
              </a:rPr>
              <a:t>Firstly, let’s define the terms used here more simply: </a:t>
            </a:r>
            <a:endParaRPr sz="1900">
              <a:solidFill>
                <a:schemeClr val="dk1"/>
              </a:solidFill>
              <a:latin typeface="Barlow Semi Condensed"/>
              <a:ea typeface="Barlow Semi Condensed"/>
              <a:cs typeface="Barlow Semi Condensed"/>
              <a:sym typeface="Barlow Semi Condensed"/>
            </a:endParaRPr>
          </a:p>
          <a:p>
            <a:pPr indent="-349250" lvl="0" marL="457200" marR="0" rtl="0" algn="just">
              <a:lnSpc>
                <a:spcPct val="100000"/>
              </a:lnSpc>
              <a:spcBef>
                <a:spcPts val="0"/>
              </a:spcBef>
              <a:spcAft>
                <a:spcPts val="0"/>
              </a:spcAft>
              <a:buClr>
                <a:schemeClr val="dk1"/>
              </a:buClr>
              <a:buSzPts val="1900"/>
              <a:buFont typeface="Barlow Semi Condensed"/>
              <a:buChar char="❏"/>
            </a:pPr>
            <a:r>
              <a:rPr lang="tr-TR" sz="1900">
                <a:solidFill>
                  <a:schemeClr val="dk1"/>
                </a:solidFill>
                <a:latin typeface="Barlow Semi Condensed"/>
                <a:ea typeface="Barlow Semi Condensed"/>
                <a:cs typeface="Barlow Semi Condensed"/>
                <a:sym typeface="Barlow Semi Condensed"/>
              </a:rPr>
              <a:t>High-level Class: Class that executes an action with a tool.</a:t>
            </a:r>
            <a:endParaRPr sz="1900">
              <a:solidFill>
                <a:schemeClr val="dk1"/>
              </a:solidFill>
              <a:latin typeface="Barlow Semi Condensed"/>
              <a:ea typeface="Barlow Semi Condensed"/>
              <a:cs typeface="Barlow Semi Condensed"/>
              <a:sym typeface="Barlow Semi Condensed"/>
            </a:endParaRPr>
          </a:p>
          <a:p>
            <a:pPr indent="-349250" lvl="0" marL="457200" marR="0" rtl="0" algn="just">
              <a:lnSpc>
                <a:spcPct val="115000"/>
              </a:lnSpc>
              <a:spcBef>
                <a:spcPts val="0"/>
              </a:spcBef>
              <a:spcAft>
                <a:spcPts val="0"/>
              </a:spcAft>
              <a:buClr>
                <a:schemeClr val="dk1"/>
              </a:buClr>
              <a:buSzPts val="1900"/>
              <a:buFont typeface="Barlow Semi Condensed"/>
              <a:buChar char="❏"/>
            </a:pPr>
            <a:r>
              <a:rPr lang="tr-TR" sz="1900">
                <a:solidFill>
                  <a:schemeClr val="dk1"/>
                </a:solidFill>
                <a:latin typeface="Barlow Semi Condensed"/>
                <a:ea typeface="Barlow Semi Condensed"/>
                <a:cs typeface="Barlow Semi Condensed"/>
                <a:sym typeface="Barlow Semi Condensed"/>
              </a:rPr>
              <a:t>Low-level Class: The tool that is needed to execute the action</a:t>
            </a:r>
            <a:endParaRPr sz="1900">
              <a:solidFill>
                <a:schemeClr val="dk1"/>
              </a:solidFill>
              <a:latin typeface="Barlow Semi Condensed"/>
              <a:ea typeface="Barlow Semi Condensed"/>
              <a:cs typeface="Barlow Semi Condensed"/>
              <a:sym typeface="Barlow Semi Condensed"/>
            </a:endParaRPr>
          </a:p>
          <a:p>
            <a:pPr indent="-349250" lvl="0" marL="457200" marR="0" rtl="0" algn="just">
              <a:lnSpc>
                <a:spcPct val="115000"/>
              </a:lnSpc>
              <a:spcBef>
                <a:spcPts val="0"/>
              </a:spcBef>
              <a:spcAft>
                <a:spcPts val="0"/>
              </a:spcAft>
              <a:buClr>
                <a:schemeClr val="dk1"/>
              </a:buClr>
              <a:buSzPts val="1900"/>
              <a:buFont typeface="Barlow Semi Condensed"/>
              <a:buChar char="❏"/>
            </a:pPr>
            <a:r>
              <a:rPr lang="tr-TR" sz="1900">
                <a:solidFill>
                  <a:schemeClr val="dk1"/>
                </a:solidFill>
                <a:latin typeface="Barlow Semi Condensed"/>
                <a:ea typeface="Barlow Semi Condensed"/>
                <a:cs typeface="Barlow Semi Condensed"/>
                <a:sym typeface="Barlow Semi Condensed"/>
              </a:rPr>
              <a:t>Abstraction: Represents an interface that connects the two Classes.</a:t>
            </a:r>
            <a:endParaRPr sz="1900">
              <a:solidFill>
                <a:schemeClr val="dk1"/>
              </a:solidFill>
              <a:latin typeface="Barlow Semi Condensed"/>
              <a:ea typeface="Barlow Semi Condensed"/>
              <a:cs typeface="Barlow Semi Condensed"/>
              <a:sym typeface="Barlow Semi Condensed"/>
            </a:endParaRPr>
          </a:p>
          <a:p>
            <a:pPr indent="-349250" lvl="0" marL="457200" marR="0" rtl="0" algn="just">
              <a:lnSpc>
                <a:spcPct val="115000"/>
              </a:lnSpc>
              <a:spcBef>
                <a:spcPts val="0"/>
              </a:spcBef>
              <a:spcAft>
                <a:spcPts val="0"/>
              </a:spcAft>
              <a:buClr>
                <a:schemeClr val="dk1"/>
              </a:buClr>
              <a:buSzPts val="1900"/>
              <a:buFont typeface="Barlow Semi Condensed"/>
              <a:buChar char="❏"/>
            </a:pPr>
            <a:r>
              <a:rPr lang="tr-TR" sz="1900">
                <a:solidFill>
                  <a:schemeClr val="dk1"/>
                </a:solidFill>
                <a:latin typeface="Barlow Semi Condensed"/>
                <a:ea typeface="Barlow Semi Condensed"/>
                <a:cs typeface="Barlow Semi Condensed"/>
                <a:sym typeface="Barlow Semi Condensed"/>
              </a:rPr>
              <a:t>Details: How the tool works</a:t>
            </a:r>
            <a:r>
              <a:rPr lang="tr-TR" sz="1300">
                <a:solidFill>
                  <a:srgbClr val="292929"/>
                </a:solidFill>
                <a:latin typeface="Georgia"/>
                <a:ea typeface="Georgia"/>
                <a:cs typeface="Georgia"/>
                <a:sym typeface="Georgia"/>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pic>
        <p:nvPicPr>
          <p:cNvPr id="1260" name="Google Shape;1260;g15178de7f3a_0_8"/>
          <p:cNvPicPr preferRelativeResize="0"/>
          <p:nvPr/>
        </p:nvPicPr>
        <p:blipFill>
          <a:blip r:embed="rId3">
            <a:alphaModFix/>
          </a:blip>
          <a:stretch>
            <a:fillRect/>
          </a:stretch>
        </p:blipFill>
        <p:spPr>
          <a:xfrm>
            <a:off x="1633975" y="745975"/>
            <a:ext cx="5876049" cy="36515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pic>
        <p:nvPicPr>
          <p:cNvPr id="1265" name="Google Shape;1265;p15"/>
          <p:cNvPicPr preferRelativeResize="0"/>
          <p:nvPr/>
        </p:nvPicPr>
        <p:blipFill>
          <a:blip r:embed="rId3">
            <a:alphaModFix/>
          </a:blip>
          <a:stretch>
            <a:fillRect/>
          </a:stretch>
        </p:blipFill>
        <p:spPr>
          <a:xfrm>
            <a:off x="336100" y="646300"/>
            <a:ext cx="4239825" cy="2273225"/>
          </a:xfrm>
          <a:prstGeom prst="rect">
            <a:avLst/>
          </a:prstGeom>
          <a:noFill/>
          <a:ln>
            <a:noFill/>
          </a:ln>
        </p:spPr>
      </p:pic>
      <p:sp>
        <p:nvSpPr>
          <p:cNvPr id="1266" name="Google Shape;1266;p15"/>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Dependency Inversion</a:t>
            </a:r>
            <a:r>
              <a:rPr lang="tr-TR" sz="2800"/>
              <a:t> Principle</a:t>
            </a:r>
            <a:endParaRPr/>
          </a:p>
        </p:txBody>
      </p:sp>
      <p:pic>
        <p:nvPicPr>
          <p:cNvPr id="1267" name="Google Shape;1267;p15"/>
          <p:cNvPicPr preferRelativeResize="0"/>
          <p:nvPr/>
        </p:nvPicPr>
        <p:blipFill>
          <a:blip r:embed="rId4">
            <a:alphaModFix/>
          </a:blip>
          <a:stretch>
            <a:fillRect/>
          </a:stretch>
        </p:blipFill>
        <p:spPr>
          <a:xfrm>
            <a:off x="5223400" y="2502873"/>
            <a:ext cx="3515650" cy="2506875"/>
          </a:xfrm>
          <a:prstGeom prst="rect">
            <a:avLst/>
          </a:prstGeom>
          <a:noFill/>
          <a:ln>
            <a:noFill/>
          </a:ln>
        </p:spPr>
      </p:pic>
      <p:sp>
        <p:nvSpPr>
          <p:cNvPr id="1268" name="Google Shape;1268;p15"/>
          <p:cNvSpPr/>
          <p:nvPr/>
        </p:nvSpPr>
        <p:spPr>
          <a:xfrm>
            <a:off x="4499150" y="895500"/>
            <a:ext cx="4239900" cy="150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txBox="1"/>
          <p:nvPr/>
        </p:nvSpPr>
        <p:spPr>
          <a:xfrm>
            <a:off x="4607450" y="936313"/>
            <a:ext cx="40233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TR"/>
              <a:t>Procedural designs exhibit a particular kind of dependency structure. As shows, this structure starts at the top and points down towards details. High level modules depend upon lower level modules, which depend upon yet lower level modules, etc..</a:t>
            </a:r>
            <a:endParaRPr/>
          </a:p>
          <a:p>
            <a:pPr indent="0" lvl="0" marL="0" rtl="0" algn="l">
              <a:spcBef>
                <a:spcPts val="0"/>
              </a:spcBef>
              <a:spcAft>
                <a:spcPts val="0"/>
              </a:spcAft>
              <a:buNone/>
            </a:pPr>
            <a:r>
              <a:t/>
            </a:r>
            <a:endParaRPr/>
          </a:p>
        </p:txBody>
      </p:sp>
      <p:sp>
        <p:nvSpPr>
          <p:cNvPr id="1270" name="Google Shape;1270;p15"/>
          <p:cNvSpPr/>
          <p:nvPr/>
        </p:nvSpPr>
        <p:spPr>
          <a:xfrm>
            <a:off x="529850" y="3223675"/>
            <a:ext cx="4498800" cy="16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5"/>
          <p:cNvSpPr txBox="1"/>
          <p:nvPr/>
        </p:nvSpPr>
        <p:spPr>
          <a:xfrm>
            <a:off x="589850" y="3223675"/>
            <a:ext cx="43788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TR"/>
              <a:t>An object oriented architecture shows a very different dependency structure, one in which the majority of dependencies point towards abstractions. </a:t>
            </a:r>
            <a:r>
              <a:rPr lang="tr-TR"/>
              <a:t>Moreover</a:t>
            </a:r>
            <a:r>
              <a:rPr lang="tr-TR"/>
              <a:t>, the modules that contain detailed implementation are no longer depended upon, rather they depend themselves upon abstractions. Thus the dependency upon them has b</a:t>
            </a:r>
            <a:r>
              <a:rPr lang="tr-TR"/>
              <a:t>e</a:t>
            </a:r>
            <a:r>
              <a:rPr lang="tr-TR"/>
              <a:t>en inverted.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grpSp>
        <p:nvGrpSpPr>
          <p:cNvPr id="800" name="Google Shape;800;p3"/>
          <p:cNvGrpSpPr/>
          <p:nvPr/>
        </p:nvGrpSpPr>
        <p:grpSpPr>
          <a:xfrm>
            <a:off x="4944523" y="2050167"/>
            <a:ext cx="4137711" cy="2671457"/>
            <a:chOff x="862950" y="825025"/>
            <a:chExt cx="5862650" cy="4111175"/>
          </a:xfrm>
        </p:grpSpPr>
        <p:sp>
          <p:nvSpPr>
            <p:cNvPr id="801" name="Google Shape;801;p3"/>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0" name="Google Shape;1010;p3"/>
          <p:cNvGrpSpPr/>
          <p:nvPr/>
        </p:nvGrpSpPr>
        <p:grpSpPr>
          <a:xfrm>
            <a:off x="745135" y="275266"/>
            <a:ext cx="635100" cy="734640"/>
            <a:chOff x="731647" y="573573"/>
            <a:chExt cx="635100" cy="734640"/>
          </a:xfrm>
        </p:grpSpPr>
        <p:grpSp>
          <p:nvGrpSpPr>
            <p:cNvPr id="1011" name="Google Shape;1011;p3"/>
            <p:cNvGrpSpPr/>
            <p:nvPr/>
          </p:nvGrpSpPr>
          <p:grpSpPr>
            <a:xfrm>
              <a:off x="731647" y="573573"/>
              <a:ext cx="635100" cy="635100"/>
              <a:chOff x="917231" y="750460"/>
              <a:chExt cx="635100" cy="635100"/>
            </a:xfrm>
          </p:grpSpPr>
          <p:sp>
            <p:nvSpPr>
              <p:cNvPr id="1012" name="Google Shape;1012;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3"/>
            <p:cNvGrpSpPr/>
            <p:nvPr/>
          </p:nvGrpSpPr>
          <p:grpSpPr>
            <a:xfrm>
              <a:off x="961679" y="1281213"/>
              <a:ext cx="175013" cy="27000"/>
              <a:chOff x="5662375" y="212375"/>
              <a:chExt cx="175013" cy="27000"/>
            </a:xfrm>
          </p:grpSpPr>
          <p:sp>
            <p:nvSpPr>
              <p:cNvPr id="1015" name="Google Shape;1015;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16" name="Google Shape;1016;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17" name="Google Shape;1017;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18" name="Google Shape;1018;p3"/>
          <p:cNvGrpSpPr/>
          <p:nvPr/>
        </p:nvGrpSpPr>
        <p:grpSpPr>
          <a:xfrm>
            <a:off x="745135" y="1265020"/>
            <a:ext cx="635100" cy="733491"/>
            <a:chOff x="731647" y="1650460"/>
            <a:chExt cx="635100" cy="733491"/>
          </a:xfrm>
        </p:grpSpPr>
        <p:grpSp>
          <p:nvGrpSpPr>
            <p:cNvPr id="1019" name="Google Shape;1019;p3"/>
            <p:cNvGrpSpPr/>
            <p:nvPr/>
          </p:nvGrpSpPr>
          <p:grpSpPr>
            <a:xfrm>
              <a:off x="731647" y="1650460"/>
              <a:ext cx="635100" cy="635100"/>
              <a:chOff x="917231" y="1827973"/>
              <a:chExt cx="635100" cy="635100"/>
            </a:xfrm>
          </p:grpSpPr>
          <p:sp>
            <p:nvSpPr>
              <p:cNvPr id="1020" name="Google Shape;1020;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2" name="Google Shape;1022;p3"/>
            <p:cNvGrpSpPr/>
            <p:nvPr/>
          </p:nvGrpSpPr>
          <p:grpSpPr>
            <a:xfrm>
              <a:off x="961679" y="2356951"/>
              <a:ext cx="175013" cy="27000"/>
              <a:chOff x="5662375" y="212375"/>
              <a:chExt cx="175013" cy="27000"/>
            </a:xfrm>
          </p:grpSpPr>
          <p:sp>
            <p:nvSpPr>
              <p:cNvPr id="1023" name="Google Shape;1023;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4" name="Google Shape;1024;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5" name="Google Shape;1025;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26" name="Google Shape;1026;p3"/>
          <p:cNvGrpSpPr/>
          <p:nvPr/>
        </p:nvGrpSpPr>
        <p:grpSpPr>
          <a:xfrm>
            <a:off x="748146" y="2184452"/>
            <a:ext cx="635100" cy="734983"/>
            <a:chOff x="731647" y="2728277"/>
            <a:chExt cx="635100" cy="734983"/>
          </a:xfrm>
        </p:grpSpPr>
        <p:grpSp>
          <p:nvGrpSpPr>
            <p:cNvPr id="1027" name="Google Shape;1027;p3"/>
            <p:cNvGrpSpPr/>
            <p:nvPr/>
          </p:nvGrpSpPr>
          <p:grpSpPr>
            <a:xfrm>
              <a:off x="731647" y="2728277"/>
              <a:ext cx="635100" cy="635100"/>
              <a:chOff x="917231" y="2905502"/>
              <a:chExt cx="635100" cy="635100"/>
            </a:xfrm>
          </p:grpSpPr>
          <p:sp>
            <p:nvSpPr>
              <p:cNvPr id="1028" name="Google Shape;1028;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0" name="Google Shape;1030;p3"/>
            <p:cNvGrpSpPr/>
            <p:nvPr/>
          </p:nvGrpSpPr>
          <p:grpSpPr>
            <a:xfrm>
              <a:off x="961679" y="3436260"/>
              <a:ext cx="175013" cy="27000"/>
              <a:chOff x="5662375" y="212375"/>
              <a:chExt cx="175013" cy="27000"/>
            </a:xfrm>
          </p:grpSpPr>
          <p:sp>
            <p:nvSpPr>
              <p:cNvPr id="1031" name="Google Shape;1031;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2" name="Google Shape;1032;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3" name="Google Shape;1033;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34" name="Google Shape;1034;p3"/>
          <p:cNvGrpSpPr/>
          <p:nvPr/>
        </p:nvGrpSpPr>
        <p:grpSpPr>
          <a:xfrm>
            <a:off x="745822" y="3098696"/>
            <a:ext cx="635100" cy="734704"/>
            <a:chOff x="731647" y="3806675"/>
            <a:chExt cx="635100" cy="734704"/>
          </a:xfrm>
        </p:grpSpPr>
        <p:grpSp>
          <p:nvGrpSpPr>
            <p:cNvPr id="1035" name="Google Shape;1035;p3"/>
            <p:cNvGrpSpPr/>
            <p:nvPr/>
          </p:nvGrpSpPr>
          <p:grpSpPr>
            <a:xfrm>
              <a:off x="731647" y="3806675"/>
              <a:ext cx="635100" cy="635100"/>
              <a:chOff x="917231" y="3983097"/>
              <a:chExt cx="635100" cy="635100"/>
            </a:xfrm>
          </p:grpSpPr>
          <p:sp>
            <p:nvSpPr>
              <p:cNvPr id="1036" name="Google Shape;1036;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8" name="Google Shape;1038;p3"/>
            <p:cNvGrpSpPr/>
            <p:nvPr/>
          </p:nvGrpSpPr>
          <p:grpSpPr>
            <a:xfrm>
              <a:off x="961679" y="4514379"/>
              <a:ext cx="175013" cy="27000"/>
              <a:chOff x="5662375" y="212375"/>
              <a:chExt cx="175013" cy="27000"/>
            </a:xfrm>
          </p:grpSpPr>
          <p:sp>
            <p:nvSpPr>
              <p:cNvPr id="1039" name="Google Shape;103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0" name="Google Shape;104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1" name="Google Shape;104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42" name="Google Shape;1042;p3"/>
          <p:cNvSpPr txBox="1"/>
          <p:nvPr>
            <p:ph type="title"/>
          </p:nvPr>
        </p:nvSpPr>
        <p:spPr>
          <a:xfrm>
            <a:off x="6350110" y="304791"/>
            <a:ext cx="26151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tr-TR" sz="4800"/>
              <a:t>SOLID</a:t>
            </a:r>
            <a:endParaRPr sz="4800"/>
          </a:p>
        </p:txBody>
      </p:sp>
      <p:sp>
        <p:nvSpPr>
          <p:cNvPr id="1043" name="Google Shape;1043;p3"/>
          <p:cNvSpPr txBox="1"/>
          <p:nvPr>
            <p:ph idx="2" type="subTitle"/>
          </p:nvPr>
        </p:nvSpPr>
        <p:spPr>
          <a:xfrm>
            <a:off x="1769800" y="315207"/>
            <a:ext cx="3840114"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TR" sz="1200">
                <a:latin typeface="Barlow Semi Condensed"/>
                <a:ea typeface="Barlow Semi Condensed"/>
                <a:cs typeface="Barlow Semi Condensed"/>
                <a:sym typeface="Barlow Semi Condensed"/>
              </a:rPr>
              <a:t>Bir sınıf veya nesne yalnızca </a:t>
            </a:r>
            <a:r>
              <a:rPr b="1" lang="tr-TR" sz="1200">
                <a:latin typeface="Barlow Semi Condensed"/>
                <a:ea typeface="Barlow Semi Condensed"/>
                <a:cs typeface="Barlow Semi Condensed"/>
                <a:sym typeface="Barlow Semi Condensed"/>
              </a:rPr>
              <a:t>bir amaç </a:t>
            </a:r>
            <a:r>
              <a:rPr lang="tr-TR" sz="1200">
                <a:latin typeface="Barlow Semi Condensed"/>
                <a:ea typeface="Barlow Semi Condensed"/>
                <a:cs typeface="Barlow Semi Condensed"/>
                <a:sym typeface="Barlow Semi Condensed"/>
              </a:rPr>
              <a:t>uğruna değiştirilebilir, o da sınıfa yüklenen sorumluluktur. Yani bir sınıfın (fonksiyona da indirgenebilir) yapması gereken </a:t>
            </a:r>
            <a:r>
              <a:rPr b="1" lang="tr-TR" sz="1200">
                <a:latin typeface="Barlow Semi Condensed"/>
                <a:ea typeface="Barlow Semi Condensed"/>
                <a:cs typeface="Barlow Semi Condensed"/>
                <a:sym typeface="Barlow Semi Condensed"/>
              </a:rPr>
              <a:t>yalnızca bir işi </a:t>
            </a:r>
            <a:r>
              <a:rPr lang="tr-TR" sz="1200">
                <a:latin typeface="Barlow Semi Condensed"/>
                <a:ea typeface="Barlow Semi Condensed"/>
                <a:cs typeface="Barlow Semi Condensed"/>
                <a:sym typeface="Barlow Semi Condensed"/>
              </a:rPr>
              <a:t>olması gerekir.</a:t>
            </a:r>
            <a:endParaRPr sz="1200">
              <a:latin typeface="Barlow Semi Condensed"/>
              <a:ea typeface="Barlow Semi Condensed"/>
              <a:cs typeface="Barlow Semi Condensed"/>
              <a:sym typeface="Barlow Semi Condensed"/>
            </a:endParaRPr>
          </a:p>
        </p:txBody>
      </p:sp>
      <p:sp>
        <p:nvSpPr>
          <p:cNvPr id="1044" name="Google Shape;1044;p3"/>
          <p:cNvSpPr txBox="1"/>
          <p:nvPr>
            <p:ph idx="4" type="subTitle"/>
          </p:nvPr>
        </p:nvSpPr>
        <p:spPr>
          <a:xfrm>
            <a:off x="1666063" y="1289405"/>
            <a:ext cx="3840115"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TR" sz="1200"/>
              <a:t>Bir sınıf ya da fonksiyon halihazırda var olan </a:t>
            </a:r>
            <a:r>
              <a:rPr b="1" lang="tr-TR" sz="1200"/>
              <a:t>özellikleri korumalı</a:t>
            </a:r>
            <a:r>
              <a:rPr lang="tr-TR" sz="1200"/>
              <a:t> ve değişikliğe izin vermemelidir. Yani davranışını değiştirmiyor olmalı ve </a:t>
            </a:r>
            <a:r>
              <a:rPr b="1" lang="tr-TR" sz="1200"/>
              <a:t>yeni özellikler </a:t>
            </a:r>
            <a:r>
              <a:rPr lang="tr-TR" sz="1200"/>
              <a:t>kazanıyor olabilmelidir.</a:t>
            </a:r>
            <a:endParaRPr sz="1200"/>
          </a:p>
        </p:txBody>
      </p:sp>
      <p:sp>
        <p:nvSpPr>
          <p:cNvPr id="1045" name="Google Shape;1045;p3"/>
          <p:cNvSpPr txBox="1"/>
          <p:nvPr>
            <p:ph idx="6" type="subTitle"/>
          </p:nvPr>
        </p:nvSpPr>
        <p:spPr>
          <a:xfrm>
            <a:off x="1769800" y="2255645"/>
            <a:ext cx="342274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TR" sz="1200"/>
              <a:t>Kodlarda herhangi bir değişiklik yapmadan </a:t>
            </a:r>
            <a:r>
              <a:rPr b="1" lang="tr-TR" sz="1200"/>
              <a:t>alt sınıflar</a:t>
            </a:r>
            <a:r>
              <a:rPr lang="tr-TR" sz="1200"/>
              <a:t>, türedikleri </a:t>
            </a:r>
            <a:r>
              <a:rPr b="1" lang="tr-TR" sz="1200"/>
              <a:t>üst sınıflar yerine kullanılabilmelidir.</a:t>
            </a:r>
            <a:endParaRPr b="1" sz="1200"/>
          </a:p>
        </p:txBody>
      </p:sp>
      <p:sp>
        <p:nvSpPr>
          <p:cNvPr id="1046" name="Google Shape;1046;p3"/>
          <p:cNvSpPr txBox="1"/>
          <p:nvPr>
            <p:ph idx="8" type="subTitle"/>
          </p:nvPr>
        </p:nvSpPr>
        <p:spPr>
          <a:xfrm>
            <a:off x="1915379" y="4066968"/>
            <a:ext cx="3130264"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tr-TR" sz="1200"/>
              <a:t>Sınıflar arası bağımlılıklar</a:t>
            </a:r>
            <a:r>
              <a:rPr lang="tr-TR" sz="1200"/>
              <a:t> olabildiğince </a:t>
            </a:r>
            <a:r>
              <a:rPr b="1" lang="tr-TR" sz="1200"/>
              <a:t>az</a:t>
            </a:r>
            <a:r>
              <a:rPr lang="tr-TR" sz="1200"/>
              <a:t> </a:t>
            </a:r>
            <a:r>
              <a:rPr b="1" lang="tr-TR" sz="1200"/>
              <a:t>olmalıdır</a:t>
            </a:r>
            <a:r>
              <a:rPr lang="tr-TR" sz="1200"/>
              <a:t>. Özellikle üst seviye sınıflar alt seviye sınıflara bağımlı olmamalıdır.</a:t>
            </a:r>
            <a:endParaRPr sz="1200"/>
          </a:p>
        </p:txBody>
      </p:sp>
      <p:sp>
        <p:nvSpPr>
          <p:cNvPr id="1047" name="Google Shape;1047;p3"/>
          <p:cNvSpPr txBox="1"/>
          <p:nvPr>
            <p:ph idx="9" type="title"/>
          </p:nvPr>
        </p:nvSpPr>
        <p:spPr>
          <a:xfrm>
            <a:off x="813816" y="83435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s</a:t>
            </a:r>
            <a:endParaRPr/>
          </a:p>
        </p:txBody>
      </p:sp>
      <p:sp>
        <p:nvSpPr>
          <p:cNvPr id="1048" name="Google Shape;1048;p3"/>
          <p:cNvSpPr txBox="1"/>
          <p:nvPr>
            <p:ph idx="13" type="title"/>
          </p:nvPr>
        </p:nvSpPr>
        <p:spPr>
          <a:xfrm>
            <a:off x="834035" y="1384680"/>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o</a:t>
            </a:r>
            <a:endParaRPr/>
          </a:p>
        </p:txBody>
      </p:sp>
      <p:sp>
        <p:nvSpPr>
          <p:cNvPr id="1049" name="Google Shape;1049;p3"/>
          <p:cNvSpPr txBox="1"/>
          <p:nvPr>
            <p:ph idx="14" type="title"/>
          </p:nvPr>
        </p:nvSpPr>
        <p:spPr>
          <a:xfrm>
            <a:off x="830315" y="233653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L</a:t>
            </a:r>
            <a:endParaRPr/>
          </a:p>
        </p:txBody>
      </p:sp>
      <p:sp>
        <p:nvSpPr>
          <p:cNvPr id="1050" name="Google Shape;1050;p3"/>
          <p:cNvSpPr txBox="1"/>
          <p:nvPr>
            <p:ph idx="15" type="title"/>
          </p:nvPr>
        </p:nvSpPr>
        <p:spPr>
          <a:xfrm>
            <a:off x="827991" y="3251373"/>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tr-TR"/>
              <a:t>I</a:t>
            </a:r>
            <a:endParaRPr/>
          </a:p>
        </p:txBody>
      </p:sp>
      <p:grpSp>
        <p:nvGrpSpPr>
          <p:cNvPr id="1051" name="Google Shape;1051;p3"/>
          <p:cNvGrpSpPr/>
          <p:nvPr/>
        </p:nvGrpSpPr>
        <p:grpSpPr>
          <a:xfrm>
            <a:off x="745135" y="4007868"/>
            <a:ext cx="635100" cy="734640"/>
            <a:chOff x="731647" y="573573"/>
            <a:chExt cx="635100" cy="734640"/>
          </a:xfrm>
        </p:grpSpPr>
        <p:grpSp>
          <p:nvGrpSpPr>
            <p:cNvPr id="1052" name="Google Shape;1052;p3"/>
            <p:cNvGrpSpPr/>
            <p:nvPr/>
          </p:nvGrpSpPr>
          <p:grpSpPr>
            <a:xfrm>
              <a:off x="731647" y="573573"/>
              <a:ext cx="635100" cy="635100"/>
              <a:chOff x="917231" y="750460"/>
              <a:chExt cx="635100" cy="635100"/>
            </a:xfrm>
          </p:grpSpPr>
          <p:sp>
            <p:nvSpPr>
              <p:cNvPr id="1053" name="Google Shape;1053;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3"/>
            <p:cNvGrpSpPr/>
            <p:nvPr/>
          </p:nvGrpSpPr>
          <p:grpSpPr>
            <a:xfrm>
              <a:off x="961679" y="1281213"/>
              <a:ext cx="175013" cy="27000"/>
              <a:chOff x="5662375" y="212375"/>
              <a:chExt cx="175013" cy="27000"/>
            </a:xfrm>
          </p:grpSpPr>
          <p:sp>
            <p:nvSpPr>
              <p:cNvPr id="1056" name="Google Shape;105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57" name="Google Shape;105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58" name="Google Shape;105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59" name="Google Shape;1059;p3"/>
          <p:cNvSpPr txBox="1"/>
          <p:nvPr/>
        </p:nvSpPr>
        <p:spPr>
          <a:xfrm>
            <a:off x="827304" y="4156671"/>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tr-TR" sz="2000" u="none" cap="none" strike="noStrike">
                <a:solidFill>
                  <a:schemeClr val="lt1"/>
                </a:solidFill>
                <a:latin typeface="Fjalla One"/>
                <a:ea typeface="Fjalla One"/>
                <a:cs typeface="Fjalla One"/>
                <a:sym typeface="Fjalla One"/>
              </a:rPr>
              <a:t>D</a:t>
            </a:r>
            <a:endParaRPr/>
          </a:p>
        </p:txBody>
      </p:sp>
      <p:sp>
        <p:nvSpPr>
          <p:cNvPr id="1060" name="Google Shape;1060;p3"/>
          <p:cNvSpPr txBox="1"/>
          <p:nvPr/>
        </p:nvSpPr>
        <p:spPr>
          <a:xfrm>
            <a:off x="834035" y="431641"/>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tr-TR" sz="2000" u="none" cap="none" strike="noStrike">
                <a:solidFill>
                  <a:schemeClr val="lt1"/>
                </a:solidFill>
                <a:latin typeface="Fjalla One"/>
                <a:ea typeface="Fjalla One"/>
                <a:cs typeface="Fjalla One"/>
                <a:sym typeface="Fjalla One"/>
              </a:rPr>
              <a:t>S</a:t>
            </a:r>
            <a:endParaRPr/>
          </a:p>
        </p:txBody>
      </p:sp>
      <p:sp>
        <p:nvSpPr>
          <p:cNvPr id="1061" name="Google Shape;1061;p3"/>
          <p:cNvSpPr txBox="1"/>
          <p:nvPr/>
        </p:nvSpPr>
        <p:spPr>
          <a:xfrm>
            <a:off x="1711938" y="3143239"/>
            <a:ext cx="3637756" cy="5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tr-TR" sz="1200" u="none" cap="none" strike="noStrike">
                <a:solidFill>
                  <a:schemeClr val="dk2"/>
                </a:solidFill>
                <a:latin typeface="Barlow Semi Condensed"/>
                <a:ea typeface="Barlow Semi Condensed"/>
                <a:cs typeface="Barlow Semi Condensed"/>
                <a:sym typeface="Barlow Semi Condensed"/>
              </a:rPr>
              <a:t>Sorumlulukların hepsini tek bir arayüze toplamak yerine daha </a:t>
            </a:r>
            <a:r>
              <a:rPr b="1" i="0" lang="tr-TR" sz="1200" u="none" cap="none" strike="noStrike">
                <a:solidFill>
                  <a:schemeClr val="dk2"/>
                </a:solidFill>
                <a:latin typeface="Barlow Semi Condensed"/>
                <a:ea typeface="Barlow Semi Condensed"/>
                <a:cs typeface="Barlow Semi Condensed"/>
                <a:sym typeface="Barlow Semi Condensed"/>
              </a:rPr>
              <a:t>özelleştirilmiş birden fazla arayüz </a:t>
            </a:r>
            <a:r>
              <a:rPr b="0" i="0" lang="tr-TR" sz="1200" u="none" cap="none" strike="noStrike">
                <a:solidFill>
                  <a:schemeClr val="dk2"/>
                </a:solidFill>
                <a:latin typeface="Barlow Semi Condensed"/>
                <a:ea typeface="Barlow Semi Condensed"/>
                <a:cs typeface="Barlow Semi Condensed"/>
                <a:sym typeface="Barlow Semi Condensed"/>
              </a:rPr>
              <a:t>oluşturulmalıdır.</a:t>
            </a:r>
            <a:endParaRPr b="0" i="0" sz="1200" u="none" cap="none" strike="noStrike">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g15178de7f3a_0_18"/>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Dependency Inversion</a:t>
            </a:r>
            <a:r>
              <a:rPr lang="tr-TR" sz="2800"/>
              <a:t> Principle</a:t>
            </a:r>
            <a:endParaRPr/>
          </a:p>
        </p:txBody>
      </p:sp>
      <p:sp>
        <p:nvSpPr>
          <p:cNvPr id="1277" name="Google Shape;1277;g15178de7f3a_0_18"/>
          <p:cNvSpPr txBox="1"/>
          <p:nvPr/>
        </p:nvSpPr>
        <p:spPr>
          <a:xfrm>
            <a:off x="972600" y="1186500"/>
            <a:ext cx="7198800" cy="307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TR" sz="1600"/>
              <a:t>Assume that you have a two-layer application. Using this application, a user can save an employee ID in a database.</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tr-TR" sz="1600"/>
              <a:t>You have two classes, </a:t>
            </a:r>
            <a:r>
              <a:rPr lang="tr-TR" sz="1600">
                <a:latin typeface="Courier New"/>
                <a:ea typeface="Courier New"/>
                <a:cs typeface="Courier New"/>
                <a:sym typeface="Courier New"/>
              </a:rPr>
              <a:t>UserInterface </a:t>
            </a:r>
            <a:r>
              <a:rPr lang="tr-TR" sz="1600"/>
              <a:t>and </a:t>
            </a:r>
            <a:r>
              <a:rPr lang="tr-TR" sz="1600">
                <a:latin typeface="Courier New"/>
                <a:ea typeface="Courier New"/>
                <a:cs typeface="Courier New"/>
                <a:sym typeface="Courier New"/>
              </a:rPr>
              <a:t>OracleDatabase</a:t>
            </a:r>
            <a:r>
              <a:rPr lang="tr-TR" sz="1600"/>
              <a:t>. As per its name, </a:t>
            </a:r>
            <a:r>
              <a:rPr lang="tr-TR" sz="1600">
                <a:latin typeface="Courier New"/>
                <a:ea typeface="Courier New"/>
                <a:cs typeface="Courier New"/>
                <a:sym typeface="Courier New"/>
              </a:rPr>
              <a:t>UserInterface </a:t>
            </a:r>
            <a:r>
              <a:rPr lang="tr-TR" sz="1600"/>
              <a:t>represents a user interface such as a form where a user can type an employee ID and click the Save button to save the ID in a database. </a:t>
            </a:r>
            <a:r>
              <a:rPr lang="tr-TR" sz="1600">
                <a:latin typeface="Courier New"/>
                <a:ea typeface="Courier New"/>
                <a:cs typeface="Courier New"/>
                <a:sym typeface="Courier New"/>
              </a:rPr>
              <a:t>OracleDatabase </a:t>
            </a:r>
            <a:r>
              <a:rPr lang="tr-TR" sz="1600"/>
              <a:t>is used to mimic an Oracle database.</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tr-TR" sz="1600"/>
              <a:t>By using the</a:t>
            </a:r>
            <a:r>
              <a:rPr lang="tr-TR" sz="1600">
                <a:latin typeface="Courier New"/>
                <a:ea typeface="Courier New"/>
                <a:cs typeface="Courier New"/>
                <a:sym typeface="Courier New"/>
              </a:rPr>
              <a:t> saveEmployeeId()</a:t>
            </a:r>
            <a:r>
              <a:rPr lang="tr-TR" sz="1600"/>
              <a:t> method of </a:t>
            </a:r>
            <a:r>
              <a:rPr lang="tr-TR" sz="1600">
                <a:latin typeface="Courier New"/>
                <a:ea typeface="Courier New"/>
                <a:cs typeface="Courier New"/>
                <a:sym typeface="Courier New"/>
              </a:rPr>
              <a:t>UserInterface</a:t>
            </a:r>
            <a:r>
              <a:rPr lang="tr-TR" sz="1600"/>
              <a:t>, you can save an employee id to a database.</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g15178de7f3a_0_14"/>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Dependency Inversion</a:t>
            </a:r>
            <a:r>
              <a:rPr lang="tr-TR" sz="2800"/>
              <a:t> Principle</a:t>
            </a:r>
            <a:endParaRPr/>
          </a:p>
        </p:txBody>
      </p:sp>
      <p:pic>
        <p:nvPicPr>
          <p:cNvPr id="1283" name="Google Shape;1283;g15178de7f3a_0_14"/>
          <p:cNvPicPr preferRelativeResize="0"/>
          <p:nvPr/>
        </p:nvPicPr>
        <p:blipFill>
          <a:blip r:embed="rId3">
            <a:alphaModFix/>
          </a:blip>
          <a:stretch>
            <a:fillRect/>
          </a:stretch>
        </p:blipFill>
        <p:spPr>
          <a:xfrm>
            <a:off x="103900" y="830000"/>
            <a:ext cx="3703576" cy="2716700"/>
          </a:xfrm>
          <a:prstGeom prst="rect">
            <a:avLst/>
          </a:prstGeom>
          <a:noFill/>
          <a:ln>
            <a:noFill/>
          </a:ln>
        </p:spPr>
      </p:pic>
      <p:pic>
        <p:nvPicPr>
          <p:cNvPr id="1284" name="Google Shape;1284;g15178de7f3a_0_14"/>
          <p:cNvPicPr preferRelativeResize="0"/>
          <p:nvPr/>
        </p:nvPicPr>
        <p:blipFill>
          <a:blip r:embed="rId4">
            <a:alphaModFix/>
          </a:blip>
          <a:stretch>
            <a:fillRect/>
          </a:stretch>
        </p:blipFill>
        <p:spPr>
          <a:xfrm>
            <a:off x="4137800" y="911400"/>
            <a:ext cx="4615800" cy="1560525"/>
          </a:xfrm>
          <a:prstGeom prst="rect">
            <a:avLst/>
          </a:prstGeom>
          <a:noFill/>
          <a:ln>
            <a:noFill/>
          </a:ln>
        </p:spPr>
      </p:pic>
      <p:pic>
        <p:nvPicPr>
          <p:cNvPr id="1285" name="Google Shape;1285;g15178de7f3a_0_14"/>
          <p:cNvPicPr preferRelativeResize="0"/>
          <p:nvPr/>
        </p:nvPicPr>
        <p:blipFill>
          <a:blip r:embed="rId5">
            <a:alphaModFix/>
          </a:blip>
          <a:stretch>
            <a:fillRect/>
          </a:stretch>
        </p:blipFill>
        <p:spPr>
          <a:xfrm>
            <a:off x="4392275" y="2808050"/>
            <a:ext cx="4106851" cy="1678800"/>
          </a:xfrm>
          <a:prstGeom prst="rect">
            <a:avLst/>
          </a:prstGeom>
          <a:noFill/>
          <a:ln>
            <a:noFill/>
          </a:ln>
        </p:spPr>
      </p:pic>
      <p:sp>
        <p:nvSpPr>
          <p:cNvPr id="1286" name="Google Shape;1286;g15178de7f3a_0_14"/>
          <p:cNvSpPr txBox="1"/>
          <p:nvPr/>
        </p:nvSpPr>
        <p:spPr>
          <a:xfrm>
            <a:off x="1134200" y="557400"/>
            <a:ext cx="183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Courier New"/>
                <a:ea typeface="Courier New"/>
                <a:cs typeface="Courier New"/>
                <a:sym typeface="Courier New"/>
              </a:rPr>
              <a:t>UserInterface.java</a:t>
            </a:r>
            <a:endParaRPr b="1" sz="1200">
              <a:solidFill>
                <a:srgbClr val="FF0000"/>
              </a:solidFill>
              <a:latin typeface="Courier New"/>
              <a:ea typeface="Courier New"/>
              <a:cs typeface="Courier New"/>
              <a:sym typeface="Courier New"/>
            </a:endParaRPr>
          </a:p>
        </p:txBody>
      </p:sp>
      <p:sp>
        <p:nvSpPr>
          <p:cNvPr id="1287" name="Google Shape;1287;g15178de7f3a_0_14"/>
          <p:cNvSpPr txBox="1"/>
          <p:nvPr/>
        </p:nvSpPr>
        <p:spPr>
          <a:xfrm>
            <a:off x="5447450" y="646300"/>
            <a:ext cx="199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Courier New"/>
                <a:ea typeface="Courier New"/>
                <a:cs typeface="Courier New"/>
                <a:sym typeface="Courier New"/>
              </a:rPr>
              <a:t>OracleDataBase</a:t>
            </a:r>
            <a:r>
              <a:rPr b="1" lang="tr-TR" sz="1200">
                <a:solidFill>
                  <a:srgbClr val="FF0000"/>
                </a:solidFill>
                <a:latin typeface="Courier New"/>
                <a:ea typeface="Courier New"/>
                <a:cs typeface="Courier New"/>
                <a:sym typeface="Courier New"/>
              </a:rPr>
              <a:t>.java</a:t>
            </a:r>
            <a:endParaRPr b="1" sz="1200">
              <a:solidFill>
                <a:srgbClr val="FF0000"/>
              </a:solidFill>
              <a:latin typeface="Courier New"/>
              <a:ea typeface="Courier New"/>
              <a:cs typeface="Courier New"/>
              <a:sym typeface="Courier New"/>
            </a:endParaRPr>
          </a:p>
        </p:txBody>
      </p:sp>
      <p:sp>
        <p:nvSpPr>
          <p:cNvPr id="1288" name="Google Shape;1288;g15178de7f3a_0_14"/>
          <p:cNvSpPr txBox="1"/>
          <p:nvPr/>
        </p:nvSpPr>
        <p:spPr>
          <a:xfrm>
            <a:off x="5826800" y="2516175"/>
            <a:ext cx="123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Courier New"/>
                <a:ea typeface="Courier New"/>
                <a:cs typeface="Courier New"/>
                <a:sym typeface="Courier New"/>
              </a:rPr>
              <a:t>Client</a:t>
            </a:r>
            <a:r>
              <a:rPr b="1" lang="tr-TR" sz="1200">
                <a:solidFill>
                  <a:srgbClr val="FF0000"/>
                </a:solidFill>
                <a:latin typeface="Courier New"/>
                <a:ea typeface="Courier New"/>
                <a:cs typeface="Courier New"/>
                <a:sym typeface="Courier New"/>
              </a:rPr>
              <a:t>.java</a:t>
            </a:r>
            <a:endParaRPr b="1" sz="1200">
              <a:solidFill>
                <a:srgbClr val="FF0000"/>
              </a:solidFill>
              <a:latin typeface="Courier New"/>
              <a:ea typeface="Courier New"/>
              <a:cs typeface="Courier New"/>
              <a:sym typeface="Courier New"/>
            </a:endParaRPr>
          </a:p>
        </p:txBody>
      </p:sp>
      <p:pic>
        <p:nvPicPr>
          <p:cNvPr id="1289" name="Google Shape;1289;g15178de7f3a_0_14"/>
          <p:cNvPicPr preferRelativeResize="0"/>
          <p:nvPr/>
        </p:nvPicPr>
        <p:blipFill>
          <a:blip r:embed="rId6">
            <a:alphaModFix/>
          </a:blip>
          <a:stretch>
            <a:fillRect/>
          </a:stretch>
        </p:blipFill>
        <p:spPr>
          <a:xfrm>
            <a:off x="829550" y="4242071"/>
            <a:ext cx="3340201" cy="499765"/>
          </a:xfrm>
          <a:prstGeom prst="rect">
            <a:avLst/>
          </a:prstGeom>
          <a:noFill/>
          <a:ln>
            <a:noFill/>
          </a:ln>
        </p:spPr>
      </p:pic>
      <p:sp>
        <p:nvSpPr>
          <p:cNvPr id="1290" name="Google Shape;1290;g15178de7f3a_0_14"/>
          <p:cNvSpPr txBox="1"/>
          <p:nvPr/>
        </p:nvSpPr>
        <p:spPr>
          <a:xfrm>
            <a:off x="2110250" y="3922500"/>
            <a:ext cx="7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Courier New"/>
                <a:ea typeface="Courier New"/>
                <a:cs typeface="Courier New"/>
                <a:sym typeface="Courier New"/>
              </a:rPr>
              <a:t>Output</a:t>
            </a:r>
            <a:endParaRPr b="1" sz="1200">
              <a:solidFill>
                <a:srgbClr val="FF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g15178de7f3a_0_48"/>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Dependency Inversion</a:t>
            </a:r>
            <a:r>
              <a:rPr lang="tr-TR" sz="2800"/>
              <a:t> Principle</a:t>
            </a:r>
            <a:endParaRPr/>
          </a:p>
        </p:txBody>
      </p:sp>
      <p:pic>
        <p:nvPicPr>
          <p:cNvPr id="1296" name="Google Shape;1296;g15178de7f3a_0_48"/>
          <p:cNvPicPr preferRelativeResize="0"/>
          <p:nvPr/>
        </p:nvPicPr>
        <p:blipFill>
          <a:blip r:embed="rId3">
            <a:alphaModFix/>
          </a:blip>
          <a:stretch>
            <a:fillRect/>
          </a:stretch>
        </p:blipFill>
        <p:spPr>
          <a:xfrm>
            <a:off x="159800" y="646300"/>
            <a:ext cx="3703576" cy="2716700"/>
          </a:xfrm>
          <a:prstGeom prst="rect">
            <a:avLst/>
          </a:prstGeom>
          <a:noFill/>
          <a:ln>
            <a:noFill/>
          </a:ln>
        </p:spPr>
      </p:pic>
      <p:pic>
        <p:nvPicPr>
          <p:cNvPr id="1297" name="Google Shape;1297;g15178de7f3a_0_48"/>
          <p:cNvPicPr preferRelativeResize="0"/>
          <p:nvPr/>
        </p:nvPicPr>
        <p:blipFill>
          <a:blip r:embed="rId4">
            <a:alphaModFix/>
          </a:blip>
          <a:stretch>
            <a:fillRect/>
          </a:stretch>
        </p:blipFill>
        <p:spPr>
          <a:xfrm>
            <a:off x="159800" y="3518600"/>
            <a:ext cx="3703575" cy="1446775"/>
          </a:xfrm>
          <a:prstGeom prst="rect">
            <a:avLst/>
          </a:prstGeom>
          <a:noFill/>
          <a:ln>
            <a:noFill/>
          </a:ln>
        </p:spPr>
      </p:pic>
      <p:sp>
        <p:nvSpPr>
          <p:cNvPr id="1298" name="Google Shape;1298;g15178de7f3a_0_48"/>
          <p:cNvSpPr txBox="1"/>
          <p:nvPr/>
        </p:nvSpPr>
        <p:spPr>
          <a:xfrm>
            <a:off x="2056375" y="646300"/>
            <a:ext cx="183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Courier New"/>
                <a:ea typeface="Courier New"/>
                <a:cs typeface="Courier New"/>
                <a:sym typeface="Courier New"/>
              </a:rPr>
              <a:t>UserInterface.java</a:t>
            </a:r>
            <a:endParaRPr b="1" sz="1200">
              <a:solidFill>
                <a:srgbClr val="FF0000"/>
              </a:solidFill>
              <a:latin typeface="Courier New"/>
              <a:ea typeface="Courier New"/>
              <a:cs typeface="Courier New"/>
              <a:sym typeface="Courier New"/>
            </a:endParaRPr>
          </a:p>
        </p:txBody>
      </p:sp>
      <p:sp>
        <p:nvSpPr>
          <p:cNvPr id="1299" name="Google Shape;1299;g15178de7f3a_0_48"/>
          <p:cNvSpPr txBox="1"/>
          <p:nvPr/>
        </p:nvSpPr>
        <p:spPr>
          <a:xfrm>
            <a:off x="1980175" y="3518600"/>
            <a:ext cx="199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Courier New"/>
                <a:ea typeface="Courier New"/>
                <a:cs typeface="Courier New"/>
                <a:sym typeface="Courier New"/>
              </a:rPr>
              <a:t>OracleDataBase.java</a:t>
            </a:r>
            <a:endParaRPr b="1" sz="1200">
              <a:solidFill>
                <a:srgbClr val="FF0000"/>
              </a:solidFill>
              <a:latin typeface="Courier New"/>
              <a:ea typeface="Courier New"/>
              <a:cs typeface="Courier New"/>
              <a:sym typeface="Courier New"/>
            </a:endParaRPr>
          </a:p>
        </p:txBody>
      </p:sp>
      <p:sp>
        <p:nvSpPr>
          <p:cNvPr id="1300" name="Google Shape;1300;g15178de7f3a_0_48"/>
          <p:cNvSpPr/>
          <p:nvPr/>
        </p:nvSpPr>
        <p:spPr>
          <a:xfrm>
            <a:off x="3937575" y="598850"/>
            <a:ext cx="4951800" cy="436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g15178de7f3a_0_48"/>
          <p:cNvSpPr txBox="1"/>
          <p:nvPr/>
        </p:nvSpPr>
        <p:spPr>
          <a:xfrm>
            <a:off x="4081275" y="711950"/>
            <a:ext cx="4688400" cy="449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tr-TR"/>
              <a:t>Analysis</a:t>
            </a:r>
            <a:endParaRPr b="1" i="1"/>
          </a:p>
          <a:p>
            <a:pPr indent="0" lvl="0" marL="0" rtl="0" algn="just">
              <a:spcBef>
                <a:spcPts val="0"/>
              </a:spcBef>
              <a:spcAft>
                <a:spcPts val="0"/>
              </a:spcAft>
              <a:buNone/>
            </a:pPr>
            <a:r>
              <a:rPr lang="tr-TR"/>
              <a:t>The program is simple, but it suffers from the following issues:</a:t>
            </a:r>
            <a:endParaRPr/>
          </a:p>
          <a:p>
            <a:pPr indent="-317500" lvl="0" marL="457200" rtl="0" algn="just">
              <a:spcBef>
                <a:spcPts val="0"/>
              </a:spcBef>
              <a:spcAft>
                <a:spcPts val="0"/>
              </a:spcAft>
              <a:buSzPts val="1400"/>
              <a:buChar char="●"/>
            </a:pPr>
            <a:r>
              <a:rPr lang="tr-TR"/>
              <a:t>The top-level class (</a:t>
            </a:r>
            <a:r>
              <a:rPr lang="tr-TR">
                <a:latin typeface="Courier New"/>
                <a:ea typeface="Courier New"/>
                <a:cs typeface="Courier New"/>
                <a:sym typeface="Courier New"/>
              </a:rPr>
              <a:t>UserInterface</a:t>
            </a:r>
            <a:r>
              <a:rPr lang="tr-TR"/>
              <a:t>) has too much dependency on the bottom-level class (</a:t>
            </a:r>
            <a:r>
              <a:rPr lang="tr-TR">
                <a:latin typeface="Courier New"/>
                <a:ea typeface="Courier New"/>
                <a:cs typeface="Courier New"/>
                <a:sym typeface="Courier New"/>
              </a:rPr>
              <a:t>OracleDatabase</a:t>
            </a:r>
            <a:r>
              <a:rPr lang="tr-TR"/>
              <a:t>). These two classes are tightly coupled. So, in the future, if the </a:t>
            </a:r>
            <a:r>
              <a:rPr lang="tr-TR">
                <a:latin typeface="Courier New"/>
                <a:ea typeface="Courier New"/>
                <a:cs typeface="Courier New"/>
                <a:sym typeface="Courier New"/>
              </a:rPr>
              <a:t>OracleDatabase </a:t>
            </a:r>
            <a:r>
              <a:rPr lang="tr-TR"/>
              <a:t>class changes (for example, when you change the signature of the saveEmpIdInDatabase(...) method), you need to adjust the </a:t>
            </a:r>
            <a:r>
              <a:rPr lang="tr-TR">
                <a:latin typeface="Courier New"/>
                <a:ea typeface="Courier New"/>
                <a:cs typeface="Courier New"/>
                <a:sym typeface="Courier New"/>
              </a:rPr>
              <a:t>UserInterface </a:t>
            </a:r>
            <a:r>
              <a:rPr lang="tr-TR"/>
              <a:t>class.</a:t>
            </a:r>
            <a:endParaRPr/>
          </a:p>
          <a:p>
            <a:pPr indent="-317500" lvl="0" marL="457200" rtl="0" algn="just">
              <a:spcBef>
                <a:spcPts val="0"/>
              </a:spcBef>
              <a:spcAft>
                <a:spcPts val="0"/>
              </a:spcAft>
              <a:buSzPts val="1400"/>
              <a:buChar char="●"/>
            </a:pPr>
            <a:r>
              <a:rPr lang="tr-TR"/>
              <a:t>The low-level class should be available before you write the top-level class. So, you are forced to complete the low-level class before you write or test the high-level class.</a:t>
            </a:r>
            <a:endParaRPr/>
          </a:p>
          <a:p>
            <a:pPr indent="-317500" lvl="0" marL="457200" rtl="0" algn="just">
              <a:spcBef>
                <a:spcPts val="0"/>
              </a:spcBef>
              <a:spcAft>
                <a:spcPts val="0"/>
              </a:spcAft>
              <a:buSzPts val="1400"/>
              <a:buChar char="●"/>
            </a:pPr>
            <a:r>
              <a:rPr lang="tr-TR"/>
              <a:t>What if you use a different database? For example, you may want to switch from the Oracle database to a MySQL database or you may need to support both.</a:t>
            </a:r>
            <a:endParaRPr/>
          </a:p>
          <a:p>
            <a:pPr indent="0" lvl="0" marL="0" rtl="0" algn="just">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g15178de7f3a_0_22"/>
          <p:cNvSpPr txBox="1"/>
          <p:nvPr/>
        </p:nvSpPr>
        <p:spPr>
          <a:xfrm>
            <a:off x="3713750" y="-72475"/>
            <a:ext cx="46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tr-TR">
                <a:solidFill>
                  <a:srgbClr val="FF0000"/>
                </a:solidFill>
              </a:rPr>
              <a:t>Better Program</a:t>
            </a:r>
            <a:endParaRPr>
              <a:solidFill>
                <a:srgbClr val="FF0000"/>
              </a:solidFill>
            </a:endParaRPr>
          </a:p>
        </p:txBody>
      </p:sp>
      <p:pic>
        <p:nvPicPr>
          <p:cNvPr id="1307" name="Google Shape;1307;g15178de7f3a_0_22"/>
          <p:cNvPicPr preferRelativeResize="0"/>
          <p:nvPr/>
        </p:nvPicPr>
        <p:blipFill>
          <a:blip r:embed="rId3">
            <a:alphaModFix/>
          </a:blip>
          <a:stretch>
            <a:fillRect/>
          </a:stretch>
        </p:blipFill>
        <p:spPr>
          <a:xfrm>
            <a:off x="5180775" y="79000"/>
            <a:ext cx="3540400" cy="1002591"/>
          </a:xfrm>
          <a:prstGeom prst="rect">
            <a:avLst/>
          </a:prstGeom>
          <a:noFill/>
          <a:ln>
            <a:noFill/>
          </a:ln>
        </p:spPr>
      </p:pic>
      <p:pic>
        <p:nvPicPr>
          <p:cNvPr id="1308" name="Google Shape;1308;g15178de7f3a_0_22"/>
          <p:cNvPicPr preferRelativeResize="0"/>
          <p:nvPr/>
        </p:nvPicPr>
        <p:blipFill>
          <a:blip r:embed="rId4">
            <a:alphaModFix/>
          </a:blip>
          <a:stretch>
            <a:fillRect/>
          </a:stretch>
        </p:blipFill>
        <p:spPr>
          <a:xfrm>
            <a:off x="90550" y="68049"/>
            <a:ext cx="3623176" cy="1360464"/>
          </a:xfrm>
          <a:prstGeom prst="rect">
            <a:avLst/>
          </a:prstGeom>
          <a:noFill/>
          <a:ln>
            <a:noFill/>
          </a:ln>
        </p:spPr>
      </p:pic>
      <p:pic>
        <p:nvPicPr>
          <p:cNvPr id="1309" name="Google Shape;1309;g15178de7f3a_0_22"/>
          <p:cNvPicPr preferRelativeResize="0"/>
          <p:nvPr/>
        </p:nvPicPr>
        <p:blipFill>
          <a:blip r:embed="rId5">
            <a:alphaModFix/>
          </a:blip>
          <a:stretch>
            <a:fillRect/>
          </a:stretch>
        </p:blipFill>
        <p:spPr>
          <a:xfrm>
            <a:off x="71974" y="1484925"/>
            <a:ext cx="3660345" cy="1460250"/>
          </a:xfrm>
          <a:prstGeom prst="rect">
            <a:avLst/>
          </a:prstGeom>
          <a:noFill/>
          <a:ln>
            <a:noFill/>
          </a:ln>
        </p:spPr>
      </p:pic>
      <p:cxnSp>
        <p:nvCxnSpPr>
          <p:cNvPr id="1310" name="Google Shape;1310;g15178de7f3a_0_22"/>
          <p:cNvCxnSpPr>
            <a:stCxn id="1309" idx="3"/>
            <a:endCxn id="1307" idx="1"/>
          </p:cNvCxnSpPr>
          <p:nvPr/>
        </p:nvCxnSpPr>
        <p:spPr>
          <a:xfrm flipH="1" rot="10800000">
            <a:off x="3732319" y="580350"/>
            <a:ext cx="1448400" cy="1634700"/>
          </a:xfrm>
          <a:prstGeom prst="bentConnector3">
            <a:avLst>
              <a:gd fmla="val 50002" name="adj1"/>
            </a:avLst>
          </a:prstGeom>
          <a:noFill/>
          <a:ln cap="flat" cmpd="sng" w="28575">
            <a:solidFill>
              <a:schemeClr val="dk2"/>
            </a:solidFill>
            <a:prstDash val="dash"/>
            <a:round/>
            <a:headEnd len="med" w="med" type="stealth"/>
            <a:tailEnd len="med" w="med" type="stealth"/>
          </a:ln>
        </p:spPr>
      </p:cxnSp>
      <p:cxnSp>
        <p:nvCxnSpPr>
          <p:cNvPr id="1311" name="Google Shape;1311;g15178de7f3a_0_22"/>
          <p:cNvCxnSpPr>
            <a:stCxn id="1308" idx="3"/>
            <a:endCxn id="1307" idx="1"/>
          </p:cNvCxnSpPr>
          <p:nvPr/>
        </p:nvCxnSpPr>
        <p:spPr>
          <a:xfrm flipH="1" rot="10800000">
            <a:off x="3713726" y="580281"/>
            <a:ext cx="1467000" cy="168000"/>
          </a:xfrm>
          <a:prstGeom prst="bentConnector3">
            <a:avLst>
              <a:gd fmla="val 24680" name="adj1"/>
            </a:avLst>
          </a:prstGeom>
          <a:noFill/>
          <a:ln cap="flat" cmpd="sng" w="28575">
            <a:solidFill>
              <a:schemeClr val="dk2"/>
            </a:solidFill>
            <a:prstDash val="dash"/>
            <a:round/>
            <a:headEnd len="med" w="med" type="stealth"/>
            <a:tailEnd len="med" w="med" type="stealth"/>
          </a:ln>
        </p:spPr>
      </p:cxnSp>
      <p:pic>
        <p:nvPicPr>
          <p:cNvPr id="1312" name="Google Shape;1312;g15178de7f3a_0_22"/>
          <p:cNvPicPr preferRelativeResize="0"/>
          <p:nvPr/>
        </p:nvPicPr>
        <p:blipFill>
          <a:blip r:embed="rId6">
            <a:alphaModFix/>
          </a:blip>
          <a:stretch>
            <a:fillRect/>
          </a:stretch>
        </p:blipFill>
        <p:spPr>
          <a:xfrm>
            <a:off x="5559460" y="1494200"/>
            <a:ext cx="3370240" cy="2155200"/>
          </a:xfrm>
          <a:prstGeom prst="rect">
            <a:avLst/>
          </a:prstGeom>
          <a:noFill/>
          <a:ln>
            <a:noFill/>
          </a:ln>
        </p:spPr>
      </p:pic>
      <p:pic>
        <p:nvPicPr>
          <p:cNvPr id="1313" name="Google Shape;1313;g15178de7f3a_0_22"/>
          <p:cNvPicPr preferRelativeResize="0"/>
          <p:nvPr/>
        </p:nvPicPr>
        <p:blipFill>
          <a:blip r:embed="rId7">
            <a:alphaModFix/>
          </a:blip>
          <a:stretch>
            <a:fillRect/>
          </a:stretch>
        </p:blipFill>
        <p:spPr>
          <a:xfrm>
            <a:off x="990050" y="3001575"/>
            <a:ext cx="3774574" cy="2082851"/>
          </a:xfrm>
          <a:prstGeom prst="rect">
            <a:avLst/>
          </a:prstGeom>
          <a:noFill/>
          <a:ln>
            <a:noFill/>
          </a:ln>
        </p:spPr>
      </p:pic>
      <p:cxnSp>
        <p:nvCxnSpPr>
          <p:cNvPr id="1314" name="Google Shape;1314;g15178de7f3a_0_22"/>
          <p:cNvCxnSpPr>
            <a:stCxn id="1313" idx="3"/>
            <a:endCxn id="1312" idx="1"/>
          </p:cNvCxnSpPr>
          <p:nvPr/>
        </p:nvCxnSpPr>
        <p:spPr>
          <a:xfrm flipH="1" rot="10800000">
            <a:off x="4764624" y="2571800"/>
            <a:ext cx="794700" cy="1471200"/>
          </a:xfrm>
          <a:prstGeom prst="bentConnector3">
            <a:avLst>
              <a:gd fmla="val 50009" name="adj1"/>
            </a:avLst>
          </a:prstGeom>
          <a:noFill/>
          <a:ln cap="flat" cmpd="sng" w="28575">
            <a:solidFill>
              <a:schemeClr val="dk2"/>
            </a:solidFill>
            <a:prstDash val="dash"/>
            <a:round/>
            <a:headEnd len="med" w="med" type="stealth"/>
            <a:tailEnd len="med" w="med" type="stealth"/>
          </a:ln>
        </p:spPr>
      </p:cxnSp>
      <p:cxnSp>
        <p:nvCxnSpPr>
          <p:cNvPr id="1315" name="Google Shape;1315;g15178de7f3a_0_22"/>
          <p:cNvCxnSpPr>
            <a:stCxn id="1312" idx="0"/>
            <a:endCxn id="1307" idx="2"/>
          </p:cNvCxnSpPr>
          <p:nvPr/>
        </p:nvCxnSpPr>
        <p:spPr>
          <a:xfrm flipH="1" rot="5400000">
            <a:off x="6891480" y="1141100"/>
            <a:ext cx="412500" cy="293700"/>
          </a:xfrm>
          <a:prstGeom prst="bentConnector3">
            <a:avLst>
              <a:gd fmla="val 50013" name="adj1"/>
            </a:avLst>
          </a:prstGeom>
          <a:noFill/>
          <a:ln cap="flat" cmpd="sng" w="28575">
            <a:solidFill>
              <a:schemeClr val="dk2"/>
            </a:solidFill>
            <a:prstDash val="dash"/>
            <a:round/>
            <a:headEnd len="med" w="med" type="stealth"/>
            <a:tailEnd len="med" w="med" type="stealth"/>
          </a:ln>
        </p:spPr>
      </p:cxnSp>
      <p:pic>
        <p:nvPicPr>
          <p:cNvPr id="1316" name="Google Shape;1316;g15178de7f3a_0_22"/>
          <p:cNvPicPr preferRelativeResize="0"/>
          <p:nvPr/>
        </p:nvPicPr>
        <p:blipFill>
          <a:blip r:embed="rId8">
            <a:alphaModFix/>
          </a:blip>
          <a:stretch>
            <a:fillRect/>
          </a:stretch>
        </p:blipFill>
        <p:spPr>
          <a:xfrm>
            <a:off x="5752507" y="4412820"/>
            <a:ext cx="2877825" cy="560050"/>
          </a:xfrm>
          <a:prstGeom prst="rect">
            <a:avLst/>
          </a:prstGeom>
          <a:noFill/>
          <a:ln>
            <a:noFill/>
          </a:ln>
        </p:spPr>
      </p:pic>
      <p:cxnSp>
        <p:nvCxnSpPr>
          <p:cNvPr id="1317" name="Google Shape;1317;g15178de7f3a_0_22"/>
          <p:cNvCxnSpPr>
            <a:endCxn id="1316" idx="1"/>
          </p:cNvCxnSpPr>
          <p:nvPr/>
        </p:nvCxnSpPr>
        <p:spPr>
          <a:xfrm>
            <a:off x="4736107" y="4680845"/>
            <a:ext cx="1016400" cy="12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g15178de7f3a_0_63"/>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Dependency Inversion</a:t>
            </a:r>
            <a:r>
              <a:rPr lang="tr-TR" sz="2800"/>
              <a:t> Principle</a:t>
            </a:r>
            <a:endParaRPr/>
          </a:p>
        </p:txBody>
      </p:sp>
      <p:sp>
        <p:nvSpPr>
          <p:cNvPr id="1323" name="Google Shape;1323;g15178de7f3a_0_63"/>
          <p:cNvSpPr txBox="1"/>
          <p:nvPr/>
        </p:nvSpPr>
        <p:spPr>
          <a:xfrm>
            <a:off x="999275" y="933000"/>
            <a:ext cx="36492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TR"/>
              <a:t>The high-level class </a:t>
            </a:r>
            <a:r>
              <a:rPr lang="tr-TR">
                <a:latin typeface="Courier New"/>
                <a:ea typeface="Courier New"/>
                <a:cs typeface="Courier New"/>
                <a:sym typeface="Courier New"/>
              </a:rPr>
              <a:t>UserInterface </a:t>
            </a:r>
            <a:r>
              <a:rPr lang="tr-TR"/>
              <a:t>depends on the abstraction </a:t>
            </a:r>
            <a:r>
              <a:rPr lang="tr-TR">
                <a:latin typeface="Courier New"/>
                <a:ea typeface="Courier New"/>
                <a:cs typeface="Courier New"/>
                <a:sym typeface="Courier New"/>
              </a:rPr>
              <a:t>Database</a:t>
            </a:r>
            <a:r>
              <a:rPr lang="tr-TR"/>
              <a:t>. The concrete classes </a:t>
            </a:r>
            <a:r>
              <a:rPr lang="tr-TR">
                <a:latin typeface="Courier New"/>
                <a:ea typeface="Courier New"/>
                <a:cs typeface="Courier New"/>
                <a:sym typeface="Courier New"/>
              </a:rPr>
              <a:t>OracleDatabase </a:t>
            </a:r>
            <a:r>
              <a:rPr lang="tr-TR"/>
              <a:t>and </a:t>
            </a:r>
            <a:r>
              <a:rPr lang="tr-TR">
                <a:latin typeface="Courier New"/>
                <a:ea typeface="Courier New"/>
                <a:cs typeface="Courier New"/>
                <a:sym typeface="Courier New"/>
              </a:rPr>
              <a:t>MySQLDatabase </a:t>
            </a:r>
            <a:r>
              <a:rPr lang="tr-TR"/>
              <a:t>also depend on </a:t>
            </a:r>
            <a:r>
              <a:rPr lang="tr-TR">
                <a:latin typeface="Courier New"/>
                <a:ea typeface="Courier New"/>
                <a:cs typeface="Courier New"/>
                <a:sym typeface="Courier New"/>
              </a:rPr>
              <a:t>Database</a:t>
            </a:r>
            <a:r>
              <a:rPr lang="tr-TR"/>
              <a:t>.</a:t>
            </a:r>
            <a:endParaRPr/>
          </a:p>
          <a:p>
            <a:pPr indent="0" lvl="0" marL="0" rtl="0" algn="l">
              <a:spcBef>
                <a:spcPts val="0"/>
              </a:spcBef>
              <a:spcAft>
                <a:spcPts val="0"/>
              </a:spcAft>
              <a:buNone/>
            </a:pPr>
            <a:r>
              <a:t/>
            </a:r>
            <a:endParaRPr/>
          </a:p>
        </p:txBody>
      </p:sp>
      <p:pic>
        <p:nvPicPr>
          <p:cNvPr id="1324" name="Google Shape;1324;g15178de7f3a_0_63"/>
          <p:cNvPicPr preferRelativeResize="0"/>
          <p:nvPr/>
        </p:nvPicPr>
        <p:blipFill>
          <a:blip r:embed="rId3">
            <a:alphaModFix/>
          </a:blip>
          <a:stretch>
            <a:fillRect/>
          </a:stretch>
        </p:blipFill>
        <p:spPr>
          <a:xfrm>
            <a:off x="4802709" y="698425"/>
            <a:ext cx="3935315" cy="2319200"/>
          </a:xfrm>
          <a:prstGeom prst="rect">
            <a:avLst/>
          </a:prstGeom>
          <a:noFill/>
          <a:ln>
            <a:noFill/>
          </a:ln>
        </p:spPr>
      </p:pic>
      <p:sp>
        <p:nvSpPr>
          <p:cNvPr id="1325" name="Google Shape;1325;g15178de7f3a_0_63"/>
          <p:cNvSpPr/>
          <p:nvPr/>
        </p:nvSpPr>
        <p:spPr>
          <a:xfrm>
            <a:off x="405825" y="3352342"/>
            <a:ext cx="8332200" cy="154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g15178de7f3a_0_63"/>
          <p:cNvSpPr/>
          <p:nvPr/>
        </p:nvSpPr>
        <p:spPr>
          <a:xfrm>
            <a:off x="816825" y="2965500"/>
            <a:ext cx="1416300" cy="37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g15178de7f3a_0_63"/>
          <p:cNvSpPr txBox="1"/>
          <p:nvPr/>
        </p:nvSpPr>
        <p:spPr>
          <a:xfrm>
            <a:off x="1051400" y="2952150"/>
            <a:ext cx="10164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tr-TR"/>
              <a:t>Analysis</a:t>
            </a:r>
            <a:endParaRPr/>
          </a:p>
        </p:txBody>
      </p:sp>
      <p:sp>
        <p:nvSpPr>
          <p:cNvPr id="1328" name="Google Shape;1328;g15178de7f3a_0_63"/>
          <p:cNvSpPr txBox="1"/>
          <p:nvPr/>
        </p:nvSpPr>
        <p:spPr>
          <a:xfrm>
            <a:off x="510175" y="3352350"/>
            <a:ext cx="802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t>You can see that this program resolves all the potential issues of the previous program.</a:t>
            </a:r>
            <a:endParaRPr/>
          </a:p>
          <a:p>
            <a:pPr indent="0" lvl="0" marL="0" rtl="0" algn="just">
              <a:spcBef>
                <a:spcPts val="0"/>
              </a:spcBef>
              <a:spcAft>
                <a:spcPts val="0"/>
              </a:spcAft>
              <a:buNone/>
            </a:pPr>
            <a:r>
              <a:rPr lang="tr-TR"/>
              <a:t>So, when you have a base class and a derived class, your base class should not know about any of its derived classes.</a:t>
            </a:r>
            <a:endParaRPr/>
          </a:p>
          <a:p>
            <a:pPr indent="0" lvl="0" marL="0" rtl="0" algn="just">
              <a:spcBef>
                <a:spcPts val="0"/>
              </a:spcBef>
              <a:spcAft>
                <a:spcPts val="0"/>
              </a:spcAft>
              <a:buNone/>
            </a:pPr>
            <a:r>
              <a:rPr lang="tr-TR"/>
              <a:t>One last point. You can see that in </a:t>
            </a:r>
            <a:r>
              <a:rPr b="1" lang="tr-TR"/>
              <a:t>Better Program</a:t>
            </a:r>
            <a:r>
              <a:rPr lang="tr-TR"/>
              <a:t>, the </a:t>
            </a:r>
            <a:r>
              <a:rPr lang="tr-TR">
                <a:latin typeface="Courier New"/>
                <a:ea typeface="Courier New"/>
                <a:cs typeface="Courier New"/>
                <a:sym typeface="Courier New"/>
              </a:rPr>
              <a:t>UserInterface </a:t>
            </a:r>
            <a:r>
              <a:rPr lang="tr-TR"/>
              <a:t>class constructor accepts a database parameter. You can provide an additional facility to a user when you use both the constructor and the setter method (</a:t>
            </a:r>
            <a:r>
              <a:rPr lang="tr-TR">
                <a:latin typeface="Courier New"/>
                <a:ea typeface="Courier New"/>
                <a:cs typeface="Courier New"/>
                <a:sym typeface="Courier New"/>
              </a:rPr>
              <a:t>setDatabase</a:t>
            </a:r>
            <a:r>
              <a:rPr lang="tr-TR"/>
              <a:t>) inside this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16"/>
          <p:cNvSpPr txBox="1"/>
          <p:nvPr>
            <p:ph type="title"/>
          </p:nvPr>
        </p:nvSpPr>
        <p:spPr>
          <a:xfrm>
            <a:off x="1776633" y="2900199"/>
            <a:ext cx="56388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sz="7200"/>
              <a:t>TESEKKURLER!</a:t>
            </a:r>
            <a:endParaRPr sz="7200"/>
          </a:p>
        </p:txBody>
      </p:sp>
      <p:grpSp>
        <p:nvGrpSpPr>
          <p:cNvPr id="1334" name="Google Shape;1334;p16"/>
          <p:cNvGrpSpPr/>
          <p:nvPr/>
        </p:nvGrpSpPr>
        <p:grpSpPr>
          <a:xfrm>
            <a:off x="3781598" y="866085"/>
            <a:ext cx="1580804" cy="1705665"/>
            <a:chOff x="1260950" y="-166737"/>
            <a:chExt cx="5129675" cy="5643987"/>
          </a:xfrm>
        </p:grpSpPr>
        <p:sp>
          <p:nvSpPr>
            <p:cNvPr id="1335" name="Google Shape;1335;p16"/>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6"/>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6"/>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6"/>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6"/>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6"/>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6"/>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6"/>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6"/>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6"/>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6"/>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6"/>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6"/>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6"/>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6"/>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6"/>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6"/>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6"/>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6"/>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6"/>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6"/>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6"/>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6"/>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6"/>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6"/>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6"/>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6"/>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6"/>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6"/>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6"/>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6"/>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6"/>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6"/>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6"/>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6"/>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6"/>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6"/>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6"/>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6"/>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6"/>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6"/>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6"/>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6"/>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6"/>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6"/>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6"/>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6"/>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6"/>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6"/>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6"/>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6"/>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6"/>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6"/>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6"/>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6"/>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6"/>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6"/>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6"/>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6"/>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6"/>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6"/>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6"/>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6"/>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6"/>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6"/>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6"/>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6"/>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6"/>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6"/>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6"/>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6"/>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6"/>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6"/>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6"/>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6"/>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6"/>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6"/>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6"/>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6"/>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6"/>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6"/>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6"/>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6"/>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6"/>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6"/>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6"/>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6"/>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6"/>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6"/>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6"/>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6"/>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6"/>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6"/>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6"/>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6"/>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6"/>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6"/>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6"/>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6"/>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6"/>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6"/>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6"/>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6"/>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6"/>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6"/>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6"/>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6"/>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6"/>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6"/>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6"/>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6"/>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6"/>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6"/>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6"/>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6"/>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6"/>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6"/>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6"/>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6"/>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6"/>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6"/>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6"/>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6"/>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6"/>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6"/>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6"/>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6"/>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6"/>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6"/>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6"/>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6"/>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6"/>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6"/>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6"/>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6"/>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6"/>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6"/>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6"/>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6"/>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6"/>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6"/>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6"/>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6"/>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6"/>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6"/>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6"/>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6"/>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6"/>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6"/>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6"/>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6"/>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6"/>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6"/>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6"/>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6"/>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6"/>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6"/>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6"/>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6"/>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6"/>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6"/>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6"/>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6"/>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6"/>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6"/>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6"/>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6"/>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6"/>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6"/>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6"/>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6"/>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6"/>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6"/>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6"/>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6"/>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6"/>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6"/>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6"/>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
          <p:cNvSpPr txBox="1"/>
          <p:nvPr>
            <p:ph type="title"/>
          </p:nvPr>
        </p:nvSpPr>
        <p:spPr>
          <a:xfrm>
            <a:off x="2971800" y="2571750"/>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TR" sz="3200"/>
              <a:t>(S)Single Responsibility Principle</a:t>
            </a:r>
            <a:endParaRPr sz="3200"/>
          </a:p>
        </p:txBody>
      </p:sp>
      <p:sp>
        <p:nvSpPr>
          <p:cNvPr id="1067" name="Google Shape;1067;p4"/>
          <p:cNvSpPr txBox="1"/>
          <p:nvPr>
            <p:ph idx="2" type="title"/>
          </p:nvPr>
        </p:nvSpPr>
        <p:spPr>
          <a:xfrm>
            <a:off x="3088200" y="102340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tr-TR"/>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5"/>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…Single Responsibility Principle</a:t>
            </a:r>
            <a:endParaRPr/>
          </a:p>
        </p:txBody>
      </p:sp>
      <p:pic>
        <p:nvPicPr>
          <p:cNvPr id="1073" name="Google Shape;1073;p5"/>
          <p:cNvPicPr preferRelativeResize="0"/>
          <p:nvPr/>
        </p:nvPicPr>
        <p:blipFill rotWithShape="1">
          <a:blip r:embed="rId3">
            <a:alphaModFix/>
          </a:blip>
          <a:srcRect b="0" l="0" r="0" t="0"/>
          <a:stretch/>
        </p:blipFill>
        <p:spPr>
          <a:xfrm>
            <a:off x="2026882" y="615222"/>
            <a:ext cx="5090235" cy="445467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6"/>
          <p:cNvSpPr txBox="1"/>
          <p:nvPr>
            <p:ph type="title"/>
          </p:nvPr>
        </p:nvSpPr>
        <p:spPr>
          <a:xfrm>
            <a:off x="2971800" y="2571750"/>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TR" sz="3200"/>
              <a:t>(O)Open-Closed Principle</a:t>
            </a:r>
            <a:endParaRPr sz="3200"/>
          </a:p>
        </p:txBody>
      </p:sp>
      <p:sp>
        <p:nvSpPr>
          <p:cNvPr id="1079" name="Google Shape;1079;p6"/>
          <p:cNvSpPr txBox="1"/>
          <p:nvPr>
            <p:ph idx="2" type="title"/>
          </p:nvPr>
        </p:nvSpPr>
        <p:spPr>
          <a:xfrm>
            <a:off x="3088200" y="102340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tr-TR"/>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7"/>
          <p:cNvSpPr txBox="1"/>
          <p:nvPr>
            <p:ph type="title"/>
          </p:nvPr>
        </p:nvSpPr>
        <p:spPr>
          <a:xfrm>
            <a:off x="1145225" y="73600"/>
            <a:ext cx="6700500" cy="80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tr-TR" sz="1800">
                <a:latin typeface="Arial"/>
                <a:ea typeface="Arial"/>
                <a:cs typeface="Arial"/>
                <a:sym typeface="Arial"/>
              </a:rPr>
              <a:t>Open Closed Principle’a göre her class geliştirmeye açık olmalı fakat değişime kapalı olmalıdır.</a:t>
            </a:r>
            <a:endParaRPr b="1" sz="1800">
              <a:latin typeface="Arial"/>
              <a:ea typeface="Arial"/>
              <a:cs typeface="Arial"/>
              <a:sym typeface="Arial"/>
            </a:endParaRPr>
          </a:p>
        </p:txBody>
      </p:sp>
      <p:pic>
        <p:nvPicPr>
          <p:cNvPr id="1085" name="Google Shape;1085;p7"/>
          <p:cNvPicPr preferRelativeResize="0"/>
          <p:nvPr/>
        </p:nvPicPr>
        <p:blipFill>
          <a:blip r:embed="rId3">
            <a:alphaModFix/>
          </a:blip>
          <a:stretch>
            <a:fillRect/>
          </a:stretch>
        </p:blipFill>
        <p:spPr>
          <a:xfrm>
            <a:off x="899750" y="874000"/>
            <a:ext cx="4046088" cy="3964701"/>
          </a:xfrm>
          <a:prstGeom prst="rect">
            <a:avLst/>
          </a:prstGeom>
          <a:noFill/>
          <a:ln>
            <a:noFill/>
          </a:ln>
        </p:spPr>
      </p:pic>
      <p:pic>
        <p:nvPicPr>
          <p:cNvPr id="1086" name="Google Shape;1086;p7"/>
          <p:cNvPicPr preferRelativeResize="0"/>
          <p:nvPr/>
        </p:nvPicPr>
        <p:blipFill>
          <a:blip r:embed="rId4">
            <a:alphaModFix/>
          </a:blip>
          <a:stretch>
            <a:fillRect/>
          </a:stretch>
        </p:blipFill>
        <p:spPr>
          <a:xfrm>
            <a:off x="5098248" y="1268200"/>
            <a:ext cx="3088125" cy="229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8"/>
          <p:cNvSpPr txBox="1"/>
          <p:nvPr>
            <p:ph type="title"/>
          </p:nvPr>
        </p:nvSpPr>
        <p:spPr>
          <a:xfrm>
            <a:off x="1099050" y="73600"/>
            <a:ext cx="6902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sz="1800">
                <a:solidFill>
                  <a:srgbClr val="2D2D2D"/>
                </a:solidFill>
                <a:latin typeface="Arial"/>
                <a:ea typeface="Arial"/>
                <a:cs typeface="Arial"/>
                <a:sym typeface="Arial"/>
              </a:rPr>
              <a:t>OCP prensibi, esnek bağ prensibi kullanılarak uygulanabilir. OCP ye uygun RemoteControl sınıfının yapısı şu şekilde olmalıdır:</a:t>
            </a:r>
            <a:endParaRPr>
              <a:latin typeface="Arial"/>
              <a:ea typeface="Arial"/>
              <a:cs typeface="Arial"/>
              <a:sym typeface="Arial"/>
            </a:endParaRPr>
          </a:p>
        </p:txBody>
      </p:sp>
      <p:pic>
        <p:nvPicPr>
          <p:cNvPr id="1092" name="Google Shape;1092;p8"/>
          <p:cNvPicPr preferRelativeResize="0"/>
          <p:nvPr/>
        </p:nvPicPr>
        <p:blipFill>
          <a:blip r:embed="rId3">
            <a:alphaModFix/>
          </a:blip>
          <a:stretch>
            <a:fillRect/>
          </a:stretch>
        </p:blipFill>
        <p:spPr>
          <a:xfrm>
            <a:off x="923200" y="951100"/>
            <a:ext cx="4204150" cy="4038525"/>
          </a:xfrm>
          <a:prstGeom prst="rect">
            <a:avLst/>
          </a:prstGeom>
          <a:noFill/>
          <a:ln>
            <a:noFill/>
          </a:ln>
        </p:spPr>
      </p:pic>
      <p:pic>
        <p:nvPicPr>
          <p:cNvPr id="1093" name="Google Shape;1093;p8"/>
          <p:cNvPicPr preferRelativeResize="0"/>
          <p:nvPr/>
        </p:nvPicPr>
        <p:blipFill>
          <a:blip r:embed="rId4">
            <a:alphaModFix/>
          </a:blip>
          <a:stretch>
            <a:fillRect/>
          </a:stretch>
        </p:blipFill>
        <p:spPr>
          <a:xfrm>
            <a:off x="4961025" y="1469125"/>
            <a:ext cx="3198375" cy="243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9"/>
          <p:cNvSpPr txBox="1"/>
          <p:nvPr>
            <p:ph type="title"/>
          </p:nvPr>
        </p:nvSpPr>
        <p:spPr>
          <a:xfrm>
            <a:off x="1823475" y="73600"/>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tr-TR"/>
              <a:t>…Open Closed Principle</a:t>
            </a:r>
            <a:endParaRPr/>
          </a:p>
        </p:txBody>
      </p:sp>
      <p:pic>
        <p:nvPicPr>
          <p:cNvPr id="1099" name="Google Shape;1099;p9"/>
          <p:cNvPicPr preferRelativeResize="0"/>
          <p:nvPr/>
        </p:nvPicPr>
        <p:blipFill>
          <a:blip r:embed="rId3">
            <a:alphaModFix/>
          </a:blip>
          <a:stretch>
            <a:fillRect/>
          </a:stretch>
        </p:blipFill>
        <p:spPr>
          <a:xfrm>
            <a:off x="1152525" y="646300"/>
            <a:ext cx="3638087" cy="4192401"/>
          </a:xfrm>
          <a:prstGeom prst="rect">
            <a:avLst/>
          </a:prstGeom>
          <a:noFill/>
          <a:ln>
            <a:noFill/>
          </a:ln>
        </p:spPr>
      </p:pic>
      <p:pic>
        <p:nvPicPr>
          <p:cNvPr id="1100" name="Google Shape;1100;p9"/>
          <p:cNvPicPr preferRelativeResize="0"/>
          <p:nvPr/>
        </p:nvPicPr>
        <p:blipFill>
          <a:blip r:embed="rId4">
            <a:alphaModFix/>
          </a:blip>
          <a:stretch>
            <a:fillRect/>
          </a:stretch>
        </p:blipFill>
        <p:spPr>
          <a:xfrm>
            <a:off x="4855077" y="1436150"/>
            <a:ext cx="3441626" cy="164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