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48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8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4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68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69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38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636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44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20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953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FB8885-2D9E-4417-BC77-1ED582D12B07}" type="datetimeFigureOut">
              <a:rPr lang="es-CO" smtClean="0"/>
              <a:t>8/08/2022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7B764B-AA2A-4D50-A097-4D510E4FC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7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/>
              <a:t>Generación </a:t>
            </a:r>
            <a:r>
              <a:rPr lang="es-MX" sz="4800" dirty="0"/>
              <a:t>de modelo e inferencia para detectar mala práctica transaccional NEQUI</a:t>
            </a:r>
            <a:r>
              <a:rPr lang="es-MX" dirty="0"/>
              <a:t/>
            </a:r>
            <a:br>
              <a:rPr lang="es-MX" dirty="0"/>
            </a:b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789449"/>
            <a:ext cx="9418320" cy="1691640"/>
          </a:xfrm>
        </p:spPr>
        <p:txBody>
          <a:bodyPr/>
          <a:lstStyle/>
          <a:p>
            <a:r>
              <a:rPr lang="es-CO" dirty="0" smtClean="0"/>
              <a:t>Cristian Gaviria Giraldo</a:t>
            </a:r>
          </a:p>
          <a:p>
            <a:r>
              <a:rPr lang="es-CO" dirty="0" smtClean="0"/>
              <a:t>3117167063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69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 descr="8 El superpoder de los hiperparámetros. - Impulsa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2" descr="8 El superpoder de los hiperparámetros. - Impulsate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733901"/>
            <a:ext cx="4042447" cy="1963475"/>
          </a:xfrm>
          <a:prstGeom prst="rect">
            <a:avLst/>
          </a:prstGeom>
        </p:spPr>
      </p:pic>
      <p:pic>
        <p:nvPicPr>
          <p:cNvPr id="6158" name="Picture 14" descr="Validación cruzada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40" y="1658953"/>
            <a:ext cx="3923994" cy="19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370" y="3991672"/>
            <a:ext cx="6309849" cy="2402266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65174" y="160337"/>
            <a:ext cx="10040357" cy="73454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err="1"/>
              <a:t>H</a:t>
            </a:r>
            <a:r>
              <a:rPr lang="es-CO" dirty="0" err="1" smtClean="0"/>
              <a:t>iperparámetros</a:t>
            </a:r>
            <a:r>
              <a:rPr lang="es-CO" dirty="0" smtClean="0"/>
              <a:t>  y k-</a:t>
            </a:r>
            <a:r>
              <a:rPr lang="es-CO" dirty="0" err="1" smtClean="0"/>
              <a:t>fold</a:t>
            </a:r>
            <a:r>
              <a:rPr lang="es-CO" dirty="0" smtClean="0"/>
              <a:t> </a:t>
            </a:r>
            <a:r>
              <a:rPr lang="es-CO" dirty="0" err="1" smtClean="0"/>
              <a:t>cross</a:t>
            </a:r>
            <a:r>
              <a:rPr lang="es-CO" dirty="0" smtClean="0"/>
              <a:t> </a:t>
            </a:r>
            <a:r>
              <a:rPr lang="es-CO" dirty="0" err="1" smtClean="0"/>
              <a:t>validation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90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chine Learning: ¿qué es y cuál es su relación con la IA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1" y="3830336"/>
            <a:ext cx="3736677" cy="264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achine Learning, cómo hacerlo más eficien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76" y="3922474"/>
            <a:ext cx="4117736" cy="24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1" y="1717288"/>
            <a:ext cx="9668411" cy="1507041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34961" y="491194"/>
            <a:ext cx="9692640" cy="734547"/>
          </a:xfrm>
        </p:spPr>
        <p:txBody>
          <a:bodyPr>
            <a:normAutofit/>
          </a:bodyPr>
          <a:lstStyle/>
          <a:p>
            <a:pPr algn="ctr"/>
            <a:r>
              <a:rPr lang="es-CO" dirty="0" err="1" smtClean="0"/>
              <a:t>benchmark</a:t>
            </a:r>
            <a:r>
              <a:rPr lang="es-CO" dirty="0" smtClean="0"/>
              <a:t> </a:t>
            </a:r>
            <a:r>
              <a:rPr lang="es-CO" dirty="0"/>
              <a:t>de modelos</a:t>
            </a:r>
          </a:p>
        </p:txBody>
      </p:sp>
    </p:spTree>
    <p:extLst>
      <p:ext uri="{BB962C8B-B14F-4D97-AF65-F5344CB8AC3E}">
        <p14:creationId xmlns:p14="http://schemas.microsoft.com/office/powerpoint/2010/main" val="7950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34961" y="335080"/>
            <a:ext cx="9692640" cy="734547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Arquitectura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51" y="1471611"/>
            <a:ext cx="8400259" cy="46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gradec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4" name="Picture 4" descr="12,594,298 imágenes de Gracias - Imágenes, fotos y vectores de stock |  Shutterstoc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33" y="248192"/>
            <a:ext cx="8029421" cy="64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056" y="309676"/>
            <a:ext cx="9692640" cy="727895"/>
          </a:xfrm>
        </p:spPr>
        <p:txBody>
          <a:bodyPr/>
          <a:lstStyle/>
          <a:p>
            <a:pPr algn="ctr"/>
            <a:r>
              <a:rPr lang="es-CO" dirty="0" smtClean="0"/>
              <a:t>Caso de negocio</a:t>
            </a:r>
            <a:endParaRPr lang="es-CO" dirty="0"/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5263376" y="1583473"/>
            <a:ext cx="22302" cy="4716966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9" y="3717079"/>
            <a:ext cx="2476500" cy="140017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40" y="3757289"/>
            <a:ext cx="2855561" cy="161449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533311" y="4036385"/>
            <a:ext cx="1382774" cy="711894"/>
            <a:chOff x="564222" y="3437026"/>
            <a:chExt cx="1382774" cy="711894"/>
          </a:xfrm>
        </p:grpSpPr>
        <p:sp>
          <p:nvSpPr>
            <p:cNvPr id="28" name="Onda 27"/>
            <p:cNvSpPr/>
            <p:nvPr/>
          </p:nvSpPr>
          <p:spPr>
            <a:xfrm>
              <a:off x="579885" y="3437026"/>
              <a:ext cx="1070518" cy="711894"/>
            </a:xfrm>
            <a:prstGeom prst="wav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564222" y="3608307"/>
              <a:ext cx="138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$200.000</a:t>
              </a:r>
              <a:endParaRPr lang="es-CO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919387" y="3401342"/>
            <a:ext cx="1382774" cy="711894"/>
            <a:chOff x="564222" y="3437026"/>
            <a:chExt cx="1382774" cy="711894"/>
          </a:xfrm>
        </p:grpSpPr>
        <p:sp>
          <p:nvSpPr>
            <p:cNvPr id="32" name="Onda 31"/>
            <p:cNvSpPr/>
            <p:nvPr/>
          </p:nvSpPr>
          <p:spPr>
            <a:xfrm>
              <a:off x="579885" y="3437026"/>
              <a:ext cx="1070518" cy="711894"/>
            </a:xfrm>
            <a:prstGeom prst="wav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564222" y="3608307"/>
              <a:ext cx="138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$200.000</a:t>
              </a:r>
              <a:endParaRPr lang="es-CO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919387" y="4189392"/>
            <a:ext cx="1382774" cy="711894"/>
            <a:chOff x="564222" y="3437026"/>
            <a:chExt cx="1382774" cy="711894"/>
          </a:xfrm>
        </p:grpSpPr>
        <p:sp>
          <p:nvSpPr>
            <p:cNvPr id="35" name="Onda 34"/>
            <p:cNvSpPr/>
            <p:nvPr/>
          </p:nvSpPr>
          <p:spPr>
            <a:xfrm>
              <a:off x="579885" y="3437026"/>
              <a:ext cx="1070518" cy="711894"/>
            </a:xfrm>
            <a:prstGeom prst="wav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64222" y="3608307"/>
              <a:ext cx="138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$200.000</a:t>
              </a:r>
              <a:endParaRPr lang="es-CO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5919387" y="4934727"/>
            <a:ext cx="1382774" cy="711894"/>
            <a:chOff x="564222" y="3437026"/>
            <a:chExt cx="1382774" cy="711894"/>
          </a:xfrm>
        </p:grpSpPr>
        <p:sp>
          <p:nvSpPr>
            <p:cNvPr id="38" name="Onda 37"/>
            <p:cNvSpPr/>
            <p:nvPr/>
          </p:nvSpPr>
          <p:spPr>
            <a:xfrm>
              <a:off x="579885" y="3437026"/>
              <a:ext cx="1070518" cy="711894"/>
            </a:xfrm>
            <a:prstGeom prst="wav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64222" y="3608307"/>
              <a:ext cx="138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$200.000</a:t>
              </a:r>
              <a:endParaRPr lang="es-CO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919387" y="5680062"/>
            <a:ext cx="1382774" cy="711894"/>
            <a:chOff x="564222" y="3437026"/>
            <a:chExt cx="1382774" cy="711894"/>
          </a:xfrm>
        </p:grpSpPr>
        <p:sp>
          <p:nvSpPr>
            <p:cNvPr id="41" name="Onda 40"/>
            <p:cNvSpPr/>
            <p:nvPr/>
          </p:nvSpPr>
          <p:spPr>
            <a:xfrm>
              <a:off x="579885" y="3437026"/>
              <a:ext cx="1070518" cy="711894"/>
            </a:xfrm>
            <a:prstGeom prst="wav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64222" y="3608307"/>
              <a:ext cx="138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$200.000</a:t>
              </a:r>
              <a:endParaRPr lang="es-CO" dirty="0"/>
            </a:p>
          </p:txBody>
        </p:sp>
      </p:grpSp>
      <p:sp>
        <p:nvSpPr>
          <p:cNvPr id="43" name="AutoShape 6" descr="Icono De 24 Horas, Servicio De Tiempo De Apertura Del Reloj Vectorial,  Entrega, 7 Días a La Semana Y Señalización De La Flecha De Ilustración del  Vector - Ilustración de reloj, todos: 2003302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4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4" name="AutoShape 8" descr="Icono De 24 Horas, Servicio De Tiempo De Apertura Del Reloj Vectorial,  Entrega, 7 Días a La Semana Y Señalización De La Flecha De Ilustración del  Vector - Ilustración de reloj, todos: 2003302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4" name="Picture 10" descr="Icono De 24 Horas, Servicio De Tiempo De Apertura Del Reloj Vectorial,  Entrega, 7 Días a La Semana Y Señalización De La Flecha De Ilustración del  Vector - Ilustración de reloj, todos: 2003302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96" y="1352163"/>
            <a:ext cx="2564300" cy="17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Icono De 24 Horas, Servicio De Tiempo De Apertura Del Reloj Vectorial,  Entrega, 7 Días a La Semana Y Señalización De La Flecha De Ilustración del  Vector - Ilustración de reloj, todos: 2003302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61" y="1208852"/>
            <a:ext cx="2564300" cy="17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ítulo 1"/>
          <p:cNvSpPr txBox="1">
            <a:spLocks/>
          </p:cNvSpPr>
          <p:nvPr/>
        </p:nvSpPr>
        <p:spPr>
          <a:xfrm>
            <a:off x="460375" y="5954302"/>
            <a:ext cx="4130174" cy="437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 smtClean="0"/>
              <a:t>Forma correcta</a:t>
            </a:r>
            <a:endParaRPr lang="es-CO" sz="2400" dirty="0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6835156" y="6039943"/>
            <a:ext cx="4130174" cy="437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 smtClean="0"/>
              <a:t>Mala practica</a:t>
            </a:r>
            <a:endParaRPr lang="es-CO" sz="2400" dirty="0"/>
          </a:p>
        </p:txBody>
      </p:sp>
      <p:sp>
        <p:nvSpPr>
          <p:cNvPr id="47" name="AutoShape 12" descr="Nequi, nuevamente, presenta fallas en la app: esta sería la razón | La F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8" name="Picture 14" descr="Nequi, nuevamente, presenta fallas en la app: esta sería la razón | La F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7" r="19906"/>
          <a:stretch/>
        </p:blipFill>
        <p:spPr bwMode="auto">
          <a:xfrm>
            <a:off x="9664372" y="168031"/>
            <a:ext cx="1393903" cy="14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 descr="Nequi, nuevamente, presenta fallas en la app: esta sería la razón | La F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7" r="19906"/>
          <a:stretch/>
        </p:blipFill>
        <p:spPr bwMode="auto">
          <a:xfrm>
            <a:off x="186223" y="242306"/>
            <a:ext cx="1393903" cy="14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7922"/>
              </p:ext>
            </p:extLst>
          </p:nvPr>
        </p:nvGraphicFramePr>
        <p:xfrm>
          <a:off x="2960800" y="1554391"/>
          <a:ext cx="5068151" cy="2868635"/>
        </p:xfrm>
        <a:graphic>
          <a:graphicData uri="http://schemas.openxmlformats.org/drawingml/2006/table">
            <a:tbl>
              <a:tblPr/>
              <a:tblGrid>
                <a:gridCol w="3170862">
                  <a:extLst>
                    <a:ext uri="{9D8B030D-6E8A-4147-A177-3AD203B41FA5}">
                      <a16:colId xmlns:a16="http://schemas.microsoft.com/office/drawing/2014/main" val="1943621575"/>
                    </a:ext>
                  </a:extLst>
                </a:gridCol>
                <a:gridCol w="1897289">
                  <a:extLst>
                    <a:ext uri="{9D8B030D-6E8A-4147-A177-3AD203B41FA5}">
                      <a16:colId xmlns:a16="http://schemas.microsoft.com/office/drawing/2014/main" val="1536080118"/>
                    </a:ext>
                  </a:extLst>
                </a:gridCol>
              </a:tblGrid>
              <a:tr h="2607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Resultado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62159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Dimension base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86.068.972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17309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Dimension unicos base de datos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86.068.904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290767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Registros duplucados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03868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 de comercios unicas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07091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 de sucursales unicas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17.951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66486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minina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1/01/2021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71185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 maxima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30/11/2021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013359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Cuentas destino </a:t>
                      </a:r>
                      <a:r>
                        <a:rPr lang="es-CO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únicas</a:t>
                      </a:r>
                      <a:endParaRPr lang="es-CO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6.098.088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66571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usuaruias cuentas destino unicas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6.047.002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167445"/>
                  </a:ext>
                </a:extLst>
              </a:tr>
              <a:tr h="260785">
                <a:tc>
                  <a:txBody>
                    <a:bodyPr/>
                    <a:lstStyle/>
                    <a:p>
                      <a:pPr algn="l" fontAlgn="b"/>
                      <a:r>
                        <a:rPr lang="es-CO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Tipo transaacion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2122"/>
                  </a:ext>
                </a:extLst>
              </a:tr>
            </a:tbl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48556" y="591014"/>
            <a:ext cx="9692640" cy="734547"/>
          </a:xfrm>
        </p:spPr>
        <p:txBody>
          <a:bodyPr/>
          <a:lstStyle/>
          <a:p>
            <a:pPr algn="ctr"/>
            <a:r>
              <a:rPr lang="es-CO" dirty="0" smtClean="0"/>
              <a:t>Exploración y análisis de datos</a:t>
            </a:r>
            <a:endParaRPr lang="es-CO" dirty="0"/>
          </a:p>
        </p:txBody>
      </p:sp>
      <p:pic>
        <p:nvPicPr>
          <p:cNvPr id="2050" name="Picture 2" descr="Qué es Big Data? | Question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" y="3933127"/>
            <a:ext cx="3191674" cy="305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 retos del big data en una cadena de cambio · THE LOGISTICS WORLD |  Conéctate e inspírate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5E6EA"/>
              </a:clrFrom>
              <a:clrTo>
                <a:srgbClr val="E5E6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07" y="3520532"/>
            <a:ext cx="274175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3128392" y="4848493"/>
            <a:ext cx="5327856" cy="954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86 millones de transacción 12’862649 presentan un comportamiento inadecuado de fraccionamiento, equivalente en dinero a </a:t>
            </a:r>
            <a:r>
              <a:rPr lang="es-CO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2.958’406.270</a:t>
            </a:r>
            <a:endParaRPr lang="es-CO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198788" y="6475041"/>
            <a:ext cx="5360561" cy="327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Consultando en el mercado la comisión por transacción es de $230</a:t>
            </a:r>
            <a:endParaRPr lang="es-CO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Lupa De Investigación Significado Recopilación De Datos Representación 3d  Fotos, Retratos, Imágenes Y Fotografía De Archivo Libres De Derecho. Image  61956244."/>
          <p:cNvSpPr>
            <a:spLocks noChangeAspect="1" noChangeArrowheads="1"/>
          </p:cNvSpPr>
          <p:nvPr/>
        </p:nvSpPr>
        <p:spPr bwMode="auto">
          <a:xfrm>
            <a:off x="-5672433" y="5618928"/>
            <a:ext cx="196327" cy="1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6" name="Picture 4" descr="Lupa De Investigación Significado Recopilación De Datos Representación 3d  Fotos, Retratos, Imágenes Y Fotografía De Archivo Libres De Derecho. Image  61956244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"/>
            <a:ext cx="7920990" cy="681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upa De La Palabra Del Análisis De Datos Ilustración del Vector -  Ilustración de gerencia, diagrama: 11313760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r="15799"/>
          <a:stretch/>
        </p:blipFill>
        <p:spPr bwMode="auto">
          <a:xfrm>
            <a:off x="8069579" y="2697480"/>
            <a:ext cx="277749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920991" y="1062990"/>
            <a:ext cx="3394710" cy="925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Del total de la base de datos se toman las ultimas 240 horas, equivalente a un total de 384.329 </a:t>
            </a:r>
            <a:endParaRPr lang="es-CO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5450" b="44072"/>
          <a:stretch/>
        </p:blipFill>
        <p:spPr>
          <a:xfrm>
            <a:off x="1200959" y="2150978"/>
            <a:ext cx="6179170" cy="1768859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37404" y="669613"/>
            <a:ext cx="9692640" cy="734547"/>
          </a:xfrm>
        </p:spPr>
        <p:txBody>
          <a:bodyPr/>
          <a:lstStyle/>
          <a:p>
            <a:pPr algn="ctr"/>
            <a:r>
              <a:rPr lang="es-CO" dirty="0" smtClean="0"/>
              <a:t>EDA ultimas 240 horas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374501" y="4778708"/>
            <a:ext cx="77947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identifican un total de 384.329 transacciones en los últimos 20 días, solo se identifican 3 comercios aliados únicos, pero con un total de 10.709 sucursales.</a:t>
            </a:r>
          </a:p>
          <a:p>
            <a:endParaRPr lang="es-CO" sz="16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CO" sz="16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logra identificar una mayor cantidad de cuentas que clientes únicos, lo que representa que un cliente puede tener varias cuentas (9 registros más en total)</a:t>
            </a:r>
            <a:endParaRPr lang="es-CO" sz="16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122" name="Picture 2" descr="Pantalla Analítica Con Lupa. Datos De Mercado De Análisis De Negocio.  Vector Ilustraciones Svg, Vectoriales, Clip Art Vectorizado Libre De  Derechos. Image 77479720.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A"/>
              </a:clrFrom>
              <a:clrTo>
                <a:srgbClr val="FFFD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90" y="1806548"/>
            <a:ext cx="2631933" cy="263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1" y="657572"/>
            <a:ext cx="6098159" cy="53306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56" y="1580451"/>
            <a:ext cx="3712670" cy="82821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666404" y="3315578"/>
            <a:ext cx="4212734" cy="1126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los 384.329 de transacción 37.433 presentan un comportamiento inadecuado de fraccionamiento, equivalente en dinero a </a:t>
            </a:r>
            <a:r>
              <a:rPr lang="es-CO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10’855.534</a:t>
            </a:r>
            <a:r>
              <a:rPr lang="es-CO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en los últimos 10 días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165335" y="6441588"/>
            <a:ext cx="5360561" cy="327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Consultando en el mercado la comisión por transacción es de $230</a:t>
            </a:r>
            <a:endParaRPr lang="es-CO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9" y="260965"/>
            <a:ext cx="3427723" cy="28955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006899" y="2202366"/>
            <a:ext cx="54306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</a:t>
            </a:r>
            <a:r>
              <a:rPr lang="es-CO" sz="1600" spc="-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merchant_id</a:t>
            </a:r>
            <a:r>
              <a:rPr lang="es-CO" sz="16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que presenta mayor fraccionamiento en sus operaciones es '838a8fa992a4aa2fb5a0cf8b15b63755' con un 14%, el que presenta menor fraccionamiento fue '075d178871d8d48502bf1f54887e52fe' con un 5.3%</a:t>
            </a:r>
            <a:endParaRPr lang="es-CO" sz="16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16413"/>
          <a:stretch/>
        </p:blipFill>
        <p:spPr>
          <a:xfrm>
            <a:off x="5137223" y="716349"/>
            <a:ext cx="4535180" cy="1078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82" y="3446757"/>
            <a:ext cx="3650630" cy="33108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4045220"/>
            <a:ext cx="2647950" cy="7524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689491" y="5170135"/>
            <a:ext cx="5430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spc="-5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presenta un mayor fraccionamiento en las transacciones tipo DEBITO con un 10% del total de las transacciones.</a:t>
            </a:r>
            <a:endParaRPr lang="es-CO" sz="16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9" y="1900323"/>
            <a:ext cx="5668273" cy="442342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996202" y="3096465"/>
            <a:ext cx="46420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 la gráfica </a:t>
            </a:r>
            <a:r>
              <a:rPr lang="es-CO" sz="2000" spc="-5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pairplot</a:t>
            </a:r>
            <a:r>
              <a:rPr lang="es-CO" sz="2000" spc="-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se identifica un patrón muy claro se separación de espacios, la variable diferencia en horas separa completamente los espacios entre fraude y no fraude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37404" y="669613"/>
            <a:ext cx="9692640" cy="734547"/>
          </a:xfrm>
        </p:spPr>
        <p:txBody>
          <a:bodyPr/>
          <a:lstStyle/>
          <a:p>
            <a:pPr algn="ctr"/>
            <a:r>
              <a:rPr lang="es-CO" dirty="0" err="1" smtClean="0"/>
              <a:t>Pairplot</a:t>
            </a:r>
            <a:r>
              <a:rPr lang="es-CO" dirty="0" smtClean="0"/>
              <a:t> monto transacción y 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03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4" y="1169716"/>
            <a:ext cx="8091811" cy="517532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61249" y="2494299"/>
            <a:ext cx="3423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spc="-5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puede profundizar en el análisis descriptivo en los respectivos notebooks.</a:t>
            </a:r>
            <a:endParaRPr lang="es-CO" sz="2000" spc="-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86</TotalTime>
  <Words>333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Generación de modelo e inferencia para detectar mala práctica transaccional NEQUI  </vt:lpstr>
      <vt:lpstr>Caso de negocio</vt:lpstr>
      <vt:lpstr>Exploración y análisis de datos</vt:lpstr>
      <vt:lpstr>Presentación de PowerPoint</vt:lpstr>
      <vt:lpstr>EDA ultimas 240 horas</vt:lpstr>
      <vt:lpstr>Presentación de PowerPoint</vt:lpstr>
      <vt:lpstr>Presentación de PowerPoint</vt:lpstr>
      <vt:lpstr>Pairplot monto transacción y tiempo</vt:lpstr>
      <vt:lpstr>Presentación de PowerPoint</vt:lpstr>
      <vt:lpstr>Hiperparámetros  y k-fold cross validation</vt:lpstr>
      <vt:lpstr>benchmark de modelos</vt:lpstr>
      <vt:lpstr>Arquitectura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modelo e inferencia para detectar mala práctica transaccional NEQUI  </dc:title>
  <dc:creator>cristian gaviria</dc:creator>
  <cp:lastModifiedBy>cristian gaviria</cp:lastModifiedBy>
  <cp:revision>14</cp:revision>
  <dcterms:created xsi:type="dcterms:W3CDTF">2022-08-09T01:03:13Z</dcterms:created>
  <dcterms:modified xsi:type="dcterms:W3CDTF">2022-08-09T02:29:16Z</dcterms:modified>
</cp:coreProperties>
</file>