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10287000" cx="18288000"/>
  <p:notesSz cx="6858000" cy="9144000"/>
  <p:embeddedFontLst>
    <p:embeddedFont>
      <p:font typeface="Roboto"/>
      <p:regular r:id="rId35"/>
      <p:bold r:id="rId36"/>
      <p:italic r:id="rId37"/>
      <p:boldItalic r:id="rId38"/>
    </p:embeddedFont>
    <p:embeddedFont>
      <p:font typeface="Nunito"/>
      <p:regular r:id="rId39"/>
      <p:bold r:id="rId40"/>
      <p:italic r:id="rId41"/>
      <p:boldItalic r:id="rId42"/>
    </p:embeddedFont>
    <p:embeddedFont>
      <p:font typeface="Libre Baskerville"/>
      <p:regular r:id="rId43"/>
      <p:bold r:id="rId44"/>
      <p: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46" roundtripDataSignature="AMtx7mhNQ+D5vuQ+Alu20Go/xxmOX0Jl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fntdata"/><Relationship Id="rId20" Type="http://schemas.openxmlformats.org/officeDocument/2006/relationships/slide" Target="slides/slide15.xml"/><Relationship Id="rId42" Type="http://schemas.openxmlformats.org/officeDocument/2006/relationships/font" Target="fonts/Nunito-boldItalic.fntdata"/><Relationship Id="rId41" Type="http://schemas.openxmlformats.org/officeDocument/2006/relationships/font" Target="fonts/Nunito-italic.fntdata"/><Relationship Id="rId22" Type="http://schemas.openxmlformats.org/officeDocument/2006/relationships/slide" Target="slides/slide17.xml"/><Relationship Id="rId44" Type="http://schemas.openxmlformats.org/officeDocument/2006/relationships/font" Target="fonts/LibreBaskerville-bold.fntdata"/><Relationship Id="rId21" Type="http://schemas.openxmlformats.org/officeDocument/2006/relationships/slide" Target="slides/slide16.xml"/><Relationship Id="rId43" Type="http://schemas.openxmlformats.org/officeDocument/2006/relationships/font" Target="fonts/LibreBaskerville-regular.fntdata"/><Relationship Id="rId24" Type="http://schemas.openxmlformats.org/officeDocument/2006/relationships/slide" Target="slides/slide19.xml"/><Relationship Id="rId46" Type="http://customschemas.google.com/relationships/presentationmetadata" Target="metadata"/><Relationship Id="rId23" Type="http://schemas.openxmlformats.org/officeDocument/2006/relationships/slide" Target="slides/slide18.xml"/><Relationship Id="rId45" Type="http://schemas.openxmlformats.org/officeDocument/2006/relationships/font" Target="fonts/LibreBaskerville-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39" Type="http://schemas.openxmlformats.org/officeDocument/2006/relationships/font" Target="fonts/Nunito-regular.fntdata"/><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Reina</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Chidi</a:t>
            </a:r>
            <a:endParaRPr/>
          </a:p>
          <a:p>
            <a:pPr indent="0" lvl="0" marL="0" rtl="0" algn="l">
              <a:spcBef>
                <a:spcPts val="0"/>
              </a:spcBef>
              <a:spcAft>
                <a:spcPts val="0"/>
              </a:spcAft>
              <a:buNone/>
            </a:pPr>
            <a:r>
              <a:t/>
            </a:r>
            <a:endParaRPr/>
          </a:p>
          <a:p>
            <a:pPr indent="-304800" lvl="0" marL="457200" rtl="0" algn="l">
              <a:lnSpc>
                <a:spcPct val="115000"/>
              </a:lnSpc>
              <a:spcBef>
                <a:spcPts val="0"/>
              </a:spcBef>
              <a:spcAft>
                <a:spcPts val="0"/>
              </a:spcAft>
              <a:buClr>
                <a:srgbClr val="424242"/>
              </a:buClr>
              <a:buSzPts val="1200"/>
              <a:buFont typeface="Nunito"/>
              <a:buChar char="●"/>
            </a:pPr>
            <a:r>
              <a:rPr lang="en-US" sz="1200">
                <a:solidFill>
                  <a:srgbClr val="424242"/>
                </a:solidFill>
                <a:latin typeface="Nunito"/>
                <a:ea typeface="Nunito"/>
                <a:cs typeface="Nunito"/>
                <a:sym typeface="Nunito"/>
              </a:rPr>
              <a:t>Total cost of the category: $599K</a:t>
            </a:r>
            <a:endParaRPr sz="1200">
              <a:solidFill>
                <a:srgbClr val="424242"/>
              </a:solidFill>
              <a:latin typeface="Nunito"/>
              <a:ea typeface="Nunito"/>
              <a:cs typeface="Nunito"/>
              <a:sym typeface="Nunito"/>
            </a:endParaRPr>
          </a:p>
          <a:p>
            <a:pPr indent="-304800" lvl="0" marL="457200" rtl="0" algn="l">
              <a:lnSpc>
                <a:spcPct val="115000"/>
              </a:lnSpc>
              <a:spcBef>
                <a:spcPts val="0"/>
              </a:spcBef>
              <a:spcAft>
                <a:spcPts val="0"/>
              </a:spcAft>
              <a:buClr>
                <a:srgbClr val="424242"/>
              </a:buClr>
              <a:buSzPts val="1200"/>
              <a:buFont typeface="Nunito"/>
              <a:buChar char="●"/>
            </a:pPr>
            <a:r>
              <a:rPr lang="en-US" sz="1200">
                <a:solidFill>
                  <a:srgbClr val="424242"/>
                </a:solidFill>
                <a:latin typeface="Nunito"/>
                <a:ea typeface="Nunito"/>
                <a:cs typeface="Nunito"/>
                <a:sym typeface="Nunito"/>
              </a:rPr>
              <a:t>Of all Narrow Lead Categories that have costs associated with enrolled students, Email is tied for second for lowest cost at $12K.</a:t>
            </a:r>
            <a:endParaRPr sz="1200">
              <a:solidFill>
                <a:srgbClr val="424242"/>
              </a:solidFill>
              <a:latin typeface="Nunito"/>
              <a:ea typeface="Nunito"/>
              <a:cs typeface="Nunito"/>
              <a:sym typeface="Nunito"/>
            </a:endParaRPr>
          </a:p>
          <a:p>
            <a:pPr indent="-304800" lvl="0" marL="457200" rtl="0" algn="l">
              <a:lnSpc>
                <a:spcPct val="115000"/>
              </a:lnSpc>
              <a:spcBef>
                <a:spcPts val="0"/>
              </a:spcBef>
              <a:spcAft>
                <a:spcPts val="0"/>
              </a:spcAft>
              <a:buClr>
                <a:srgbClr val="424242"/>
              </a:buClr>
              <a:buSzPts val="1200"/>
              <a:buFont typeface="Nunito"/>
              <a:buChar char="●"/>
            </a:pPr>
            <a:r>
              <a:rPr lang="en-US" sz="1200">
                <a:solidFill>
                  <a:srgbClr val="424242"/>
                </a:solidFill>
                <a:latin typeface="Nunito"/>
                <a:ea typeface="Nunito"/>
                <a:cs typeface="Nunito"/>
                <a:sym typeface="Nunito"/>
              </a:rPr>
              <a:t>Efficiency comparison of spend: Least efficient (NY, $31K per one enrolled) vs Most efficient (DC, $3K per 6 enrolled)</a:t>
            </a:r>
            <a:endParaRPr sz="1200">
              <a:solidFill>
                <a:srgbClr val="424242"/>
              </a:solidFill>
              <a:latin typeface="Nunito"/>
              <a:ea typeface="Nunito"/>
              <a:cs typeface="Nunito"/>
              <a:sym typeface="Nunito"/>
            </a:endParaRPr>
          </a:p>
          <a:p>
            <a:pPr indent="-304800" lvl="0" marL="457200" rtl="0" algn="l">
              <a:lnSpc>
                <a:spcPct val="115000"/>
              </a:lnSpc>
              <a:spcBef>
                <a:spcPts val="0"/>
              </a:spcBef>
              <a:spcAft>
                <a:spcPts val="0"/>
              </a:spcAft>
              <a:buClr>
                <a:srgbClr val="424242"/>
              </a:buClr>
              <a:buSzPts val="1200"/>
              <a:buFont typeface="Nunito"/>
              <a:buChar char="●"/>
            </a:pPr>
            <a:r>
              <a:rPr lang="en-US" sz="1200">
                <a:solidFill>
                  <a:srgbClr val="424242"/>
                </a:solidFill>
                <a:latin typeface="Nunito"/>
                <a:ea typeface="Nunito"/>
                <a:cs typeface="Nunito"/>
                <a:sym typeface="Nunito"/>
              </a:rPr>
              <a:t>Least leads: Q2 2017 (58) vs Most Leads: Q1 2014 (1458)</a:t>
            </a:r>
            <a:endParaRPr sz="1200">
              <a:solidFill>
                <a:srgbClr val="424242"/>
              </a:solidFill>
              <a:latin typeface="Nunito"/>
              <a:ea typeface="Nunito"/>
              <a:cs typeface="Nunito"/>
              <a:sym typeface="Nunito"/>
            </a:endParaRPr>
          </a:p>
          <a:p>
            <a:pPr indent="-304800" lvl="0" marL="457200" rtl="0" algn="l">
              <a:lnSpc>
                <a:spcPct val="115000"/>
              </a:lnSpc>
              <a:spcBef>
                <a:spcPts val="0"/>
              </a:spcBef>
              <a:spcAft>
                <a:spcPts val="0"/>
              </a:spcAft>
              <a:buClr>
                <a:srgbClr val="424242"/>
              </a:buClr>
              <a:buSzPts val="1200"/>
              <a:buFont typeface="Nunito"/>
              <a:buChar char="●"/>
            </a:pPr>
            <a:r>
              <a:rPr lang="en-US" sz="1200">
                <a:solidFill>
                  <a:srgbClr val="424242"/>
                </a:solidFill>
                <a:latin typeface="Nunito"/>
                <a:ea typeface="Nunito"/>
                <a:cs typeface="Nunito"/>
                <a:sym typeface="Nunito"/>
              </a:rPr>
              <a:t>General pattern of a drop is persistent in Q3 annually for percentage of Apps submitted and enrolled. However, a positive trend is present year over year.</a:t>
            </a:r>
            <a:endParaRPr sz="1200">
              <a:solidFill>
                <a:srgbClr val="424242"/>
              </a:solidFill>
              <a:latin typeface="Nunito"/>
              <a:ea typeface="Nunito"/>
              <a:cs typeface="Nunito"/>
              <a:sym typeface="Nunito"/>
            </a:endParaRPr>
          </a:p>
          <a:p>
            <a:pPr indent="0" lvl="0" marL="0" rtl="0" algn="l">
              <a:spcBef>
                <a:spcPts val="1600"/>
              </a:spcBef>
              <a:spcAft>
                <a:spcPts val="0"/>
              </a:spcAft>
              <a:buNone/>
            </a:pPr>
            <a:r>
              <a:t/>
            </a:r>
            <a:endParaRPr/>
          </a:p>
        </p:txBody>
      </p:sp>
      <p:sp>
        <p:nvSpPr>
          <p:cNvPr id="163" name="Google Shape;16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Chidi</a:t>
            </a:r>
            <a:endParaRPr/>
          </a:p>
        </p:txBody>
      </p:sp>
      <p:sp>
        <p:nvSpPr>
          <p:cNvPr id="170" name="Google Shape;17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Chidi</a:t>
            </a:r>
            <a:endParaRPr/>
          </a:p>
        </p:txBody>
      </p:sp>
      <p:sp>
        <p:nvSpPr>
          <p:cNvPr id="180" name="Google Shape;18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Ethan</a:t>
            </a:r>
            <a:endParaRPr/>
          </a:p>
          <a:p>
            <a:pPr indent="0" lvl="0" marL="0" rtl="0" algn="l">
              <a:spcBef>
                <a:spcPts val="0"/>
              </a:spcBef>
              <a:spcAft>
                <a:spcPts val="0"/>
              </a:spcAft>
              <a:buNone/>
            </a:pPr>
            <a:r>
              <a:t/>
            </a:r>
            <a:endParaRPr/>
          </a:p>
          <a:p>
            <a:pPr indent="-298450" lvl="0" marL="457200" rtl="0" algn="l">
              <a:lnSpc>
                <a:spcPct val="115000"/>
              </a:lnSpc>
              <a:spcBef>
                <a:spcPts val="0"/>
              </a:spcBef>
              <a:spcAft>
                <a:spcPts val="0"/>
              </a:spcAft>
              <a:buClr>
                <a:srgbClr val="424242"/>
              </a:buClr>
              <a:buSzPts val="1100"/>
              <a:buFont typeface="Nunito"/>
              <a:buChar char="●"/>
            </a:pPr>
            <a:r>
              <a:rPr lang="en-US">
                <a:solidFill>
                  <a:srgbClr val="424242"/>
                </a:solidFill>
                <a:latin typeface="Nunito"/>
                <a:ea typeface="Nunito"/>
                <a:cs typeface="Nunito"/>
                <a:sym typeface="Nunito"/>
              </a:rPr>
              <a:t>Total cost for this category is $610K with cost per enrolled of $21K.</a:t>
            </a:r>
            <a:endParaRPr>
              <a:solidFill>
                <a:srgbClr val="424242"/>
              </a:solidFill>
              <a:latin typeface="Nunito"/>
              <a:ea typeface="Nunito"/>
              <a:cs typeface="Nunito"/>
              <a:sym typeface="Nunito"/>
            </a:endParaRPr>
          </a:p>
          <a:p>
            <a:pPr indent="0" lvl="0" marL="457200" rtl="0" algn="l">
              <a:lnSpc>
                <a:spcPct val="115000"/>
              </a:lnSpc>
              <a:spcBef>
                <a:spcPts val="0"/>
              </a:spcBef>
              <a:spcAft>
                <a:spcPts val="0"/>
              </a:spcAft>
              <a:buClr>
                <a:schemeClr val="dk1"/>
              </a:buClr>
              <a:buSzPts val="1100"/>
              <a:buFont typeface="Arial"/>
              <a:buNone/>
            </a:pPr>
            <a:r>
              <a:t/>
            </a:r>
            <a:endParaRPr>
              <a:solidFill>
                <a:srgbClr val="424242"/>
              </a:solidFill>
              <a:latin typeface="Nunito"/>
              <a:ea typeface="Nunito"/>
              <a:cs typeface="Nunito"/>
              <a:sym typeface="Nunito"/>
            </a:endParaRPr>
          </a:p>
          <a:p>
            <a:pPr indent="-298450" lvl="0" marL="457200" rtl="0" algn="l">
              <a:lnSpc>
                <a:spcPct val="115000"/>
              </a:lnSpc>
              <a:spcBef>
                <a:spcPts val="0"/>
              </a:spcBef>
              <a:spcAft>
                <a:spcPts val="0"/>
              </a:spcAft>
              <a:buClr>
                <a:srgbClr val="424242"/>
              </a:buClr>
              <a:buSzPts val="1100"/>
              <a:buFont typeface="Nunito"/>
              <a:buChar char="●"/>
            </a:pPr>
            <a:r>
              <a:rPr lang="en-US">
                <a:solidFill>
                  <a:srgbClr val="424242"/>
                </a:solidFill>
                <a:latin typeface="Nunito"/>
                <a:ea typeface="Nunito"/>
                <a:cs typeface="Nunito"/>
                <a:sym typeface="Nunito"/>
              </a:rPr>
              <a:t>Most dollars spent is in CA at $20k but only 2 people actually enrolled. Cost per enrolled for CA is $10K.</a:t>
            </a:r>
            <a:endParaRPr>
              <a:solidFill>
                <a:srgbClr val="424242"/>
              </a:solidFill>
              <a:latin typeface="Nunito"/>
              <a:ea typeface="Nunito"/>
              <a:cs typeface="Nunito"/>
              <a:sym typeface="Nunito"/>
            </a:endParaRPr>
          </a:p>
          <a:p>
            <a:pPr indent="0" lvl="0" marL="457200" rtl="0" algn="l">
              <a:lnSpc>
                <a:spcPct val="115000"/>
              </a:lnSpc>
              <a:spcBef>
                <a:spcPts val="0"/>
              </a:spcBef>
              <a:spcAft>
                <a:spcPts val="0"/>
              </a:spcAft>
              <a:buClr>
                <a:schemeClr val="dk1"/>
              </a:buClr>
              <a:buSzPts val="1100"/>
              <a:buFont typeface="Arial"/>
              <a:buNone/>
            </a:pPr>
            <a:r>
              <a:t/>
            </a:r>
            <a:endParaRPr>
              <a:solidFill>
                <a:srgbClr val="424242"/>
              </a:solidFill>
              <a:latin typeface="Nunito"/>
              <a:ea typeface="Nunito"/>
              <a:cs typeface="Nunito"/>
              <a:sym typeface="Nunito"/>
            </a:endParaRPr>
          </a:p>
          <a:p>
            <a:pPr indent="-298450" lvl="0" marL="457200" rtl="0" algn="l">
              <a:lnSpc>
                <a:spcPct val="115000"/>
              </a:lnSpc>
              <a:spcBef>
                <a:spcPts val="0"/>
              </a:spcBef>
              <a:spcAft>
                <a:spcPts val="0"/>
              </a:spcAft>
              <a:buClr>
                <a:srgbClr val="424242"/>
              </a:buClr>
              <a:buSzPts val="1100"/>
              <a:buFont typeface="Nunito"/>
              <a:buChar char="●"/>
            </a:pPr>
            <a:r>
              <a:rPr lang="en-US">
                <a:solidFill>
                  <a:srgbClr val="424242"/>
                </a:solidFill>
                <a:latin typeface="Nunito"/>
                <a:ea typeface="Nunito"/>
                <a:cs typeface="Nunito"/>
                <a:sym typeface="Nunito"/>
              </a:rPr>
              <a:t>3 people enrolled from DC at the cost of  only $3k, which can be considered best to allocate money on Display.</a:t>
            </a:r>
            <a:endParaRPr>
              <a:solidFill>
                <a:srgbClr val="424242"/>
              </a:solidFill>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t/>
            </a:r>
            <a:endParaRPr>
              <a:solidFill>
                <a:srgbClr val="424242"/>
              </a:solidFill>
              <a:latin typeface="Nunito"/>
              <a:ea typeface="Nunito"/>
              <a:cs typeface="Nunito"/>
              <a:sym typeface="Nunito"/>
            </a:endParaRPr>
          </a:p>
          <a:p>
            <a:pPr indent="-298450" lvl="0" marL="457200" rtl="0" algn="l">
              <a:lnSpc>
                <a:spcPct val="115000"/>
              </a:lnSpc>
              <a:spcBef>
                <a:spcPts val="0"/>
              </a:spcBef>
              <a:spcAft>
                <a:spcPts val="0"/>
              </a:spcAft>
              <a:buClr>
                <a:srgbClr val="424242"/>
              </a:buClr>
              <a:buSzPts val="1100"/>
              <a:buFont typeface="Nunito"/>
              <a:buChar char="●"/>
            </a:pPr>
            <a:r>
              <a:rPr lang="en-US">
                <a:solidFill>
                  <a:srgbClr val="424242"/>
                </a:solidFill>
                <a:latin typeface="Nunito"/>
                <a:ea typeface="Nunito"/>
                <a:cs typeface="Nunito"/>
                <a:sym typeface="Nunito"/>
              </a:rPr>
              <a:t>Lowest number of leads generated is 95 in Q4 of 2016 and the most leads generated is 2395 in Q3 of 2013. </a:t>
            </a:r>
            <a:endParaRPr>
              <a:solidFill>
                <a:srgbClr val="424242"/>
              </a:solidFill>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t/>
            </a:r>
            <a:endParaRPr>
              <a:solidFill>
                <a:srgbClr val="424242"/>
              </a:solidFill>
              <a:latin typeface="Nunito"/>
              <a:ea typeface="Nunito"/>
              <a:cs typeface="Nunito"/>
              <a:sym typeface="Nunito"/>
            </a:endParaRPr>
          </a:p>
          <a:p>
            <a:pPr indent="-298450" lvl="0" marL="457200" rtl="0" algn="l">
              <a:lnSpc>
                <a:spcPct val="115000"/>
              </a:lnSpc>
              <a:spcBef>
                <a:spcPts val="0"/>
              </a:spcBef>
              <a:spcAft>
                <a:spcPts val="0"/>
              </a:spcAft>
              <a:buClr>
                <a:srgbClr val="424242"/>
              </a:buClr>
              <a:buSzPts val="1100"/>
              <a:buFont typeface="Nunito"/>
              <a:buChar char="●"/>
            </a:pPr>
            <a:r>
              <a:rPr lang="en-US">
                <a:solidFill>
                  <a:srgbClr val="424242"/>
                </a:solidFill>
                <a:latin typeface="Nunito"/>
                <a:ea typeface="Nunito"/>
                <a:cs typeface="Nunito"/>
                <a:sym typeface="Nunito"/>
              </a:rPr>
              <a:t>Display does have some enrollments, but for states like CA,GA,NJ, with cost per enrollments of $10K, $12K, $11K, resources should be allocated.</a:t>
            </a:r>
            <a:endParaRPr>
              <a:solidFill>
                <a:srgbClr val="424242"/>
              </a:solidFill>
              <a:latin typeface="Nunito"/>
              <a:ea typeface="Nunito"/>
              <a:cs typeface="Nunito"/>
              <a:sym typeface="Nunito"/>
            </a:endParaRPr>
          </a:p>
          <a:p>
            <a:pPr indent="0" lvl="0" marL="457200" rtl="0" algn="l">
              <a:lnSpc>
                <a:spcPct val="115000"/>
              </a:lnSpc>
              <a:spcBef>
                <a:spcPts val="0"/>
              </a:spcBef>
              <a:spcAft>
                <a:spcPts val="0"/>
              </a:spcAft>
              <a:buNone/>
            </a:pPr>
            <a:r>
              <a:t/>
            </a:r>
            <a:endParaRPr>
              <a:solidFill>
                <a:srgbClr val="424242"/>
              </a:solidFill>
              <a:latin typeface="Nunito"/>
              <a:ea typeface="Nunito"/>
              <a:cs typeface="Nunito"/>
              <a:sym typeface="Nunito"/>
            </a:endParaRPr>
          </a:p>
          <a:p>
            <a:pPr indent="-298450" lvl="0" marL="457200" rtl="0" algn="l">
              <a:spcBef>
                <a:spcPts val="0"/>
              </a:spcBef>
              <a:spcAft>
                <a:spcPts val="0"/>
              </a:spcAft>
              <a:buClr>
                <a:schemeClr val="dk1"/>
              </a:buClr>
              <a:buSzPts val="1100"/>
              <a:buFont typeface="Nunito"/>
              <a:buChar char="●"/>
            </a:pPr>
            <a:r>
              <a:rPr lang="en-US">
                <a:solidFill>
                  <a:schemeClr val="dk1"/>
                </a:solidFill>
                <a:latin typeface="Nunito"/>
                <a:ea typeface="Nunito"/>
                <a:cs typeface="Nunito"/>
                <a:sym typeface="Nunito"/>
              </a:rPr>
              <a:t>For time-series performance of lead sources of Display, before Q4 2014, with high number of leads generated, the 6 Month Submit% and 1 year Enroll% are really low and not complied with volume generation time series. However, after Q4 2014, with lower number of leads generated, 6 Month Submit% and 1 Year Enroll is actually improved and complied with lead volume generation time series, which indicates that Display is actually a less efficient lead resource before Q4 2014 and become more efficient afterwards.</a:t>
            </a:r>
            <a:endParaRPr>
              <a:solidFill>
                <a:schemeClr val="dk1"/>
              </a:solidFill>
              <a:latin typeface="Nunito"/>
              <a:ea typeface="Nunito"/>
              <a:cs typeface="Nunito"/>
              <a:sym typeface="Nunito"/>
            </a:endParaRPr>
          </a:p>
          <a:p>
            <a:pPr indent="0" lvl="0" marL="0" rtl="0" algn="l">
              <a:spcBef>
                <a:spcPts val="0"/>
              </a:spcBef>
              <a:spcAft>
                <a:spcPts val="0"/>
              </a:spcAft>
              <a:buNone/>
            </a:pPr>
            <a:r>
              <a:t/>
            </a:r>
            <a:endParaRPr/>
          </a:p>
        </p:txBody>
      </p:sp>
      <p:sp>
        <p:nvSpPr>
          <p:cNvPr id="190" name="Google Shape;19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Ethan</a:t>
            </a:r>
            <a:endParaRPr/>
          </a:p>
        </p:txBody>
      </p:sp>
      <p:sp>
        <p:nvSpPr>
          <p:cNvPr id="197" name="Google Shape;19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Ethan</a:t>
            </a:r>
            <a:endParaRPr/>
          </a:p>
        </p:txBody>
      </p:sp>
      <p:sp>
        <p:nvSpPr>
          <p:cNvPr id="207" name="Google Shape;20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Qianru</a:t>
            </a:r>
            <a:endParaRPr/>
          </a:p>
          <a:p>
            <a:pPr indent="-298450" lvl="0" marL="457200" rtl="0" algn="l">
              <a:lnSpc>
                <a:spcPct val="115000"/>
              </a:lnSpc>
              <a:spcBef>
                <a:spcPts val="1000"/>
              </a:spcBef>
              <a:spcAft>
                <a:spcPts val="0"/>
              </a:spcAft>
              <a:buClr>
                <a:srgbClr val="424242"/>
              </a:buClr>
              <a:buSzPts val="1100"/>
              <a:buFont typeface="Nunito"/>
              <a:buChar char="●"/>
            </a:pPr>
            <a:r>
              <a:rPr lang="en-US">
                <a:solidFill>
                  <a:srgbClr val="424242"/>
                </a:solidFill>
                <a:latin typeface="Nunito"/>
                <a:ea typeface="Nunito"/>
                <a:cs typeface="Nunito"/>
                <a:sym typeface="Nunito"/>
              </a:rPr>
              <a:t>Total cost in this category is $278 K with cost per enrolled of $12K.</a:t>
            </a:r>
            <a:endParaRPr>
              <a:solidFill>
                <a:srgbClr val="424242"/>
              </a:solidFill>
              <a:latin typeface="Nunito"/>
              <a:ea typeface="Nunito"/>
              <a:cs typeface="Nunito"/>
              <a:sym typeface="Nunito"/>
            </a:endParaRPr>
          </a:p>
          <a:p>
            <a:pPr indent="-298450" lvl="0" marL="457200" rtl="0" algn="l">
              <a:lnSpc>
                <a:spcPct val="115000"/>
              </a:lnSpc>
              <a:spcBef>
                <a:spcPts val="1000"/>
              </a:spcBef>
              <a:spcAft>
                <a:spcPts val="0"/>
              </a:spcAft>
              <a:buClr>
                <a:srgbClr val="424242"/>
              </a:buClr>
              <a:buSzPts val="1100"/>
              <a:buFont typeface="Nunito"/>
              <a:buChar char="●"/>
            </a:pPr>
            <a:r>
              <a:rPr lang="en-US">
                <a:solidFill>
                  <a:srgbClr val="424242"/>
                </a:solidFill>
                <a:latin typeface="Nunito"/>
                <a:ea typeface="Nunito"/>
                <a:cs typeface="Nunito"/>
                <a:sym typeface="Nunito"/>
              </a:rPr>
              <a:t>Most dollars spent in VA and the number of application in VA is 1, thus the cost per person in VA is $21K.</a:t>
            </a:r>
            <a:endParaRPr>
              <a:solidFill>
                <a:srgbClr val="424242"/>
              </a:solidFill>
              <a:latin typeface="Nunito"/>
              <a:ea typeface="Nunito"/>
              <a:cs typeface="Nunito"/>
              <a:sym typeface="Nunito"/>
            </a:endParaRPr>
          </a:p>
          <a:p>
            <a:pPr indent="-298450" lvl="0" marL="457200" rtl="0" algn="l">
              <a:lnSpc>
                <a:spcPct val="115000"/>
              </a:lnSpc>
              <a:spcBef>
                <a:spcPts val="1000"/>
              </a:spcBef>
              <a:spcAft>
                <a:spcPts val="0"/>
              </a:spcAft>
              <a:buClr>
                <a:srgbClr val="424242"/>
              </a:buClr>
              <a:buSzPts val="1100"/>
              <a:buFont typeface="Nunito"/>
              <a:buChar char="●"/>
            </a:pPr>
            <a:r>
              <a:rPr lang="en-US">
                <a:solidFill>
                  <a:srgbClr val="424242"/>
                </a:solidFill>
                <a:latin typeface="Nunito"/>
                <a:ea typeface="Nunito"/>
                <a:cs typeface="Nunito"/>
                <a:sym typeface="Nunito"/>
              </a:rPr>
              <a:t>The cost in DC is only $6K and the cost per person in DC is only $2K</a:t>
            </a:r>
            <a:endParaRPr>
              <a:solidFill>
                <a:srgbClr val="424242"/>
              </a:solidFill>
              <a:latin typeface="Nunito"/>
              <a:ea typeface="Nunito"/>
              <a:cs typeface="Nunito"/>
              <a:sym typeface="Nunito"/>
            </a:endParaRPr>
          </a:p>
          <a:p>
            <a:pPr indent="-298450" lvl="0" marL="457200" rtl="0" algn="l">
              <a:lnSpc>
                <a:spcPct val="115000"/>
              </a:lnSpc>
              <a:spcBef>
                <a:spcPts val="1000"/>
              </a:spcBef>
              <a:spcAft>
                <a:spcPts val="0"/>
              </a:spcAft>
              <a:buClr>
                <a:srgbClr val="424242"/>
              </a:buClr>
              <a:buSzPts val="1100"/>
              <a:buFont typeface="Nunito"/>
              <a:buChar char="●"/>
            </a:pPr>
            <a:r>
              <a:rPr lang="en-US">
                <a:solidFill>
                  <a:srgbClr val="424242"/>
                </a:solidFill>
                <a:latin typeface="Nunito"/>
                <a:ea typeface="Nunito"/>
                <a:cs typeface="Nunito"/>
                <a:sym typeface="Nunito"/>
              </a:rPr>
              <a:t>Lowest number of leads generated is 33 at 2015 Q3.Highest number of leads generated is 533 at 2013 Q1.</a:t>
            </a:r>
            <a:endParaRPr>
              <a:solidFill>
                <a:srgbClr val="424242"/>
              </a:solidFill>
              <a:latin typeface="Nunito"/>
              <a:ea typeface="Nunito"/>
              <a:cs typeface="Nunito"/>
              <a:sym typeface="Nunito"/>
            </a:endParaRPr>
          </a:p>
          <a:p>
            <a:pPr indent="-298450" lvl="0" marL="457200" rtl="0" algn="l">
              <a:lnSpc>
                <a:spcPct val="115000"/>
              </a:lnSpc>
              <a:spcBef>
                <a:spcPts val="1000"/>
              </a:spcBef>
              <a:spcAft>
                <a:spcPts val="0"/>
              </a:spcAft>
              <a:buClr>
                <a:srgbClr val="424242"/>
              </a:buClr>
              <a:buSzPts val="1100"/>
              <a:buFont typeface="Nunito"/>
              <a:buChar char="●"/>
            </a:pPr>
            <a:r>
              <a:rPr lang="en-US">
                <a:solidFill>
                  <a:srgbClr val="424242"/>
                </a:solidFill>
                <a:latin typeface="Nunito"/>
                <a:ea typeface="Nunito"/>
                <a:cs typeface="Nunito"/>
                <a:sym typeface="Nunito"/>
              </a:rPr>
              <a:t>Facebook does have certain enrollments but in states like CA, GA, FL and NJ , the cost per enrolled is over $10K. The resource should be allocated in these states.</a:t>
            </a:r>
            <a:endParaRPr>
              <a:solidFill>
                <a:srgbClr val="424242"/>
              </a:solidFill>
              <a:latin typeface="Nunito"/>
              <a:ea typeface="Nunito"/>
              <a:cs typeface="Nunito"/>
              <a:sym typeface="Nunito"/>
            </a:endParaRPr>
          </a:p>
          <a:p>
            <a:pPr indent="-298450" lvl="0" marL="457200" rtl="0" algn="l">
              <a:lnSpc>
                <a:spcPct val="115000"/>
              </a:lnSpc>
              <a:spcBef>
                <a:spcPts val="1000"/>
              </a:spcBef>
              <a:spcAft>
                <a:spcPts val="0"/>
              </a:spcAft>
              <a:buClr>
                <a:srgbClr val="424242"/>
              </a:buClr>
              <a:buSzPts val="1100"/>
              <a:buFont typeface="Nunito"/>
              <a:buChar char="●"/>
            </a:pPr>
            <a:r>
              <a:rPr lang="en-US">
                <a:solidFill>
                  <a:srgbClr val="424242"/>
                </a:solidFill>
                <a:latin typeface="Nunito"/>
                <a:ea typeface="Nunito"/>
                <a:cs typeface="Nunito"/>
                <a:sym typeface="Nunito"/>
              </a:rPr>
              <a:t>The overall enrollment stays very low before 2014Q2 and after that the enrollment got to a peak at 2014 Q4 and 2015 Q3, which does not reflect the effect of the lead volume generated at that period.</a:t>
            </a:r>
            <a:endParaRPr>
              <a:solidFill>
                <a:srgbClr val="424242"/>
              </a:solidFill>
              <a:latin typeface="Nunito"/>
              <a:ea typeface="Nunito"/>
              <a:cs typeface="Nunito"/>
              <a:sym typeface="Nunito"/>
            </a:endParaRPr>
          </a:p>
          <a:p>
            <a:pPr indent="0" lvl="0" marL="0" rtl="0" algn="l">
              <a:spcBef>
                <a:spcPts val="0"/>
              </a:spcBef>
              <a:spcAft>
                <a:spcPts val="0"/>
              </a:spcAft>
              <a:buNone/>
            </a:pPr>
            <a:r>
              <a:t/>
            </a:r>
            <a:endParaRPr/>
          </a:p>
        </p:txBody>
      </p:sp>
      <p:sp>
        <p:nvSpPr>
          <p:cNvPr id="217" name="Google Shape;21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Qianru</a:t>
            </a:r>
            <a:endParaRPr/>
          </a:p>
        </p:txBody>
      </p:sp>
      <p:sp>
        <p:nvSpPr>
          <p:cNvPr id="224" name="Google Shape;22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Qianru</a:t>
            </a:r>
            <a:endParaRPr/>
          </a:p>
        </p:txBody>
      </p:sp>
      <p:sp>
        <p:nvSpPr>
          <p:cNvPr id="234" name="Google Shape;23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Shaun</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lnSpc>
                <a:spcPct val="115000"/>
              </a:lnSpc>
              <a:spcBef>
                <a:spcPts val="0"/>
              </a:spcBef>
              <a:spcAft>
                <a:spcPts val="0"/>
              </a:spcAft>
              <a:buClr>
                <a:srgbClr val="424242"/>
              </a:buClr>
              <a:buSzPts val="1100"/>
              <a:buFont typeface="Nunito"/>
              <a:buChar char="●"/>
            </a:pPr>
            <a:r>
              <a:rPr lang="en-US">
                <a:solidFill>
                  <a:srgbClr val="424242"/>
                </a:solidFill>
                <a:latin typeface="Nunito"/>
                <a:ea typeface="Nunito"/>
                <a:cs typeface="Nunito"/>
                <a:sym typeface="Nunito"/>
              </a:rPr>
              <a:t>As you can see overall we are putting $383k towards our Linkedin leads</a:t>
            </a:r>
            <a:endParaRPr>
              <a:solidFill>
                <a:srgbClr val="424242"/>
              </a:solidFill>
              <a:latin typeface="Nunito"/>
              <a:ea typeface="Nunito"/>
              <a:cs typeface="Nunito"/>
              <a:sym typeface="Nunito"/>
            </a:endParaRPr>
          </a:p>
          <a:p>
            <a:pPr indent="0" lvl="0" marL="457200" rtl="0" algn="l">
              <a:lnSpc>
                <a:spcPct val="115000"/>
              </a:lnSpc>
              <a:spcBef>
                <a:spcPts val="0"/>
              </a:spcBef>
              <a:spcAft>
                <a:spcPts val="0"/>
              </a:spcAft>
              <a:buClr>
                <a:srgbClr val="C0791B"/>
              </a:buClr>
              <a:buSzPts val="1100"/>
              <a:buFont typeface="Arial"/>
              <a:buNone/>
            </a:pPr>
            <a:r>
              <a:t/>
            </a:r>
            <a:endParaRPr>
              <a:solidFill>
                <a:srgbClr val="424242"/>
              </a:solidFill>
              <a:latin typeface="Nunito"/>
              <a:ea typeface="Nunito"/>
              <a:cs typeface="Nunito"/>
              <a:sym typeface="Nunito"/>
            </a:endParaRPr>
          </a:p>
          <a:p>
            <a:pPr indent="-298450" lvl="0" marL="457200" rtl="0" algn="l">
              <a:lnSpc>
                <a:spcPct val="115000"/>
              </a:lnSpc>
              <a:spcBef>
                <a:spcPts val="0"/>
              </a:spcBef>
              <a:spcAft>
                <a:spcPts val="0"/>
              </a:spcAft>
              <a:buClr>
                <a:srgbClr val="424242"/>
              </a:buClr>
              <a:buSzPts val="1100"/>
              <a:buFont typeface="Nunito"/>
              <a:buChar char="●"/>
            </a:pPr>
            <a:r>
              <a:rPr lang="en-US">
                <a:solidFill>
                  <a:srgbClr val="424242"/>
                </a:solidFill>
                <a:latin typeface="Nunito"/>
                <a:ea typeface="Nunito"/>
                <a:cs typeface="Nunito"/>
                <a:sym typeface="Nunito"/>
              </a:rPr>
              <a:t>The cost is $15k per enrolled student through the Linkedin leads,  we spent  the most in FL and MD through this category and only 1 per enrolled in each state, but spent less in VA and got 8 enrollments</a:t>
            </a:r>
            <a:endParaRPr>
              <a:solidFill>
                <a:srgbClr val="424242"/>
              </a:solidFill>
              <a:latin typeface="Nunito"/>
              <a:ea typeface="Nunito"/>
              <a:cs typeface="Nunito"/>
              <a:sym typeface="Nunito"/>
            </a:endParaRPr>
          </a:p>
          <a:p>
            <a:pPr indent="0" lvl="0" marL="457200" rtl="0" algn="l">
              <a:lnSpc>
                <a:spcPct val="115000"/>
              </a:lnSpc>
              <a:spcBef>
                <a:spcPts val="0"/>
              </a:spcBef>
              <a:spcAft>
                <a:spcPts val="0"/>
              </a:spcAft>
              <a:buClr>
                <a:srgbClr val="C0791B"/>
              </a:buClr>
              <a:buSzPts val="1100"/>
              <a:buFont typeface="Arial"/>
              <a:buNone/>
            </a:pPr>
            <a:r>
              <a:t/>
            </a:r>
            <a:endParaRPr>
              <a:solidFill>
                <a:srgbClr val="424242"/>
              </a:solidFill>
              <a:latin typeface="Nunito"/>
              <a:ea typeface="Nunito"/>
              <a:cs typeface="Nunito"/>
              <a:sym typeface="Nunito"/>
            </a:endParaRPr>
          </a:p>
          <a:p>
            <a:pPr indent="-298450" lvl="0" marL="457200" rtl="0" algn="l">
              <a:lnSpc>
                <a:spcPct val="115000"/>
              </a:lnSpc>
              <a:spcBef>
                <a:spcPts val="0"/>
              </a:spcBef>
              <a:spcAft>
                <a:spcPts val="0"/>
              </a:spcAft>
              <a:buClr>
                <a:srgbClr val="424242"/>
              </a:buClr>
              <a:buSzPts val="1100"/>
              <a:buFont typeface="Nunito"/>
              <a:buChar char="●"/>
            </a:pPr>
            <a:r>
              <a:rPr lang="en-US">
                <a:solidFill>
                  <a:srgbClr val="424242"/>
                </a:solidFill>
                <a:latin typeface="Nunito"/>
                <a:ea typeface="Nunito"/>
                <a:cs typeface="Nunito"/>
                <a:sym typeface="Nunito"/>
              </a:rPr>
              <a:t>In total this lead category generated 440 applications started but only 26 of those enrolled, a conversion rate of 6%</a:t>
            </a:r>
            <a:endParaRPr>
              <a:solidFill>
                <a:srgbClr val="424242"/>
              </a:solidFill>
              <a:latin typeface="Nunito"/>
              <a:ea typeface="Nunito"/>
              <a:cs typeface="Nunito"/>
              <a:sym typeface="Nunito"/>
            </a:endParaRPr>
          </a:p>
          <a:p>
            <a:pPr indent="0" lvl="0" marL="457200" rtl="0" algn="l">
              <a:lnSpc>
                <a:spcPct val="115000"/>
              </a:lnSpc>
              <a:spcBef>
                <a:spcPts val="0"/>
              </a:spcBef>
              <a:spcAft>
                <a:spcPts val="0"/>
              </a:spcAft>
              <a:buClr>
                <a:srgbClr val="C0791B"/>
              </a:buClr>
              <a:buSzPts val="1100"/>
              <a:buFont typeface="Arial"/>
              <a:buNone/>
            </a:pPr>
            <a:r>
              <a:t/>
            </a:r>
            <a:endParaRPr>
              <a:solidFill>
                <a:srgbClr val="424242"/>
              </a:solidFill>
              <a:latin typeface="Nunito"/>
              <a:ea typeface="Nunito"/>
              <a:cs typeface="Nunito"/>
              <a:sym typeface="Nunito"/>
            </a:endParaRPr>
          </a:p>
          <a:p>
            <a:pPr indent="-298450" lvl="0" marL="457200" rtl="0" algn="l">
              <a:lnSpc>
                <a:spcPct val="115000"/>
              </a:lnSpc>
              <a:spcBef>
                <a:spcPts val="0"/>
              </a:spcBef>
              <a:spcAft>
                <a:spcPts val="0"/>
              </a:spcAft>
              <a:buClr>
                <a:srgbClr val="424242"/>
              </a:buClr>
              <a:buSzPts val="1100"/>
              <a:buFont typeface="Nunito"/>
              <a:buChar char="●"/>
            </a:pPr>
            <a:r>
              <a:rPr lang="en-US">
                <a:solidFill>
                  <a:srgbClr val="424242"/>
                </a:solidFill>
                <a:latin typeface="Nunito"/>
                <a:ea typeface="Nunito"/>
                <a:cs typeface="Nunito"/>
                <a:sym typeface="Nunito"/>
              </a:rPr>
              <a:t>Our lead volume shows in 2013 Q3 at the highest point we received 563 leads for this category but that has dwindled to less than 100 as end of 2016</a:t>
            </a:r>
            <a:endParaRPr>
              <a:solidFill>
                <a:srgbClr val="424242"/>
              </a:solidFill>
              <a:latin typeface="Nunito"/>
              <a:ea typeface="Nunito"/>
              <a:cs typeface="Nunito"/>
              <a:sym typeface="Nunito"/>
            </a:endParaRPr>
          </a:p>
          <a:p>
            <a:pPr indent="0" lvl="0" marL="457200" rtl="0" algn="l">
              <a:lnSpc>
                <a:spcPct val="115000"/>
              </a:lnSpc>
              <a:spcBef>
                <a:spcPts val="0"/>
              </a:spcBef>
              <a:spcAft>
                <a:spcPts val="0"/>
              </a:spcAft>
              <a:buClr>
                <a:srgbClr val="C0791B"/>
              </a:buClr>
              <a:buSzPts val="1100"/>
              <a:buFont typeface="Arial"/>
              <a:buNone/>
            </a:pPr>
            <a:r>
              <a:t/>
            </a:r>
            <a:endParaRPr>
              <a:solidFill>
                <a:srgbClr val="424242"/>
              </a:solidFill>
              <a:latin typeface="Nunito"/>
              <a:ea typeface="Nunito"/>
              <a:cs typeface="Nunito"/>
              <a:sym typeface="Nunito"/>
            </a:endParaRPr>
          </a:p>
          <a:p>
            <a:pPr indent="-298450" lvl="0" marL="457200" rtl="0" algn="l">
              <a:lnSpc>
                <a:spcPct val="115000"/>
              </a:lnSpc>
              <a:spcBef>
                <a:spcPts val="0"/>
              </a:spcBef>
              <a:spcAft>
                <a:spcPts val="0"/>
              </a:spcAft>
              <a:buClr>
                <a:srgbClr val="424242"/>
              </a:buClr>
              <a:buSzPts val="1100"/>
              <a:buFont typeface="Nunito"/>
              <a:buChar char="●"/>
            </a:pPr>
            <a:r>
              <a:rPr lang="en-US">
                <a:solidFill>
                  <a:srgbClr val="424242"/>
                </a:solidFill>
                <a:latin typeface="Nunito"/>
                <a:ea typeface="Nunito"/>
                <a:cs typeface="Nunito"/>
                <a:sym typeface="Nunito"/>
              </a:rPr>
              <a:t>While this lead category does produce some enrollments, it is not the most effective and the money should be relocated to a broader audience category</a:t>
            </a:r>
            <a:endParaRPr>
              <a:solidFill>
                <a:srgbClr val="424242"/>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
        <p:nvSpPr>
          <p:cNvPr id="244" name="Google Shape;24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Reina</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To kick off our presentation, Ethan and Oliver will give us a brief snapshot of our leads and enrollment numbers. Shaun will then give us additional insight on which channels overall are generating enrollments and which channels overall are costing us the most money per enrollment. After that, Jerome, Shaun, Ethan, Chidi, and Qianru will drill down on our five highest spending categories and their performances. Oliver and Chidi will then discuss the impact of education level and region on enrollment numbers. Finally, I will be back with our recommendations for moving forward and to take you for a test drive of our Tableau dashboard.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Reina</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To kick off our presentation, Ethan and Oliver will give us a brief snapshot of our leads and enrollment numbers. Shaun will then give us additional insight on which channels overall are generating enrollments and which channels overall are costing us the most money per enrollment. After that, Jerome, Shaun, Ethan, Chidi, and Qianru will drill down on our five highest spending categories and their performances. Oliver and Chidi will then discuss the impact of education level and region on enrollment numbers. Finally, I will be back with our recommendations for moving forward and to take you for a test drive of our Tableau dashboard. </a:t>
            </a:r>
            <a:endParaRPr>
              <a:solidFill>
                <a:schemeClr val="dk1"/>
              </a:solidFill>
            </a:endParaRPr>
          </a:p>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Shaun</a:t>
            </a:r>
            <a:endParaRPr/>
          </a:p>
          <a:p>
            <a:pPr indent="0" lvl="0" marL="0" rtl="0" algn="l">
              <a:spcBef>
                <a:spcPts val="0"/>
              </a:spcBef>
              <a:spcAft>
                <a:spcPts val="0"/>
              </a:spcAft>
              <a:buNone/>
            </a:pPr>
            <a:r>
              <a:t/>
            </a:r>
            <a:endParaRPr/>
          </a:p>
          <a:p>
            <a:pPr indent="-298450" lvl="0" marL="457200" rtl="0" algn="l">
              <a:lnSpc>
                <a:spcPct val="115000"/>
              </a:lnSpc>
              <a:spcBef>
                <a:spcPts val="0"/>
              </a:spcBef>
              <a:spcAft>
                <a:spcPts val="0"/>
              </a:spcAft>
              <a:buClr>
                <a:srgbClr val="424242"/>
              </a:buClr>
              <a:buSzPts val="1100"/>
              <a:buFont typeface="Nunito"/>
              <a:buChar char="●"/>
            </a:pPr>
            <a:r>
              <a:rPr lang="en-US">
                <a:solidFill>
                  <a:srgbClr val="424242"/>
                </a:solidFill>
                <a:latin typeface="Nunito"/>
                <a:ea typeface="Nunito"/>
                <a:cs typeface="Nunito"/>
                <a:sym typeface="Nunito"/>
              </a:rPr>
              <a:t>Total cost is $383k towards this category</a:t>
            </a:r>
            <a:endParaRPr>
              <a:solidFill>
                <a:srgbClr val="424242"/>
              </a:solidFill>
              <a:latin typeface="Nunito"/>
              <a:ea typeface="Nunito"/>
              <a:cs typeface="Nunito"/>
              <a:sym typeface="Nunito"/>
            </a:endParaRPr>
          </a:p>
          <a:p>
            <a:pPr indent="0" lvl="0" marL="457200" rtl="0" algn="l">
              <a:lnSpc>
                <a:spcPct val="115000"/>
              </a:lnSpc>
              <a:spcBef>
                <a:spcPts val="0"/>
              </a:spcBef>
              <a:spcAft>
                <a:spcPts val="0"/>
              </a:spcAft>
              <a:buClr>
                <a:schemeClr val="dk1"/>
              </a:buClr>
              <a:buSzPts val="1100"/>
              <a:buFont typeface="Arial"/>
              <a:buNone/>
            </a:pPr>
            <a:r>
              <a:t/>
            </a:r>
            <a:endParaRPr>
              <a:solidFill>
                <a:srgbClr val="424242"/>
              </a:solidFill>
              <a:latin typeface="Nunito"/>
              <a:ea typeface="Nunito"/>
              <a:cs typeface="Nunito"/>
              <a:sym typeface="Nunito"/>
            </a:endParaRPr>
          </a:p>
          <a:p>
            <a:pPr indent="-298450" lvl="0" marL="457200" rtl="0" algn="l">
              <a:lnSpc>
                <a:spcPct val="115000"/>
              </a:lnSpc>
              <a:spcBef>
                <a:spcPts val="0"/>
              </a:spcBef>
              <a:spcAft>
                <a:spcPts val="0"/>
              </a:spcAft>
              <a:buClr>
                <a:srgbClr val="424242"/>
              </a:buClr>
              <a:buSzPts val="1100"/>
              <a:buFont typeface="Nunito"/>
              <a:buChar char="●"/>
            </a:pPr>
            <a:r>
              <a:rPr lang="en-US">
                <a:solidFill>
                  <a:srgbClr val="424242"/>
                </a:solidFill>
                <a:latin typeface="Nunito"/>
                <a:ea typeface="Nunito"/>
                <a:cs typeface="Nunito"/>
                <a:sym typeface="Nunito"/>
              </a:rPr>
              <a:t>$15k per enrollment via this category</a:t>
            </a:r>
            <a:endParaRPr>
              <a:solidFill>
                <a:srgbClr val="424242"/>
              </a:solidFill>
              <a:latin typeface="Nunito"/>
              <a:ea typeface="Nunito"/>
              <a:cs typeface="Nunito"/>
              <a:sym typeface="Nunito"/>
            </a:endParaRPr>
          </a:p>
          <a:p>
            <a:pPr indent="0" lvl="0" marL="457200" rtl="0" algn="l">
              <a:lnSpc>
                <a:spcPct val="115000"/>
              </a:lnSpc>
              <a:spcBef>
                <a:spcPts val="0"/>
              </a:spcBef>
              <a:spcAft>
                <a:spcPts val="0"/>
              </a:spcAft>
              <a:buClr>
                <a:schemeClr val="dk1"/>
              </a:buClr>
              <a:buSzPts val="1100"/>
              <a:buFont typeface="Arial"/>
              <a:buNone/>
            </a:pPr>
            <a:r>
              <a:t/>
            </a:r>
            <a:endParaRPr>
              <a:solidFill>
                <a:srgbClr val="424242"/>
              </a:solidFill>
              <a:latin typeface="Nunito"/>
              <a:ea typeface="Nunito"/>
              <a:cs typeface="Nunito"/>
              <a:sym typeface="Nunito"/>
            </a:endParaRPr>
          </a:p>
          <a:p>
            <a:pPr indent="-298450" lvl="0" marL="457200" rtl="0" algn="l">
              <a:lnSpc>
                <a:spcPct val="115000"/>
              </a:lnSpc>
              <a:spcBef>
                <a:spcPts val="0"/>
              </a:spcBef>
              <a:spcAft>
                <a:spcPts val="0"/>
              </a:spcAft>
              <a:buClr>
                <a:srgbClr val="424242"/>
              </a:buClr>
              <a:buSzPts val="1100"/>
              <a:buFont typeface="Nunito"/>
              <a:buChar char="●"/>
            </a:pPr>
            <a:r>
              <a:rPr lang="en-US">
                <a:solidFill>
                  <a:srgbClr val="424242"/>
                </a:solidFill>
                <a:latin typeface="Nunito"/>
                <a:ea typeface="Nunito"/>
                <a:cs typeface="Nunito"/>
                <a:sym typeface="Nunito"/>
              </a:rPr>
              <a:t>Most dollars spent in FL at $17k and MD at $23k, 2 enrolled total from them. </a:t>
            </a:r>
            <a:endParaRPr>
              <a:solidFill>
                <a:srgbClr val="424242"/>
              </a:solidFill>
              <a:latin typeface="Nunito"/>
              <a:ea typeface="Nunito"/>
              <a:cs typeface="Nunito"/>
              <a:sym typeface="Nunito"/>
            </a:endParaRPr>
          </a:p>
          <a:p>
            <a:pPr indent="0" lvl="0" marL="457200" rtl="0" algn="l">
              <a:lnSpc>
                <a:spcPct val="115000"/>
              </a:lnSpc>
              <a:spcBef>
                <a:spcPts val="0"/>
              </a:spcBef>
              <a:spcAft>
                <a:spcPts val="0"/>
              </a:spcAft>
              <a:buClr>
                <a:schemeClr val="dk1"/>
              </a:buClr>
              <a:buSzPts val="1100"/>
              <a:buFont typeface="Arial"/>
              <a:buNone/>
            </a:pPr>
            <a:r>
              <a:t/>
            </a:r>
            <a:endParaRPr>
              <a:solidFill>
                <a:srgbClr val="424242"/>
              </a:solidFill>
              <a:latin typeface="Nunito"/>
              <a:ea typeface="Nunito"/>
              <a:cs typeface="Nunito"/>
              <a:sym typeface="Nunito"/>
            </a:endParaRPr>
          </a:p>
          <a:p>
            <a:pPr indent="-298450" lvl="0" marL="457200" rtl="0" algn="l">
              <a:lnSpc>
                <a:spcPct val="115000"/>
              </a:lnSpc>
              <a:spcBef>
                <a:spcPts val="0"/>
              </a:spcBef>
              <a:spcAft>
                <a:spcPts val="0"/>
              </a:spcAft>
              <a:buClr>
                <a:srgbClr val="424242"/>
              </a:buClr>
              <a:buSzPts val="1100"/>
              <a:buFont typeface="Nunito"/>
              <a:buChar char="●"/>
            </a:pPr>
            <a:r>
              <a:rPr lang="en-US">
                <a:solidFill>
                  <a:srgbClr val="424242"/>
                </a:solidFill>
                <a:latin typeface="Nunito"/>
                <a:ea typeface="Nunito"/>
                <a:cs typeface="Nunito"/>
                <a:sym typeface="Nunito"/>
              </a:rPr>
              <a:t>8 enrolled from VA spent only $4k there</a:t>
            </a:r>
            <a:endParaRPr>
              <a:solidFill>
                <a:srgbClr val="424242"/>
              </a:solidFill>
              <a:latin typeface="Nunito"/>
              <a:ea typeface="Nunito"/>
              <a:cs typeface="Nunito"/>
              <a:sym typeface="Nunito"/>
            </a:endParaRPr>
          </a:p>
          <a:p>
            <a:pPr indent="0" lvl="0" marL="457200" rtl="0" algn="l">
              <a:lnSpc>
                <a:spcPct val="115000"/>
              </a:lnSpc>
              <a:spcBef>
                <a:spcPts val="0"/>
              </a:spcBef>
              <a:spcAft>
                <a:spcPts val="0"/>
              </a:spcAft>
              <a:buClr>
                <a:schemeClr val="dk1"/>
              </a:buClr>
              <a:buSzPts val="1100"/>
              <a:buFont typeface="Arial"/>
              <a:buNone/>
            </a:pPr>
            <a:r>
              <a:t/>
            </a:r>
            <a:endParaRPr>
              <a:solidFill>
                <a:srgbClr val="424242"/>
              </a:solidFill>
              <a:latin typeface="Nunito"/>
              <a:ea typeface="Nunito"/>
              <a:cs typeface="Nunito"/>
              <a:sym typeface="Nunito"/>
            </a:endParaRPr>
          </a:p>
          <a:p>
            <a:pPr indent="-298450" lvl="0" marL="457200" rtl="0" algn="l">
              <a:lnSpc>
                <a:spcPct val="115000"/>
              </a:lnSpc>
              <a:spcBef>
                <a:spcPts val="0"/>
              </a:spcBef>
              <a:spcAft>
                <a:spcPts val="0"/>
              </a:spcAft>
              <a:buClr>
                <a:srgbClr val="424242"/>
              </a:buClr>
              <a:buSzPts val="1100"/>
              <a:buFont typeface="Nunito"/>
              <a:buChar char="●"/>
            </a:pPr>
            <a:r>
              <a:rPr lang="en-US">
                <a:solidFill>
                  <a:srgbClr val="424242"/>
                </a:solidFill>
                <a:latin typeface="Nunito"/>
                <a:ea typeface="Nunito"/>
                <a:cs typeface="Nunito"/>
                <a:sym typeface="Nunito"/>
              </a:rPr>
              <a:t>I440 leads generated, only 26 enrolled, 6% conversion rate</a:t>
            </a:r>
            <a:endParaRPr>
              <a:solidFill>
                <a:srgbClr val="424242"/>
              </a:solidFill>
              <a:latin typeface="Nunito"/>
              <a:ea typeface="Nunito"/>
              <a:cs typeface="Nunito"/>
              <a:sym typeface="Nunito"/>
            </a:endParaRPr>
          </a:p>
          <a:p>
            <a:pPr indent="0" lvl="0" marL="457200" rtl="0" algn="l">
              <a:lnSpc>
                <a:spcPct val="115000"/>
              </a:lnSpc>
              <a:spcBef>
                <a:spcPts val="0"/>
              </a:spcBef>
              <a:spcAft>
                <a:spcPts val="0"/>
              </a:spcAft>
              <a:buClr>
                <a:schemeClr val="dk1"/>
              </a:buClr>
              <a:buSzPts val="1100"/>
              <a:buFont typeface="Arial"/>
              <a:buNone/>
            </a:pPr>
            <a:r>
              <a:t/>
            </a:r>
            <a:endParaRPr>
              <a:solidFill>
                <a:srgbClr val="424242"/>
              </a:solidFill>
              <a:latin typeface="Nunito"/>
              <a:ea typeface="Nunito"/>
              <a:cs typeface="Nunito"/>
              <a:sym typeface="Nunito"/>
            </a:endParaRPr>
          </a:p>
          <a:p>
            <a:pPr indent="-298450" lvl="0" marL="457200" rtl="0" algn="l">
              <a:lnSpc>
                <a:spcPct val="115000"/>
              </a:lnSpc>
              <a:spcBef>
                <a:spcPts val="0"/>
              </a:spcBef>
              <a:spcAft>
                <a:spcPts val="0"/>
              </a:spcAft>
              <a:buClr>
                <a:srgbClr val="424242"/>
              </a:buClr>
              <a:buSzPts val="1100"/>
              <a:buFont typeface="Nunito"/>
              <a:buChar char="●"/>
            </a:pPr>
            <a:r>
              <a:rPr lang="en-US">
                <a:solidFill>
                  <a:srgbClr val="424242"/>
                </a:solidFill>
                <a:latin typeface="Nunito"/>
                <a:ea typeface="Nunito"/>
                <a:cs typeface="Nunito"/>
                <a:sym typeface="Nunito"/>
              </a:rPr>
              <a:t>Highest point for leads was 563 leads during 2013 Q3, leads have dropped below 100 as of 2016 Q3</a:t>
            </a:r>
            <a:endParaRPr>
              <a:solidFill>
                <a:srgbClr val="424242"/>
              </a:solidFill>
              <a:latin typeface="Nunito"/>
              <a:ea typeface="Nunito"/>
              <a:cs typeface="Nunito"/>
              <a:sym typeface="Nunito"/>
            </a:endParaRPr>
          </a:p>
          <a:p>
            <a:pPr indent="0" lvl="0" marL="457200" rtl="0" algn="l">
              <a:lnSpc>
                <a:spcPct val="115000"/>
              </a:lnSpc>
              <a:spcBef>
                <a:spcPts val="0"/>
              </a:spcBef>
              <a:spcAft>
                <a:spcPts val="0"/>
              </a:spcAft>
              <a:buClr>
                <a:schemeClr val="dk1"/>
              </a:buClr>
              <a:buSzPts val="1100"/>
              <a:buFont typeface="Arial"/>
              <a:buNone/>
            </a:pPr>
            <a:r>
              <a:t/>
            </a:r>
            <a:endParaRPr>
              <a:solidFill>
                <a:srgbClr val="424242"/>
              </a:solidFill>
              <a:latin typeface="Nunito"/>
              <a:ea typeface="Nunito"/>
              <a:cs typeface="Nunito"/>
              <a:sym typeface="Nunito"/>
            </a:endParaRPr>
          </a:p>
          <a:p>
            <a:pPr indent="-298450" lvl="0" marL="457200" rtl="0" algn="l">
              <a:lnSpc>
                <a:spcPct val="115000"/>
              </a:lnSpc>
              <a:spcBef>
                <a:spcPts val="0"/>
              </a:spcBef>
              <a:spcAft>
                <a:spcPts val="0"/>
              </a:spcAft>
              <a:buClr>
                <a:srgbClr val="424242"/>
              </a:buClr>
              <a:buSzPts val="1100"/>
              <a:buFont typeface="Nunito"/>
              <a:buChar char="●"/>
            </a:pPr>
            <a:r>
              <a:rPr lang="en-US">
                <a:solidFill>
                  <a:srgbClr val="424242"/>
                </a:solidFill>
                <a:latin typeface="Nunito"/>
                <a:ea typeface="Nunito"/>
                <a:cs typeface="Nunito"/>
                <a:sym typeface="Nunito"/>
              </a:rPr>
              <a:t>While this lead category does produce some enrollments, it is not the most effective and the money should be relocated to a broader audience category, or relocated to focus on the east coast and bachelors level people</a:t>
            </a:r>
            <a:endParaRPr>
              <a:solidFill>
                <a:srgbClr val="424242"/>
              </a:solidFill>
              <a:latin typeface="Nunito"/>
              <a:ea typeface="Nunito"/>
              <a:cs typeface="Nunito"/>
              <a:sym typeface="Nunito"/>
            </a:endParaRPr>
          </a:p>
          <a:p>
            <a:pPr indent="0" lvl="0" marL="0" rtl="0" algn="l">
              <a:spcBef>
                <a:spcPts val="0"/>
              </a:spcBef>
              <a:spcAft>
                <a:spcPts val="0"/>
              </a:spcAft>
              <a:buNone/>
            </a:pPr>
            <a:r>
              <a:t/>
            </a:r>
            <a:endParaRPr/>
          </a:p>
        </p:txBody>
      </p:sp>
      <p:sp>
        <p:nvSpPr>
          <p:cNvPr id="251" name="Google Shape;25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Shaun</a:t>
            </a:r>
            <a:endParaRPr/>
          </a:p>
        </p:txBody>
      </p:sp>
      <p:sp>
        <p:nvSpPr>
          <p:cNvPr id="261" name="Google Shape;26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Oliver</a:t>
            </a:r>
            <a:endParaRPr/>
          </a:p>
        </p:txBody>
      </p:sp>
      <p:sp>
        <p:nvSpPr>
          <p:cNvPr id="271" name="Google Shape;271;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Oliver</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US" sz="1300">
                <a:solidFill>
                  <a:srgbClr val="424242"/>
                </a:solidFill>
                <a:latin typeface="Nunito"/>
                <a:ea typeface="Nunito"/>
                <a:cs typeface="Nunito"/>
                <a:sym typeface="Nunito"/>
              </a:rPr>
              <a:t>Large number in enrollment result in low cost per enrolled.</a:t>
            </a:r>
            <a:endParaRPr sz="1300">
              <a:solidFill>
                <a:srgbClr val="424242"/>
              </a:solidFill>
              <a:latin typeface="Nunito"/>
              <a:ea typeface="Nunito"/>
              <a:cs typeface="Nunito"/>
              <a:sym typeface="Nunito"/>
            </a:endParaRPr>
          </a:p>
          <a:p>
            <a:pPr indent="0" lvl="0" marL="0" rtl="0" algn="l">
              <a:lnSpc>
                <a:spcPct val="115000"/>
              </a:lnSpc>
              <a:spcBef>
                <a:spcPts val="1600"/>
              </a:spcBef>
              <a:spcAft>
                <a:spcPts val="0"/>
              </a:spcAft>
              <a:buClr>
                <a:schemeClr val="dk1"/>
              </a:buClr>
              <a:buSzPts val="1100"/>
              <a:buFont typeface="Arial"/>
              <a:buNone/>
            </a:pPr>
            <a:r>
              <a:rPr lang="en-US" sz="1300">
                <a:solidFill>
                  <a:srgbClr val="424242"/>
                </a:solidFill>
                <a:latin typeface="Nunito"/>
                <a:ea typeface="Nunito"/>
                <a:cs typeface="Nunito"/>
                <a:sym typeface="Nunito"/>
              </a:rPr>
              <a:t>‘Bachelor’ is the most popular degree in AU, it has the highest number of enrolled. But the least number of cost per enrolled.</a:t>
            </a:r>
            <a:endParaRPr sz="1300">
              <a:solidFill>
                <a:srgbClr val="424242"/>
              </a:solidFill>
              <a:latin typeface="Nunito"/>
              <a:ea typeface="Nunito"/>
              <a:cs typeface="Nunito"/>
              <a:sym typeface="Nunito"/>
            </a:endParaRPr>
          </a:p>
          <a:p>
            <a:pPr indent="0" lvl="0" marL="0" rtl="0" algn="l">
              <a:lnSpc>
                <a:spcPct val="115000"/>
              </a:lnSpc>
              <a:spcBef>
                <a:spcPts val="1600"/>
              </a:spcBef>
              <a:spcAft>
                <a:spcPts val="0"/>
              </a:spcAft>
              <a:buClr>
                <a:schemeClr val="dk1"/>
              </a:buClr>
              <a:buSzPts val="1100"/>
              <a:buFont typeface="Arial"/>
              <a:buNone/>
            </a:pPr>
            <a:r>
              <a:rPr lang="en-US" sz="1300">
                <a:solidFill>
                  <a:srgbClr val="424242"/>
                </a:solidFill>
                <a:latin typeface="Nunito"/>
                <a:ea typeface="Nunito"/>
                <a:cs typeface="Nunito"/>
                <a:sym typeface="Nunito"/>
              </a:rPr>
              <a:t>‘High School’ has the largest number of ‘Cost per Enrolled’ but the least number of enrolled.</a:t>
            </a:r>
            <a:endParaRPr sz="1300">
              <a:solidFill>
                <a:srgbClr val="424242"/>
              </a:solidFill>
              <a:latin typeface="Nunito"/>
              <a:ea typeface="Nunito"/>
              <a:cs typeface="Nunito"/>
              <a:sym typeface="Nunito"/>
            </a:endParaRPr>
          </a:p>
          <a:p>
            <a:pPr indent="0" lvl="0" marL="0" rtl="0" algn="l">
              <a:lnSpc>
                <a:spcPct val="115000"/>
              </a:lnSpc>
              <a:spcBef>
                <a:spcPts val="1600"/>
              </a:spcBef>
              <a:spcAft>
                <a:spcPts val="0"/>
              </a:spcAft>
              <a:buClr>
                <a:schemeClr val="dk1"/>
              </a:buClr>
              <a:buSzPts val="1100"/>
              <a:buFont typeface="Arial"/>
              <a:buNone/>
            </a:pPr>
            <a:r>
              <a:rPr lang="en-US" sz="1300">
                <a:solidFill>
                  <a:srgbClr val="424242"/>
                </a:solidFill>
                <a:latin typeface="Nunito"/>
                <a:ea typeface="Nunito"/>
                <a:cs typeface="Nunito"/>
                <a:sym typeface="Nunito"/>
              </a:rPr>
              <a:t>From the map, it’s easier to find that students in VA(52) has the largest number of enrolled. The second largest numbers are in TX and DC(21).</a:t>
            </a:r>
            <a:endParaRPr sz="1300">
              <a:solidFill>
                <a:srgbClr val="424242"/>
              </a:solidFill>
              <a:latin typeface="Nunito"/>
              <a:ea typeface="Nunito"/>
              <a:cs typeface="Nunito"/>
              <a:sym typeface="Nunito"/>
            </a:endParaRPr>
          </a:p>
          <a:p>
            <a:pPr indent="0" lvl="0" marL="0" rtl="0" algn="l">
              <a:spcBef>
                <a:spcPts val="1600"/>
              </a:spcBef>
              <a:spcAft>
                <a:spcPts val="0"/>
              </a:spcAft>
              <a:buNone/>
            </a:pPr>
            <a:r>
              <a:t/>
            </a:r>
            <a:endParaRPr/>
          </a:p>
        </p:txBody>
      </p:sp>
      <p:sp>
        <p:nvSpPr>
          <p:cNvPr id="279" name="Google Shape;27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Chidi</a:t>
            </a:r>
            <a:endParaRPr/>
          </a:p>
          <a:p>
            <a:pPr indent="0" lvl="0" marL="0" rtl="0" algn="l">
              <a:spcBef>
                <a:spcPts val="0"/>
              </a:spcBef>
              <a:spcAft>
                <a:spcPts val="0"/>
              </a:spcAft>
              <a:buNone/>
            </a:pPr>
            <a:r>
              <a:t/>
            </a:r>
            <a:endParaRPr/>
          </a:p>
          <a:p>
            <a:pPr indent="-311150" lvl="0" marL="457200" rtl="0" algn="l">
              <a:lnSpc>
                <a:spcPct val="115000"/>
              </a:lnSpc>
              <a:spcBef>
                <a:spcPts val="0"/>
              </a:spcBef>
              <a:spcAft>
                <a:spcPts val="0"/>
              </a:spcAft>
              <a:buClr>
                <a:srgbClr val="424242"/>
              </a:buClr>
              <a:buSzPts val="1300"/>
              <a:buFont typeface="Nunito"/>
              <a:buChar char="●"/>
            </a:pPr>
            <a:r>
              <a:rPr lang="en-US" sz="1300">
                <a:solidFill>
                  <a:srgbClr val="424242"/>
                </a:solidFill>
                <a:latin typeface="Nunito"/>
                <a:ea typeface="Nunito"/>
                <a:cs typeface="Nunito"/>
                <a:sym typeface="Nunito"/>
              </a:rPr>
              <a:t>A large percentage of the enrolled students are located along the eastern seaboard.</a:t>
            </a:r>
            <a:endParaRPr sz="1300">
              <a:solidFill>
                <a:srgbClr val="424242"/>
              </a:solidFill>
              <a:latin typeface="Nunito"/>
              <a:ea typeface="Nunito"/>
              <a:cs typeface="Nunito"/>
              <a:sym typeface="Nunito"/>
            </a:endParaRPr>
          </a:p>
          <a:p>
            <a:pPr indent="-298450" lvl="1" marL="914400" rtl="0" algn="l">
              <a:lnSpc>
                <a:spcPct val="115000"/>
              </a:lnSpc>
              <a:spcBef>
                <a:spcPts val="0"/>
              </a:spcBef>
              <a:spcAft>
                <a:spcPts val="0"/>
              </a:spcAft>
              <a:buClr>
                <a:srgbClr val="424242"/>
              </a:buClr>
              <a:buSzPts val="1100"/>
              <a:buFont typeface="Nunito"/>
              <a:buChar char="○"/>
            </a:pPr>
            <a:r>
              <a:rPr lang="en-US">
                <a:solidFill>
                  <a:srgbClr val="424242"/>
                </a:solidFill>
                <a:latin typeface="Nunito"/>
                <a:ea typeface="Nunito"/>
                <a:cs typeface="Nunito"/>
                <a:sym typeface="Nunito"/>
              </a:rPr>
              <a:t>Comprises of (DC, MD, VA, NH, MA, RI, CT, NY, NJ, DE, NC, SC, GA, and FL)</a:t>
            </a:r>
            <a:endParaRPr>
              <a:solidFill>
                <a:srgbClr val="424242"/>
              </a:solidFill>
              <a:latin typeface="Nunito"/>
              <a:ea typeface="Nunito"/>
              <a:cs typeface="Nunito"/>
              <a:sym typeface="Nunito"/>
            </a:endParaRPr>
          </a:p>
          <a:p>
            <a:pPr indent="-311150" lvl="0" marL="457200" rtl="0" algn="l">
              <a:lnSpc>
                <a:spcPct val="115000"/>
              </a:lnSpc>
              <a:spcBef>
                <a:spcPts val="0"/>
              </a:spcBef>
              <a:spcAft>
                <a:spcPts val="0"/>
              </a:spcAft>
              <a:buClr>
                <a:srgbClr val="424242"/>
              </a:buClr>
              <a:buSzPts val="1300"/>
              <a:buFont typeface="Nunito"/>
              <a:buChar char="●"/>
            </a:pPr>
            <a:r>
              <a:rPr lang="en-US" sz="1300">
                <a:solidFill>
                  <a:srgbClr val="424242"/>
                </a:solidFill>
                <a:latin typeface="Nunito"/>
                <a:ea typeface="Nunito"/>
                <a:cs typeface="Nunito"/>
                <a:sym typeface="Nunito"/>
              </a:rPr>
              <a:t>This region accounts for approximately 42%, or 277 respectively, of all enrolled students.</a:t>
            </a:r>
            <a:endParaRPr sz="1300">
              <a:solidFill>
                <a:srgbClr val="424242"/>
              </a:solidFill>
              <a:latin typeface="Nunito"/>
              <a:ea typeface="Nunito"/>
              <a:cs typeface="Nunito"/>
              <a:sym typeface="Nunito"/>
            </a:endParaRPr>
          </a:p>
          <a:p>
            <a:pPr indent="-311150" lvl="0" marL="457200" rtl="0" algn="l">
              <a:lnSpc>
                <a:spcPct val="115000"/>
              </a:lnSpc>
              <a:spcBef>
                <a:spcPts val="0"/>
              </a:spcBef>
              <a:spcAft>
                <a:spcPts val="0"/>
              </a:spcAft>
              <a:buClr>
                <a:srgbClr val="424242"/>
              </a:buClr>
              <a:buSzPts val="1300"/>
              <a:buFont typeface="Nunito"/>
              <a:buChar char="●"/>
            </a:pPr>
            <a:r>
              <a:rPr lang="en-US" sz="1300">
                <a:solidFill>
                  <a:srgbClr val="424242"/>
                </a:solidFill>
                <a:latin typeface="Nunito"/>
                <a:ea typeface="Nunito"/>
                <a:cs typeface="Nunito"/>
                <a:sym typeface="Nunito"/>
              </a:rPr>
              <a:t>Within this region, the DMV is responsible for more than half, 157 enrolled students respectively.</a:t>
            </a:r>
            <a:endParaRPr sz="1300">
              <a:solidFill>
                <a:srgbClr val="424242"/>
              </a:solidFill>
              <a:latin typeface="Nunito"/>
              <a:ea typeface="Nunito"/>
              <a:cs typeface="Nunito"/>
              <a:sym typeface="Nunito"/>
            </a:endParaRPr>
          </a:p>
          <a:p>
            <a:pPr indent="-311150" lvl="0" marL="457200" rtl="0" algn="l">
              <a:lnSpc>
                <a:spcPct val="115000"/>
              </a:lnSpc>
              <a:spcBef>
                <a:spcPts val="0"/>
              </a:spcBef>
              <a:spcAft>
                <a:spcPts val="0"/>
              </a:spcAft>
              <a:buClr>
                <a:srgbClr val="424242"/>
              </a:buClr>
              <a:buSzPts val="1300"/>
              <a:buFont typeface="Nunito"/>
              <a:buChar char="●"/>
            </a:pPr>
            <a:r>
              <a:rPr lang="en-US" sz="1300">
                <a:solidFill>
                  <a:srgbClr val="424242"/>
                </a:solidFill>
                <a:latin typeface="Nunito"/>
                <a:ea typeface="Nunito"/>
                <a:cs typeface="Nunito"/>
                <a:sym typeface="Nunito"/>
              </a:rPr>
              <a:t>The state of Virginia has the largest number of enrolled students with 74.</a:t>
            </a:r>
            <a:endParaRPr sz="1300">
              <a:solidFill>
                <a:srgbClr val="424242"/>
              </a:solidFill>
              <a:latin typeface="Nunito"/>
              <a:ea typeface="Nunito"/>
              <a:cs typeface="Nunito"/>
              <a:sym typeface="Nunito"/>
            </a:endParaRPr>
          </a:p>
          <a:p>
            <a:pPr indent="0" lvl="0" marL="0" rtl="0" algn="l">
              <a:spcBef>
                <a:spcPts val="1600"/>
              </a:spcBef>
              <a:spcAft>
                <a:spcPts val="0"/>
              </a:spcAft>
              <a:buNone/>
            </a:pPr>
            <a:r>
              <a:t/>
            </a:r>
            <a:endParaRPr/>
          </a:p>
        </p:txBody>
      </p:sp>
      <p:sp>
        <p:nvSpPr>
          <p:cNvPr id="290" name="Google Shape;29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Chidi</a:t>
            </a:r>
            <a:endParaRPr/>
          </a:p>
          <a:p>
            <a:pPr indent="0" lvl="0" marL="0" rtl="0" algn="l">
              <a:spcBef>
                <a:spcPts val="0"/>
              </a:spcBef>
              <a:spcAft>
                <a:spcPts val="0"/>
              </a:spcAft>
              <a:buNone/>
            </a:pPr>
            <a:r>
              <a:t/>
            </a:r>
            <a:endParaRPr/>
          </a:p>
          <a:p>
            <a:pPr indent="-311150" lvl="0" marL="457200" rtl="0" algn="l">
              <a:lnSpc>
                <a:spcPct val="115000"/>
              </a:lnSpc>
              <a:spcBef>
                <a:spcPts val="0"/>
              </a:spcBef>
              <a:spcAft>
                <a:spcPts val="0"/>
              </a:spcAft>
              <a:buClr>
                <a:srgbClr val="424242"/>
              </a:buClr>
              <a:buSzPts val="1300"/>
              <a:buFont typeface="Nunito"/>
              <a:buChar char="●"/>
            </a:pPr>
            <a:r>
              <a:rPr lang="en-US" sz="1300">
                <a:solidFill>
                  <a:srgbClr val="424242"/>
                </a:solidFill>
                <a:latin typeface="Nunito"/>
                <a:ea typeface="Nunito"/>
                <a:cs typeface="Nunito"/>
                <a:sym typeface="Nunito"/>
              </a:rPr>
              <a:t>When considering Cost Per Enrolled student, the states of Kansas ($10,466), Iowa ($8354), Minnesota ($8051), and Missouri ($7804) top the list.</a:t>
            </a:r>
            <a:endParaRPr sz="1300">
              <a:solidFill>
                <a:srgbClr val="424242"/>
              </a:solidFill>
              <a:latin typeface="Nunito"/>
              <a:ea typeface="Nunito"/>
              <a:cs typeface="Nunito"/>
              <a:sym typeface="Nunito"/>
            </a:endParaRPr>
          </a:p>
          <a:p>
            <a:pPr indent="-311150" lvl="0" marL="457200" rtl="0" algn="l">
              <a:lnSpc>
                <a:spcPct val="115000"/>
              </a:lnSpc>
              <a:spcBef>
                <a:spcPts val="0"/>
              </a:spcBef>
              <a:spcAft>
                <a:spcPts val="0"/>
              </a:spcAft>
              <a:buClr>
                <a:srgbClr val="424242"/>
              </a:buClr>
              <a:buSzPts val="1300"/>
              <a:buFont typeface="Nunito"/>
              <a:buChar char="●"/>
            </a:pPr>
            <a:r>
              <a:rPr lang="en-US" sz="1300">
                <a:solidFill>
                  <a:srgbClr val="424242"/>
                </a:solidFill>
                <a:latin typeface="Nunito"/>
                <a:ea typeface="Nunito"/>
                <a:cs typeface="Nunito"/>
                <a:sym typeface="Nunito"/>
              </a:rPr>
              <a:t>On the basis of enrolled students these Midwestern states also yield some of the lowest quantities of enrolled students, Kansas (1), Iowa (1), Minnesota (2), and Missouri (2).</a:t>
            </a:r>
            <a:endParaRPr sz="1300">
              <a:solidFill>
                <a:srgbClr val="424242"/>
              </a:solidFill>
              <a:latin typeface="Nunito"/>
              <a:ea typeface="Nunito"/>
              <a:cs typeface="Nunito"/>
              <a:sym typeface="Nunito"/>
            </a:endParaRPr>
          </a:p>
          <a:p>
            <a:pPr indent="0" lvl="0" marL="0" rtl="0" algn="l">
              <a:spcBef>
                <a:spcPts val="1600"/>
              </a:spcBef>
              <a:spcAft>
                <a:spcPts val="0"/>
              </a:spcAft>
              <a:buNone/>
            </a:pPr>
            <a:r>
              <a:t/>
            </a:r>
            <a:endParaRPr/>
          </a:p>
        </p:txBody>
      </p:sp>
      <p:sp>
        <p:nvSpPr>
          <p:cNvPr id="300" name="Google Shape;300;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Chidi</a:t>
            </a:r>
            <a:endParaRPr/>
          </a:p>
          <a:p>
            <a:pPr indent="0" lvl="0" marL="0" rtl="0" algn="l">
              <a:spcBef>
                <a:spcPts val="0"/>
              </a:spcBef>
              <a:spcAft>
                <a:spcPts val="0"/>
              </a:spcAft>
              <a:buNone/>
            </a:pPr>
            <a:r>
              <a:t/>
            </a:r>
            <a:endParaRPr/>
          </a:p>
          <a:p>
            <a:pPr indent="-311150" lvl="0" marL="457200" rtl="0" algn="l">
              <a:lnSpc>
                <a:spcPct val="115000"/>
              </a:lnSpc>
              <a:spcBef>
                <a:spcPts val="0"/>
              </a:spcBef>
              <a:spcAft>
                <a:spcPts val="0"/>
              </a:spcAft>
              <a:buClr>
                <a:srgbClr val="424242"/>
              </a:buClr>
              <a:buSzPts val="1300"/>
              <a:buFont typeface="Nunito"/>
              <a:buChar char="●"/>
            </a:pPr>
            <a:r>
              <a:rPr lang="en-US" sz="1300">
                <a:solidFill>
                  <a:srgbClr val="424242"/>
                </a:solidFill>
                <a:latin typeface="Nunito"/>
                <a:ea typeface="Nunito"/>
                <a:cs typeface="Nunito"/>
                <a:sym typeface="Nunito"/>
              </a:rPr>
              <a:t>The Bachelor and Masters groups account for the areas of most effective spend. </a:t>
            </a:r>
            <a:endParaRPr sz="1300">
              <a:solidFill>
                <a:srgbClr val="424242"/>
              </a:solidFill>
              <a:latin typeface="Nunito"/>
              <a:ea typeface="Nunito"/>
              <a:cs typeface="Nunito"/>
              <a:sym typeface="Nunito"/>
            </a:endParaRPr>
          </a:p>
          <a:p>
            <a:pPr indent="-311150" lvl="0" marL="457200" rtl="0" algn="l">
              <a:lnSpc>
                <a:spcPct val="115000"/>
              </a:lnSpc>
              <a:spcBef>
                <a:spcPts val="0"/>
              </a:spcBef>
              <a:spcAft>
                <a:spcPts val="0"/>
              </a:spcAft>
              <a:buClr>
                <a:srgbClr val="424242"/>
              </a:buClr>
              <a:buSzPts val="1300"/>
              <a:buFont typeface="Nunito"/>
              <a:buChar char="●"/>
            </a:pPr>
            <a:r>
              <a:rPr lang="en-US" sz="1300">
                <a:solidFill>
                  <a:srgbClr val="424242"/>
                </a:solidFill>
                <a:latin typeface="Nunito"/>
                <a:ea typeface="Nunito"/>
                <a:cs typeface="Nunito"/>
                <a:sym typeface="Nunito"/>
              </a:rPr>
              <a:t>The states depicted on the map alongside their respective numbers for enrolled students, distinguished by education level, and average cost per enrolled student capture approximately 42% of all enrolled students, 271 out of 652.</a:t>
            </a:r>
            <a:endParaRPr sz="1300">
              <a:solidFill>
                <a:srgbClr val="424242"/>
              </a:solidFill>
              <a:latin typeface="Nunito"/>
              <a:ea typeface="Nunito"/>
              <a:cs typeface="Nunito"/>
              <a:sym typeface="Nunito"/>
            </a:endParaRPr>
          </a:p>
          <a:p>
            <a:pPr indent="-311150" lvl="0" marL="457200" rtl="0" algn="l">
              <a:lnSpc>
                <a:spcPct val="115000"/>
              </a:lnSpc>
              <a:spcBef>
                <a:spcPts val="0"/>
              </a:spcBef>
              <a:spcAft>
                <a:spcPts val="0"/>
              </a:spcAft>
              <a:buClr>
                <a:srgbClr val="424242"/>
              </a:buClr>
              <a:buSzPts val="1300"/>
              <a:buFont typeface="Nunito"/>
              <a:buChar char="●"/>
            </a:pPr>
            <a:r>
              <a:rPr lang="en-US" sz="1300">
                <a:solidFill>
                  <a:srgbClr val="424242"/>
                </a:solidFill>
                <a:latin typeface="Nunito"/>
                <a:ea typeface="Nunito"/>
                <a:cs typeface="Nunito"/>
                <a:sym typeface="Nunito"/>
              </a:rPr>
              <a:t>The two most effective lead categories associated with this large percentage are Web and Webinar.</a:t>
            </a:r>
            <a:endParaRPr sz="1300">
              <a:solidFill>
                <a:srgbClr val="424242"/>
              </a:solidFill>
              <a:latin typeface="Nunito"/>
              <a:ea typeface="Nunito"/>
              <a:cs typeface="Nunito"/>
              <a:sym typeface="Nunito"/>
            </a:endParaRPr>
          </a:p>
          <a:p>
            <a:pPr indent="0" lvl="0" marL="0" rtl="0" algn="l">
              <a:spcBef>
                <a:spcPts val="1600"/>
              </a:spcBef>
              <a:spcAft>
                <a:spcPts val="0"/>
              </a:spcAft>
              <a:buNone/>
            </a:pPr>
            <a:r>
              <a:t/>
            </a:r>
            <a:endParaRPr/>
          </a:p>
        </p:txBody>
      </p:sp>
      <p:sp>
        <p:nvSpPr>
          <p:cNvPr id="336" name="Google Shape;336;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Reina</a:t>
            </a:r>
            <a:endParaRPr/>
          </a:p>
        </p:txBody>
      </p:sp>
      <p:sp>
        <p:nvSpPr>
          <p:cNvPr id="346" name="Google Shape;346;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Reina</a:t>
            </a:r>
            <a:endParaRPr/>
          </a:p>
        </p:txBody>
      </p:sp>
      <p:sp>
        <p:nvSpPr>
          <p:cNvPr id="354" name="Google Shape;354;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Reina</a:t>
            </a:r>
            <a:endParaRPr/>
          </a:p>
        </p:txBody>
      </p:sp>
      <p:sp>
        <p:nvSpPr>
          <p:cNvPr id="384" name="Google Shape;384;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Ethan and Oliver</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Font typeface="Nunito"/>
              <a:buChar char="●"/>
            </a:pPr>
            <a:r>
              <a:rPr lang="en-US">
                <a:solidFill>
                  <a:schemeClr val="dk1"/>
                </a:solidFill>
                <a:latin typeface="Nunito"/>
                <a:ea typeface="Nunito"/>
                <a:cs typeface="Nunito"/>
                <a:sym typeface="Nunito"/>
              </a:rPr>
              <a:t>As can tell in the two graphs, web is our best lead generator as well as best enroll generator. The number of that is much higher than other </a:t>
            </a:r>
            <a:r>
              <a:rPr lang="en-US">
                <a:solidFill>
                  <a:schemeClr val="dk1"/>
                </a:solidFill>
                <a:latin typeface="Nunito"/>
                <a:ea typeface="Nunito"/>
                <a:cs typeface="Nunito"/>
                <a:sym typeface="Nunito"/>
              </a:rPr>
              <a:t>generators</a:t>
            </a:r>
            <a:r>
              <a:rPr lang="en-US">
                <a:solidFill>
                  <a:schemeClr val="dk1"/>
                </a:solidFill>
                <a:latin typeface="Nunito"/>
                <a:ea typeface="Nunito"/>
                <a:cs typeface="Nunito"/>
                <a:sym typeface="Nunito"/>
              </a:rPr>
              <a:t> in these two graphs</a:t>
            </a:r>
            <a:endParaRPr>
              <a:solidFill>
                <a:schemeClr val="dk1"/>
              </a:solidFill>
              <a:latin typeface="Nunito"/>
              <a:ea typeface="Nunito"/>
              <a:cs typeface="Nunito"/>
              <a:sym typeface="Nunito"/>
            </a:endParaRPr>
          </a:p>
          <a:p>
            <a:pPr indent="0" lvl="0" marL="457200" rtl="0" algn="l">
              <a:spcBef>
                <a:spcPts val="0"/>
              </a:spcBef>
              <a:spcAft>
                <a:spcPts val="0"/>
              </a:spcAft>
              <a:buNone/>
            </a:pPr>
            <a:r>
              <a:t/>
            </a:r>
            <a:endParaRPr>
              <a:solidFill>
                <a:schemeClr val="dk1"/>
              </a:solidFill>
              <a:latin typeface="Nunito"/>
              <a:ea typeface="Nunito"/>
              <a:cs typeface="Nunito"/>
              <a:sym typeface="Nunito"/>
            </a:endParaRPr>
          </a:p>
          <a:p>
            <a:pPr indent="-298450" lvl="0" marL="457200" rtl="0" algn="l">
              <a:spcBef>
                <a:spcPts val="0"/>
              </a:spcBef>
              <a:spcAft>
                <a:spcPts val="0"/>
              </a:spcAft>
              <a:buClr>
                <a:schemeClr val="dk1"/>
              </a:buClr>
              <a:buSzPts val="1100"/>
              <a:buFont typeface="Nunito"/>
              <a:buChar char="●"/>
            </a:pPr>
            <a:r>
              <a:rPr lang="en-US">
                <a:solidFill>
                  <a:schemeClr val="dk1"/>
                </a:solidFill>
                <a:latin typeface="Nunito"/>
                <a:ea typeface="Nunito"/>
                <a:cs typeface="Nunito"/>
                <a:sym typeface="Nunito"/>
              </a:rPr>
              <a:t>Web, Email, Display, Linkedin, Facebook and GoogleSEM can be considered effective resources of leads. Large number of leads results in large number of enrolled. </a:t>
            </a:r>
            <a:endParaRPr>
              <a:solidFill>
                <a:schemeClr val="dk1"/>
              </a:solidFill>
              <a:latin typeface="Nunito"/>
              <a:ea typeface="Nunito"/>
              <a:cs typeface="Nunito"/>
              <a:sym typeface="Nunito"/>
            </a:endParaRPr>
          </a:p>
          <a:p>
            <a:pPr indent="0" lvl="0" marL="457200" rtl="0" algn="l">
              <a:spcBef>
                <a:spcPts val="0"/>
              </a:spcBef>
              <a:spcAft>
                <a:spcPts val="0"/>
              </a:spcAft>
              <a:buNone/>
            </a:pPr>
            <a:r>
              <a:t/>
            </a:r>
            <a:endParaRPr>
              <a:solidFill>
                <a:schemeClr val="dk1"/>
              </a:solidFill>
              <a:latin typeface="Nunito"/>
              <a:ea typeface="Nunito"/>
              <a:cs typeface="Nunito"/>
              <a:sym typeface="Nunito"/>
            </a:endParaRPr>
          </a:p>
          <a:p>
            <a:pPr indent="-298450" lvl="0" marL="457200" rtl="0" algn="l">
              <a:spcBef>
                <a:spcPts val="0"/>
              </a:spcBef>
              <a:spcAft>
                <a:spcPts val="0"/>
              </a:spcAft>
              <a:buClr>
                <a:schemeClr val="dk1"/>
              </a:buClr>
              <a:buSzPts val="1100"/>
              <a:buFont typeface="Nunito"/>
              <a:buChar char="●"/>
            </a:pPr>
            <a:r>
              <a:rPr lang="en-US">
                <a:solidFill>
                  <a:schemeClr val="dk1"/>
                </a:solidFill>
                <a:latin typeface="Nunito"/>
                <a:ea typeface="Nunito"/>
                <a:cs typeface="Nunito"/>
                <a:sym typeface="Nunito"/>
              </a:rPr>
              <a:t>Direct Apply is also effective, it ranks in 6th in lead number and ranks in second in enrolled volume.</a:t>
            </a:r>
            <a:endParaRPr>
              <a:solidFill>
                <a:schemeClr val="dk1"/>
              </a:solidFill>
              <a:latin typeface="Nunito"/>
              <a:ea typeface="Nunito"/>
              <a:cs typeface="Nunito"/>
              <a:sym typeface="Nunito"/>
            </a:endParaRPr>
          </a:p>
          <a:p>
            <a:pPr indent="0" lvl="0" marL="457200" rtl="0" algn="l">
              <a:spcBef>
                <a:spcPts val="0"/>
              </a:spcBef>
              <a:spcAft>
                <a:spcPts val="0"/>
              </a:spcAft>
              <a:buNone/>
            </a:pPr>
            <a:r>
              <a:t/>
            </a:r>
            <a:endParaRPr>
              <a:solidFill>
                <a:schemeClr val="dk1"/>
              </a:solidFill>
              <a:latin typeface="Nunito"/>
              <a:ea typeface="Nunito"/>
              <a:cs typeface="Nunito"/>
              <a:sym typeface="Nunito"/>
            </a:endParaRPr>
          </a:p>
          <a:p>
            <a:pPr indent="-298450" lvl="0" marL="457200" rtl="0" algn="l">
              <a:spcBef>
                <a:spcPts val="0"/>
              </a:spcBef>
              <a:spcAft>
                <a:spcPts val="0"/>
              </a:spcAft>
              <a:buClr>
                <a:schemeClr val="dk1"/>
              </a:buClr>
              <a:buSzPts val="1100"/>
              <a:buFont typeface="Nunito"/>
              <a:buChar char="●"/>
            </a:pPr>
            <a:r>
              <a:rPr lang="en-US">
                <a:solidFill>
                  <a:schemeClr val="dk1"/>
                </a:solidFill>
                <a:latin typeface="Nunito"/>
                <a:ea typeface="Nunito"/>
                <a:cs typeface="Nunito"/>
                <a:sym typeface="Nunito"/>
              </a:rPr>
              <a:t>Based on our data, old fashion way of web, email and direct apply is still the mostly used and effective way. Social media such as Facebook and Linkedin is worth putting money in but Twitter and instagram is not worthy.</a:t>
            </a:r>
            <a:endParaRPr>
              <a:solidFill>
                <a:schemeClr val="dk1"/>
              </a:solidFill>
              <a:latin typeface="Nunito"/>
              <a:ea typeface="Nunito"/>
              <a:cs typeface="Nunito"/>
              <a:sym typeface="Nunito"/>
            </a:endParaRPr>
          </a:p>
          <a:p>
            <a:pPr indent="0" lvl="0" marL="0" rtl="0" algn="l">
              <a:spcBef>
                <a:spcPts val="0"/>
              </a:spcBef>
              <a:spcAft>
                <a:spcPts val="0"/>
              </a:spcAft>
              <a:buNone/>
            </a:pPr>
            <a:r>
              <a:t/>
            </a:r>
            <a:endParaRPr>
              <a:solidFill>
                <a:schemeClr val="dk1"/>
              </a:solidFill>
              <a:latin typeface="Nunito"/>
              <a:ea typeface="Nunito"/>
              <a:cs typeface="Nunito"/>
              <a:sym typeface="Nunito"/>
            </a:endParaRPr>
          </a:p>
          <a:p>
            <a:pPr indent="0" lvl="0" marL="0" rtl="0" algn="l">
              <a:spcBef>
                <a:spcPts val="0"/>
              </a:spcBef>
              <a:spcAft>
                <a:spcPts val="0"/>
              </a:spcAft>
              <a:buNone/>
            </a:pPr>
            <a:r>
              <a:t/>
            </a:r>
            <a:endParaRPr>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
        <p:nvSpPr>
          <p:cNvPr id="99" name="Google Shape;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Shaun</a:t>
            </a:r>
            <a:endParaRPr/>
          </a:p>
          <a:p>
            <a:pPr indent="0" lvl="0" marL="0" rtl="0" algn="l">
              <a:spcBef>
                <a:spcPts val="0"/>
              </a:spcBef>
              <a:spcAft>
                <a:spcPts val="0"/>
              </a:spcAft>
              <a:buNone/>
            </a:pPr>
            <a:r>
              <a:t/>
            </a:r>
            <a:endParaRPr/>
          </a:p>
          <a:p>
            <a:pPr indent="-298450" lvl="0" marL="457200" rtl="0" algn="l">
              <a:lnSpc>
                <a:spcPct val="115000"/>
              </a:lnSpc>
              <a:spcBef>
                <a:spcPts val="0"/>
              </a:spcBef>
              <a:spcAft>
                <a:spcPts val="0"/>
              </a:spcAft>
              <a:buClr>
                <a:srgbClr val="424242"/>
              </a:buClr>
              <a:buSzPts val="1100"/>
              <a:buFont typeface="Nunito"/>
              <a:buChar char="●"/>
            </a:pPr>
            <a:r>
              <a:rPr lang="en-US">
                <a:solidFill>
                  <a:srgbClr val="424242"/>
                </a:solidFill>
                <a:latin typeface="Nunito"/>
                <a:ea typeface="Nunito"/>
                <a:cs typeface="Nunito"/>
                <a:sym typeface="Nunito"/>
              </a:rPr>
              <a:t>Our best lead generator is web as well as the best enrollment generator, which consisted of mostly bachelors and masters enrollments</a:t>
            </a:r>
            <a:endParaRPr>
              <a:solidFill>
                <a:srgbClr val="424242"/>
              </a:solidFill>
              <a:latin typeface="Nunito"/>
              <a:ea typeface="Nunito"/>
              <a:cs typeface="Nunito"/>
              <a:sym typeface="Nunito"/>
            </a:endParaRPr>
          </a:p>
          <a:p>
            <a:pPr indent="-298450" lvl="0" marL="457200" rtl="0" algn="l">
              <a:lnSpc>
                <a:spcPct val="115000"/>
              </a:lnSpc>
              <a:spcBef>
                <a:spcPts val="1000"/>
              </a:spcBef>
              <a:spcAft>
                <a:spcPts val="0"/>
              </a:spcAft>
              <a:buClr>
                <a:srgbClr val="424242"/>
              </a:buClr>
              <a:buSzPts val="1100"/>
              <a:buFont typeface="Nunito"/>
              <a:buChar char="●"/>
            </a:pPr>
            <a:r>
              <a:rPr lang="en-US">
                <a:solidFill>
                  <a:srgbClr val="424242"/>
                </a:solidFill>
                <a:latin typeface="Nunito"/>
                <a:ea typeface="Nunito"/>
                <a:cs typeface="Nunito"/>
                <a:sym typeface="Nunito"/>
              </a:rPr>
              <a:t>We have 5 high spend categories yielding very low enrollment, and three categories with high enrollment costing $0. Most our current spend categories are not worth keeping and money should be relocated</a:t>
            </a:r>
            <a:endParaRPr>
              <a:solidFill>
                <a:srgbClr val="424242"/>
              </a:solidFill>
              <a:latin typeface="Nunito"/>
              <a:ea typeface="Nunito"/>
              <a:cs typeface="Nunito"/>
              <a:sym typeface="Nunito"/>
            </a:endParaRPr>
          </a:p>
          <a:p>
            <a:pPr indent="-298450" lvl="0" marL="457200" rtl="0" algn="l">
              <a:lnSpc>
                <a:spcPct val="115000"/>
              </a:lnSpc>
              <a:spcBef>
                <a:spcPts val="1000"/>
              </a:spcBef>
              <a:spcAft>
                <a:spcPts val="0"/>
              </a:spcAft>
              <a:buClr>
                <a:srgbClr val="424242"/>
              </a:buClr>
              <a:buSzPts val="1100"/>
              <a:buFont typeface="Nunito"/>
              <a:buChar char="●"/>
            </a:pPr>
            <a:r>
              <a:rPr lang="en-US">
                <a:solidFill>
                  <a:srgbClr val="424242"/>
                </a:solidFill>
                <a:latin typeface="Nunito"/>
                <a:ea typeface="Nunito"/>
                <a:cs typeface="Nunito"/>
                <a:sym typeface="Nunito"/>
              </a:rPr>
              <a:t>Based on the data our suggestion is to shift some money to social media, but only on the east coast and west coast while also putting more money into our $0 cost categories</a:t>
            </a:r>
            <a:endParaRPr>
              <a:solidFill>
                <a:srgbClr val="424242"/>
              </a:solidFill>
              <a:latin typeface="Nunito"/>
              <a:ea typeface="Nunito"/>
              <a:cs typeface="Nunito"/>
              <a:sym typeface="Nunito"/>
            </a:endParaRPr>
          </a:p>
          <a:p>
            <a:pPr indent="0" lvl="0" marL="0" rtl="0" algn="l">
              <a:spcBef>
                <a:spcPts val="0"/>
              </a:spcBef>
              <a:spcAft>
                <a:spcPts val="0"/>
              </a:spcAft>
              <a:buNone/>
            </a:pPr>
            <a:r>
              <a:t/>
            </a:r>
            <a:endParaRPr/>
          </a:p>
        </p:txBody>
      </p:sp>
      <p:sp>
        <p:nvSpPr>
          <p:cNvPr id="109" name="Google Shape;10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Jerome</a:t>
            </a:r>
            <a:endParaRPr/>
          </a:p>
        </p:txBody>
      </p:sp>
      <p:sp>
        <p:nvSpPr>
          <p:cNvPr id="117" name="Google Shape;11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Jerome</a:t>
            </a:r>
            <a:endParaRPr/>
          </a:p>
          <a:p>
            <a:pPr indent="0" lvl="0" marL="0" rtl="0" algn="l">
              <a:spcBef>
                <a:spcPts val="0"/>
              </a:spcBef>
              <a:spcAft>
                <a:spcPts val="0"/>
              </a:spcAft>
              <a:buNone/>
            </a:pPr>
            <a:r>
              <a:t/>
            </a:r>
            <a:endParaRPr/>
          </a:p>
          <a:p>
            <a:pPr indent="-298450" lvl="0" marL="457200" rtl="0" algn="l">
              <a:lnSpc>
                <a:spcPct val="115000"/>
              </a:lnSpc>
              <a:spcBef>
                <a:spcPts val="0"/>
              </a:spcBef>
              <a:spcAft>
                <a:spcPts val="0"/>
              </a:spcAft>
              <a:buClr>
                <a:srgbClr val="424242"/>
              </a:buClr>
              <a:buSzPts val="1100"/>
              <a:buFont typeface="Nunito"/>
              <a:buChar char="●"/>
            </a:pPr>
            <a:r>
              <a:rPr lang="en-US">
                <a:solidFill>
                  <a:srgbClr val="424242"/>
                </a:solidFill>
                <a:latin typeface="Nunito"/>
                <a:ea typeface="Nunito"/>
                <a:cs typeface="Nunito"/>
                <a:sym typeface="Nunito"/>
              </a:rPr>
              <a:t>Total cost is $248k in  this category</a:t>
            </a:r>
            <a:endParaRPr>
              <a:solidFill>
                <a:srgbClr val="424242"/>
              </a:solidFill>
              <a:latin typeface="Nunito"/>
              <a:ea typeface="Nunito"/>
              <a:cs typeface="Nunito"/>
              <a:sym typeface="Nunito"/>
            </a:endParaRPr>
          </a:p>
          <a:p>
            <a:pPr indent="0" lvl="0" marL="457200" rtl="0" algn="l">
              <a:lnSpc>
                <a:spcPct val="115000"/>
              </a:lnSpc>
              <a:spcBef>
                <a:spcPts val="0"/>
              </a:spcBef>
              <a:spcAft>
                <a:spcPts val="0"/>
              </a:spcAft>
              <a:buClr>
                <a:schemeClr val="dk1"/>
              </a:buClr>
              <a:buSzPts val="1100"/>
              <a:buFont typeface="Arial"/>
              <a:buNone/>
            </a:pPr>
            <a:r>
              <a:t/>
            </a:r>
            <a:endParaRPr>
              <a:solidFill>
                <a:srgbClr val="424242"/>
              </a:solidFill>
              <a:latin typeface="Nunito"/>
              <a:ea typeface="Nunito"/>
              <a:cs typeface="Nunito"/>
              <a:sym typeface="Nunito"/>
            </a:endParaRPr>
          </a:p>
          <a:p>
            <a:pPr indent="-298450" lvl="0" marL="457200" rtl="0" algn="l">
              <a:lnSpc>
                <a:spcPct val="115000"/>
              </a:lnSpc>
              <a:spcBef>
                <a:spcPts val="0"/>
              </a:spcBef>
              <a:spcAft>
                <a:spcPts val="0"/>
              </a:spcAft>
              <a:buClr>
                <a:srgbClr val="424242"/>
              </a:buClr>
              <a:buSzPts val="1100"/>
              <a:buFont typeface="Nunito"/>
              <a:buChar char="●"/>
            </a:pPr>
            <a:r>
              <a:rPr lang="en-US">
                <a:solidFill>
                  <a:srgbClr val="424242"/>
                </a:solidFill>
                <a:latin typeface="Nunito"/>
                <a:ea typeface="Nunito"/>
                <a:cs typeface="Nunito"/>
                <a:sym typeface="Nunito"/>
              </a:rPr>
              <a:t>Cost  per enrolled  in  this category is 13k</a:t>
            </a:r>
            <a:endParaRPr>
              <a:solidFill>
                <a:srgbClr val="424242"/>
              </a:solidFill>
              <a:latin typeface="Nunito"/>
              <a:ea typeface="Nunito"/>
              <a:cs typeface="Nunito"/>
              <a:sym typeface="Nunito"/>
            </a:endParaRPr>
          </a:p>
          <a:p>
            <a:pPr indent="0" lvl="0" marL="457200" rtl="0" algn="l">
              <a:lnSpc>
                <a:spcPct val="115000"/>
              </a:lnSpc>
              <a:spcBef>
                <a:spcPts val="0"/>
              </a:spcBef>
              <a:spcAft>
                <a:spcPts val="0"/>
              </a:spcAft>
              <a:buClr>
                <a:schemeClr val="dk1"/>
              </a:buClr>
              <a:buSzPts val="1100"/>
              <a:buFont typeface="Arial"/>
              <a:buNone/>
            </a:pPr>
            <a:r>
              <a:t/>
            </a:r>
            <a:endParaRPr>
              <a:solidFill>
                <a:srgbClr val="424242"/>
              </a:solidFill>
              <a:latin typeface="Nunito"/>
              <a:ea typeface="Nunito"/>
              <a:cs typeface="Nunito"/>
              <a:sym typeface="Nunito"/>
            </a:endParaRPr>
          </a:p>
          <a:p>
            <a:pPr indent="-298450" lvl="0" marL="457200" rtl="0" algn="l">
              <a:lnSpc>
                <a:spcPct val="115000"/>
              </a:lnSpc>
              <a:spcBef>
                <a:spcPts val="0"/>
              </a:spcBef>
              <a:spcAft>
                <a:spcPts val="0"/>
              </a:spcAft>
              <a:buClr>
                <a:srgbClr val="424242"/>
              </a:buClr>
              <a:buSzPts val="1100"/>
              <a:buFont typeface="Nunito"/>
              <a:buChar char="●"/>
            </a:pPr>
            <a:r>
              <a:rPr lang="en-US">
                <a:solidFill>
                  <a:srgbClr val="424242"/>
                </a:solidFill>
                <a:latin typeface="Nunito"/>
                <a:ea typeface="Nunito"/>
                <a:cs typeface="Nunito"/>
                <a:sym typeface="Nunito"/>
              </a:rPr>
              <a:t>Most dollars spent is in FL at $15k </a:t>
            </a:r>
            <a:endParaRPr>
              <a:solidFill>
                <a:srgbClr val="424242"/>
              </a:solidFill>
              <a:latin typeface="Nunito"/>
              <a:ea typeface="Nunito"/>
              <a:cs typeface="Nunito"/>
              <a:sym typeface="Nunito"/>
            </a:endParaRPr>
          </a:p>
          <a:p>
            <a:pPr indent="0" lvl="0" marL="457200" rtl="0" algn="l">
              <a:lnSpc>
                <a:spcPct val="115000"/>
              </a:lnSpc>
              <a:spcBef>
                <a:spcPts val="0"/>
              </a:spcBef>
              <a:spcAft>
                <a:spcPts val="0"/>
              </a:spcAft>
              <a:buClr>
                <a:schemeClr val="dk1"/>
              </a:buClr>
              <a:buSzPts val="1100"/>
              <a:buFont typeface="Arial"/>
              <a:buNone/>
            </a:pPr>
            <a:r>
              <a:t/>
            </a:r>
            <a:endParaRPr>
              <a:solidFill>
                <a:srgbClr val="424242"/>
              </a:solidFill>
              <a:latin typeface="Nunito"/>
              <a:ea typeface="Nunito"/>
              <a:cs typeface="Nunito"/>
              <a:sym typeface="Nunito"/>
            </a:endParaRPr>
          </a:p>
          <a:p>
            <a:pPr indent="-298450" lvl="0" marL="457200" rtl="0" algn="l">
              <a:lnSpc>
                <a:spcPct val="115000"/>
              </a:lnSpc>
              <a:spcBef>
                <a:spcPts val="0"/>
              </a:spcBef>
              <a:spcAft>
                <a:spcPts val="0"/>
              </a:spcAft>
              <a:buClr>
                <a:srgbClr val="424242"/>
              </a:buClr>
              <a:buSzPts val="1100"/>
              <a:buFont typeface="Nunito"/>
              <a:buChar char="●"/>
            </a:pPr>
            <a:r>
              <a:rPr lang="en-US">
                <a:solidFill>
                  <a:srgbClr val="424242"/>
                </a:solidFill>
                <a:latin typeface="Nunito"/>
                <a:ea typeface="Nunito"/>
                <a:cs typeface="Nunito"/>
                <a:sym typeface="Nunito"/>
              </a:rPr>
              <a:t>4 people enrolled from DC at the cost of  only $2k </a:t>
            </a:r>
            <a:endParaRPr>
              <a:solidFill>
                <a:srgbClr val="424242"/>
              </a:solidFill>
              <a:latin typeface="Nunito"/>
              <a:ea typeface="Nunito"/>
              <a:cs typeface="Nunito"/>
              <a:sym typeface="Nunito"/>
            </a:endParaRPr>
          </a:p>
          <a:p>
            <a:pPr indent="0" lvl="0" marL="457200" rtl="0" algn="l">
              <a:lnSpc>
                <a:spcPct val="115000"/>
              </a:lnSpc>
              <a:spcBef>
                <a:spcPts val="0"/>
              </a:spcBef>
              <a:spcAft>
                <a:spcPts val="0"/>
              </a:spcAft>
              <a:buClr>
                <a:schemeClr val="dk1"/>
              </a:buClr>
              <a:buSzPts val="1100"/>
              <a:buFont typeface="Arial"/>
              <a:buNone/>
            </a:pPr>
            <a:r>
              <a:t/>
            </a:r>
            <a:endParaRPr>
              <a:solidFill>
                <a:srgbClr val="424242"/>
              </a:solidFill>
              <a:latin typeface="Nunito"/>
              <a:ea typeface="Nunito"/>
              <a:cs typeface="Nunito"/>
              <a:sym typeface="Nunito"/>
            </a:endParaRPr>
          </a:p>
          <a:p>
            <a:pPr indent="-298450" lvl="0" marL="457200" rtl="0" algn="l">
              <a:lnSpc>
                <a:spcPct val="115000"/>
              </a:lnSpc>
              <a:spcBef>
                <a:spcPts val="0"/>
              </a:spcBef>
              <a:spcAft>
                <a:spcPts val="0"/>
              </a:spcAft>
              <a:buClr>
                <a:srgbClr val="424242"/>
              </a:buClr>
              <a:buSzPts val="1100"/>
              <a:buFont typeface="Nunito"/>
              <a:buChar char="●"/>
            </a:pPr>
            <a:r>
              <a:rPr lang="en-US">
                <a:solidFill>
                  <a:srgbClr val="424242"/>
                </a:solidFill>
                <a:latin typeface="Nunito"/>
                <a:ea typeface="Nunito"/>
                <a:cs typeface="Nunito"/>
                <a:sym typeface="Nunito"/>
              </a:rPr>
              <a:t>Lowest number of leads generated is 7 in Q4 of 2013 and the most leads generated is 184 in Q4 of 2015. </a:t>
            </a:r>
            <a:endParaRPr>
              <a:solidFill>
                <a:srgbClr val="424242"/>
              </a:solidFill>
              <a:latin typeface="Nunito"/>
              <a:ea typeface="Nunito"/>
              <a:cs typeface="Nunito"/>
              <a:sym typeface="Nunito"/>
            </a:endParaRPr>
          </a:p>
          <a:p>
            <a:pPr indent="0" lvl="0" marL="457200" rtl="0" algn="l">
              <a:lnSpc>
                <a:spcPct val="115000"/>
              </a:lnSpc>
              <a:spcBef>
                <a:spcPts val="0"/>
              </a:spcBef>
              <a:spcAft>
                <a:spcPts val="0"/>
              </a:spcAft>
              <a:buClr>
                <a:schemeClr val="dk1"/>
              </a:buClr>
              <a:buSzPts val="1100"/>
              <a:buFont typeface="Arial"/>
              <a:buNone/>
            </a:pPr>
            <a:r>
              <a:t/>
            </a:r>
            <a:endParaRPr>
              <a:solidFill>
                <a:srgbClr val="424242"/>
              </a:solidFill>
              <a:latin typeface="Nunito"/>
              <a:ea typeface="Nunito"/>
              <a:cs typeface="Nunito"/>
              <a:sym typeface="Nunito"/>
            </a:endParaRPr>
          </a:p>
          <a:p>
            <a:pPr indent="-298450" lvl="0" marL="457200" rtl="0" algn="l">
              <a:lnSpc>
                <a:spcPct val="115000"/>
              </a:lnSpc>
              <a:spcBef>
                <a:spcPts val="0"/>
              </a:spcBef>
              <a:spcAft>
                <a:spcPts val="0"/>
              </a:spcAft>
              <a:buClr>
                <a:srgbClr val="424242"/>
              </a:buClr>
              <a:buSzPts val="1100"/>
              <a:buFont typeface="Nunito"/>
              <a:buChar char="●"/>
            </a:pPr>
            <a:r>
              <a:rPr lang="en-US">
                <a:solidFill>
                  <a:srgbClr val="424242"/>
                </a:solidFill>
                <a:latin typeface="Nunito"/>
                <a:ea typeface="Nunito"/>
                <a:cs typeface="Nunito"/>
                <a:sym typeface="Nunito"/>
              </a:rPr>
              <a:t>At $13k cost per enrolled, it is slightly above the threshold of $12k. Although it does have some enrollment,  Resources in places like Florida with cost of $15k per enrollment  should be reallocated to other lead source like remarketing . </a:t>
            </a:r>
            <a:endParaRPr>
              <a:solidFill>
                <a:srgbClr val="424242"/>
              </a:solidFill>
              <a:latin typeface="Nunito"/>
              <a:ea typeface="Nunito"/>
              <a:cs typeface="Nunito"/>
              <a:sym typeface="Nunito"/>
            </a:endParaRPr>
          </a:p>
          <a:p>
            <a:pPr indent="0" lvl="0" marL="0" rtl="0" algn="l">
              <a:spcBef>
                <a:spcPts val="0"/>
              </a:spcBef>
              <a:spcAft>
                <a:spcPts val="0"/>
              </a:spcAft>
              <a:buNone/>
            </a:pPr>
            <a:r>
              <a:t/>
            </a:r>
            <a:endParaRPr/>
          </a:p>
        </p:txBody>
      </p:sp>
      <p:sp>
        <p:nvSpPr>
          <p:cNvPr id="125" name="Google Shape;12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Jerome</a:t>
            </a:r>
            <a:endParaRPr/>
          </a:p>
        </p:txBody>
      </p:sp>
      <p:sp>
        <p:nvSpPr>
          <p:cNvPr id="143" name="Google Shape;14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Jerome</a:t>
            </a:r>
            <a:endParaRPr/>
          </a:p>
        </p:txBody>
      </p:sp>
      <p:sp>
        <p:nvSpPr>
          <p:cNvPr id="153" name="Google Shape;15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0"/>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1"/>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1"/>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3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3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3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3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3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9"/>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3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grpSp>
        <p:nvGrpSpPr>
          <p:cNvPr id="84" name="Google Shape;84;p1"/>
          <p:cNvGrpSpPr/>
          <p:nvPr/>
        </p:nvGrpSpPr>
        <p:grpSpPr>
          <a:xfrm>
            <a:off x="2128285" y="2478853"/>
            <a:ext cx="14031429" cy="5653648"/>
            <a:chOff x="0" y="-85725"/>
            <a:chExt cx="18708572" cy="7538197"/>
          </a:xfrm>
        </p:grpSpPr>
        <p:sp>
          <p:nvSpPr>
            <p:cNvPr id="85" name="Google Shape;85;p1"/>
            <p:cNvSpPr txBox="1"/>
            <p:nvPr/>
          </p:nvSpPr>
          <p:spPr>
            <a:xfrm>
              <a:off x="0" y="-85725"/>
              <a:ext cx="18708572" cy="5246158"/>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0" i="0" lang="en-US" sz="8000" u="none" cap="none" strike="noStrike">
                  <a:solidFill>
                    <a:srgbClr val="272525"/>
                  </a:solidFill>
                  <a:latin typeface="Libre Baskerville"/>
                  <a:ea typeface="Libre Baskerville"/>
                  <a:cs typeface="Libre Baskerville"/>
                  <a:sym typeface="Libre Baskerville"/>
                </a:rPr>
                <a:t>An Analysis of Enrollment </a:t>
              </a:r>
              <a:endParaRPr/>
            </a:p>
            <a:p>
              <a:pPr indent="0" lvl="0" marL="0" marR="0" rtl="0" algn="l">
                <a:lnSpc>
                  <a:spcPct val="115000"/>
                </a:lnSpc>
                <a:spcBef>
                  <a:spcPts val="0"/>
                </a:spcBef>
                <a:spcAft>
                  <a:spcPts val="0"/>
                </a:spcAft>
                <a:buNone/>
              </a:pPr>
              <a:r>
                <a:rPr b="0" i="0" lang="en-US" sz="8000" u="none" cap="none" strike="noStrike">
                  <a:solidFill>
                    <a:srgbClr val="608DA6"/>
                  </a:solidFill>
                  <a:latin typeface="Libre Baskerville"/>
                  <a:ea typeface="Libre Baskerville"/>
                  <a:cs typeface="Libre Baskerville"/>
                  <a:sym typeface="Libre Baskerville"/>
                </a:rPr>
                <a:t>by Varying Lead Categories</a:t>
              </a:r>
              <a:r>
                <a:rPr b="0" i="0" lang="en-US" sz="8000" u="none" cap="none" strike="noStrike">
                  <a:solidFill>
                    <a:srgbClr val="F48E30"/>
                  </a:solidFill>
                  <a:latin typeface="Libre Baskerville"/>
                  <a:ea typeface="Libre Baskerville"/>
                  <a:cs typeface="Libre Baskerville"/>
                  <a:sym typeface="Libre Baskerville"/>
                </a:rPr>
                <a:t> </a:t>
              </a:r>
              <a:endParaRPr/>
            </a:p>
          </p:txBody>
        </p:sp>
        <p:sp>
          <p:nvSpPr>
            <p:cNvPr id="86" name="Google Shape;86;p1"/>
            <p:cNvSpPr txBox="1"/>
            <p:nvPr/>
          </p:nvSpPr>
          <p:spPr>
            <a:xfrm>
              <a:off x="0" y="5623672"/>
              <a:ext cx="16369243" cy="182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1" lang="en-US" sz="3000" u="none" cap="none" strike="noStrike">
                  <a:solidFill>
                    <a:srgbClr val="383838"/>
                  </a:solidFill>
                  <a:latin typeface="Libre Baskerville"/>
                  <a:ea typeface="Libre Baskerville"/>
                  <a:cs typeface="Libre Baskerville"/>
                  <a:sym typeface="Libre Baskerville"/>
                </a:rPr>
                <a:t>Chidi Agbaeruneke, Ifebunandu (Jerome) Okeke, </a:t>
              </a:r>
              <a:endParaRPr i="1"/>
            </a:p>
            <a:p>
              <a:pPr indent="0" lvl="0" marL="0" marR="0" rtl="0" algn="l">
                <a:lnSpc>
                  <a:spcPct val="120000"/>
                </a:lnSpc>
                <a:spcBef>
                  <a:spcPts val="0"/>
                </a:spcBef>
                <a:spcAft>
                  <a:spcPts val="0"/>
                </a:spcAft>
                <a:buNone/>
              </a:pPr>
              <a:r>
                <a:rPr b="0" i="1" lang="en-US" sz="3000" u="none" cap="none" strike="noStrike">
                  <a:solidFill>
                    <a:srgbClr val="383838"/>
                  </a:solidFill>
                  <a:latin typeface="Libre Baskerville"/>
                  <a:ea typeface="Libre Baskerville"/>
                  <a:cs typeface="Libre Baskerville"/>
                  <a:sym typeface="Libre Baskerville"/>
                </a:rPr>
                <a:t>Shaun Villanueva-Unger, Reina Villanueva-Unger, </a:t>
              </a:r>
              <a:endParaRPr i="1"/>
            </a:p>
            <a:p>
              <a:pPr indent="0" lvl="0" marL="0" marR="0" rtl="0" algn="l">
                <a:lnSpc>
                  <a:spcPct val="120000"/>
                </a:lnSpc>
                <a:spcBef>
                  <a:spcPts val="0"/>
                </a:spcBef>
                <a:spcAft>
                  <a:spcPts val="0"/>
                </a:spcAft>
                <a:buNone/>
              </a:pPr>
              <a:r>
                <a:rPr b="0" i="1" lang="en-US" sz="3000" u="none" cap="none" strike="noStrike">
                  <a:solidFill>
                    <a:srgbClr val="383838"/>
                  </a:solidFill>
                  <a:latin typeface="Libre Baskerville"/>
                  <a:ea typeface="Libre Baskerville"/>
                  <a:cs typeface="Libre Baskerville"/>
                  <a:sym typeface="Libre Baskerville"/>
                </a:rPr>
                <a:t>Shijian (Oliver) Zhu, Qianru Zhang, Yicen (Ethan) Wang</a:t>
              </a:r>
              <a:endParaRPr i="1"/>
            </a:p>
          </p:txBody>
        </p:sp>
      </p:grpSp>
      <p:sp>
        <p:nvSpPr>
          <p:cNvPr id="87" name="Google Shape;87;p1"/>
          <p:cNvSpPr txBox="1"/>
          <p:nvPr/>
        </p:nvSpPr>
        <p:spPr>
          <a:xfrm>
            <a:off x="1154296" y="960583"/>
            <a:ext cx="3381007" cy="250190"/>
          </a:xfrm>
          <a:prstGeom prst="rect">
            <a:avLst/>
          </a:prstGeom>
          <a:noFill/>
          <a:ln>
            <a:noFill/>
          </a:ln>
        </p:spPr>
        <p:txBody>
          <a:bodyPr anchorCtr="0" anchor="t" bIns="0" lIns="0" spcFirstLastPara="1" rIns="0" wrap="square" tIns="0">
            <a:spAutoFit/>
          </a:bodyPr>
          <a:lstStyle/>
          <a:p>
            <a:pPr indent="0" lvl="0" marL="0" marR="0" rtl="0" algn="l">
              <a:lnSpc>
                <a:spcPct val="139928"/>
              </a:lnSpc>
              <a:spcBef>
                <a:spcPts val="0"/>
              </a:spcBef>
              <a:spcAft>
                <a:spcPts val="0"/>
              </a:spcAft>
              <a:buNone/>
            </a:pPr>
            <a:r>
              <a:rPr b="0" i="0" lang="en-US" sz="1400" u="none" cap="none" strike="noStrike">
                <a:solidFill>
                  <a:srgbClr val="272525"/>
                </a:solidFill>
                <a:latin typeface="Roboto"/>
                <a:ea typeface="Roboto"/>
                <a:cs typeface="Roboto"/>
                <a:sym typeface="Roboto"/>
              </a:rPr>
              <a:t>ITEC-660 BUSINESS INTELLIGENCE</a:t>
            </a:r>
            <a:endParaRPr/>
          </a:p>
        </p:txBody>
      </p:sp>
      <p:pic>
        <p:nvPicPr>
          <p:cNvPr id="88" name="Google Shape;88;p1"/>
          <p:cNvPicPr preferRelativeResize="0"/>
          <p:nvPr/>
        </p:nvPicPr>
        <p:blipFill rotWithShape="1">
          <a:blip r:embed="rId3">
            <a:alphaModFix/>
          </a:blip>
          <a:srcRect b="0" l="0" r="0" t="0"/>
          <a:stretch/>
        </p:blipFill>
        <p:spPr>
          <a:xfrm>
            <a:off x="16515514" y="8970929"/>
            <a:ext cx="650428" cy="28737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10"/>
          <p:cNvPicPr preferRelativeResize="0"/>
          <p:nvPr/>
        </p:nvPicPr>
        <p:blipFill rotWithShape="1">
          <a:blip r:embed="rId3">
            <a:alphaModFix/>
          </a:blip>
          <a:srcRect b="1994" l="8942" r="2713" t="9068"/>
          <a:stretch/>
        </p:blipFill>
        <p:spPr>
          <a:xfrm>
            <a:off x="4332025" y="4145577"/>
            <a:ext cx="9559670" cy="5112723"/>
          </a:xfrm>
          <a:prstGeom prst="rect">
            <a:avLst/>
          </a:prstGeom>
          <a:noFill/>
          <a:ln>
            <a:noFill/>
          </a:ln>
        </p:spPr>
      </p:pic>
      <p:sp>
        <p:nvSpPr>
          <p:cNvPr id="166" name="Google Shape;166;p10"/>
          <p:cNvSpPr txBox="1"/>
          <p:nvPr/>
        </p:nvSpPr>
        <p:spPr>
          <a:xfrm>
            <a:off x="1154296" y="960583"/>
            <a:ext cx="3381007" cy="250190"/>
          </a:xfrm>
          <a:prstGeom prst="rect">
            <a:avLst/>
          </a:prstGeom>
          <a:noFill/>
          <a:ln>
            <a:noFill/>
          </a:ln>
        </p:spPr>
        <p:txBody>
          <a:bodyPr anchorCtr="0" anchor="t" bIns="0" lIns="0" spcFirstLastPara="1" rIns="0" wrap="square" tIns="0">
            <a:spAutoFit/>
          </a:bodyPr>
          <a:lstStyle/>
          <a:p>
            <a:pPr indent="0" lvl="0" marL="0" marR="0" rtl="0" algn="l">
              <a:lnSpc>
                <a:spcPct val="139928"/>
              </a:lnSpc>
              <a:spcBef>
                <a:spcPts val="0"/>
              </a:spcBef>
              <a:spcAft>
                <a:spcPts val="0"/>
              </a:spcAft>
              <a:buNone/>
            </a:pPr>
            <a:r>
              <a:rPr b="0" i="0" lang="en-US" sz="1400" u="none" cap="none" strike="noStrike">
                <a:solidFill>
                  <a:srgbClr val="272525"/>
                </a:solidFill>
                <a:latin typeface="Roboto"/>
                <a:ea typeface="Roboto"/>
                <a:cs typeface="Roboto"/>
                <a:sym typeface="Roboto"/>
              </a:rPr>
              <a:t>ITEC-660 BUSINESS INTELLIGENCE</a:t>
            </a:r>
            <a:endParaRPr/>
          </a:p>
        </p:txBody>
      </p:sp>
      <p:sp>
        <p:nvSpPr>
          <p:cNvPr id="167" name="Google Shape;167;p10"/>
          <p:cNvSpPr txBox="1"/>
          <p:nvPr/>
        </p:nvSpPr>
        <p:spPr>
          <a:xfrm>
            <a:off x="5631660" y="1737115"/>
            <a:ext cx="11627640" cy="1835150"/>
          </a:xfrm>
          <a:prstGeom prst="rect">
            <a:avLst/>
          </a:prstGeom>
          <a:noFill/>
          <a:ln>
            <a:noFill/>
          </a:ln>
        </p:spPr>
        <p:txBody>
          <a:bodyPr anchorCtr="0" anchor="t" bIns="0" lIns="0" spcFirstLastPara="1" rIns="0" wrap="square" tIns="0">
            <a:spAutoFit/>
          </a:bodyPr>
          <a:lstStyle/>
          <a:p>
            <a:pPr indent="0" lvl="0" marL="0" marR="0" rtl="0" algn="r">
              <a:lnSpc>
                <a:spcPct val="115000"/>
              </a:lnSpc>
              <a:spcBef>
                <a:spcPts val="0"/>
              </a:spcBef>
              <a:spcAft>
                <a:spcPts val="0"/>
              </a:spcAft>
              <a:buNone/>
            </a:pPr>
            <a:r>
              <a:rPr b="0" i="0" lang="en-US" sz="8000" u="none" cap="none" strike="noStrike">
                <a:solidFill>
                  <a:srgbClr val="272525"/>
                </a:solidFill>
                <a:latin typeface="Libre Baskerville"/>
                <a:ea typeface="Libre Baskerville"/>
                <a:cs typeface="Libre Baskerville"/>
                <a:sym typeface="Libre Baskerville"/>
              </a:rPr>
              <a:t>Email</a:t>
            </a:r>
            <a:endParaRPr/>
          </a:p>
          <a:p>
            <a:pPr indent="0" lvl="0" marL="0" marR="0" rtl="0" algn="r">
              <a:lnSpc>
                <a:spcPct val="115000"/>
              </a:lnSpc>
              <a:spcBef>
                <a:spcPts val="0"/>
              </a:spcBef>
              <a:spcAft>
                <a:spcPts val="0"/>
              </a:spcAft>
              <a:buNone/>
            </a:pPr>
            <a:r>
              <a:rPr b="0" i="1" lang="en-US" sz="4000" u="none" cap="none" strike="noStrike">
                <a:solidFill>
                  <a:srgbClr val="F48E30"/>
                </a:solidFill>
                <a:latin typeface="Libre Baskerville"/>
                <a:ea typeface="Libre Baskerville"/>
                <a:cs typeface="Libre Baskerville"/>
                <a:sym typeface="Libre Baskerville"/>
              </a:rPr>
              <a:t>Cost per Enrolled by State</a:t>
            </a:r>
            <a:endParaRPr i="1"/>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1"/>
          <p:cNvSpPr txBox="1"/>
          <p:nvPr/>
        </p:nvSpPr>
        <p:spPr>
          <a:xfrm>
            <a:off x="5622135" y="2213633"/>
            <a:ext cx="11627700" cy="1835100"/>
          </a:xfrm>
          <a:prstGeom prst="rect">
            <a:avLst/>
          </a:prstGeom>
          <a:noFill/>
          <a:ln>
            <a:noFill/>
          </a:ln>
        </p:spPr>
        <p:txBody>
          <a:bodyPr anchorCtr="0" anchor="t" bIns="0" lIns="0" spcFirstLastPara="1" rIns="0" wrap="square" tIns="0">
            <a:spAutoFit/>
          </a:bodyPr>
          <a:lstStyle/>
          <a:p>
            <a:pPr indent="0" lvl="0" marL="0" marR="0" rtl="0" algn="r">
              <a:lnSpc>
                <a:spcPct val="115000"/>
              </a:lnSpc>
              <a:spcBef>
                <a:spcPts val="0"/>
              </a:spcBef>
              <a:spcAft>
                <a:spcPts val="0"/>
              </a:spcAft>
              <a:buNone/>
            </a:pPr>
            <a:r>
              <a:rPr b="0" i="0" lang="en-US" sz="8000" u="none" cap="none" strike="noStrike">
                <a:solidFill>
                  <a:srgbClr val="272525"/>
                </a:solidFill>
                <a:latin typeface="Libre Baskerville"/>
                <a:ea typeface="Libre Baskerville"/>
                <a:cs typeface="Libre Baskerville"/>
                <a:sym typeface="Libre Baskerville"/>
              </a:rPr>
              <a:t>Email</a:t>
            </a:r>
            <a:endParaRPr/>
          </a:p>
          <a:p>
            <a:pPr indent="0" lvl="0" marL="0" marR="0" rtl="0" algn="r">
              <a:lnSpc>
                <a:spcPct val="115000"/>
              </a:lnSpc>
              <a:spcBef>
                <a:spcPts val="0"/>
              </a:spcBef>
              <a:spcAft>
                <a:spcPts val="0"/>
              </a:spcAft>
              <a:buNone/>
            </a:pPr>
            <a:r>
              <a:rPr b="0" i="1" lang="en-US" sz="3000" u="none" cap="none" strike="noStrike">
                <a:solidFill>
                  <a:srgbClr val="F48E30"/>
                </a:solidFill>
                <a:latin typeface="Libre Baskerville"/>
                <a:ea typeface="Libre Baskerville"/>
                <a:cs typeface="Libre Baskerville"/>
                <a:sym typeface="Libre Baskerville"/>
              </a:rPr>
              <a:t>The Least Effective </a:t>
            </a:r>
            <a:endParaRPr i="1"/>
          </a:p>
        </p:txBody>
      </p:sp>
      <p:sp>
        <p:nvSpPr>
          <p:cNvPr id="173" name="Google Shape;173;p11"/>
          <p:cNvSpPr txBox="1"/>
          <p:nvPr/>
        </p:nvSpPr>
        <p:spPr>
          <a:xfrm>
            <a:off x="1028700" y="5051672"/>
            <a:ext cx="7185530" cy="219075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0" i="0" lang="en-US" sz="14400" u="none" cap="none" strike="noStrike">
                <a:solidFill>
                  <a:srgbClr val="F48E30"/>
                </a:solidFill>
                <a:latin typeface="Libre Baskerville"/>
                <a:ea typeface="Libre Baskerville"/>
                <a:cs typeface="Libre Baskerville"/>
                <a:sym typeface="Libre Baskerville"/>
              </a:rPr>
              <a:t>$31k</a:t>
            </a:r>
            <a:endParaRPr/>
          </a:p>
        </p:txBody>
      </p:sp>
      <p:sp>
        <p:nvSpPr>
          <p:cNvPr id="174" name="Google Shape;174;p11"/>
          <p:cNvSpPr txBox="1"/>
          <p:nvPr/>
        </p:nvSpPr>
        <p:spPr>
          <a:xfrm>
            <a:off x="1028700" y="7496786"/>
            <a:ext cx="7185530" cy="490855"/>
          </a:xfrm>
          <a:prstGeom prst="rect">
            <a:avLst/>
          </a:prstGeom>
          <a:noFill/>
          <a:ln>
            <a:noFill/>
          </a:ln>
        </p:spPr>
        <p:txBody>
          <a:bodyPr anchorCtr="0" anchor="t" bIns="0" lIns="0" spcFirstLastPara="1" rIns="0" wrap="square" tIns="0">
            <a:spAutoFit/>
          </a:bodyPr>
          <a:lstStyle/>
          <a:p>
            <a:pPr indent="0" lvl="0" marL="0" marR="0" rtl="0" algn="r">
              <a:lnSpc>
                <a:spcPct val="139964"/>
              </a:lnSpc>
              <a:spcBef>
                <a:spcPts val="0"/>
              </a:spcBef>
              <a:spcAft>
                <a:spcPts val="0"/>
              </a:spcAft>
              <a:buNone/>
            </a:pPr>
            <a:r>
              <a:rPr b="1" i="0" lang="en-US" sz="2800" u="none" cap="none" strike="noStrike">
                <a:solidFill>
                  <a:srgbClr val="272525"/>
                </a:solidFill>
                <a:latin typeface="Roboto"/>
                <a:ea typeface="Roboto"/>
                <a:cs typeface="Roboto"/>
                <a:sym typeface="Roboto"/>
              </a:rPr>
              <a:t>Cost per Enrollment in New York </a:t>
            </a:r>
            <a:endParaRPr/>
          </a:p>
        </p:txBody>
      </p:sp>
      <p:sp>
        <p:nvSpPr>
          <p:cNvPr id="175" name="Google Shape;175;p11"/>
          <p:cNvSpPr txBox="1"/>
          <p:nvPr/>
        </p:nvSpPr>
        <p:spPr>
          <a:xfrm>
            <a:off x="10064245" y="5051672"/>
            <a:ext cx="7185530" cy="219075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0" i="0" lang="en-US" sz="14400" u="none" cap="none" strike="noStrike">
                <a:solidFill>
                  <a:srgbClr val="A6A6A6"/>
                </a:solidFill>
                <a:latin typeface="Libre Baskerville"/>
                <a:ea typeface="Libre Baskerville"/>
                <a:cs typeface="Libre Baskerville"/>
                <a:sym typeface="Libre Baskerville"/>
              </a:rPr>
              <a:t>$12k</a:t>
            </a:r>
            <a:endParaRPr/>
          </a:p>
        </p:txBody>
      </p:sp>
      <p:sp>
        <p:nvSpPr>
          <p:cNvPr id="176" name="Google Shape;176;p11"/>
          <p:cNvSpPr txBox="1"/>
          <p:nvPr/>
        </p:nvSpPr>
        <p:spPr>
          <a:xfrm>
            <a:off x="10073770" y="7496786"/>
            <a:ext cx="7185530" cy="490855"/>
          </a:xfrm>
          <a:prstGeom prst="rect">
            <a:avLst/>
          </a:prstGeom>
          <a:noFill/>
          <a:ln>
            <a:noFill/>
          </a:ln>
        </p:spPr>
        <p:txBody>
          <a:bodyPr anchorCtr="0" anchor="t" bIns="0" lIns="0" spcFirstLastPara="1" rIns="0" wrap="square" tIns="0">
            <a:spAutoFit/>
          </a:bodyPr>
          <a:lstStyle/>
          <a:p>
            <a:pPr indent="0" lvl="0" marL="0" marR="0" rtl="0" algn="r">
              <a:lnSpc>
                <a:spcPct val="139964"/>
              </a:lnSpc>
              <a:spcBef>
                <a:spcPts val="0"/>
              </a:spcBef>
              <a:spcAft>
                <a:spcPts val="0"/>
              </a:spcAft>
              <a:buNone/>
            </a:pPr>
            <a:r>
              <a:rPr b="1" i="0" lang="en-US" sz="2800" u="none" cap="none" strike="noStrike">
                <a:solidFill>
                  <a:srgbClr val="272525"/>
                </a:solidFill>
                <a:latin typeface="Roboto"/>
                <a:ea typeface="Roboto"/>
                <a:cs typeface="Roboto"/>
                <a:sym typeface="Roboto"/>
              </a:rPr>
              <a:t>Avg. Cost per Enrollment for Email</a:t>
            </a:r>
            <a:endParaRPr/>
          </a:p>
        </p:txBody>
      </p:sp>
      <p:sp>
        <p:nvSpPr>
          <p:cNvPr id="177" name="Google Shape;177;p11"/>
          <p:cNvSpPr txBox="1"/>
          <p:nvPr/>
        </p:nvSpPr>
        <p:spPr>
          <a:xfrm>
            <a:off x="1154296" y="960583"/>
            <a:ext cx="3381007" cy="250190"/>
          </a:xfrm>
          <a:prstGeom prst="rect">
            <a:avLst/>
          </a:prstGeom>
          <a:noFill/>
          <a:ln>
            <a:noFill/>
          </a:ln>
        </p:spPr>
        <p:txBody>
          <a:bodyPr anchorCtr="0" anchor="t" bIns="0" lIns="0" spcFirstLastPara="1" rIns="0" wrap="square" tIns="0">
            <a:spAutoFit/>
          </a:bodyPr>
          <a:lstStyle/>
          <a:p>
            <a:pPr indent="0" lvl="0" marL="0" marR="0" rtl="0" algn="l">
              <a:lnSpc>
                <a:spcPct val="139928"/>
              </a:lnSpc>
              <a:spcBef>
                <a:spcPts val="0"/>
              </a:spcBef>
              <a:spcAft>
                <a:spcPts val="0"/>
              </a:spcAft>
              <a:buNone/>
            </a:pPr>
            <a:r>
              <a:rPr b="0" i="0" lang="en-US" sz="1400" u="none" cap="none" strike="noStrike">
                <a:solidFill>
                  <a:srgbClr val="272525"/>
                </a:solidFill>
                <a:latin typeface="Roboto"/>
                <a:ea typeface="Roboto"/>
                <a:cs typeface="Roboto"/>
                <a:sym typeface="Roboto"/>
              </a:rPr>
              <a:t>ITEC-660 BUSINESS INTELLIGENCE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2"/>
          <p:cNvSpPr txBox="1"/>
          <p:nvPr/>
        </p:nvSpPr>
        <p:spPr>
          <a:xfrm>
            <a:off x="5631660" y="2256516"/>
            <a:ext cx="11627700" cy="1835100"/>
          </a:xfrm>
          <a:prstGeom prst="rect">
            <a:avLst/>
          </a:prstGeom>
          <a:noFill/>
          <a:ln>
            <a:noFill/>
          </a:ln>
        </p:spPr>
        <p:txBody>
          <a:bodyPr anchorCtr="0" anchor="t" bIns="0" lIns="0" spcFirstLastPara="1" rIns="0" wrap="square" tIns="0">
            <a:spAutoFit/>
          </a:bodyPr>
          <a:lstStyle/>
          <a:p>
            <a:pPr indent="0" lvl="0" marL="0" marR="0" rtl="0" algn="r">
              <a:lnSpc>
                <a:spcPct val="115000"/>
              </a:lnSpc>
              <a:spcBef>
                <a:spcPts val="0"/>
              </a:spcBef>
              <a:spcAft>
                <a:spcPts val="0"/>
              </a:spcAft>
              <a:buNone/>
            </a:pPr>
            <a:r>
              <a:rPr b="0" i="0" lang="en-US" sz="8000" u="none" cap="none" strike="noStrike">
                <a:solidFill>
                  <a:srgbClr val="272525"/>
                </a:solidFill>
                <a:latin typeface="Libre Baskerville"/>
                <a:ea typeface="Libre Baskerville"/>
                <a:cs typeface="Libre Baskerville"/>
                <a:sym typeface="Libre Baskerville"/>
              </a:rPr>
              <a:t>Email</a:t>
            </a:r>
            <a:endParaRPr/>
          </a:p>
          <a:p>
            <a:pPr indent="0" lvl="0" marL="0" marR="0" rtl="0" algn="r">
              <a:lnSpc>
                <a:spcPct val="115000"/>
              </a:lnSpc>
              <a:spcBef>
                <a:spcPts val="0"/>
              </a:spcBef>
              <a:spcAft>
                <a:spcPts val="0"/>
              </a:spcAft>
              <a:buNone/>
            </a:pPr>
            <a:r>
              <a:rPr b="0" i="1" lang="en-US" sz="3000" u="none" cap="none" strike="noStrike">
                <a:solidFill>
                  <a:srgbClr val="608DA6"/>
                </a:solidFill>
                <a:latin typeface="Libre Baskerville"/>
                <a:ea typeface="Libre Baskerville"/>
                <a:cs typeface="Libre Baskerville"/>
                <a:sym typeface="Libre Baskerville"/>
              </a:rPr>
              <a:t>The Most Effective </a:t>
            </a:r>
            <a:endParaRPr i="1"/>
          </a:p>
        </p:txBody>
      </p:sp>
      <p:sp>
        <p:nvSpPr>
          <p:cNvPr id="183" name="Google Shape;183;p12"/>
          <p:cNvSpPr txBox="1"/>
          <p:nvPr/>
        </p:nvSpPr>
        <p:spPr>
          <a:xfrm>
            <a:off x="1028700" y="5094554"/>
            <a:ext cx="7185600" cy="21909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0" i="0" lang="en-US" sz="14400" u="none" cap="none" strike="noStrike">
                <a:solidFill>
                  <a:srgbClr val="608DA6"/>
                </a:solidFill>
                <a:latin typeface="Libre Baskerville"/>
                <a:ea typeface="Libre Baskerville"/>
                <a:cs typeface="Libre Baskerville"/>
                <a:sym typeface="Libre Baskerville"/>
              </a:rPr>
              <a:t>$2k</a:t>
            </a:r>
            <a:endParaRPr/>
          </a:p>
        </p:txBody>
      </p:sp>
      <p:sp>
        <p:nvSpPr>
          <p:cNvPr id="184" name="Google Shape;184;p12"/>
          <p:cNvSpPr txBox="1"/>
          <p:nvPr/>
        </p:nvSpPr>
        <p:spPr>
          <a:xfrm>
            <a:off x="1028700" y="7539668"/>
            <a:ext cx="7185600" cy="490800"/>
          </a:xfrm>
          <a:prstGeom prst="rect">
            <a:avLst/>
          </a:prstGeom>
          <a:noFill/>
          <a:ln>
            <a:noFill/>
          </a:ln>
        </p:spPr>
        <p:txBody>
          <a:bodyPr anchorCtr="0" anchor="t" bIns="0" lIns="0" spcFirstLastPara="1" rIns="0" wrap="square" tIns="0">
            <a:spAutoFit/>
          </a:bodyPr>
          <a:lstStyle/>
          <a:p>
            <a:pPr indent="0" lvl="0" marL="0" marR="0" rtl="0" algn="r">
              <a:lnSpc>
                <a:spcPct val="139964"/>
              </a:lnSpc>
              <a:spcBef>
                <a:spcPts val="0"/>
              </a:spcBef>
              <a:spcAft>
                <a:spcPts val="0"/>
              </a:spcAft>
              <a:buNone/>
            </a:pPr>
            <a:r>
              <a:rPr b="1" i="0" lang="en-US" sz="2800" u="none" cap="none" strike="noStrike">
                <a:solidFill>
                  <a:srgbClr val="272525"/>
                </a:solidFill>
                <a:latin typeface="Roboto"/>
                <a:ea typeface="Roboto"/>
                <a:cs typeface="Roboto"/>
                <a:sym typeface="Roboto"/>
              </a:rPr>
              <a:t>Cost per Enrollment in MI &amp; UT </a:t>
            </a:r>
            <a:endParaRPr/>
          </a:p>
        </p:txBody>
      </p:sp>
      <p:sp>
        <p:nvSpPr>
          <p:cNvPr id="185" name="Google Shape;185;p12"/>
          <p:cNvSpPr txBox="1"/>
          <p:nvPr/>
        </p:nvSpPr>
        <p:spPr>
          <a:xfrm>
            <a:off x="10073770" y="5094554"/>
            <a:ext cx="7185600" cy="21909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0" i="0" lang="en-US" sz="14400" u="none" cap="none" strike="noStrike">
                <a:solidFill>
                  <a:srgbClr val="608DA6"/>
                </a:solidFill>
                <a:latin typeface="Libre Baskerville"/>
                <a:ea typeface="Libre Baskerville"/>
                <a:cs typeface="Libre Baskerville"/>
                <a:sym typeface="Libre Baskerville"/>
              </a:rPr>
              <a:t>$3k</a:t>
            </a:r>
            <a:endParaRPr/>
          </a:p>
        </p:txBody>
      </p:sp>
      <p:sp>
        <p:nvSpPr>
          <p:cNvPr id="186" name="Google Shape;186;p12"/>
          <p:cNvSpPr txBox="1"/>
          <p:nvPr/>
        </p:nvSpPr>
        <p:spPr>
          <a:xfrm>
            <a:off x="10073770" y="7539668"/>
            <a:ext cx="7185600" cy="490800"/>
          </a:xfrm>
          <a:prstGeom prst="rect">
            <a:avLst/>
          </a:prstGeom>
          <a:noFill/>
          <a:ln>
            <a:noFill/>
          </a:ln>
        </p:spPr>
        <p:txBody>
          <a:bodyPr anchorCtr="0" anchor="t" bIns="0" lIns="0" spcFirstLastPara="1" rIns="0" wrap="square" tIns="0">
            <a:spAutoFit/>
          </a:bodyPr>
          <a:lstStyle/>
          <a:p>
            <a:pPr indent="0" lvl="0" marL="0" marR="0" rtl="0" algn="r">
              <a:lnSpc>
                <a:spcPct val="139964"/>
              </a:lnSpc>
              <a:spcBef>
                <a:spcPts val="0"/>
              </a:spcBef>
              <a:spcAft>
                <a:spcPts val="0"/>
              </a:spcAft>
              <a:buNone/>
            </a:pPr>
            <a:r>
              <a:rPr b="1" i="0" lang="en-US" sz="2800" u="none" cap="none" strike="noStrike">
                <a:solidFill>
                  <a:srgbClr val="272525"/>
                </a:solidFill>
                <a:latin typeface="Roboto"/>
                <a:ea typeface="Roboto"/>
                <a:cs typeface="Roboto"/>
                <a:sym typeface="Roboto"/>
              </a:rPr>
              <a:t>Cost per Enrollment in AZ, LA, &amp; NC, </a:t>
            </a:r>
            <a:endParaRPr/>
          </a:p>
        </p:txBody>
      </p:sp>
      <p:sp>
        <p:nvSpPr>
          <p:cNvPr id="187" name="Google Shape;187;p12"/>
          <p:cNvSpPr txBox="1"/>
          <p:nvPr/>
        </p:nvSpPr>
        <p:spPr>
          <a:xfrm>
            <a:off x="1154296" y="960583"/>
            <a:ext cx="3381007" cy="250190"/>
          </a:xfrm>
          <a:prstGeom prst="rect">
            <a:avLst/>
          </a:prstGeom>
          <a:noFill/>
          <a:ln>
            <a:noFill/>
          </a:ln>
        </p:spPr>
        <p:txBody>
          <a:bodyPr anchorCtr="0" anchor="t" bIns="0" lIns="0" spcFirstLastPara="1" rIns="0" wrap="square" tIns="0">
            <a:spAutoFit/>
          </a:bodyPr>
          <a:lstStyle/>
          <a:p>
            <a:pPr indent="0" lvl="0" marL="0" marR="0" rtl="0" algn="l">
              <a:lnSpc>
                <a:spcPct val="139928"/>
              </a:lnSpc>
              <a:spcBef>
                <a:spcPts val="0"/>
              </a:spcBef>
              <a:spcAft>
                <a:spcPts val="0"/>
              </a:spcAft>
              <a:buNone/>
            </a:pPr>
            <a:r>
              <a:rPr b="0" i="0" lang="en-US" sz="1400" u="none" cap="none" strike="noStrike">
                <a:solidFill>
                  <a:srgbClr val="272525"/>
                </a:solidFill>
                <a:latin typeface="Roboto"/>
                <a:ea typeface="Roboto"/>
                <a:cs typeface="Roboto"/>
                <a:sym typeface="Roboto"/>
              </a:rPr>
              <a:t>ITEC-660 BUSINESS INTELLIGENCE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13"/>
          <p:cNvPicPr preferRelativeResize="0"/>
          <p:nvPr/>
        </p:nvPicPr>
        <p:blipFill rotWithShape="1">
          <a:blip r:embed="rId3">
            <a:alphaModFix/>
          </a:blip>
          <a:srcRect b="684" l="4175" r="0" t="4860"/>
          <a:stretch/>
        </p:blipFill>
        <p:spPr>
          <a:xfrm>
            <a:off x="4396305" y="4145577"/>
            <a:ext cx="9495391" cy="5112723"/>
          </a:xfrm>
          <a:prstGeom prst="rect">
            <a:avLst/>
          </a:prstGeom>
          <a:noFill/>
          <a:ln>
            <a:noFill/>
          </a:ln>
        </p:spPr>
      </p:pic>
      <p:sp>
        <p:nvSpPr>
          <p:cNvPr id="193" name="Google Shape;193;p13"/>
          <p:cNvSpPr txBox="1"/>
          <p:nvPr/>
        </p:nvSpPr>
        <p:spPr>
          <a:xfrm>
            <a:off x="1154296" y="960583"/>
            <a:ext cx="3381007" cy="250190"/>
          </a:xfrm>
          <a:prstGeom prst="rect">
            <a:avLst/>
          </a:prstGeom>
          <a:noFill/>
          <a:ln>
            <a:noFill/>
          </a:ln>
        </p:spPr>
        <p:txBody>
          <a:bodyPr anchorCtr="0" anchor="t" bIns="0" lIns="0" spcFirstLastPara="1" rIns="0" wrap="square" tIns="0">
            <a:spAutoFit/>
          </a:bodyPr>
          <a:lstStyle/>
          <a:p>
            <a:pPr indent="0" lvl="0" marL="0" marR="0" rtl="0" algn="l">
              <a:lnSpc>
                <a:spcPct val="139928"/>
              </a:lnSpc>
              <a:spcBef>
                <a:spcPts val="0"/>
              </a:spcBef>
              <a:spcAft>
                <a:spcPts val="0"/>
              </a:spcAft>
              <a:buNone/>
            </a:pPr>
            <a:r>
              <a:rPr b="0" i="0" lang="en-US" sz="1400" u="none" cap="none" strike="noStrike">
                <a:solidFill>
                  <a:srgbClr val="272525"/>
                </a:solidFill>
                <a:latin typeface="Roboto"/>
                <a:ea typeface="Roboto"/>
                <a:cs typeface="Roboto"/>
                <a:sym typeface="Roboto"/>
              </a:rPr>
              <a:t>ITEC-660 BUSINESS INTELLIGENCE</a:t>
            </a:r>
            <a:endParaRPr/>
          </a:p>
        </p:txBody>
      </p:sp>
      <p:sp>
        <p:nvSpPr>
          <p:cNvPr id="194" name="Google Shape;194;p13"/>
          <p:cNvSpPr txBox="1"/>
          <p:nvPr/>
        </p:nvSpPr>
        <p:spPr>
          <a:xfrm>
            <a:off x="1028700" y="1737115"/>
            <a:ext cx="11627640" cy="183515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0" i="0" lang="en-US" sz="8000" u="none" cap="none" strike="noStrike">
                <a:solidFill>
                  <a:srgbClr val="272525"/>
                </a:solidFill>
                <a:latin typeface="Libre Baskerville"/>
                <a:ea typeface="Libre Baskerville"/>
                <a:cs typeface="Libre Baskerville"/>
                <a:sym typeface="Libre Baskerville"/>
              </a:rPr>
              <a:t>Display</a:t>
            </a:r>
            <a:endParaRPr/>
          </a:p>
          <a:p>
            <a:pPr indent="0" lvl="0" marL="0" marR="0" rtl="0" algn="l">
              <a:lnSpc>
                <a:spcPct val="115000"/>
              </a:lnSpc>
              <a:spcBef>
                <a:spcPts val="0"/>
              </a:spcBef>
              <a:spcAft>
                <a:spcPts val="0"/>
              </a:spcAft>
              <a:buNone/>
            </a:pPr>
            <a:r>
              <a:rPr b="0" i="1" lang="en-US" sz="4000" u="none" cap="none" strike="noStrike">
                <a:solidFill>
                  <a:srgbClr val="F48E30"/>
                </a:solidFill>
                <a:latin typeface="Libre Baskerville"/>
                <a:ea typeface="Libre Baskerville"/>
                <a:cs typeface="Libre Baskerville"/>
                <a:sym typeface="Libre Baskerville"/>
              </a:rPr>
              <a:t>Cost per Enrolled by State</a:t>
            </a:r>
            <a:endParaRPr i="1"/>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4"/>
          <p:cNvSpPr txBox="1"/>
          <p:nvPr/>
        </p:nvSpPr>
        <p:spPr>
          <a:xfrm>
            <a:off x="1028700" y="2213633"/>
            <a:ext cx="11627640" cy="183515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0" i="0" lang="en-US" sz="8000" u="none" cap="none" strike="noStrike">
                <a:solidFill>
                  <a:srgbClr val="272525"/>
                </a:solidFill>
                <a:latin typeface="Libre Baskerville"/>
                <a:ea typeface="Libre Baskerville"/>
                <a:cs typeface="Libre Baskerville"/>
                <a:sym typeface="Libre Baskerville"/>
              </a:rPr>
              <a:t>Display</a:t>
            </a:r>
            <a:endParaRPr/>
          </a:p>
          <a:p>
            <a:pPr indent="0" lvl="0" marL="0" marR="0" rtl="0" algn="l">
              <a:lnSpc>
                <a:spcPct val="115000"/>
              </a:lnSpc>
              <a:spcBef>
                <a:spcPts val="0"/>
              </a:spcBef>
              <a:spcAft>
                <a:spcPts val="0"/>
              </a:spcAft>
              <a:buNone/>
            </a:pPr>
            <a:r>
              <a:rPr b="0" i="1" lang="en-US" sz="3000" u="none" cap="none" strike="noStrike">
                <a:solidFill>
                  <a:srgbClr val="F48E30"/>
                </a:solidFill>
                <a:latin typeface="Libre Baskerville"/>
                <a:ea typeface="Libre Baskerville"/>
                <a:cs typeface="Libre Baskerville"/>
                <a:sym typeface="Libre Baskerville"/>
              </a:rPr>
              <a:t>The Least Effective </a:t>
            </a:r>
            <a:endParaRPr i="1"/>
          </a:p>
        </p:txBody>
      </p:sp>
      <p:sp>
        <p:nvSpPr>
          <p:cNvPr id="200" name="Google Shape;200;p14"/>
          <p:cNvSpPr txBox="1"/>
          <p:nvPr/>
        </p:nvSpPr>
        <p:spPr>
          <a:xfrm>
            <a:off x="1028700" y="5051672"/>
            <a:ext cx="7185530" cy="21907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4400" u="none" cap="none" strike="noStrike">
                <a:solidFill>
                  <a:srgbClr val="F48E30"/>
                </a:solidFill>
                <a:latin typeface="Libre Baskerville"/>
                <a:ea typeface="Libre Baskerville"/>
                <a:cs typeface="Libre Baskerville"/>
                <a:sym typeface="Libre Baskerville"/>
              </a:rPr>
              <a:t>$20k</a:t>
            </a:r>
            <a:endParaRPr/>
          </a:p>
        </p:txBody>
      </p:sp>
      <p:sp>
        <p:nvSpPr>
          <p:cNvPr id="201" name="Google Shape;201;p14"/>
          <p:cNvSpPr txBox="1"/>
          <p:nvPr/>
        </p:nvSpPr>
        <p:spPr>
          <a:xfrm>
            <a:off x="1028700" y="7496786"/>
            <a:ext cx="7185530" cy="490855"/>
          </a:xfrm>
          <a:prstGeom prst="rect">
            <a:avLst/>
          </a:prstGeom>
          <a:noFill/>
          <a:ln>
            <a:noFill/>
          </a:ln>
        </p:spPr>
        <p:txBody>
          <a:bodyPr anchorCtr="0" anchor="t" bIns="0" lIns="0" spcFirstLastPara="1" rIns="0" wrap="square" tIns="0">
            <a:spAutoFit/>
          </a:bodyPr>
          <a:lstStyle/>
          <a:p>
            <a:pPr indent="0" lvl="0" marL="0" marR="0" rtl="0" algn="l">
              <a:lnSpc>
                <a:spcPct val="139964"/>
              </a:lnSpc>
              <a:spcBef>
                <a:spcPts val="0"/>
              </a:spcBef>
              <a:spcAft>
                <a:spcPts val="0"/>
              </a:spcAft>
              <a:buNone/>
            </a:pPr>
            <a:r>
              <a:rPr b="1" i="0" lang="en-US" sz="2800" u="none" cap="none" strike="noStrike">
                <a:solidFill>
                  <a:srgbClr val="272525"/>
                </a:solidFill>
                <a:latin typeface="Roboto"/>
                <a:ea typeface="Roboto"/>
                <a:cs typeface="Roboto"/>
                <a:sym typeface="Roboto"/>
              </a:rPr>
              <a:t>Cost per Enrollment in California </a:t>
            </a:r>
            <a:endParaRPr/>
          </a:p>
        </p:txBody>
      </p:sp>
      <p:sp>
        <p:nvSpPr>
          <p:cNvPr id="202" name="Google Shape;202;p14"/>
          <p:cNvSpPr txBox="1"/>
          <p:nvPr/>
        </p:nvSpPr>
        <p:spPr>
          <a:xfrm>
            <a:off x="10064245" y="5051672"/>
            <a:ext cx="7185530" cy="21907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4400" u="none" cap="none" strike="noStrike">
                <a:solidFill>
                  <a:srgbClr val="F48E30"/>
                </a:solidFill>
                <a:latin typeface="Libre Baskerville"/>
                <a:ea typeface="Libre Baskerville"/>
                <a:cs typeface="Libre Baskerville"/>
                <a:sym typeface="Libre Baskerville"/>
              </a:rPr>
              <a:t>$13k</a:t>
            </a:r>
            <a:endParaRPr/>
          </a:p>
        </p:txBody>
      </p:sp>
      <p:sp>
        <p:nvSpPr>
          <p:cNvPr id="203" name="Google Shape;203;p14"/>
          <p:cNvSpPr txBox="1"/>
          <p:nvPr/>
        </p:nvSpPr>
        <p:spPr>
          <a:xfrm>
            <a:off x="10073770" y="7496786"/>
            <a:ext cx="7185530" cy="490855"/>
          </a:xfrm>
          <a:prstGeom prst="rect">
            <a:avLst/>
          </a:prstGeom>
          <a:noFill/>
          <a:ln>
            <a:noFill/>
          </a:ln>
        </p:spPr>
        <p:txBody>
          <a:bodyPr anchorCtr="0" anchor="t" bIns="0" lIns="0" spcFirstLastPara="1" rIns="0" wrap="square" tIns="0">
            <a:spAutoFit/>
          </a:bodyPr>
          <a:lstStyle/>
          <a:p>
            <a:pPr indent="0" lvl="0" marL="0" marR="0" rtl="0" algn="l">
              <a:lnSpc>
                <a:spcPct val="139964"/>
              </a:lnSpc>
              <a:spcBef>
                <a:spcPts val="0"/>
              </a:spcBef>
              <a:spcAft>
                <a:spcPts val="0"/>
              </a:spcAft>
              <a:buNone/>
            </a:pPr>
            <a:r>
              <a:rPr b="1" i="0" lang="en-US" sz="2800" u="none" cap="none" strike="noStrike">
                <a:solidFill>
                  <a:srgbClr val="272525"/>
                </a:solidFill>
                <a:latin typeface="Roboto"/>
                <a:ea typeface="Roboto"/>
                <a:cs typeface="Roboto"/>
                <a:sym typeface="Roboto"/>
              </a:rPr>
              <a:t>Cost per Enrollment in Florida</a:t>
            </a:r>
            <a:endParaRPr/>
          </a:p>
        </p:txBody>
      </p:sp>
      <p:sp>
        <p:nvSpPr>
          <p:cNvPr id="204" name="Google Shape;204;p14"/>
          <p:cNvSpPr txBox="1"/>
          <p:nvPr/>
        </p:nvSpPr>
        <p:spPr>
          <a:xfrm>
            <a:off x="1154296" y="960583"/>
            <a:ext cx="3381007" cy="250190"/>
          </a:xfrm>
          <a:prstGeom prst="rect">
            <a:avLst/>
          </a:prstGeom>
          <a:noFill/>
          <a:ln>
            <a:noFill/>
          </a:ln>
        </p:spPr>
        <p:txBody>
          <a:bodyPr anchorCtr="0" anchor="t" bIns="0" lIns="0" spcFirstLastPara="1" rIns="0" wrap="square" tIns="0">
            <a:spAutoFit/>
          </a:bodyPr>
          <a:lstStyle/>
          <a:p>
            <a:pPr indent="0" lvl="0" marL="0" marR="0" rtl="0" algn="l">
              <a:lnSpc>
                <a:spcPct val="139928"/>
              </a:lnSpc>
              <a:spcBef>
                <a:spcPts val="0"/>
              </a:spcBef>
              <a:spcAft>
                <a:spcPts val="0"/>
              </a:spcAft>
              <a:buNone/>
            </a:pPr>
            <a:r>
              <a:rPr b="0" i="0" lang="en-US" sz="1400" u="none" cap="none" strike="noStrike">
                <a:solidFill>
                  <a:srgbClr val="272525"/>
                </a:solidFill>
                <a:latin typeface="Roboto"/>
                <a:ea typeface="Roboto"/>
                <a:cs typeface="Roboto"/>
                <a:sym typeface="Roboto"/>
              </a:rPr>
              <a:t>ITEC-660 BUSINESS INTELLIGENCE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5"/>
          <p:cNvSpPr txBox="1"/>
          <p:nvPr/>
        </p:nvSpPr>
        <p:spPr>
          <a:xfrm>
            <a:off x="1028700" y="2213633"/>
            <a:ext cx="11627640" cy="183515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0" i="0" lang="en-US" sz="8000" u="none" cap="none" strike="noStrike">
                <a:solidFill>
                  <a:srgbClr val="272525"/>
                </a:solidFill>
                <a:latin typeface="Libre Baskerville"/>
                <a:ea typeface="Libre Baskerville"/>
                <a:cs typeface="Libre Baskerville"/>
                <a:sym typeface="Libre Baskerville"/>
              </a:rPr>
              <a:t>Display</a:t>
            </a:r>
            <a:endParaRPr/>
          </a:p>
          <a:p>
            <a:pPr indent="0" lvl="0" marL="0" marR="0" rtl="0" algn="l">
              <a:lnSpc>
                <a:spcPct val="115000"/>
              </a:lnSpc>
              <a:spcBef>
                <a:spcPts val="0"/>
              </a:spcBef>
              <a:spcAft>
                <a:spcPts val="0"/>
              </a:spcAft>
              <a:buNone/>
            </a:pPr>
            <a:r>
              <a:rPr b="0" i="1" lang="en-US" sz="3000" u="none" cap="none" strike="noStrike">
                <a:solidFill>
                  <a:srgbClr val="608DA6"/>
                </a:solidFill>
                <a:latin typeface="Libre Baskerville"/>
                <a:ea typeface="Libre Baskerville"/>
                <a:cs typeface="Libre Baskerville"/>
                <a:sym typeface="Libre Baskerville"/>
              </a:rPr>
              <a:t>The Most Effective </a:t>
            </a:r>
            <a:endParaRPr i="1"/>
          </a:p>
        </p:txBody>
      </p:sp>
      <p:sp>
        <p:nvSpPr>
          <p:cNvPr id="210" name="Google Shape;210;p15"/>
          <p:cNvSpPr txBox="1"/>
          <p:nvPr/>
        </p:nvSpPr>
        <p:spPr>
          <a:xfrm>
            <a:off x="1028700" y="5051672"/>
            <a:ext cx="7185530" cy="21907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4400" u="none" cap="none" strike="noStrike">
                <a:solidFill>
                  <a:srgbClr val="608DA6"/>
                </a:solidFill>
                <a:latin typeface="Libre Baskerville"/>
                <a:ea typeface="Libre Baskerville"/>
                <a:cs typeface="Libre Baskerville"/>
                <a:sym typeface="Libre Baskerville"/>
              </a:rPr>
              <a:t>$3k</a:t>
            </a:r>
            <a:endParaRPr/>
          </a:p>
        </p:txBody>
      </p:sp>
      <p:sp>
        <p:nvSpPr>
          <p:cNvPr id="211" name="Google Shape;211;p15"/>
          <p:cNvSpPr txBox="1"/>
          <p:nvPr/>
        </p:nvSpPr>
        <p:spPr>
          <a:xfrm>
            <a:off x="1028700" y="7496786"/>
            <a:ext cx="7185530" cy="490855"/>
          </a:xfrm>
          <a:prstGeom prst="rect">
            <a:avLst/>
          </a:prstGeom>
          <a:noFill/>
          <a:ln>
            <a:noFill/>
          </a:ln>
        </p:spPr>
        <p:txBody>
          <a:bodyPr anchorCtr="0" anchor="t" bIns="0" lIns="0" spcFirstLastPara="1" rIns="0" wrap="square" tIns="0">
            <a:spAutoFit/>
          </a:bodyPr>
          <a:lstStyle/>
          <a:p>
            <a:pPr indent="0" lvl="0" marL="0" marR="0" rtl="0" algn="l">
              <a:lnSpc>
                <a:spcPct val="139964"/>
              </a:lnSpc>
              <a:spcBef>
                <a:spcPts val="0"/>
              </a:spcBef>
              <a:spcAft>
                <a:spcPts val="0"/>
              </a:spcAft>
              <a:buNone/>
            </a:pPr>
            <a:r>
              <a:rPr b="1" i="0" lang="en-US" sz="2800" u="none" cap="none" strike="noStrike">
                <a:solidFill>
                  <a:srgbClr val="272525"/>
                </a:solidFill>
                <a:latin typeface="Roboto"/>
                <a:ea typeface="Roboto"/>
                <a:cs typeface="Roboto"/>
                <a:sym typeface="Roboto"/>
              </a:rPr>
              <a:t>Cost per Enrollment in OK, OH, OR, &amp; WA </a:t>
            </a:r>
            <a:endParaRPr/>
          </a:p>
        </p:txBody>
      </p:sp>
      <p:sp>
        <p:nvSpPr>
          <p:cNvPr id="212" name="Google Shape;212;p15"/>
          <p:cNvSpPr txBox="1"/>
          <p:nvPr/>
        </p:nvSpPr>
        <p:spPr>
          <a:xfrm>
            <a:off x="10073770" y="5051672"/>
            <a:ext cx="7185530" cy="21907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4400" u="none" cap="none" strike="noStrike">
                <a:solidFill>
                  <a:srgbClr val="608DA6"/>
                </a:solidFill>
                <a:latin typeface="Libre Baskerville"/>
                <a:ea typeface="Libre Baskerville"/>
                <a:cs typeface="Libre Baskerville"/>
                <a:sym typeface="Libre Baskerville"/>
              </a:rPr>
              <a:t>$5k</a:t>
            </a:r>
            <a:endParaRPr/>
          </a:p>
        </p:txBody>
      </p:sp>
      <p:sp>
        <p:nvSpPr>
          <p:cNvPr id="213" name="Google Shape;213;p15"/>
          <p:cNvSpPr txBox="1"/>
          <p:nvPr/>
        </p:nvSpPr>
        <p:spPr>
          <a:xfrm>
            <a:off x="10073770" y="7496786"/>
            <a:ext cx="7185530" cy="490855"/>
          </a:xfrm>
          <a:prstGeom prst="rect">
            <a:avLst/>
          </a:prstGeom>
          <a:noFill/>
          <a:ln>
            <a:noFill/>
          </a:ln>
        </p:spPr>
        <p:txBody>
          <a:bodyPr anchorCtr="0" anchor="t" bIns="0" lIns="0" spcFirstLastPara="1" rIns="0" wrap="square" tIns="0">
            <a:spAutoFit/>
          </a:bodyPr>
          <a:lstStyle/>
          <a:p>
            <a:pPr indent="0" lvl="0" marL="0" marR="0" rtl="0" algn="l">
              <a:lnSpc>
                <a:spcPct val="139964"/>
              </a:lnSpc>
              <a:spcBef>
                <a:spcPts val="0"/>
              </a:spcBef>
              <a:spcAft>
                <a:spcPts val="0"/>
              </a:spcAft>
              <a:buNone/>
            </a:pPr>
            <a:r>
              <a:rPr b="1" i="0" lang="en-US" sz="2800" u="none" cap="none" strike="noStrike">
                <a:solidFill>
                  <a:srgbClr val="272525"/>
                </a:solidFill>
                <a:latin typeface="Roboto"/>
                <a:ea typeface="Roboto"/>
                <a:cs typeface="Roboto"/>
                <a:sym typeface="Roboto"/>
              </a:rPr>
              <a:t>Cost per Enrollment in Illinois </a:t>
            </a:r>
            <a:endParaRPr/>
          </a:p>
        </p:txBody>
      </p:sp>
      <p:sp>
        <p:nvSpPr>
          <p:cNvPr id="214" name="Google Shape;214;p15"/>
          <p:cNvSpPr txBox="1"/>
          <p:nvPr/>
        </p:nvSpPr>
        <p:spPr>
          <a:xfrm>
            <a:off x="1154296" y="960583"/>
            <a:ext cx="3381007" cy="250190"/>
          </a:xfrm>
          <a:prstGeom prst="rect">
            <a:avLst/>
          </a:prstGeom>
          <a:noFill/>
          <a:ln>
            <a:noFill/>
          </a:ln>
        </p:spPr>
        <p:txBody>
          <a:bodyPr anchorCtr="0" anchor="t" bIns="0" lIns="0" spcFirstLastPara="1" rIns="0" wrap="square" tIns="0">
            <a:spAutoFit/>
          </a:bodyPr>
          <a:lstStyle/>
          <a:p>
            <a:pPr indent="0" lvl="0" marL="0" marR="0" rtl="0" algn="l">
              <a:lnSpc>
                <a:spcPct val="139928"/>
              </a:lnSpc>
              <a:spcBef>
                <a:spcPts val="0"/>
              </a:spcBef>
              <a:spcAft>
                <a:spcPts val="0"/>
              </a:spcAft>
              <a:buNone/>
            </a:pPr>
            <a:r>
              <a:rPr b="0" i="0" lang="en-US" sz="1400" u="none" cap="none" strike="noStrike">
                <a:solidFill>
                  <a:srgbClr val="272525"/>
                </a:solidFill>
                <a:latin typeface="Roboto"/>
                <a:ea typeface="Roboto"/>
                <a:cs typeface="Roboto"/>
                <a:sym typeface="Roboto"/>
              </a:rPr>
              <a:t>ITEC-660 BUSINESS INTELLIGENCE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16"/>
          <p:cNvPicPr preferRelativeResize="0"/>
          <p:nvPr/>
        </p:nvPicPr>
        <p:blipFill rotWithShape="1">
          <a:blip r:embed="rId3">
            <a:alphaModFix/>
          </a:blip>
          <a:srcRect b="0" l="449" r="449" t="0"/>
          <a:stretch/>
        </p:blipFill>
        <p:spPr>
          <a:xfrm>
            <a:off x="4332025" y="4145577"/>
            <a:ext cx="9559670" cy="5112723"/>
          </a:xfrm>
          <a:prstGeom prst="rect">
            <a:avLst/>
          </a:prstGeom>
          <a:noFill/>
          <a:ln>
            <a:noFill/>
          </a:ln>
        </p:spPr>
      </p:pic>
      <p:sp>
        <p:nvSpPr>
          <p:cNvPr id="220" name="Google Shape;220;p16"/>
          <p:cNvSpPr txBox="1"/>
          <p:nvPr/>
        </p:nvSpPr>
        <p:spPr>
          <a:xfrm>
            <a:off x="1154296" y="960583"/>
            <a:ext cx="3381007" cy="250190"/>
          </a:xfrm>
          <a:prstGeom prst="rect">
            <a:avLst/>
          </a:prstGeom>
          <a:noFill/>
          <a:ln>
            <a:noFill/>
          </a:ln>
        </p:spPr>
        <p:txBody>
          <a:bodyPr anchorCtr="0" anchor="t" bIns="0" lIns="0" spcFirstLastPara="1" rIns="0" wrap="square" tIns="0">
            <a:spAutoFit/>
          </a:bodyPr>
          <a:lstStyle/>
          <a:p>
            <a:pPr indent="0" lvl="0" marL="0" marR="0" rtl="0" algn="l">
              <a:lnSpc>
                <a:spcPct val="139928"/>
              </a:lnSpc>
              <a:spcBef>
                <a:spcPts val="0"/>
              </a:spcBef>
              <a:spcAft>
                <a:spcPts val="0"/>
              </a:spcAft>
              <a:buNone/>
            </a:pPr>
            <a:r>
              <a:rPr b="0" i="0" lang="en-US" sz="1400" u="none" cap="none" strike="noStrike">
                <a:solidFill>
                  <a:srgbClr val="272525"/>
                </a:solidFill>
                <a:latin typeface="Roboto"/>
                <a:ea typeface="Roboto"/>
                <a:cs typeface="Roboto"/>
                <a:sym typeface="Roboto"/>
              </a:rPr>
              <a:t>ITEC-660 BUSINESS INTELLIGENCE</a:t>
            </a:r>
            <a:endParaRPr/>
          </a:p>
        </p:txBody>
      </p:sp>
      <p:sp>
        <p:nvSpPr>
          <p:cNvPr id="221" name="Google Shape;221;p16"/>
          <p:cNvSpPr txBox="1"/>
          <p:nvPr/>
        </p:nvSpPr>
        <p:spPr>
          <a:xfrm>
            <a:off x="5631660" y="1737115"/>
            <a:ext cx="11627640" cy="1835150"/>
          </a:xfrm>
          <a:prstGeom prst="rect">
            <a:avLst/>
          </a:prstGeom>
          <a:noFill/>
          <a:ln>
            <a:noFill/>
          </a:ln>
        </p:spPr>
        <p:txBody>
          <a:bodyPr anchorCtr="0" anchor="t" bIns="0" lIns="0" spcFirstLastPara="1" rIns="0" wrap="square" tIns="0">
            <a:spAutoFit/>
          </a:bodyPr>
          <a:lstStyle/>
          <a:p>
            <a:pPr indent="0" lvl="0" marL="0" marR="0" rtl="0" algn="r">
              <a:lnSpc>
                <a:spcPct val="115000"/>
              </a:lnSpc>
              <a:spcBef>
                <a:spcPts val="0"/>
              </a:spcBef>
              <a:spcAft>
                <a:spcPts val="0"/>
              </a:spcAft>
              <a:buNone/>
            </a:pPr>
            <a:r>
              <a:rPr b="0" i="0" lang="en-US" sz="8000" u="none" cap="none" strike="noStrike">
                <a:solidFill>
                  <a:srgbClr val="272525"/>
                </a:solidFill>
                <a:latin typeface="Libre Baskerville"/>
                <a:ea typeface="Libre Baskerville"/>
                <a:cs typeface="Libre Baskerville"/>
                <a:sym typeface="Libre Baskerville"/>
              </a:rPr>
              <a:t>Facebook</a:t>
            </a:r>
            <a:endParaRPr/>
          </a:p>
          <a:p>
            <a:pPr indent="0" lvl="0" marL="0" marR="0" rtl="0" algn="r">
              <a:lnSpc>
                <a:spcPct val="115000"/>
              </a:lnSpc>
              <a:spcBef>
                <a:spcPts val="0"/>
              </a:spcBef>
              <a:spcAft>
                <a:spcPts val="0"/>
              </a:spcAft>
              <a:buNone/>
            </a:pPr>
            <a:r>
              <a:rPr b="0" i="1" lang="en-US" sz="4000" u="none" cap="none" strike="noStrike">
                <a:solidFill>
                  <a:srgbClr val="F48E30"/>
                </a:solidFill>
                <a:latin typeface="Libre Baskerville"/>
                <a:ea typeface="Libre Baskerville"/>
                <a:cs typeface="Libre Baskerville"/>
                <a:sym typeface="Libre Baskerville"/>
              </a:rPr>
              <a:t>Cost per Enrolled by State</a:t>
            </a:r>
            <a:endParaRPr i="1"/>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7"/>
          <p:cNvSpPr txBox="1"/>
          <p:nvPr/>
        </p:nvSpPr>
        <p:spPr>
          <a:xfrm>
            <a:off x="5622135" y="2213633"/>
            <a:ext cx="11627640" cy="1835150"/>
          </a:xfrm>
          <a:prstGeom prst="rect">
            <a:avLst/>
          </a:prstGeom>
          <a:noFill/>
          <a:ln>
            <a:noFill/>
          </a:ln>
        </p:spPr>
        <p:txBody>
          <a:bodyPr anchorCtr="0" anchor="t" bIns="0" lIns="0" spcFirstLastPara="1" rIns="0" wrap="square" tIns="0">
            <a:spAutoFit/>
          </a:bodyPr>
          <a:lstStyle/>
          <a:p>
            <a:pPr indent="0" lvl="0" marL="0" marR="0" rtl="0" algn="r">
              <a:lnSpc>
                <a:spcPct val="115000"/>
              </a:lnSpc>
              <a:spcBef>
                <a:spcPts val="0"/>
              </a:spcBef>
              <a:spcAft>
                <a:spcPts val="0"/>
              </a:spcAft>
              <a:buNone/>
            </a:pPr>
            <a:r>
              <a:rPr b="0" i="0" lang="en-US" sz="8000" u="none" cap="none" strike="noStrike">
                <a:solidFill>
                  <a:srgbClr val="272525"/>
                </a:solidFill>
                <a:latin typeface="Libre Baskerville"/>
                <a:ea typeface="Libre Baskerville"/>
                <a:cs typeface="Libre Baskerville"/>
                <a:sym typeface="Libre Baskerville"/>
              </a:rPr>
              <a:t>Facebook</a:t>
            </a:r>
            <a:endParaRPr/>
          </a:p>
          <a:p>
            <a:pPr indent="0" lvl="0" marL="0" marR="0" rtl="0" algn="r">
              <a:lnSpc>
                <a:spcPct val="115000"/>
              </a:lnSpc>
              <a:spcBef>
                <a:spcPts val="0"/>
              </a:spcBef>
              <a:spcAft>
                <a:spcPts val="0"/>
              </a:spcAft>
              <a:buNone/>
            </a:pPr>
            <a:r>
              <a:rPr b="0" i="1" lang="en-US" sz="3000" u="none" cap="none" strike="noStrike">
                <a:solidFill>
                  <a:srgbClr val="F48E30"/>
                </a:solidFill>
                <a:latin typeface="Libre Baskerville"/>
                <a:ea typeface="Libre Baskerville"/>
                <a:cs typeface="Libre Baskerville"/>
                <a:sym typeface="Libre Baskerville"/>
              </a:rPr>
              <a:t>The Least Effective </a:t>
            </a:r>
            <a:endParaRPr i="1"/>
          </a:p>
        </p:txBody>
      </p:sp>
      <p:sp>
        <p:nvSpPr>
          <p:cNvPr id="227" name="Google Shape;227;p17"/>
          <p:cNvSpPr txBox="1"/>
          <p:nvPr/>
        </p:nvSpPr>
        <p:spPr>
          <a:xfrm>
            <a:off x="1028700" y="5051672"/>
            <a:ext cx="7185530" cy="219075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0" i="0" lang="en-US" sz="14400" u="none" cap="none" strike="noStrike">
                <a:solidFill>
                  <a:srgbClr val="F48E30"/>
                </a:solidFill>
                <a:latin typeface="Libre Baskerville"/>
                <a:ea typeface="Libre Baskerville"/>
                <a:cs typeface="Libre Baskerville"/>
                <a:sym typeface="Libre Baskerville"/>
              </a:rPr>
              <a:t>$41k</a:t>
            </a:r>
            <a:endParaRPr/>
          </a:p>
        </p:txBody>
      </p:sp>
      <p:sp>
        <p:nvSpPr>
          <p:cNvPr id="228" name="Google Shape;228;p17"/>
          <p:cNvSpPr txBox="1"/>
          <p:nvPr/>
        </p:nvSpPr>
        <p:spPr>
          <a:xfrm>
            <a:off x="1028700" y="7496786"/>
            <a:ext cx="7185530" cy="490855"/>
          </a:xfrm>
          <a:prstGeom prst="rect">
            <a:avLst/>
          </a:prstGeom>
          <a:noFill/>
          <a:ln>
            <a:noFill/>
          </a:ln>
        </p:spPr>
        <p:txBody>
          <a:bodyPr anchorCtr="0" anchor="t" bIns="0" lIns="0" spcFirstLastPara="1" rIns="0" wrap="square" tIns="0">
            <a:spAutoFit/>
          </a:bodyPr>
          <a:lstStyle/>
          <a:p>
            <a:pPr indent="0" lvl="0" marL="0" marR="0" rtl="0" algn="r">
              <a:lnSpc>
                <a:spcPct val="139964"/>
              </a:lnSpc>
              <a:spcBef>
                <a:spcPts val="0"/>
              </a:spcBef>
              <a:spcAft>
                <a:spcPts val="0"/>
              </a:spcAft>
              <a:buNone/>
            </a:pPr>
            <a:r>
              <a:rPr b="1" i="0" lang="en-US" sz="2800" u="none" cap="none" strike="noStrike">
                <a:solidFill>
                  <a:srgbClr val="272525"/>
                </a:solidFill>
                <a:latin typeface="Roboto"/>
                <a:ea typeface="Roboto"/>
                <a:cs typeface="Roboto"/>
                <a:sym typeface="Roboto"/>
              </a:rPr>
              <a:t>Cost per Enrollment in Virginia</a:t>
            </a:r>
            <a:endParaRPr/>
          </a:p>
        </p:txBody>
      </p:sp>
      <p:sp>
        <p:nvSpPr>
          <p:cNvPr id="229" name="Google Shape;229;p17"/>
          <p:cNvSpPr txBox="1"/>
          <p:nvPr/>
        </p:nvSpPr>
        <p:spPr>
          <a:xfrm>
            <a:off x="10064245" y="5051672"/>
            <a:ext cx="7185530" cy="219075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0" i="0" lang="en-US" sz="14400" u="none" cap="none" strike="noStrike">
                <a:solidFill>
                  <a:srgbClr val="A6A6A6"/>
                </a:solidFill>
                <a:latin typeface="Libre Baskerville"/>
                <a:ea typeface="Libre Baskerville"/>
                <a:cs typeface="Libre Baskerville"/>
                <a:sym typeface="Libre Baskerville"/>
              </a:rPr>
              <a:t>$12k</a:t>
            </a:r>
            <a:endParaRPr/>
          </a:p>
        </p:txBody>
      </p:sp>
      <p:sp>
        <p:nvSpPr>
          <p:cNvPr id="230" name="Google Shape;230;p17"/>
          <p:cNvSpPr txBox="1"/>
          <p:nvPr/>
        </p:nvSpPr>
        <p:spPr>
          <a:xfrm>
            <a:off x="10073770" y="7496786"/>
            <a:ext cx="7185530" cy="490855"/>
          </a:xfrm>
          <a:prstGeom prst="rect">
            <a:avLst/>
          </a:prstGeom>
          <a:noFill/>
          <a:ln>
            <a:noFill/>
          </a:ln>
        </p:spPr>
        <p:txBody>
          <a:bodyPr anchorCtr="0" anchor="t" bIns="0" lIns="0" spcFirstLastPara="1" rIns="0" wrap="square" tIns="0">
            <a:spAutoFit/>
          </a:bodyPr>
          <a:lstStyle/>
          <a:p>
            <a:pPr indent="0" lvl="0" marL="0" marR="0" rtl="0" algn="r">
              <a:lnSpc>
                <a:spcPct val="139964"/>
              </a:lnSpc>
              <a:spcBef>
                <a:spcPts val="0"/>
              </a:spcBef>
              <a:spcAft>
                <a:spcPts val="0"/>
              </a:spcAft>
              <a:buNone/>
            </a:pPr>
            <a:r>
              <a:rPr b="1" i="0" lang="en-US" sz="2800" u="none" cap="none" strike="noStrike">
                <a:solidFill>
                  <a:srgbClr val="272525"/>
                </a:solidFill>
                <a:latin typeface="Roboto"/>
                <a:ea typeface="Roboto"/>
                <a:cs typeface="Roboto"/>
                <a:sym typeface="Roboto"/>
              </a:rPr>
              <a:t>Avg. Cost per Enrollment for Facebook</a:t>
            </a:r>
            <a:endParaRPr/>
          </a:p>
        </p:txBody>
      </p:sp>
      <p:sp>
        <p:nvSpPr>
          <p:cNvPr id="231" name="Google Shape;231;p17"/>
          <p:cNvSpPr txBox="1"/>
          <p:nvPr/>
        </p:nvSpPr>
        <p:spPr>
          <a:xfrm>
            <a:off x="1154296" y="960583"/>
            <a:ext cx="3381007" cy="250190"/>
          </a:xfrm>
          <a:prstGeom prst="rect">
            <a:avLst/>
          </a:prstGeom>
          <a:noFill/>
          <a:ln>
            <a:noFill/>
          </a:ln>
        </p:spPr>
        <p:txBody>
          <a:bodyPr anchorCtr="0" anchor="t" bIns="0" lIns="0" spcFirstLastPara="1" rIns="0" wrap="square" tIns="0">
            <a:spAutoFit/>
          </a:bodyPr>
          <a:lstStyle/>
          <a:p>
            <a:pPr indent="0" lvl="0" marL="0" marR="0" rtl="0" algn="l">
              <a:lnSpc>
                <a:spcPct val="139928"/>
              </a:lnSpc>
              <a:spcBef>
                <a:spcPts val="0"/>
              </a:spcBef>
              <a:spcAft>
                <a:spcPts val="0"/>
              </a:spcAft>
              <a:buNone/>
            </a:pPr>
            <a:r>
              <a:rPr b="0" i="0" lang="en-US" sz="1400" u="none" cap="none" strike="noStrike">
                <a:solidFill>
                  <a:srgbClr val="272525"/>
                </a:solidFill>
                <a:latin typeface="Roboto"/>
                <a:ea typeface="Roboto"/>
                <a:cs typeface="Roboto"/>
                <a:sym typeface="Roboto"/>
              </a:rPr>
              <a:t>ITEC-660 BUSINESS INTELLIGENCE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8"/>
          <p:cNvSpPr txBox="1"/>
          <p:nvPr/>
        </p:nvSpPr>
        <p:spPr>
          <a:xfrm>
            <a:off x="5631660" y="2213633"/>
            <a:ext cx="11627640" cy="1835150"/>
          </a:xfrm>
          <a:prstGeom prst="rect">
            <a:avLst/>
          </a:prstGeom>
          <a:noFill/>
          <a:ln>
            <a:noFill/>
          </a:ln>
        </p:spPr>
        <p:txBody>
          <a:bodyPr anchorCtr="0" anchor="t" bIns="0" lIns="0" spcFirstLastPara="1" rIns="0" wrap="square" tIns="0">
            <a:spAutoFit/>
          </a:bodyPr>
          <a:lstStyle/>
          <a:p>
            <a:pPr indent="0" lvl="0" marL="0" marR="0" rtl="0" algn="r">
              <a:lnSpc>
                <a:spcPct val="115000"/>
              </a:lnSpc>
              <a:spcBef>
                <a:spcPts val="0"/>
              </a:spcBef>
              <a:spcAft>
                <a:spcPts val="0"/>
              </a:spcAft>
              <a:buNone/>
            </a:pPr>
            <a:r>
              <a:rPr b="0" i="0" lang="en-US" sz="8000" u="none" cap="none" strike="noStrike">
                <a:solidFill>
                  <a:srgbClr val="272525"/>
                </a:solidFill>
                <a:latin typeface="Libre Baskerville"/>
                <a:ea typeface="Libre Baskerville"/>
                <a:cs typeface="Libre Baskerville"/>
                <a:sym typeface="Libre Baskerville"/>
              </a:rPr>
              <a:t>Facebook</a:t>
            </a:r>
            <a:endParaRPr/>
          </a:p>
          <a:p>
            <a:pPr indent="0" lvl="0" marL="0" marR="0" rtl="0" algn="r">
              <a:lnSpc>
                <a:spcPct val="115000"/>
              </a:lnSpc>
              <a:spcBef>
                <a:spcPts val="0"/>
              </a:spcBef>
              <a:spcAft>
                <a:spcPts val="0"/>
              </a:spcAft>
              <a:buNone/>
            </a:pPr>
            <a:r>
              <a:rPr b="0" i="1" lang="en-US" sz="3000" u="none" cap="none" strike="noStrike">
                <a:solidFill>
                  <a:srgbClr val="608DA6"/>
                </a:solidFill>
                <a:latin typeface="Libre Baskerville"/>
                <a:ea typeface="Libre Baskerville"/>
                <a:cs typeface="Libre Baskerville"/>
                <a:sym typeface="Libre Baskerville"/>
              </a:rPr>
              <a:t>The Most Effective </a:t>
            </a:r>
            <a:endParaRPr i="1"/>
          </a:p>
        </p:txBody>
      </p:sp>
      <p:sp>
        <p:nvSpPr>
          <p:cNvPr id="237" name="Google Shape;237;p18"/>
          <p:cNvSpPr txBox="1"/>
          <p:nvPr/>
        </p:nvSpPr>
        <p:spPr>
          <a:xfrm>
            <a:off x="1028700" y="5051672"/>
            <a:ext cx="7185530" cy="219075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0" i="0" lang="en-US" sz="14400" u="none" cap="none" strike="noStrike">
                <a:solidFill>
                  <a:srgbClr val="608DA6"/>
                </a:solidFill>
                <a:latin typeface="Libre Baskerville"/>
                <a:ea typeface="Libre Baskerville"/>
                <a:cs typeface="Libre Baskerville"/>
                <a:sym typeface="Libre Baskerville"/>
              </a:rPr>
              <a:t>$1k</a:t>
            </a:r>
            <a:endParaRPr/>
          </a:p>
        </p:txBody>
      </p:sp>
      <p:sp>
        <p:nvSpPr>
          <p:cNvPr id="238" name="Google Shape;238;p18"/>
          <p:cNvSpPr txBox="1"/>
          <p:nvPr/>
        </p:nvSpPr>
        <p:spPr>
          <a:xfrm>
            <a:off x="1028700" y="7496786"/>
            <a:ext cx="7185530" cy="490855"/>
          </a:xfrm>
          <a:prstGeom prst="rect">
            <a:avLst/>
          </a:prstGeom>
          <a:noFill/>
          <a:ln>
            <a:noFill/>
          </a:ln>
        </p:spPr>
        <p:txBody>
          <a:bodyPr anchorCtr="0" anchor="t" bIns="0" lIns="0" spcFirstLastPara="1" rIns="0" wrap="square" tIns="0">
            <a:spAutoFit/>
          </a:bodyPr>
          <a:lstStyle/>
          <a:p>
            <a:pPr indent="0" lvl="0" marL="0" marR="0" rtl="0" algn="r">
              <a:lnSpc>
                <a:spcPct val="139964"/>
              </a:lnSpc>
              <a:spcBef>
                <a:spcPts val="0"/>
              </a:spcBef>
              <a:spcAft>
                <a:spcPts val="0"/>
              </a:spcAft>
              <a:buNone/>
            </a:pPr>
            <a:r>
              <a:rPr b="1" i="0" lang="en-US" sz="2800" u="none" cap="none" strike="noStrike">
                <a:solidFill>
                  <a:srgbClr val="272525"/>
                </a:solidFill>
                <a:latin typeface="Roboto"/>
                <a:ea typeface="Roboto"/>
                <a:cs typeface="Roboto"/>
                <a:sym typeface="Roboto"/>
              </a:rPr>
              <a:t>Cost per Enrollment in Iowa </a:t>
            </a:r>
            <a:endParaRPr/>
          </a:p>
        </p:txBody>
      </p:sp>
      <p:sp>
        <p:nvSpPr>
          <p:cNvPr id="239" name="Google Shape;239;p18"/>
          <p:cNvSpPr txBox="1"/>
          <p:nvPr/>
        </p:nvSpPr>
        <p:spPr>
          <a:xfrm>
            <a:off x="10073770" y="5051672"/>
            <a:ext cx="7185530" cy="219075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0" i="0" lang="en-US" sz="14400" u="none" cap="none" strike="noStrike">
                <a:solidFill>
                  <a:srgbClr val="608DA6"/>
                </a:solidFill>
                <a:latin typeface="Libre Baskerville"/>
                <a:ea typeface="Libre Baskerville"/>
                <a:cs typeface="Libre Baskerville"/>
                <a:sym typeface="Libre Baskerville"/>
              </a:rPr>
              <a:t>$2k</a:t>
            </a:r>
            <a:endParaRPr/>
          </a:p>
        </p:txBody>
      </p:sp>
      <p:sp>
        <p:nvSpPr>
          <p:cNvPr id="240" name="Google Shape;240;p18"/>
          <p:cNvSpPr txBox="1"/>
          <p:nvPr/>
        </p:nvSpPr>
        <p:spPr>
          <a:xfrm>
            <a:off x="10073770" y="7496786"/>
            <a:ext cx="7185530" cy="490855"/>
          </a:xfrm>
          <a:prstGeom prst="rect">
            <a:avLst/>
          </a:prstGeom>
          <a:noFill/>
          <a:ln>
            <a:noFill/>
          </a:ln>
        </p:spPr>
        <p:txBody>
          <a:bodyPr anchorCtr="0" anchor="t" bIns="0" lIns="0" spcFirstLastPara="1" rIns="0" wrap="square" tIns="0">
            <a:spAutoFit/>
          </a:bodyPr>
          <a:lstStyle/>
          <a:p>
            <a:pPr indent="0" lvl="0" marL="0" marR="0" rtl="0" algn="r">
              <a:lnSpc>
                <a:spcPct val="139964"/>
              </a:lnSpc>
              <a:spcBef>
                <a:spcPts val="0"/>
              </a:spcBef>
              <a:spcAft>
                <a:spcPts val="0"/>
              </a:spcAft>
              <a:buNone/>
            </a:pPr>
            <a:r>
              <a:rPr b="1" i="0" lang="en-US" sz="2800" u="none" cap="none" strike="noStrike">
                <a:solidFill>
                  <a:srgbClr val="272525"/>
                </a:solidFill>
                <a:latin typeface="Roboto"/>
                <a:ea typeface="Roboto"/>
                <a:cs typeface="Roboto"/>
                <a:sym typeface="Roboto"/>
              </a:rPr>
              <a:t>Cost per Enrollment in Michigan</a:t>
            </a:r>
            <a:endParaRPr/>
          </a:p>
        </p:txBody>
      </p:sp>
      <p:sp>
        <p:nvSpPr>
          <p:cNvPr id="241" name="Google Shape;241;p18"/>
          <p:cNvSpPr txBox="1"/>
          <p:nvPr/>
        </p:nvSpPr>
        <p:spPr>
          <a:xfrm>
            <a:off x="1154296" y="960583"/>
            <a:ext cx="3381007" cy="250190"/>
          </a:xfrm>
          <a:prstGeom prst="rect">
            <a:avLst/>
          </a:prstGeom>
          <a:noFill/>
          <a:ln>
            <a:noFill/>
          </a:ln>
        </p:spPr>
        <p:txBody>
          <a:bodyPr anchorCtr="0" anchor="t" bIns="0" lIns="0" spcFirstLastPara="1" rIns="0" wrap="square" tIns="0">
            <a:spAutoFit/>
          </a:bodyPr>
          <a:lstStyle/>
          <a:p>
            <a:pPr indent="0" lvl="0" marL="0" marR="0" rtl="0" algn="l">
              <a:lnSpc>
                <a:spcPct val="139928"/>
              </a:lnSpc>
              <a:spcBef>
                <a:spcPts val="0"/>
              </a:spcBef>
              <a:spcAft>
                <a:spcPts val="0"/>
              </a:spcAft>
              <a:buNone/>
            </a:pPr>
            <a:r>
              <a:rPr b="0" i="0" lang="en-US" sz="1400" u="none" cap="none" strike="noStrike">
                <a:solidFill>
                  <a:srgbClr val="272525"/>
                </a:solidFill>
                <a:latin typeface="Roboto"/>
                <a:ea typeface="Roboto"/>
                <a:cs typeface="Roboto"/>
                <a:sym typeface="Roboto"/>
              </a:rPr>
              <a:t>ITEC-660 BUSINESS INTELLIGENCE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19"/>
          <p:cNvPicPr preferRelativeResize="0"/>
          <p:nvPr/>
        </p:nvPicPr>
        <p:blipFill rotWithShape="1">
          <a:blip r:embed="rId3">
            <a:alphaModFix/>
          </a:blip>
          <a:srcRect b="1599" l="0" r="0" t="1600"/>
          <a:stretch/>
        </p:blipFill>
        <p:spPr>
          <a:xfrm>
            <a:off x="4396305" y="4145577"/>
            <a:ext cx="9495391" cy="5112723"/>
          </a:xfrm>
          <a:prstGeom prst="rect">
            <a:avLst/>
          </a:prstGeom>
          <a:noFill/>
          <a:ln>
            <a:noFill/>
          </a:ln>
        </p:spPr>
      </p:pic>
      <p:sp>
        <p:nvSpPr>
          <p:cNvPr id="247" name="Google Shape;247;p19"/>
          <p:cNvSpPr txBox="1"/>
          <p:nvPr/>
        </p:nvSpPr>
        <p:spPr>
          <a:xfrm>
            <a:off x="1154296" y="960583"/>
            <a:ext cx="3381007" cy="250190"/>
          </a:xfrm>
          <a:prstGeom prst="rect">
            <a:avLst/>
          </a:prstGeom>
          <a:noFill/>
          <a:ln>
            <a:noFill/>
          </a:ln>
        </p:spPr>
        <p:txBody>
          <a:bodyPr anchorCtr="0" anchor="t" bIns="0" lIns="0" spcFirstLastPara="1" rIns="0" wrap="square" tIns="0">
            <a:spAutoFit/>
          </a:bodyPr>
          <a:lstStyle/>
          <a:p>
            <a:pPr indent="0" lvl="0" marL="0" marR="0" rtl="0" algn="l">
              <a:lnSpc>
                <a:spcPct val="139928"/>
              </a:lnSpc>
              <a:spcBef>
                <a:spcPts val="0"/>
              </a:spcBef>
              <a:spcAft>
                <a:spcPts val="0"/>
              </a:spcAft>
              <a:buNone/>
            </a:pPr>
            <a:r>
              <a:rPr b="0" i="0" lang="en-US" sz="1400" u="none" cap="none" strike="noStrike">
                <a:solidFill>
                  <a:srgbClr val="272525"/>
                </a:solidFill>
                <a:latin typeface="Roboto"/>
                <a:ea typeface="Roboto"/>
                <a:cs typeface="Roboto"/>
                <a:sym typeface="Roboto"/>
              </a:rPr>
              <a:t>ITEC-660 BUSINESS INTELLIGENCE</a:t>
            </a:r>
            <a:endParaRPr/>
          </a:p>
        </p:txBody>
      </p:sp>
      <p:sp>
        <p:nvSpPr>
          <p:cNvPr id="248" name="Google Shape;248;p19"/>
          <p:cNvSpPr txBox="1"/>
          <p:nvPr/>
        </p:nvSpPr>
        <p:spPr>
          <a:xfrm>
            <a:off x="1028700" y="1737115"/>
            <a:ext cx="11627640" cy="183515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0" i="0" lang="en-US" sz="8000" u="none" cap="none" strike="noStrike">
                <a:solidFill>
                  <a:srgbClr val="272525"/>
                </a:solidFill>
                <a:latin typeface="Libre Baskerville"/>
                <a:ea typeface="Libre Baskerville"/>
                <a:cs typeface="Libre Baskerville"/>
                <a:sym typeface="Libre Baskerville"/>
              </a:rPr>
              <a:t>LinkedIn</a:t>
            </a:r>
            <a:endParaRPr/>
          </a:p>
          <a:p>
            <a:pPr indent="0" lvl="0" marL="0" marR="0" rtl="0" algn="l">
              <a:lnSpc>
                <a:spcPct val="115000"/>
              </a:lnSpc>
              <a:spcBef>
                <a:spcPts val="0"/>
              </a:spcBef>
              <a:spcAft>
                <a:spcPts val="0"/>
              </a:spcAft>
              <a:buNone/>
            </a:pPr>
            <a:r>
              <a:rPr b="0" i="1" lang="en-US" sz="4000" u="none" cap="none" strike="noStrike">
                <a:solidFill>
                  <a:srgbClr val="F48E30"/>
                </a:solidFill>
                <a:latin typeface="Libre Baskerville"/>
                <a:ea typeface="Libre Baskerville"/>
                <a:cs typeface="Libre Baskerville"/>
                <a:sym typeface="Libre Baskerville"/>
              </a:rPr>
              <a:t>Cost per Enrolled by State</a:t>
            </a:r>
            <a:endParaRPr i="1"/>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8DA6"/>
        </a:solidFill>
      </p:bgPr>
    </p:bg>
    <p:spTree>
      <p:nvGrpSpPr>
        <p:cNvPr id="92" name="Shape 92"/>
        <p:cNvGrpSpPr/>
        <p:nvPr/>
      </p:nvGrpSpPr>
      <p:grpSpPr>
        <a:xfrm>
          <a:off x="0" y="0"/>
          <a:ext cx="0" cy="0"/>
          <a:chOff x="0" y="0"/>
          <a:chExt cx="0" cy="0"/>
        </a:xfrm>
      </p:grpSpPr>
      <p:sp>
        <p:nvSpPr>
          <p:cNvPr id="93" name="Google Shape;93;p2"/>
          <p:cNvSpPr txBox="1"/>
          <p:nvPr/>
        </p:nvSpPr>
        <p:spPr>
          <a:xfrm>
            <a:off x="1028700" y="2554605"/>
            <a:ext cx="7373076" cy="3927475"/>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0" i="0" lang="en-US" sz="8000" u="none" cap="none" strike="noStrike">
                <a:solidFill>
                  <a:srgbClr val="FFFFFF"/>
                </a:solidFill>
                <a:latin typeface="Libre Baskerville"/>
                <a:ea typeface="Libre Baskerville"/>
                <a:cs typeface="Libre Baskerville"/>
                <a:sym typeface="Libre Baskerville"/>
              </a:rPr>
              <a:t>Key Presentation Points</a:t>
            </a:r>
            <a:endParaRPr/>
          </a:p>
        </p:txBody>
      </p:sp>
      <p:sp>
        <p:nvSpPr>
          <p:cNvPr id="94" name="Google Shape;94;p2"/>
          <p:cNvSpPr txBox="1"/>
          <p:nvPr/>
        </p:nvSpPr>
        <p:spPr>
          <a:xfrm>
            <a:off x="1028700" y="7870792"/>
            <a:ext cx="7373076" cy="457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1" lang="en-US" sz="3000" u="none" cap="none" strike="noStrike">
                <a:solidFill>
                  <a:srgbClr val="FFFFFF"/>
                </a:solidFill>
                <a:latin typeface="Libre Baskerville"/>
                <a:ea typeface="Libre Baskerville"/>
                <a:cs typeface="Libre Baskerville"/>
                <a:sym typeface="Libre Baskerville"/>
              </a:rPr>
              <a:t>What is on the agenda?</a:t>
            </a:r>
            <a:endParaRPr i="1"/>
          </a:p>
        </p:txBody>
      </p:sp>
      <p:sp>
        <p:nvSpPr>
          <p:cNvPr id="95" name="Google Shape;95;p2"/>
          <p:cNvSpPr txBox="1"/>
          <p:nvPr/>
        </p:nvSpPr>
        <p:spPr>
          <a:xfrm>
            <a:off x="9523307" y="3562350"/>
            <a:ext cx="7085566" cy="2919730"/>
          </a:xfrm>
          <a:prstGeom prst="rect">
            <a:avLst/>
          </a:prstGeom>
          <a:noFill/>
          <a:ln>
            <a:noFill/>
          </a:ln>
        </p:spPr>
        <p:txBody>
          <a:bodyPr anchorCtr="0" anchor="t" bIns="0" lIns="0" spcFirstLastPara="1" rIns="0" wrap="square" tIns="0">
            <a:spAutoFit/>
          </a:bodyPr>
          <a:lstStyle/>
          <a:p>
            <a:pPr indent="-302260" lvl="1" marL="604520" marR="0" rtl="0" algn="l">
              <a:lnSpc>
                <a:spcPct val="139964"/>
              </a:lnSpc>
              <a:spcBef>
                <a:spcPts val="0"/>
              </a:spcBef>
              <a:spcAft>
                <a:spcPts val="0"/>
              </a:spcAft>
              <a:buClr>
                <a:srgbClr val="FFFFFF"/>
              </a:buClr>
              <a:buSzPts val="2800"/>
              <a:buFont typeface="Arial"/>
              <a:buChar char="•"/>
            </a:pPr>
            <a:r>
              <a:rPr b="0" i="0" lang="en-US" sz="2800" u="none" cap="none" strike="noStrike">
                <a:solidFill>
                  <a:srgbClr val="FFFFFF"/>
                </a:solidFill>
                <a:latin typeface="Roboto"/>
                <a:ea typeface="Roboto"/>
                <a:cs typeface="Roboto"/>
                <a:sym typeface="Roboto"/>
              </a:rPr>
              <a:t>Leads, Enrollments, &amp; the Costs Involved</a:t>
            </a:r>
            <a:endParaRPr/>
          </a:p>
          <a:p>
            <a:pPr indent="-302260" lvl="1" marL="604520" marR="0" rtl="0" algn="l">
              <a:lnSpc>
                <a:spcPct val="139964"/>
              </a:lnSpc>
              <a:spcBef>
                <a:spcPts val="0"/>
              </a:spcBef>
              <a:spcAft>
                <a:spcPts val="0"/>
              </a:spcAft>
              <a:buClr>
                <a:srgbClr val="FFFFFF"/>
              </a:buClr>
              <a:buSzPts val="2800"/>
              <a:buFont typeface="Arial"/>
              <a:buChar char="•"/>
            </a:pPr>
            <a:r>
              <a:rPr b="0" i="0" lang="en-US" sz="2800" u="none" cap="none" strike="noStrike">
                <a:solidFill>
                  <a:srgbClr val="FFFFFF"/>
                </a:solidFill>
                <a:latin typeface="Roboto"/>
                <a:ea typeface="Roboto"/>
                <a:cs typeface="Roboto"/>
                <a:sym typeface="Roboto"/>
              </a:rPr>
              <a:t>The Five Major Spending Categories</a:t>
            </a:r>
            <a:endParaRPr/>
          </a:p>
          <a:p>
            <a:pPr indent="-302260" lvl="1" marL="604520" marR="0" rtl="0" algn="l">
              <a:lnSpc>
                <a:spcPct val="139964"/>
              </a:lnSpc>
              <a:spcBef>
                <a:spcPts val="0"/>
              </a:spcBef>
              <a:spcAft>
                <a:spcPts val="0"/>
              </a:spcAft>
              <a:buClr>
                <a:srgbClr val="FFFFFF"/>
              </a:buClr>
              <a:buSzPts val="2800"/>
              <a:buFont typeface="Arial"/>
              <a:buChar char="•"/>
            </a:pPr>
            <a:r>
              <a:rPr b="0" i="0" lang="en-US" sz="2800" u="none" cap="none" strike="noStrike">
                <a:solidFill>
                  <a:srgbClr val="FFFFFF"/>
                </a:solidFill>
                <a:latin typeface="Roboto"/>
                <a:ea typeface="Roboto"/>
                <a:cs typeface="Roboto"/>
                <a:sym typeface="Roboto"/>
              </a:rPr>
              <a:t>The Role of Education and Region</a:t>
            </a:r>
            <a:endParaRPr/>
          </a:p>
          <a:p>
            <a:pPr indent="-302260" lvl="1" marL="604520" marR="0" rtl="0" algn="l">
              <a:lnSpc>
                <a:spcPct val="139964"/>
              </a:lnSpc>
              <a:spcBef>
                <a:spcPts val="0"/>
              </a:spcBef>
              <a:spcAft>
                <a:spcPts val="0"/>
              </a:spcAft>
              <a:buClr>
                <a:srgbClr val="FFFFFF"/>
              </a:buClr>
              <a:buSzPts val="2800"/>
              <a:buFont typeface="Arial"/>
              <a:buChar char="•"/>
            </a:pPr>
            <a:r>
              <a:rPr b="0" i="0" lang="en-US" sz="2800" u="none" cap="none" strike="noStrike">
                <a:solidFill>
                  <a:srgbClr val="FFFFFF"/>
                </a:solidFill>
                <a:latin typeface="Roboto"/>
                <a:ea typeface="Roboto"/>
                <a:cs typeface="Roboto"/>
                <a:sym typeface="Roboto"/>
              </a:rPr>
              <a:t>Our Path Forward</a:t>
            </a:r>
            <a:endParaRPr/>
          </a:p>
          <a:p>
            <a:pPr indent="-302260" lvl="1" marL="604520" marR="0" rtl="0" algn="l">
              <a:lnSpc>
                <a:spcPct val="139964"/>
              </a:lnSpc>
              <a:spcBef>
                <a:spcPts val="0"/>
              </a:spcBef>
              <a:spcAft>
                <a:spcPts val="0"/>
              </a:spcAft>
              <a:buClr>
                <a:srgbClr val="FFFFFF"/>
              </a:buClr>
              <a:buSzPts val="2800"/>
              <a:buFont typeface="Arial"/>
              <a:buChar char="•"/>
            </a:pPr>
            <a:r>
              <a:rPr b="0" i="0" lang="en-US" sz="2800" u="none" cap="none" strike="noStrike">
                <a:solidFill>
                  <a:srgbClr val="FFFFFF"/>
                </a:solidFill>
                <a:latin typeface="Roboto"/>
                <a:ea typeface="Roboto"/>
                <a:cs typeface="Roboto"/>
                <a:sym typeface="Roboto"/>
              </a:rPr>
              <a:t>Dashboard Overview</a:t>
            </a:r>
            <a:endParaRPr/>
          </a:p>
          <a:p>
            <a:pPr indent="-302260" lvl="1" marL="604520" marR="0" rtl="0" algn="l">
              <a:lnSpc>
                <a:spcPct val="139964"/>
              </a:lnSpc>
              <a:spcBef>
                <a:spcPts val="0"/>
              </a:spcBef>
              <a:spcAft>
                <a:spcPts val="0"/>
              </a:spcAft>
              <a:buClr>
                <a:srgbClr val="FFFFFF"/>
              </a:buClr>
              <a:buSzPts val="2800"/>
              <a:buFont typeface="Arial"/>
              <a:buChar char="•"/>
            </a:pPr>
            <a:r>
              <a:rPr b="0" i="0" lang="en-US" sz="2800" u="none" cap="none" strike="noStrike">
                <a:solidFill>
                  <a:srgbClr val="FFFFFF"/>
                </a:solidFill>
                <a:latin typeface="Roboto"/>
                <a:ea typeface="Roboto"/>
                <a:cs typeface="Roboto"/>
                <a:sym typeface="Roboto"/>
              </a:rPr>
              <a:t>Q&amp;A</a:t>
            </a:r>
            <a:endParaRPr/>
          </a:p>
        </p:txBody>
      </p:sp>
      <p:sp>
        <p:nvSpPr>
          <p:cNvPr id="96" name="Google Shape;96;p2"/>
          <p:cNvSpPr txBox="1"/>
          <p:nvPr/>
        </p:nvSpPr>
        <p:spPr>
          <a:xfrm>
            <a:off x="1154296" y="960583"/>
            <a:ext cx="3381007" cy="250190"/>
          </a:xfrm>
          <a:prstGeom prst="rect">
            <a:avLst/>
          </a:prstGeom>
          <a:noFill/>
          <a:ln>
            <a:noFill/>
          </a:ln>
        </p:spPr>
        <p:txBody>
          <a:bodyPr anchorCtr="0" anchor="t" bIns="0" lIns="0" spcFirstLastPara="1" rIns="0" wrap="square" tIns="0">
            <a:spAutoFit/>
          </a:bodyPr>
          <a:lstStyle/>
          <a:p>
            <a:pPr indent="0" lvl="0" marL="0" marR="0" rtl="0" algn="l">
              <a:lnSpc>
                <a:spcPct val="139928"/>
              </a:lnSpc>
              <a:spcBef>
                <a:spcPts val="0"/>
              </a:spcBef>
              <a:spcAft>
                <a:spcPts val="0"/>
              </a:spcAft>
              <a:buNone/>
            </a:pPr>
            <a:r>
              <a:rPr b="0" i="0" lang="en-US" sz="1400" u="none" cap="none" strike="noStrike">
                <a:solidFill>
                  <a:srgbClr val="F4F4F4"/>
                </a:solidFill>
                <a:latin typeface="Roboto"/>
                <a:ea typeface="Roboto"/>
                <a:cs typeface="Roboto"/>
                <a:sym typeface="Roboto"/>
              </a:rPr>
              <a:t>ITEC-660 BUSINESS INTELLIGENCE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0"/>
          <p:cNvSpPr txBox="1"/>
          <p:nvPr/>
        </p:nvSpPr>
        <p:spPr>
          <a:xfrm>
            <a:off x="1028700" y="2213633"/>
            <a:ext cx="11627640" cy="183515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0" i="0" lang="en-US" sz="8000" u="none" cap="none" strike="noStrike">
                <a:solidFill>
                  <a:srgbClr val="272525"/>
                </a:solidFill>
                <a:latin typeface="Libre Baskerville"/>
                <a:ea typeface="Libre Baskerville"/>
                <a:cs typeface="Libre Baskerville"/>
                <a:sym typeface="Libre Baskerville"/>
              </a:rPr>
              <a:t>LinkedIn</a:t>
            </a:r>
            <a:endParaRPr/>
          </a:p>
          <a:p>
            <a:pPr indent="0" lvl="0" marL="0" marR="0" rtl="0" algn="l">
              <a:lnSpc>
                <a:spcPct val="115000"/>
              </a:lnSpc>
              <a:spcBef>
                <a:spcPts val="0"/>
              </a:spcBef>
              <a:spcAft>
                <a:spcPts val="0"/>
              </a:spcAft>
              <a:buNone/>
            </a:pPr>
            <a:r>
              <a:rPr b="0" i="1" lang="en-US" sz="3000" u="none" cap="none" strike="noStrike">
                <a:solidFill>
                  <a:srgbClr val="F48E30"/>
                </a:solidFill>
                <a:latin typeface="Libre Baskerville"/>
                <a:ea typeface="Libre Baskerville"/>
                <a:cs typeface="Libre Baskerville"/>
                <a:sym typeface="Libre Baskerville"/>
              </a:rPr>
              <a:t>The Least Effective </a:t>
            </a:r>
            <a:endParaRPr i="1"/>
          </a:p>
        </p:txBody>
      </p:sp>
      <p:sp>
        <p:nvSpPr>
          <p:cNvPr id="254" name="Google Shape;254;p20"/>
          <p:cNvSpPr txBox="1"/>
          <p:nvPr/>
        </p:nvSpPr>
        <p:spPr>
          <a:xfrm>
            <a:off x="1028700" y="5051672"/>
            <a:ext cx="7185530" cy="21907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4400" u="none" cap="none" strike="noStrike">
                <a:solidFill>
                  <a:srgbClr val="F48E30"/>
                </a:solidFill>
                <a:latin typeface="Libre Baskerville"/>
                <a:ea typeface="Libre Baskerville"/>
                <a:cs typeface="Libre Baskerville"/>
                <a:sym typeface="Libre Baskerville"/>
              </a:rPr>
              <a:t>$23k</a:t>
            </a:r>
            <a:endParaRPr/>
          </a:p>
        </p:txBody>
      </p:sp>
      <p:sp>
        <p:nvSpPr>
          <p:cNvPr id="255" name="Google Shape;255;p20"/>
          <p:cNvSpPr txBox="1"/>
          <p:nvPr/>
        </p:nvSpPr>
        <p:spPr>
          <a:xfrm>
            <a:off x="1028700" y="7496786"/>
            <a:ext cx="7185530" cy="490855"/>
          </a:xfrm>
          <a:prstGeom prst="rect">
            <a:avLst/>
          </a:prstGeom>
          <a:noFill/>
          <a:ln>
            <a:noFill/>
          </a:ln>
        </p:spPr>
        <p:txBody>
          <a:bodyPr anchorCtr="0" anchor="t" bIns="0" lIns="0" spcFirstLastPara="1" rIns="0" wrap="square" tIns="0">
            <a:spAutoFit/>
          </a:bodyPr>
          <a:lstStyle/>
          <a:p>
            <a:pPr indent="0" lvl="0" marL="0" marR="0" rtl="0" algn="l">
              <a:lnSpc>
                <a:spcPct val="139964"/>
              </a:lnSpc>
              <a:spcBef>
                <a:spcPts val="0"/>
              </a:spcBef>
              <a:spcAft>
                <a:spcPts val="0"/>
              </a:spcAft>
              <a:buNone/>
            </a:pPr>
            <a:r>
              <a:rPr b="1" i="0" lang="en-US" sz="2800" u="none" cap="none" strike="noStrike">
                <a:solidFill>
                  <a:srgbClr val="272525"/>
                </a:solidFill>
                <a:latin typeface="Roboto"/>
                <a:ea typeface="Roboto"/>
                <a:cs typeface="Roboto"/>
                <a:sym typeface="Roboto"/>
              </a:rPr>
              <a:t>Cost per Enrollment in Maryland </a:t>
            </a:r>
            <a:endParaRPr/>
          </a:p>
        </p:txBody>
      </p:sp>
      <p:sp>
        <p:nvSpPr>
          <p:cNvPr id="256" name="Google Shape;256;p20"/>
          <p:cNvSpPr txBox="1"/>
          <p:nvPr/>
        </p:nvSpPr>
        <p:spPr>
          <a:xfrm>
            <a:off x="10064245" y="5051672"/>
            <a:ext cx="7185530" cy="21907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4400" u="none" cap="none" strike="noStrike">
                <a:solidFill>
                  <a:srgbClr val="F48E30"/>
                </a:solidFill>
                <a:latin typeface="Libre Baskerville"/>
                <a:ea typeface="Libre Baskerville"/>
                <a:cs typeface="Libre Baskerville"/>
                <a:sym typeface="Libre Baskerville"/>
              </a:rPr>
              <a:t>$17k</a:t>
            </a:r>
            <a:endParaRPr/>
          </a:p>
        </p:txBody>
      </p:sp>
      <p:sp>
        <p:nvSpPr>
          <p:cNvPr id="257" name="Google Shape;257;p20"/>
          <p:cNvSpPr txBox="1"/>
          <p:nvPr/>
        </p:nvSpPr>
        <p:spPr>
          <a:xfrm>
            <a:off x="10073770" y="7496786"/>
            <a:ext cx="7185530" cy="490855"/>
          </a:xfrm>
          <a:prstGeom prst="rect">
            <a:avLst/>
          </a:prstGeom>
          <a:noFill/>
          <a:ln>
            <a:noFill/>
          </a:ln>
        </p:spPr>
        <p:txBody>
          <a:bodyPr anchorCtr="0" anchor="t" bIns="0" lIns="0" spcFirstLastPara="1" rIns="0" wrap="square" tIns="0">
            <a:spAutoFit/>
          </a:bodyPr>
          <a:lstStyle/>
          <a:p>
            <a:pPr indent="0" lvl="0" marL="0" marR="0" rtl="0" algn="l">
              <a:lnSpc>
                <a:spcPct val="139964"/>
              </a:lnSpc>
              <a:spcBef>
                <a:spcPts val="0"/>
              </a:spcBef>
              <a:spcAft>
                <a:spcPts val="0"/>
              </a:spcAft>
              <a:buNone/>
            </a:pPr>
            <a:r>
              <a:rPr b="1" i="0" lang="en-US" sz="2800" u="none" cap="none" strike="noStrike">
                <a:solidFill>
                  <a:srgbClr val="272525"/>
                </a:solidFill>
                <a:latin typeface="Roboto"/>
                <a:ea typeface="Roboto"/>
                <a:cs typeface="Roboto"/>
                <a:sym typeface="Roboto"/>
              </a:rPr>
              <a:t>Cost per Enrollment in Florida</a:t>
            </a:r>
            <a:endParaRPr/>
          </a:p>
        </p:txBody>
      </p:sp>
      <p:sp>
        <p:nvSpPr>
          <p:cNvPr id="258" name="Google Shape;258;p20"/>
          <p:cNvSpPr txBox="1"/>
          <p:nvPr/>
        </p:nvSpPr>
        <p:spPr>
          <a:xfrm>
            <a:off x="1154296" y="960583"/>
            <a:ext cx="3381007" cy="250190"/>
          </a:xfrm>
          <a:prstGeom prst="rect">
            <a:avLst/>
          </a:prstGeom>
          <a:noFill/>
          <a:ln>
            <a:noFill/>
          </a:ln>
        </p:spPr>
        <p:txBody>
          <a:bodyPr anchorCtr="0" anchor="t" bIns="0" lIns="0" spcFirstLastPara="1" rIns="0" wrap="square" tIns="0">
            <a:spAutoFit/>
          </a:bodyPr>
          <a:lstStyle/>
          <a:p>
            <a:pPr indent="0" lvl="0" marL="0" marR="0" rtl="0" algn="l">
              <a:lnSpc>
                <a:spcPct val="139928"/>
              </a:lnSpc>
              <a:spcBef>
                <a:spcPts val="0"/>
              </a:spcBef>
              <a:spcAft>
                <a:spcPts val="0"/>
              </a:spcAft>
              <a:buNone/>
            </a:pPr>
            <a:r>
              <a:rPr b="0" i="0" lang="en-US" sz="1400" u="none" cap="none" strike="noStrike">
                <a:solidFill>
                  <a:srgbClr val="272525"/>
                </a:solidFill>
                <a:latin typeface="Roboto"/>
                <a:ea typeface="Roboto"/>
                <a:cs typeface="Roboto"/>
                <a:sym typeface="Roboto"/>
              </a:rPr>
              <a:t>ITEC-660 BUSINESS INTELLIGENCE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1"/>
          <p:cNvSpPr txBox="1"/>
          <p:nvPr/>
        </p:nvSpPr>
        <p:spPr>
          <a:xfrm>
            <a:off x="1028700" y="2213633"/>
            <a:ext cx="11627640" cy="183515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0" i="0" lang="en-US" sz="8000" u="none" cap="none" strike="noStrike">
                <a:solidFill>
                  <a:srgbClr val="272525"/>
                </a:solidFill>
                <a:latin typeface="Libre Baskerville"/>
                <a:ea typeface="Libre Baskerville"/>
                <a:cs typeface="Libre Baskerville"/>
                <a:sym typeface="Libre Baskerville"/>
              </a:rPr>
              <a:t>LinkedIn</a:t>
            </a:r>
            <a:endParaRPr/>
          </a:p>
          <a:p>
            <a:pPr indent="0" lvl="0" marL="0" marR="0" rtl="0" algn="l">
              <a:lnSpc>
                <a:spcPct val="115000"/>
              </a:lnSpc>
              <a:spcBef>
                <a:spcPts val="0"/>
              </a:spcBef>
              <a:spcAft>
                <a:spcPts val="0"/>
              </a:spcAft>
              <a:buNone/>
            </a:pPr>
            <a:r>
              <a:rPr b="0" i="1" lang="en-US" sz="3000" u="none" cap="none" strike="noStrike">
                <a:solidFill>
                  <a:srgbClr val="608DA6"/>
                </a:solidFill>
                <a:latin typeface="Libre Baskerville"/>
                <a:ea typeface="Libre Baskerville"/>
                <a:cs typeface="Libre Baskerville"/>
                <a:sym typeface="Libre Baskerville"/>
              </a:rPr>
              <a:t>The Most Effective </a:t>
            </a:r>
            <a:endParaRPr i="1"/>
          </a:p>
        </p:txBody>
      </p:sp>
      <p:sp>
        <p:nvSpPr>
          <p:cNvPr id="264" name="Google Shape;264;p21"/>
          <p:cNvSpPr txBox="1"/>
          <p:nvPr/>
        </p:nvSpPr>
        <p:spPr>
          <a:xfrm>
            <a:off x="1028700" y="5051672"/>
            <a:ext cx="7185530" cy="21907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4400" u="none" cap="none" strike="noStrike">
                <a:solidFill>
                  <a:srgbClr val="608DA6"/>
                </a:solidFill>
                <a:latin typeface="Libre Baskerville"/>
                <a:ea typeface="Libre Baskerville"/>
                <a:cs typeface="Libre Baskerville"/>
                <a:sym typeface="Libre Baskerville"/>
              </a:rPr>
              <a:t>$1k</a:t>
            </a:r>
            <a:endParaRPr/>
          </a:p>
        </p:txBody>
      </p:sp>
      <p:sp>
        <p:nvSpPr>
          <p:cNvPr id="265" name="Google Shape;265;p21"/>
          <p:cNvSpPr txBox="1"/>
          <p:nvPr/>
        </p:nvSpPr>
        <p:spPr>
          <a:xfrm>
            <a:off x="1028700" y="7496786"/>
            <a:ext cx="7185530" cy="490855"/>
          </a:xfrm>
          <a:prstGeom prst="rect">
            <a:avLst/>
          </a:prstGeom>
          <a:noFill/>
          <a:ln>
            <a:noFill/>
          </a:ln>
        </p:spPr>
        <p:txBody>
          <a:bodyPr anchorCtr="0" anchor="t" bIns="0" lIns="0" spcFirstLastPara="1" rIns="0" wrap="square" tIns="0">
            <a:spAutoFit/>
          </a:bodyPr>
          <a:lstStyle/>
          <a:p>
            <a:pPr indent="0" lvl="0" marL="0" marR="0" rtl="0" algn="l">
              <a:lnSpc>
                <a:spcPct val="139964"/>
              </a:lnSpc>
              <a:spcBef>
                <a:spcPts val="0"/>
              </a:spcBef>
              <a:spcAft>
                <a:spcPts val="0"/>
              </a:spcAft>
              <a:buNone/>
            </a:pPr>
            <a:r>
              <a:rPr b="1" i="0" lang="en-US" sz="2800" u="none" cap="none" strike="noStrike">
                <a:solidFill>
                  <a:srgbClr val="272525"/>
                </a:solidFill>
                <a:latin typeface="Roboto"/>
                <a:ea typeface="Roboto"/>
                <a:cs typeface="Roboto"/>
                <a:sym typeface="Roboto"/>
              </a:rPr>
              <a:t>Cost per Enrollment in Arkansas </a:t>
            </a:r>
            <a:endParaRPr/>
          </a:p>
        </p:txBody>
      </p:sp>
      <p:sp>
        <p:nvSpPr>
          <p:cNvPr id="266" name="Google Shape;266;p21"/>
          <p:cNvSpPr txBox="1"/>
          <p:nvPr/>
        </p:nvSpPr>
        <p:spPr>
          <a:xfrm>
            <a:off x="10073770" y="5051672"/>
            <a:ext cx="7185530" cy="21907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4400" u="none" cap="none" strike="noStrike">
                <a:solidFill>
                  <a:srgbClr val="A6A6A6"/>
                </a:solidFill>
                <a:latin typeface="Libre Baskerville"/>
                <a:ea typeface="Libre Baskerville"/>
                <a:cs typeface="Libre Baskerville"/>
                <a:sym typeface="Libre Baskerville"/>
              </a:rPr>
              <a:t>$13k</a:t>
            </a:r>
            <a:endParaRPr/>
          </a:p>
        </p:txBody>
      </p:sp>
      <p:sp>
        <p:nvSpPr>
          <p:cNvPr id="267" name="Google Shape;267;p21"/>
          <p:cNvSpPr txBox="1"/>
          <p:nvPr/>
        </p:nvSpPr>
        <p:spPr>
          <a:xfrm>
            <a:off x="10073770" y="7496786"/>
            <a:ext cx="7185530" cy="490855"/>
          </a:xfrm>
          <a:prstGeom prst="rect">
            <a:avLst/>
          </a:prstGeom>
          <a:noFill/>
          <a:ln>
            <a:noFill/>
          </a:ln>
        </p:spPr>
        <p:txBody>
          <a:bodyPr anchorCtr="0" anchor="t" bIns="0" lIns="0" spcFirstLastPara="1" rIns="0" wrap="square" tIns="0">
            <a:spAutoFit/>
          </a:bodyPr>
          <a:lstStyle/>
          <a:p>
            <a:pPr indent="0" lvl="0" marL="0" marR="0" rtl="0" algn="l">
              <a:lnSpc>
                <a:spcPct val="139964"/>
              </a:lnSpc>
              <a:spcBef>
                <a:spcPts val="0"/>
              </a:spcBef>
              <a:spcAft>
                <a:spcPts val="0"/>
              </a:spcAft>
              <a:buNone/>
            </a:pPr>
            <a:r>
              <a:rPr b="1" i="0" lang="en-US" sz="2800" u="none" cap="none" strike="noStrike">
                <a:solidFill>
                  <a:srgbClr val="272525"/>
                </a:solidFill>
                <a:latin typeface="Roboto"/>
                <a:ea typeface="Roboto"/>
                <a:cs typeface="Roboto"/>
                <a:sym typeface="Roboto"/>
              </a:rPr>
              <a:t>Avg. Cost per Enrollment for LinkedIn</a:t>
            </a:r>
            <a:endParaRPr/>
          </a:p>
        </p:txBody>
      </p:sp>
      <p:sp>
        <p:nvSpPr>
          <p:cNvPr id="268" name="Google Shape;268;p21"/>
          <p:cNvSpPr txBox="1"/>
          <p:nvPr/>
        </p:nvSpPr>
        <p:spPr>
          <a:xfrm>
            <a:off x="1154296" y="960583"/>
            <a:ext cx="3381007" cy="250190"/>
          </a:xfrm>
          <a:prstGeom prst="rect">
            <a:avLst/>
          </a:prstGeom>
          <a:noFill/>
          <a:ln>
            <a:noFill/>
          </a:ln>
        </p:spPr>
        <p:txBody>
          <a:bodyPr anchorCtr="0" anchor="t" bIns="0" lIns="0" spcFirstLastPara="1" rIns="0" wrap="square" tIns="0">
            <a:spAutoFit/>
          </a:bodyPr>
          <a:lstStyle/>
          <a:p>
            <a:pPr indent="0" lvl="0" marL="0" marR="0" rtl="0" algn="l">
              <a:lnSpc>
                <a:spcPct val="139928"/>
              </a:lnSpc>
              <a:spcBef>
                <a:spcPts val="0"/>
              </a:spcBef>
              <a:spcAft>
                <a:spcPts val="0"/>
              </a:spcAft>
              <a:buNone/>
            </a:pPr>
            <a:r>
              <a:rPr b="0" i="0" lang="en-US" sz="1400" u="none" cap="none" strike="noStrike">
                <a:solidFill>
                  <a:srgbClr val="272525"/>
                </a:solidFill>
                <a:latin typeface="Roboto"/>
                <a:ea typeface="Roboto"/>
                <a:cs typeface="Roboto"/>
                <a:sym typeface="Roboto"/>
              </a:rPr>
              <a:t>ITEC-660 BUSINESS INTELLIGENCE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8DA6"/>
        </a:solidFill>
      </p:bgPr>
    </p:bg>
    <p:spTree>
      <p:nvGrpSpPr>
        <p:cNvPr id="272" name="Shape 272"/>
        <p:cNvGrpSpPr/>
        <p:nvPr/>
      </p:nvGrpSpPr>
      <p:grpSpPr>
        <a:xfrm>
          <a:off x="0" y="0"/>
          <a:ext cx="0" cy="0"/>
          <a:chOff x="0" y="0"/>
          <a:chExt cx="0" cy="0"/>
        </a:xfrm>
      </p:grpSpPr>
      <p:grpSp>
        <p:nvGrpSpPr>
          <p:cNvPr id="273" name="Google Shape;273;p22"/>
          <p:cNvGrpSpPr/>
          <p:nvPr/>
        </p:nvGrpSpPr>
        <p:grpSpPr>
          <a:xfrm>
            <a:off x="3238028" y="2436740"/>
            <a:ext cx="11811944" cy="5613616"/>
            <a:chOff x="0" y="0"/>
            <a:chExt cx="15749258" cy="7484822"/>
          </a:xfrm>
        </p:grpSpPr>
        <p:sp>
          <p:nvSpPr>
            <p:cNvPr id="274" name="Google Shape;274;p22"/>
            <p:cNvSpPr txBox="1"/>
            <p:nvPr/>
          </p:nvSpPr>
          <p:spPr>
            <a:xfrm>
              <a:off x="0" y="0"/>
              <a:ext cx="15749258" cy="582930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0"/>
                </a:spcBef>
                <a:spcAft>
                  <a:spcPts val="0"/>
                </a:spcAft>
                <a:buNone/>
              </a:pPr>
              <a:r>
                <a:rPr b="0" i="0" lang="en-US" sz="9600" u="none" cap="none" strike="noStrike">
                  <a:solidFill>
                    <a:srgbClr val="F4F4F4"/>
                  </a:solidFill>
                  <a:latin typeface="Libre Baskerville"/>
                  <a:ea typeface="Libre Baskerville"/>
                  <a:cs typeface="Libre Baskerville"/>
                  <a:sym typeface="Libre Baskerville"/>
                </a:rPr>
                <a:t>The Role of Education and Region</a:t>
              </a:r>
              <a:endParaRPr/>
            </a:p>
          </p:txBody>
        </p:sp>
        <p:sp>
          <p:nvSpPr>
            <p:cNvPr id="275" name="Google Shape;275;p22"/>
            <p:cNvSpPr txBox="1"/>
            <p:nvPr/>
          </p:nvSpPr>
          <p:spPr>
            <a:xfrm>
              <a:off x="0" y="6799022"/>
              <a:ext cx="15749258" cy="685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F4F4F4"/>
                  </a:solidFill>
                  <a:latin typeface="Roboto"/>
                  <a:ea typeface="Roboto"/>
                  <a:cs typeface="Roboto"/>
                  <a:sym typeface="Roboto"/>
                </a:rPr>
                <a:t>How do these factors impact cost? </a:t>
              </a:r>
              <a:endParaRPr/>
            </a:p>
          </p:txBody>
        </p:sp>
      </p:grpSp>
      <p:sp>
        <p:nvSpPr>
          <p:cNvPr id="276" name="Google Shape;276;p22"/>
          <p:cNvSpPr txBox="1"/>
          <p:nvPr/>
        </p:nvSpPr>
        <p:spPr>
          <a:xfrm>
            <a:off x="1154296" y="960583"/>
            <a:ext cx="3381007" cy="250190"/>
          </a:xfrm>
          <a:prstGeom prst="rect">
            <a:avLst/>
          </a:prstGeom>
          <a:noFill/>
          <a:ln>
            <a:noFill/>
          </a:ln>
        </p:spPr>
        <p:txBody>
          <a:bodyPr anchorCtr="0" anchor="t" bIns="0" lIns="0" spcFirstLastPara="1" rIns="0" wrap="square" tIns="0">
            <a:spAutoFit/>
          </a:bodyPr>
          <a:lstStyle/>
          <a:p>
            <a:pPr indent="0" lvl="0" marL="0" marR="0" rtl="0" algn="l">
              <a:lnSpc>
                <a:spcPct val="139928"/>
              </a:lnSpc>
              <a:spcBef>
                <a:spcPts val="0"/>
              </a:spcBef>
              <a:spcAft>
                <a:spcPts val="0"/>
              </a:spcAft>
              <a:buNone/>
            </a:pPr>
            <a:r>
              <a:rPr b="0" i="0" lang="en-US" sz="1400" u="none" cap="none" strike="noStrike">
                <a:solidFill>
                  <a:srgbClr val="F4F4F4"/>
                </a:solidFill>
                <a:latin typeface="Roboto"/>
                <a:ea typeface="Roboto"/>
                <a:cs typeface="Roboto"/>
                <a:sym typeface="Roboto"/>
              </a:rPr>
              <a:t>ITEC-660 BUSINESS INTELLIGENCE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3"/>
          <p:cNvSpPr txBox="1"/>
          <p:nvPr/>
        </p:nvSpPr>
        <p:spPr>
          <a:xfrm>
            <a:off x="1028700" y="1654493"/>
            <a:ext cx="11627640" cy="192659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0" i="0" lang="en-US" sz="8000" u="none" cap="none" strike="noStrike">
                <a:solidFill>
                  <a:srgbClr val="272525"/>
                </a:solidFill>
                <a:latin typeface="Libre Baskerville"/>
                <a:ea typeface="Libre Baskerville"/>
                <a:cs typeface="Libre Baskerville"/>
                <a:sym typeface="Libre Baskerville"/>
              </a:rPr>
              <a:t>Educa</a:t>
            </a:r>
            <a:r>
              <a:rPr b="0" lang="en-US" sz="8000" u="none" cap="none" strike="noStrike">
                <a:solidFill>
                  <a:srgbClr val="272525"/>
                </a:solidFill>
                <a:latin typeface="Libre Baskerville"/>
                <a:ea typeface="Libre Baskerville"/>
                <a:cs typeface="Libre Baskerville"/>
                <a:sym typeface="Libre Baskerville"/>
              </a:rPr>
              <a:t>tion </a:t>
            </a:r>
            <a:endParaRPr/>
          </a:p>
          <a:p>
            <a:pPr indent="0" lvl="0" marL="0" marR="0" rtl="0" algn="l">
              <a:lnSpc>
                <a:spcPct val="115000"/>
              </a:lnSpc>
              <a:spcBef>
                <a:spcPts val="0"/>
              </a:spcBef>
              <a:spcAft>
                <a:spcPts val="0"/>
              </a:spcAft>
              <a:buNone/>
            </a:pPr>
            <a:r>
              <a:rPr b="0" lang="en-US" sz="4000" u="none" cap="none" strike="noStrike">
                <a:solidFill>
                  <a:srgbClr val="F48E30"/>
                </a:solidFill>
                <a:latin typeface="Libre Baskerville"/>
                <a:ea typeface="Libre Baskerville"/>
                <a:cs typeface="Libre Baskerville"/>
                <a:sym typeface="Libre Baskerville"/>
              </a:rPr>
              <a:t>Level vs Cost </a:t>
            </a:r>
            <a:endParaRPr/>
          </a:p>
        </p:txBody>
      </p:sp>
      <p:sp>
        <p:nvSpPr>
          <p:cNvPr id="282" name="Google Shape;282;p23"/>
          <p:cNvSpPr txBox="1"/>
          <p:nvPr/>
        </p:nvSpPr>
        <p:spPr>
          <a:xfrm>
            <a:off x="1154296" y="960583"/>
            <a:ext cx="3381007" cy="250190"/>
          </a:xfrm>
          <a:prstGeom prst="rect">
            <a:avLst/>
          </a:prstGeom>
          <a:noFill/>
          <a:ln>
            <a:noFill/>
          </a:ln>
        </p:spPr>
        <p:txBody>
          <a:bodyPr anchorCtr="0" anchor="t" bIns="0" lIns="0" spcFirstLastPara="1" rIns="0" wrap="square" tIns="0">
            <a:spAutoFit/>
          </a:bodyPr>
          <a:lstStyle/>
          <a:p>
            <a:pPr indent="0" lvl="0" marL="0" marR="0" rtl="0" algn="l">
              <a:lnSpc>
                <a:spcPct val="139928"/>
              </a:lnSpc>
              <a:spcBef>
                <a:spcPts val="0"/>
              </a:spcBef>
              <a:spcAft>
                <a:spcPts val="0"/>
              </a:spcAft>
              <a:buNone/>
            </a:pPr>
            <a:r>
              <a:rPr b="0" i="0" lang="en-US" sz="1400" u="none" cap="none" strike="noStrike">
                <a:solidFill>
                  <a:srgbClr val="272525"/>
                </a:solidFill>
                <a:latin typeface="Roboto"/>
                <a:ea typeface="Roboto"/>
                <a:cs typeface="Roboto"/>
                <a:sym typeface="Roboto"/>
              </a:rPr>
              <a:t>2021 CONTENT STRATEGY PLANNING</a:t>
            </a:r>
            <a:endParaRPr/>
          </a:p>
        </p:txBody>
      </p:sp>
      <p:pic>
        <p:nvPicPr>
          <p:cNvPr id="283" name="Google Shape;283;p23"/>
          <p:cNvPicPr preferRelativeResize="0"/>
          <p:nvPr/>
        </p:nvPicPr>
        <p:blipFill rotWithShape="1">
          <a:blip r:embed="rId3">
            <a:alphaModFix/>
          </a:blip>
          <a:srcRect b="6972" l="37089" r="11739" t="0"/>
          <a:stretch/>
        </p:blipFill>
        <p:spPr>
          <a:xfrm>
            <a:off x="9497062" y="4663625"/>
            <a:ext cx="7614409" cy="4343126"/>
          </a:xfrm>
          <a:prstGeom prst="rect">
            <a:avLst/>
          </a:prstGeom>
          <a:noFill/>
          <a:ln>
            <a:noFill/>
          </a:ln>
        </p:spPr>
      </p:pic>
      <p:grpSp>
        <p:nvGrpSpPr>
          <p:cNvPr id="284" name="Google Shape;284;p23"/>
          <p:cNvGrpSpPr/>
          <p:nvPr/>
        </p:nvGrpSpPr>
        <p:grpSpPr>
          <a:xfrm>
            <a:off x="1028700" y="4177661"/>
            <a:ext cx="8115300" cy="5113673"/>
            <a:chOff x="0" y="0"/>
            <a:chExt cx="10820400" cy="6818231"/>
          </a:xfrm>
        </p:grpSpPr>
        <p:pic>
          <p:nvPicPr>
            <p:cNvPr id="285" name="Google Shape;285;p23"/>
            <p:cNvPicPr preferRelativeResize="0"/>
            <p:nvPr/>
          </p:nvPicPr>
          <p:blipFill rotWithShape="1">
            <a:blip r:embed="rId4">
              <a:alphaModFix/>
            </a:blip>
            <a:srcRect b="4793" l="55822" r="2657" t="16252"/>
            <a:stretch/>
          </p:blipFill>
          <p:spPr>
            <a:xfrm>
              <a:off x="2805809" y="3531963"/>
              <a:ext cx="8014591" cy="3286268"/>
            </a:xfrm>
            <a:prstGeom prst="rect">
              <a:avLst/>
            </a:prstGeom>
            <a:noFill/>
            <a:ln>
              <a:noFill/>
            </a:ln>
          </p:spPr>
        </p:pic>
        <p:pic>
          <p:nvPicPr>
            <p:cNvPr id="286" name="Google Shape;286;p23"/>
            <p:cNvPicPr preferRelativeResize="0"/>
            <p:nvPr/>
          </p:nvPicPr>
          <p:blipFill rotWithShape="1">
            <a:blip r:embed="rId4">
              <a:alphaModFix/>
            </a:blip>
            <a:srcRect b="0" l="0" r="43968" t="0"/>
            <a:stretch/>
          </p:blipFill>
          <p:spPr>
            <a:xfrm>
              <a:off x="0" y="0"/>
              <a:ext cx="10815797" cy="4162314"/>
            </a:xfrm>
            <a:prstGeom prst="rect">
              <a:avLst/>
            </a:prstGeom>
            <a:noFill/>
            <a:ln>
              <a:noFill/>
            </a:ln>
          </p:spPr>
        </p:pic>
        <p:pic>
          <p:nvPicPr>
            <p:cNvPr id="287" name="Google Shape;287;p23"/>
            <p:cNvPicPr preferRelativeResize="0"/>
            <p:nvPr/>
          </p:nvPicPr>
          <p:blipFill rotWithShape="1">
            <a:blip r:embed="rId4">
              <a:alphaModFix/>
            </a:blip>
            <a:srcRect b="10352" l="0" r="85464" t="19806"/>
            <a:stretch/>
          </p:blipFill>
          <p:spPr>
            <a:xfrm>
              <a:off x="0" y="3679459"/>
              <a:ext cx="2805809" cy="2906961"/>
            </a:xfrm>
            <a:prstGeom prst="rect">
              <a:avLst/>
            </a:prstGeom>
            <a:noFill/>
            <a:ln>
              <a:noFill/>
            </a:ln>
          </p:spPr>
        </p:pic>
      </p:grpSp>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24"/>
          <p:cNvPicPr preferRelativeResize="0"/>
          <p:nvPr/>
        </p:nvPicPr>
        <p:blipFill rotWithShape="1">
          <a:blip r:embed="rId3">
            <a:alphaModFix/>
          </a:blip>
          <a:srcRect b="0" l="0" r="0" t="0"/>
          <a:stretch/>
        </p:blipFill>
        <p:spPr>
          <a:xfrm>
            <a:off x="1028700" y="1784090"/>
            <a:ext cx="10417017" cy="7474210"/>
          </a:xfrm>
          <a:prstGeom prst="rect">
            <a:avLst/>
          </a:prstGeom>
          <a:noFill/>
          <a:ln>
            <a:noFill/>
          </a:ln>
        </p:spPr>
      </p:pic>
      <p:grpSp>
        <p:nvGrpSpPr>
          <p:cNvPr id="293" name="Google Shape;293;p24"/>
          <p:cNvGrpSpPr/>
          <p:nvPr/>
        </p:nvGrpSpPr>
        <p:grpSpPr>
          <a:xfrm>
            <a:off x="11935740" y="2639208"/>
            <a:ext cx="5323560" cy="4922859"/>
            <a:chOff x="0" y="-114300"/>
            <a:chExt cx="7098080" cy="6563812"/>
          </a:xfrm>
        </p:grpSpPr>
        <p:sp>
          <p:nvSpPr>
            <p:cNvPr id="294" name="Google Shape;294;p24"/>
            <p:cNvSpPr txBox="1"/>
            <p:nvPr/>
          </p:nvSpPr>
          <p:spPr>
            <a:xfrm>
              <a:off x="0" y="2079149"/>
              <a:ext cx="7098080" cy="1276773"/>
            </a:xfrm>
            <a:prstGeom prst="rect">
              <a:avLst/>
            </a:prstGeom>
            <a:noFill/>
            <a:ln>
              <a:noFill/>
            </a:ln>
          </p:spPr>
          <p:txBody>
            <a:bodyPr anchorCtr="0" anchor="t" bIns="0" lIns="0" spcFirstLastPara="1" rIns="0" wrap="square" tIns="0">
              <a:spAutoFit/>
            </a:bodyPr>
            <a:lstStyle/>
            <a:p>
              <a:pPr indent="0" lvl="0" marL="0" marR="0" rtl="0" algn="l">
                <a:lnSpc>
                  <a:spcPct val="139964"/>
                </a:lnSpc>
                <a:spcBef>
                  <a:spcPts val="0"/>
                </a:spcBef>
                <a:spcAft>
                  <a:spcPts val="0"/>
                </a:spcAft>
                <a:buNone/>
              </a:pPr>
              <a:r>
                <a:rPr b="1" i="0" lang="en-US" sz="2800" u="none" cap="none" strike="noStrike">
                  <a:solidFill>
                    <a:srgbClr val="272525"/>
                  </a:solidFill>
                  <a:latin typeface="Roboto"/>
                  <a:ea typeface="Roboto"/>
                  <a:cs typeface="Roboto"/>
                  <a:sym typeface="Roboto"/>
                </a:rPr>
                <a:t>Where did we get the most enrollments?</a:t>
              </a:r>
              <a:endParaRPr/>
            </a:p>
          </p:txBody>
        </p:sp>
        <p:sp>
          <p:nvSpPr>
            <p:cNvPr id="295" name="Google Shape;295;p24"/>
            <p:cNvSpPr txBox="1"/>
            <p:nvPr/>
          </p:nvSpPr>
          <p:spPr>
            <a:xfrm>
              <a:off x="0" y="3679642"/>
              <a:ext cx="7098080" cy="2769870"/>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b="0" i="0" lang="en-US" sz="2400" u="none" cap="none" strike="noStrike">
                  <a:solidFill>
                    <a:srgbClr val="272525"/>
                  </a:solidFill>
                  <a:latin typeface="Roboto"/>
                  <a:ea typeface="Roboto"/>
                  <a:cs typeface="Roboto"/>
                  <a:sym typeface="Roboto"/>
                </a:rPr>
                <a:t>The eastern seaboard accounts for approximately 42% of all enrolled students. </a:t>
              </a:r>
              <a:endParaRPr/>
            </a:p>
          </p:txBody>
        </p:sp>
        <p:sp>
          <p:nvSpPr>
            <p:cNvPr id="296" name="Google Shape;296;p24"/>
            <p:cNvSpPr txBox="1"/>
            <p:nvPr/>
          </p:nvSpPr>
          <p:spPr>
            <a:xfrm>
              <a:off x="0" y="-114300"/>
              <a:ext cx="6973602" cy="1408853"/>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1" lang="en-US" sz="6400" u="none" cap="none" strike="noStrike">
                  <a:solidFill>
                    <a:srgbClr val="608DA6"/>
                  </a:solidFill>
                  <a:latin typeface="Libre Baskerville"/>
                  <a:ea typeface="Libre Baskerville"/>
                  <a:cs typeface="Libre Baskerville"/>
                  <a:sym typeface="Libre Baskerville"/>
                </a:rPr>
                <a:t>Regionally</a:t>
              </a:r>
              <a:endParaRPr i="1"/>
            </a:p>
          </p:txBody>
        </p:sp>
      </p:grpSp>
      <p:sp>
        <p:nvSpPr>
          <p:cNvPr id="297" name="Google Shape;297;p24"/>
          <p:cNvSpPr txBox="1"/>
          <p:nvPr/>
        </p:nvSpPr>
        <p:spPr>
          <a:xfrm>
            <a:off x="1154296" y="960583"/>
            <a:ext cx="3381007" cy="250190"/>
          </a:xfrm>
          <a:prstGeom prst="rect">
            <a:avLst/>
          </a:prstGeom>
          <a:noFill/>
          <a:ln>
            <a:noFill/>
          </a:ln>
        </p:spPr>
        <p:txBody>
          <a:bodyPr anchorCtr="0" anchor="t" bIns="0" lIns="0" spcFirstLastPara="1" rIns="0" wrap="square" tIns="0">
            <a:spAutoFit/>
          </a:bodyPr>
          <a:lstStyle/>
          <a:p>
            <a:pPr indent="0" lvl="0" marL="0" marR="0" rtl="0" algn="l">
              <a:lnSpc>
                <a:spcPct val="139928"/>
              </a:lnSpc>
              <a:spcBef>
                <a:spcPts val="0"/>
              </a:spcBef>
              <a:spcAft>
                <a:spcPts val="0"/>
              </a:spcAft>
              <a:buNone/>
            </a:pPr>
            <a:r>
              <a:rPr b="0" i="0" lang="en-US" sz="1400" u="none" cap="none" strike="noStrike">
                <a:solidFill>
                  <a:srgbClr val="272525"/>
                </a:solidFill>
                <a:latin typeface="Roboto"/>
                <a:ea typeface="Roboto"/>
                <a:cs typeface="Roboto"/>
                <a:sym typeface="Roboto"/>
              </a:rPr>
              <a:t>ITEC-660 BUSINESS INTELLIGENCE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5"/>
          <p:cNvSpPr txBox="1"/>
          <p:nvPr/>
        </p:nvSpPr>
        <p:spPr>
          <a:xfrm>
            <a:off x="1028700" y="4802105"/>
            <a:ext cx="4723430" cy="1440096"/>
          </a:xfrm>
          <a:prstGeom prst="rect">
            <a:avLst/>
          </a:prstGeom>
          <a:noFill/>
          <a:ln>
            <a:noFill/>
          </a:ln>
        </p:spPr>
        <p:txBody>
          <a:bodyPr anchorCtr="0" anchor="t" bIns="0" lIns="0" spcFirstLastPara="1" rIns="0" wrap="square" tIns="0">
            <a:spAutoFit/>
          </a:bodyPr>
          <a:lstStyle/>
          <a:p>
            <a:pPr indent="0" lvl="0" marL="0" marR="0" rtl="0" algn="l">
              <a:lnSpc>
                <a:spcPct val="120010"/>
              </a:lnSpc>
              <a:spcBef>
                <a:spcPts val="0"/>
              </a:spcBef>
              <a:spcAft>
                <a:spcPts val="0"/>
              </a:spcAft>
              <a:buNone/>
            </a:pPr>
            <a:r>
              <a:rPr b="0" i="0" lang="en-US" sz="9465" u="none" cap="none" strike="noStrike">
                <a:solidFill>
                  <a:srgbClr val="F48E30"/>
                </a:solidFill>
                <a:latin typeface="Libre Baskerville"/>
                <a:ea typeface="Libre Baskerville"/>
                <a:cs typeface="Libre Baskerville"/>
                <a:sym typeface="Libre Baskerville"/>
              </a:rPr>
              <a:t>$10,466</a:t>
            </a:r>
            <a:endParaRPr/>
          </a:p>
        </p:txBody>
      </p:sp>
      <p:sp>
        <p:nvSpPr>
          <p:cNvPr id="303" name="Google Shape;303;p25"/>
          <p:cNvSpPr txBox="1"/>
          <p:nvPr/>
        </p:nvSpPr>
        <p:spPr>
          <a:xfrm>
            <a:off x="1028700" y="4802105"/>
            <a:ext cx="4723430" cy="1440096"/>
          </a:xfrm>
          <a:prstGeom prst="rect">
            <a:avLst/>
          </a:prstGeom>
          <a:noFill/>
          <a:ln>
            <a:noFill/>
          </a:ln>
        </p:spPr>
        <p:txBody>
          <a:bodyPr anchorCtr="0" anchor="t" bIns="0" lIns="0" spcFirstLastPara="1" rIns="0" wrap="square" tIns="0">
            <a:spAutoFit/>
          </a:bodyPr>
          <a:lstStyle/>
          <a:p>
            <a:pPr indent="0" lvl="0" marL="0" marR="0" rtl="0" algn="l">
              <a:lnSpc>
                <a:spcPct val="120010"/>
              </a:lnSpc>
              <a:spcBef>
                <a:spcPts val="0"/>
              </a:spcBef>
              <a:spcAft>
                <a:spcPts val="0"/>
              </a:spcAft>
              <a:buNone/>
            </a:pPr>
            <a:r>
              <a:rPr b="0" i="0" lang="en-US" sz="9465" u="none" cap="none" strike="noStrike">
                <a:solidFill>
                  <a:srgbClr val="F48E30"/>
                </a:solidFill>
                <a:latin typeface="Libre Baskerville"/>
                <a:ea typeface="Libre Baskerville"/>
                <a:cs typeface="Libre Baskerville"/>
                <a:sym typeface="Libre Baskerville"/>
              </a:rPr>
              <a:t>$10,466</a:t>
            </a:r>
            <a:endParaRPr/>
          </a:p>
        </p:txBody>
      </p:sp>
      <p:sp>
        <p:nvSpPr>
          <p:cNvPr id="304" name="Google Shape;304;p25"/>
          <p:cNvSpPr txBox="1"/>
          <p:nvPr/>
        </p:nvSpPr>
        <p:spPr>
          <a:xfrm>
            <a:off x="3835774" y="4802105"/>
            <a:ext cx="4723430" cy="1440096"/>
          </a:xfrm>
          <a:prstGeom prst="rect">
            <a:avLst/>
          </a:prstGeom>
          <a:noFill/>
          <a:ln>
            <a:noFill/>
          </a:ln>
        </p:spPr>
        <p:txBody>
          <a:bodyPr anchorCtr="0" anchor="t" bIns="0" lIns="0" spcFirstLastPara="1" rIns="0" wrap="square" tIns="0">
            <a:spAutoFit/>
          </a:bodyPr>
          <a:lstStyle/>
          <a:p>
            <a:pPr indent="0" lvl="0" marL="0" marR="0" rtl="0" algn="r">
              <a:lnSpc>
                <a:spcPct val="120010"/>
              </a:lnSpc>
              <a:spcBef>
                <a:spcPts val="0"/>
              </a:spcBef>
              <a:spcAft>
                <a:spcPts val="0"/>
              </a:spcAft>
              <a:buNone/>
            </a:pPr>
            <a:r>
              <a:rPr b="0" i="0" lang="en-US" sz="9465" u="none" cap="none" strike="noStrike">
                <a:solidFill>
                  <a:srgbClr val="608DA6"/>
                </a:solidFill>
                <a:latin typeface="Libre Baskerville"/>
                <a:ea typeface="Libre Baskerville"/>
                <a:cs typeface="Libre Baskerville"/>
                <a:sym typeface="Libre Baskerville"/>
              </a:rPr>
              <a:t>1</a:t>
            </a:r>
            <a:endParaRPr/>
          </a:p>
        </p:txBody>
      </p:sp>
      <p:sp>
        <p:nvSpPr>
          <p:cNvPr id="305" name="Google Shape;305;p25"/>
          <p:cNvSpPr txBox="1"/>
          <p:nvPr/>
        </p:nvSpPr>
        <p:spPr>
          <a:xfrm>
            <a:off x="3835774" y="4802105"/>
            <a:ext cx="4723430" cy="1440096"/>
          </a:xfrm>
          <a:prstGeom prst="rect">
            <a:avLst/>
          </a:prstGeom>
          <a:noFill/>
          <a:ln>
            <a:noFill/>
          </a:ln>
        </p:spPr>
        <p:txBody>
          <a:bodyPr anchorCtr="0" anchor="t" bIns="0" lIns="0" spcFirstLastPara="1" rIns="0" wrap="square" tIns="0">
            <a:spAutoFit/>
          </a:bodyPr>
          <a:lstStyle/>
          <a:p>
            <a:pPr indent="0" lvl="0" marL="0" marR="0" rtl="0" algn="r">
              <a:lnSpc>
                <a:spcPct val="120010"/>
              </a:lnSpc>
              <a:spcBef>
                <a:spcPts val="0"/>
              </a:spcBef>
              <a:spcAft>
                <a:spcPts val="0"/>
              </a:spcAft>
              <a:buNone/>
            </a:pPr>
            <a:r>
              <a:rPr b="0" i="0" lang="en-US" sz="9465" u="none" cap="none" strike="noStrike">
                <a:solidFill>
                  <a:srgbClr val="608DA6"/>
                </a:solidFill>
                <a:latin typeface="Libre Baskerville"/>
                <a:ea typeface="Libre Baskerville"/>
                <a:cs typeface="Libre Baskerville"/>
                <a:sym typeface="Libre Baskerville"/>
              </a:rPr>
              <a:t>1</a:t>
            </a:r>
            <a:endParaRPr/>
          </a:p>
        </p:txBody>
      </p:sp>
      <p:sp>
        <p:nvSpPr>
          <p:cNvPr id="306" name="Google Shape;306;p25"/>
          <p:cNvSpPr txBox="1"/>
          <p:nvPr/>
        </p:nvSpPr>
        <p:spPr>
          <a:xfrm>
            <a:off x="3835774" y="4802105"/>
            <a:ext cx="4723430" cy="1440096"/>
          </a:xfrm>
          <a:prstGeom prst="rect">
            <a:avLst/>
          </a:prstGeom>
          <a:noFill/>
          <a:ln>
            <a:noFill/>
          </a:ln>
        </p:spPr>
        <p:txBody>
          <a:bodyPr anchorCtr="0" anchor="t" bIns="0" lIns="0" spcFirstLastPara="1" rIns="0" wrap="square" tIns="0">
            <a:spAutoFit/>
          </a:bodyPr>
          <a:lstStyle/>
          <a:p>
            <a:pPr indent="0" lvl="0" marL="0" marR="0" rtl="0" algn="r">
              <a:lnSpc>
                <a:spcPct val="120010"/>
              </a:lnSpc>
              <a:spcBef>
                <a:spcPts val="0"/>
              </a:spcBef>
              <a:spcAft>
                <a:spcPts val="0"/>
              </a:spcAft>
              <a:buNone/>
            </a:pPr>
            <a:r>
              <a:rPr b="0" i="0" lang="en-US" sz="9465" u="none" cap="none" strike="noStrike">
                <a:solidFill>
                  <a:srgbClr val="608DA6"/>
                </a:solidFill>
                <a:latin typeface="Libre Baskerville"/>
                <a:ea typeface="Libre Baskerville"/>
                <a:cs typeface="Libre Baskerville"/>
                <a:sym typeface="Libre Baskerville"/>
              </a:rPr>
              <a:t>1</a:t>
            </a:r>
            <a:endParaRPr/>
          </a:p>
        </p:txBody>
      </p:sp>
      <p:sp>
        <p:nvSpPr>
          <p:cNvPr id="307" name="Google Shape;307;p25"/>
          <p:cNvSpPr txBox="1"/>
          <p:nvPr/>
        </p:nvSpPr>
        <p:spPr>
          <a:xfrm>
            <a:off x="3835774" y="4802105"/>
            <a:ext cx="4723430" cy="1440096"/>
          </a:xfrm>
          <a:prstGeom prst="rect">
            <a:avLst/>
          </a:prstGeom>
          <a:noFill/>
          <a:ln>
            <a:noFill/>
          </a:ln>
        </p:spPr>
        <p:txBody>
          <a:bodyPr anchorCtr="0" anchor="t" bIns="0" lIns="0" spcFirstLastPara="1" rIns="0" wrap="square" tIns="0">
            <a:spAutoFit/>
          </a:bodyPr>
          <a:lstStyle/>
          <a:p>
            <a:pPr indent="0" lvl="0" marL="0" marR="0" rtl="0" algn="r">
              <a:lnSpc>
                <a:spcPct val="120010"/>
              </a:lnSpc>
              <a:spcBef>
                <a:spcPts val="0"/>
              </a:spcBef>
              <a:spcAft>
                <a:spcPts val="0"/>
              </a:spcAft>
              <a:buNone/>
            </a:pPr>
            <a:r>
              <a:rPr b="0" i="0" lang="en-US" sz="9465" u="none" cap="none" strike="noStrike">
                <a:solidFill>
                  <a:srgbClr val="608DA6"/>
                </a:solidFill>
                <a:latin typeface="Libre Baskerville"/>
                <a:ea typeface="Libre Baskerville"/>
                <a:cs typeface="Libre Baskerville"/>
                <a:sym typeface="Libre Baskerville"/>
              </a:rPr>
              <a:t>1</a:t>
            </a:r>
            <a:endParaRPr/>
          </a:p>
        </p:txBody>
      </p:sp>
      <p:sp>
        <p:nvSpPr>
          <p:cNvPr id="308" name="Google Shape;308;p25"/>
          <p:cNvSpPr txBox="1"/>
          <p:nvPr/>
        </p:nvSpPr>
        <p:spPr>
          <a:xfrm>
            <a:off x="9765926" y="4802105"/>
            <a:ext cx="4723430" cy="1440096"/>
          </a:xfrm>
          <a:prstGeom prst="rect">
            <a:avLst/>
          </a:prstGeom>
          <a:noFill/>
          <a:ln>
            <a:noFill/>
          </a:ln>
        </p:spPr>
        <p:txBody>
          <a:bodyPr anchorCtr="0" anchor="t" bIns="0" lIns="0" spcFirstLastPara="1" rIns="0" wrap="square" tIns="0">
            <a:spAutoFit/>
          </a:bodyPr>
          <a:lstStyle/>
          <a:p>
            <a:pPr indent="0" lvl="0" marL="0" marR="0" rtl="0" algn="l">
              <a:lnSpc>
                <a:spcPct val="120010"/>
              </a:lnSpc>
              <a:spcBef>
                <a:spcPts val="0"/>
              </a:spcBef>
              <a:spcAft>
                <a:spcPts val="0"/>
              </a:spcAft>
              <a:buNone/>
            </a:pPr>
            <a:r>
              <a:rPr b="0" i="0" lang="en-US" sz="9465" u="none" cap="none" strike="noStrike">
                <a:solidFill>
                  <a:srgbClr val="F48E30"/>
                </a:solidFill>
                <a:latin typeface="Libre Baskerville"/>
                <a:ea typeface="Libre Baskerville"/>
                <a:cs typeface="Libre Baskerville"/>
                <a:sym typeface="Libre Baskerville"/>
              </a:rPr>
              <a:t>$8,354</a:t>
            </a:r>
            <a:endParaRPr/>
          </a:p>
        </p:txBody>
      </p:sp>
      <p:sp>
        <p:nvSpPr>
          <p:cNvPr id="309" name="Google Shape;309;p25"/>
          <p:cNvSpPr txBox="1"/>
          <p:nvPr/>
        </p:nvSpPr>
        <p:spPr>
          <a:xfrm>
            <a:off x="1028700" y="7162408"/>
            <a:ext cx="4723430" cy="1440096"/>
          </a:xfrm>
          <a:prstGeom prst="rect">
            <a:avLst/>
          </a:prstGeom>
          <a:noFill/>
          <a:ln>
            <a:noFill/>
          </a:ln>
        </p:spPr>
        <p:txBody>
          <a:bodyPr anchorCtr="0" anchor="t" bIns="0" lIns="0" spcFirstLastPara="1" rIns="0" wrap="square" tIns="0">
            <a:spAutoFit/>
          </a:bodyPr>
          <a:lstStyle/>
          <a:p>
            <a:pPr indent="0" lvl="0" marL="0" marR="0" rtl="0" algn="l">
              <a:lnSpc>
                <a:spcPct val="120010"/>
              </a:lnSpc>
              <a:spcBef>
                <a:spcPts val="0"/>
              </a:spcBef>
              <a:spcAft>
                <a:spcPts val="0"/>
              </a:spcAft>
              <a:buNone/>
            </a:pPr>
            <a:r>
              <a:rPr b="0" i="0" lang="en-US" sz="9465" u="none" cap="none" strike="noStrike">
                <a:solidFill>
                  <a:srgbClr val="F48E30"/>
                </a:solidFill>
                <a:latin typeface="Libre Baskerville"/>
                <a:ea typeface="Libre Baskerville"/>
                <a:cs typeface="Libre Baskerville"/>
                <a:sym typeface="Libre Baskerville"/>
              </a:rPr>
              <a:t>$8,051</a:t>
            </a:r>
            <a:endParaRPr/>
          </a:p>
        </p:txBody>
      </p:sp>
      <p:sp>
        <p:nvSpPr>
          <p:cNvPr id="310" name="Google Shape;310;p25"/>
          <p:cNvSpPr txBox="1"/>
          <p:nvPr/>
        </p:nvSpPr>
        <p:spPr>
          <a:xfrm>
            <a:off x="3835774" y="7162408"/>
            <a:ext cx="4723430" cy="1440096"/>
          </a:xfrm>
          <a:prstGeom prst="rect">
            <a:avLst/>
          </a:prstGeom>
          <a:noFill/>
          <a:ln>
            <a:noFill/>
          </a:ln>
        </p:spPr>
        <p:txBody>
          <a:bodyPr anchorCtr="0" anchor="t" bIns="0" lIns="0" spcFirstLastPara="1" rIns="0" wrap="square" tIns="0">
            <a:spAutoFit/>
          </a:bodyPr>
          <a:lstStyle/>
          <a:p>
            <a:pPr indent="0" lvl="0" marL="0" marR="0" rtl="0" algn="r">
              <a:lnSpc>
                <a:spcPct val="120010"/>
              </a:lnSpc>
              <a:spcBef>
                <a:spcPts val="0"/>
              </a:spcBef>
              <a:spcAft>
                <a:spcPts val="0"/>
              </a:spcAft>
              <a:buNone/>
            </a:pPr>
            <a:r>
              <a:rPr b="0" i="0" lang="en-US" sz="9465" u="none" cap="none" strike="noStrike">
                <a:solidFill>
                  <a:srgbClr val="608DA6"/>
                </a:solidFill>
                <a:latin typeface="Libre Baskerville"/>
                <a:ea typeface="Libre Baskerville"/>
                <a:cs typeface="Libre Baskerville"/>
                <a:sym typeface="Libre Baskerville"/>
              </a:rPr>
              <a:t>2</a:t>
            </a:r>
            <a:endParaRPr/>
          </a:p>
        </p:txBody>
      </p:sp>
      <p:sp>
        <p:nvSpPr>
          <p:cNvPr id="311" name="Google Shape;311;p25"/>
          <p:cNvSpPr txBox="1"/>
          <p:nvPr/>
        </p:nvSpPr>
        <p:spPr>
          <a:xfrm>
            <a:off x="3835774" y="7162408"/>
            <a:ext cx="4723430" cy="1440096"/>
          </a:xfrm>
          <a:prstGeom prst="rect">
            <a:avLst/>
          </a:prstGeom>
          <a:noFill/>
          <a:ln>
            <a:noFill/>
          </a:ln>
        </p:spPr>
        <p:txBody>
          <a:bodyPr anchorCtr="0" anchor="t" bIns="0" lIns="0" spcFirstLastPara="1" rIns="0" wrap="square" tIns="0">
            <a:spAutoFit/>
          </a:bodyPr>
          <a:lstStyle/>
          <a:p>
            <a:pPr indent="0" lvl="0" marL="0" marR="0" rtl="0" algn="r">
              <a:lnSpc>
                <a:spcPct val="120010"/>
              </a:lnSpc>
              <a:spcBef>
                <a:spcPts val="0"/>
              </a:spcBef>
              <a:spcAft>
                <a:spcPts val="0"/>
              </a:spcAft>
              <a:buNone/>
            </a:pPr>
            <a:r>
              <a:rPr b="0" i="0" lang="en-US" sz="9465" u="none" cap="none" strike="noStrike">
                <a:solidFill>
                  <a:srgbClr val="608DA6"/>
                </a:solidFill>
                <a:latin typeface="Libre Baskerville"/>
                <a:ea typeface="Libre Baskerville"/>
                <a:cs typeface="Libre Baskerville"/>
                <a:sym typeface="Libre Baskerville"/>
              </a:rPr>
              <a:t>2</a:t>
            </a:r>
            <a:endParaRPr/>
          </a:p>
        </p:txBody>
      </p:sp>
      <p:sp>
        <p:nvSpPr>
          <p:cNvPr id="312" name="Google Shape;312;p25"/>
          <p:cNvSpPr txBox="1"/>
          <p:nvPr/>
        </p:nvSpPr>
        <p:spPr>
          <a:xfrm>
            <a:off x="3835774" y="7162408"/>
            <a:ext cx="4723430" cy="1440096"/>
          </a:xfrm>
          <a:prstGeom prst="rect">
            <a:avLst/>
          </a:prstGeom>
          <a:noFill/>
          <a:ln>
            <a:noFill/>
          </a:ln>
        </p:spPr>
        <p:txBody>
          <a:bodyPr anchorCtr="0" anchor="t" bIns="0" lIns="0" spcFirstLastPara="1" rIns="0" wrap="square" tIns="0">
            <a:spAutoFit/>
          </a:bodyPr>
          <a:lstStyle/>
          <a:p>
            <a:pPr indent="0" lvl="0" marL="0" marR="0" rtl="0" algn="r">
              <a:lnSpc>
                <a:spcPct val="120010"/>
              </a:lnSpc>
              <a:spcBef>
                <a:spcPts val="0"/>
              </a:spcBef>
              <a:spcAft>
                <a:spcPts val="0"/>
              </a:spcAft>
              <a:buNone/>
            </a:pPr>
            <a:r>
              <a:rPr b="0" i="0" lang="en-US" sz="9465" u="none" cap="none" strike="noStrike">
                <a:solidFill>
                  <a:srgbClr val="608DA6"/>
                </a:solidFill>
                <a:latin typeface="Libre Baskerville"/>
                <a:ea typeface="Libre Baskerville"/>
                <a:cs typeface="Libre Baskerville"/>
                <a:sym typeface="Libre Baskerville"/>
              </a:rPr>
              <a:t>2</a:t>
            </a:r>
            <a:endParaRPr/>
          </a:p>
        </p:txBody>
      </p:sp>
      <p:sp>
        <p:nvSpPr>
          <p:cNvPr id="313" name="Google Shape;313;p25"/>
          <p:cNvSpPr txBox="1"/>
          <p:nvPr/>
        </p:nvSpPr>
        <p:spPr>
          <a:xfrm>
            <a:off x="3835774" y="7162408"/>
            <a:ext cx="4723430" cy="1440096"/>
          </a:xfrm>
          <a:prstGeom prst="rect">
            <a:avLst/>
          </a:prstGeom>
          <a:noFill/>
          <a:ln>
            <a:noFill/>
          </a:ln>
        </p:spPr>
        <p:txBody>
          <a:bodyPr anchorCtr="0" anchor="t" bIns="0" lIns="0" spcFirstLastPara="1" rIns="0" wrap="square" tIns="0">
            <a:spAutoFit/>
          </a:bodyPr>
          <a:lstStyle/>
          <a:p>
            <a:pPr indent="0" lvl="0" marL="0" marR="0" rtl="0" algn="r">
              <a:lnSpc>
                <a:spcPct val="120010"/>
              </a:lnSpc>
              <a:spcBef>
                <a:spcPts val="0"/>
              </a:spcBef>
              <a:spcAft>
                <a:spcPts val="0"/>
              </a:spcAft>
              <a:buNone/>
            </a:pPr>
            <a:r>
              <a:rPr b="0" i="0" lang="en-US" sz="9465" u="none" cap="none" strike="noStrike">
                <a:solidFill>
                  <a:srgbClr val="608DA6"/>
                </a:solidFill>
                <a:latin typeface="Libre Baskerville"/>
                <a:ea typeface="Libre Baskerville"/>
                <a:cs typeface="Libre Baskerville"/>
                <a:sym typeface="Libre Baskerville"/>
              </a:rPr>
              <a:t>2</a:t>
            </a:r>
            <a:endParaRPr/>
          </a:p>
        </p:txBody>
      </p:sp>
      <p:sp>
        <p:nvSpPr>
          <p:cNvPr id="314" name="Google Shape;314;p25"/>
          <p:cNvSpPr txBox="1"/>
          <p:nvPr/>
        </p:nvSpPr>
        <p:spPr>
          <a:xfrm>
            <a:off x="9765926" y="7162408"/>
            <a:ext cx="4723430" cy="1440096"/>
          </a:xfrm>
          <a:prstGeom prst="rect">
            <a:avLst/>
          </a:prstGeom>
          <a:noFill/>
          <a:ln>
            <a:noFill/>
          </a:ln>
        </p:spPr>
        <p:txBody>
          <a:bodyPr anchorCtr="0" anchor="t" bIns="0" lIns="0" spcFirstLastPara="1" rIns="0" wrap="square" tIns="0">
            <a:spAutoFit/>
          </a:bodyPr>
          <a:lstStyle/>
          <a:p>
            <a:pPr indent="0" lvl="0" marL="0" marR="0" rtl="0" algn="l">
              <a:lnSpc>
                <a:spcPct val="120010"/>
              </a:lnSpc>
              <a:spcBef>
                <a:spcPts val="0"/>
              </a:spcBef>
              <a:spcAft>
                <a:spcPts val="0"/>
              </a:spcAft>
              <a:buNone/>
            </a:pPr>
            <a:r>
              <a:rPr b="0" i="0" lang="en-US" sz="9465" u="none" cap="none" strike="noStrike">
                <a:solidFill>
                  <a:srgbClr val="F48E30"/>
                </a:solidFill>
                <a:latin typeface="Libre Baskerville"/>
                <a:ea typeface="Libre Baskerville"/>
                <a:cs typeface="Libre Baskerville"/>
                <a:sym typeface="Libre Baskerville"/>
              </a:rPr>
              <a:t>$7,804</a:t>
            </a:r>
            <a:endParaRPr/>
          </a:p>
        </p:txBody>
      </p:sp>
      <p:sp>
        <p:nvSpPr>
          <p:cNvPr id="315" name="Google Shape;315;p25"/>
          <p:cNvSpPr txBox="1"/>
          <p:nvPr/>
        </p:nvSpPr>
        <p:spPr>
          <a:xfrm>
            <a:off x="1028700" y="6364518"/>
            <a:ext cx="4723430" cy="365760"/>
          </a:xfrm>
          <a:prstGeom prst="rect">
            <a:avLst/>
          </a:prstGeom>
          <a:noFill/>
          <a:ln>
            <a:noFill/>
          </a:ln>
        </p:spPr>
        <p:txBody>
          <a:bodyPr anchorCtr="0" anchor="t" bIns="0" lIns="0" spcFirstLastPara="1" rIns="0" wrap="square" tIns="0">
            <a:spAutoFit/>
          </a:bodyPr>
          <a:lstStyle/>
          <a:p>
            <a:pPr indent="0" lvl="0" marL="0" marR="0" rtl="0" algn="l">
              <a:lnSpc>
                <a:spcPct val="140019"/>
              </a:lnSpc>
              <a:spcBef>
                <a:spcPts val="0"/>
              </a:spcBef>
              <a:spcAft>
                <a:spcPts val="0"/>
              </a:spcAft>
              <a:buNone/>
            </a:pPr>
            <a:r>
              <a:rPr b="1" i="0" lang="en-US" sz="2099" u="none" cap="none" strike="noStrike">
                <a:solidFill>
                  <a:srgbClr val="272525"/>
                </a:solidFill>
                <a:latin typeface="Roboto"/>
                <a:ea typeface="Roboto"/>
                <a:cs typeface="Roboto"/>
                <a:sym typeface="Roboto"/>
              </a:rPr>
              <a:t>Dollars Spent in Kansas </a:t>
            </a:r>
            <a:endParaRPr/>
          </a:p>
        </p:txBody>
      </p:sp>
      <p:sp>
        <p:nvSpPr>
          <p:cNvPr id="316" name="Google Shape;316;p25"/>
          <p:cNvSpPr txBox="1"/>
          <p:nvPr/>
        </p:nvSpPr>
        <p:spPr>
          <a:xfrm>
            <a:off x="1028700" y="6364518"/>
            <a:ext cx="4723430" cy="365760"/>
          </a:xfrm>
          <a:prstGeom prst="rect">
            <a:avLst/>
          </a:prstGeom>
          <a:noFill/>
          <a:ln>
            <a:noFill/>
          </a:ln>
        </p:spPr>
        <p:txBody>
          <a:bodyPr anchorCtr="0" anchor="t" bIns="0" lIns="0" spcFirstLastPara="1" rIns="0" wrap="square" tIns="0">
            <a:spAutoFit/>
          </a:bodyPr>
          <a:lstStyle/>
          <a:p>
            <a:pPr indent="0" lvl="0" marL="0" marR="0" rtl="0" algn="l">
              <a:lnSpc>
                <a:spcPct val="140019"/>
              </a:lnSpc>
              <a:spcBef>
                <a:spcPts val="0"/>
              </a:spcBef>
              <a:spcAft>
                <a:spcPts val="0"/>
              </a:spcAft>
              <a:buNone/>
            </a:pPr>
            <a:r>
              <a:rPr b="1" i="0" lang="en-US" sz="2099" u="none" cap="none" strike="noStrike">
                <a:solidFill>
                  <a:srgbClr val="272525"/>
                </a:solidFill>
                <a:latin typeface="Roboto"/>
                <a:ea typeface="Roboto"/>
                <a:cs typeface="Roboto"/>
                <a:sym typeface="Roboto"/>
              </a:rPr>
              <a:t>Dollars Spent in Kansas </a:t>
            </a:r>
            <a:endParaRPr/>
          </a:p>
        </p:txBody>
      </p:sp>
      <p:sp>
        <p:nvSpPr>
          <p:cNvPr id="317" name="Google Shape;317;p25"/>
          <p:cNvSpPr txBox="1"/>
          <p:nvPr/>
        </p:nvSpPr>
        <p:spPr>
          <a:xfrm>
            <a:off x="3835774" y="6364518"/>
            <a:ext cx="4723430" cy="365760"/>
          </a:xfrm>
          <a:prstGeom prst="rect">
            <a:avLst/>
          </a:prstGeom>
          <a:noFill/>
          <a:ln>
            <a:noFill/>
          </a:ln>
        </p:spPr>
        <p:txBody>
          <a:bodyPr anchorCtr="0" anchor="t" bIns="0" lIns="0" spcFirstLastPara="1" rIns="0" wrap="square" tIns="0">
            <a:spAutoFit/>
          </a:bodyPr>
          <a:lstStyle/>
          <a:p>
            <a:pPr indent="0" lvl="0" marL="0" marR="0" rtl="0" algn="r">
              <a:lnSpc>
                <a:spcPct val="140019"/>
              </a:lnSpc>
              <a:spcBef>
                <a:spcPts val="0"/>
              </a:spcBef>
              <a:spcAft>
                <a:spcPts val="0"/>
              </a:spcAft>
              <a:buNone/>
            </a:pPr>
            <a:r>
              <a:rPr b="1" i="0" lang="en-US" sz="2099" u="none" cap="none" strike="noStrike">
                <a:solidFill>
                  <a:srgbClr val="272525"/>
                </a:solidFill>
                <a:latin typeface="Roboto"/>
                <a:ea typeface="Roboto"/>
                <a:cs typeface="Roboto"/>
                <a:sym typeface="Roboto"/>
              </a:rPr>
              <a:t>Enrolled from Kansas </a:t>
            </a:r>
            <a:endParaRPr/>
          </a:p>
        </p:txBody>
      </p:sp>
      <p:sp>
        <p:nvSpPr>
          <p:cNvPr id="318" name="Google Shape;318;p25"/>
          <p:cNvSpPr txBox="1"/>
          <p:nvPr/>
        </p:nvSpPr>
        <p:spPr>
          <a:xfrm>
            <a:off x="9765926" y="6364518"/>
            <a:ext cx="4723430" cy="365760"/>
          </a:xfrm>
          <a:prstGeom prst="rect">
            <a:avLst/>
          </a:prstGeom>
          <a:noFill/>
          <a:ln>
            <a:noFill/>
          </a:ln>
        </p:spPr>
        <p:txBody>
          <a:bodyPr anchorCtr="0" anchor="t" bIns="0" lIns="0" spcFirstLastPara="1" rIns="0" wrap="square" tIns="0">
            <a:spAutoFit/>
          </a:bodyPr>
          <a:lstStyle/>
          <a:p>
            <a:pPr indent="0" lvl="0" marL="0" marR="0" rtl="0" algn="l">
              <a:lnSpc>
                <a:spcPct val="140019"/>
              </a:lnSpc>
              <a:spcBef>
                <a:spcPts val="0"/>
              </a:spcBef>
              <a:spcAft>
                <a:spcPts val="0"/>
              </a:spcAft>
              <a:buNone/>
            </a:pPr>
            <a:r>
              <a:rPr b="1" i="0" lang="en-US" sz="2099" u="none" cap="none" strike="noStrike">
                <a:solidFill>
                  <a:srgbClr val="272525"/>
                </a:solidFill>
                <a:latin typeface="Roboto"/>
                <a:ea typeface="Roboto"/>
                <a:cs typeface="Roboto"/>
                <a:sym typeface="Roboto"/>
              </a:rPr>
              <a:t>Dollars Spent in Iowa</a:t>
            </a:r>
            <a:endParaRPr/>
          </a:p>
        </p:txBody>
      </p:sp>
      <p:sp>
        <p:nvSpPr>
          <p:cNvPr id="319" name="Google Shape;319;p25"/>
          <p:cNvSpPr txBox="1"/>
          <p:nvPr/>
        </p:nvSpPr>
        <p:spPr>
          <a:xfrm>
            <a:off x="1028700" y="8724820"/>
            <a:ext cx="4723430" cy="365760"/>
          </a:xfrm>
          <a:prstGeom prst="rect">
            <a:avLst/>
          </a:prstGeom>
          <a:noFill/>
          <a:ln>
            <a:noFill/>
          </a:ln>
        </p:spPr>
        <p:txBody>
          <a:bodyPr anchorCtr="0" anchor="t" bIns="0" lIns="0" spcFirstLastPara="1" rIns="0" wrap="square" tIns="0">
            <a:spAutoFit/>
          </a:bodyPr>
          <a:lstStyle/>
          <a:p>
            <a:pPr indent="0" lvl="0" marL="0" marR="0" rtl="0" algn="l">
              <a:lnSpc>
                <a:spcPct val="140019"/>
              </a:lnSpc>
              <a:spcBef>
                <a:spcPts val="0"/>
              </a:spcBef>
              <a:spcAft>
                <a:spcPts val="0"/>
              </a:spcAft>
              <a:buNone/>
            </a:pPr>
            <a:r>
              <a:rPr b="1" i="0" lang="en-US" sz="2099" u="none" cap="none" strike="noStrike">
                <a:solidFill>
                  <a:srgbClr val="272525"/>
                </a:solidFill>
                <a:latin typeface="Roboto"/>
                <a:ea typeface="Roboto"/>
                <a:cs typeface="Roboto"/>
                <a:sym typeface="Roboto"/>
              </a:rPr>
              <a:t>Dollars Spent in Minnesota </a:t>
            </a:r>
            <a:endParaRPr/>
          </a:p>
        </p:txBody>
      </p:sp>
      <p:sp>
        <p:nvSpPr>
          <p:cNvPr id="320" name="Google Shape;320;p25"/>
          <p:cNvSpPr txBox="1"/>
          <p:nvPr/>
        </p:nvSpPr>
        <p:spPr>
          <a:xfrm>
            <a:off x="3835774" y="8724820"/>
            <a:ext cx="4723430" cy="365760"/>
          </a:xfrm>
          <a:prstGeom prst="rect">
            <a:avLst/>
          </a:prstGeom>
          <a:noFill/>
          <a:ln>
            <a:noFill/>
          </a:ln>
        </p:spPr>
        <p:txBody>
          <a:bodyPr anchorCtr="0" anchor="t" bIns="0" lIns="0" spcFirstLastPara="1" rIns="0" wrap="square" tIns="0">
            <a:spAutoFit/>
          </a:bodyPr>
          <a:lstStyle/>
          <a:p>
            <a:pPr indent="0" lvl="0" marL="0" marR="0" rtl="0" algn="r">
              <a:lnSpc>
                <a:spcPct val="140019"/>
              </a:lnSpc>
              <a:spcBef>
                <a:spcPts val="0"/>
              </a:spcBef>
              <a:spcAft>
                <a:spcPts val="0"/>
              </a:spcAft>
              <a:buNone/>
            </a:pPr>
            <a:r>
              <a:rPr b="1" i="0" lang="en-US" sz="2099" u="none" cap="none" strike="noStrike">
                <a:solidFill>
                  <a:srgbClr val="272525"/>
                </a:solidFill>
                <a:latin typeface="Roboto"/>
                <a:ea typeface="Roboto"/>
                <a:cs typeface="Roboto"/>
                <a:sym typeface="Roboto"/>
              </a:rPr>
              <a:t>Enrolled from Minnesota </a:t>
            </a:r>
            <a:endParaRPr/>
          </a:p>
        </p:txBody>
      </p:sp>
      <p:sp>
        <p:nvSpPr>
          <p:cNvPr id="321" name="Google Shape;321;p25"/>
          <p:cNvSpPr txBox="1"/>
          <p:nvPr/>
        </p:nvSpPr>
        <p:spPr>
          <a:xfrm>
            <a:off x="9765926" y="8724820"/>
            <a:ext cx="4723430" cy="365760"/>
          </a:xfrm>
          <a:prstGeom prst="rect">
            <a:avLst/>
          </a:prstGeom>
          <a:noFill/>
          <a:ln>
            <a:noFill/>
          </a:ln>
        </p:spPr>
        <p:txBody>
          <a:bodyPr anchorCtr="0" anchor="t" bIns="0" lIns="0" spcFirstLastPara="1" rIns="0" wrap="square" tIns="0">
            <a:spAutoFit/>
          </a:bodyPr>
          <a:lstStyle/>
          <a:p>
            <a:pPr indent="0" lvl="0" marL="0" marR="0" rtl="0" algn="l">
              <a:lnSpc>
                <a:spcPct val="140019"/>
              </a:lnSpc>
              <a:spcBef>
                <a:spcPts val="0"/>
              </a:spcBef>
              <a:spcAft>
                <a:spcPts val="0"/>
              </a:spcAft>
              <a:buNone/>
            </a:pPr>
            <a:r>
              <a:rPr b="1" i="0" lang="en-US" sz="2099" u="none" cap="none" strike="noStrike">
                <a:solidFill>
                  <a:srgbClr val="272525"/>
                </a:solidFill>
                <a:latin typeface="Roboto"/>
                <a:ea typeface="Roboto"/>
                <a:cs typeface="Roboto"/>
                <a:sym typeface="Roboto"/>
              </a:rPr>
              <a:t>Dollars Spent in Missouri </a:t>
            </a:r>
            <a:endParaRPr/>
          </a:p>
        </p:txBody>
      </p:sp>
      <p:sp>
        <p:nvSpPr>
          <p:cNvPr id="322" name="Google Shape;322;p25"/>
          <p:cNvSpPr txBox="1"/>
          <p:nvPr/>
        </p:nvSpPr>
        <p:spPr>
          <a:xfrm>
            <a:off x="12573000" y="4802105"/>
            <a:ext cx="4723430" cy="1440096"/>
          </a:xfrm>
          <a:prstGeom prst="rect">
            <a:avLst/>
          </a:prstGeom>
          <a:noFill/>
          <a:ln>
            <a:noFill/>
          </a:ln>
        </p:spPr>
        <p:txBody>
          <a:bodyPr anchorCtr="0" anchor="t" bIns="0" lIns="0" spcFirstLastPara="1" rIns="0" wrap="square" tIns="0">
            <a:spAutoFit/>
          </a:bodyPr>
          <a:lstStyle/>
          <a:p>
            <a:pPr indent="0" lvl="0" marL="0" marR="0" rtl="0" algn="r">
              <a:lnSpc>
                <a:spcPct val="120010"/>
              </a:lnSpc>
              <a:spcBef>
                <a:spcPts val="0"/>
              </a:spcBef>
              <a:spcAft>
                <a:spcPts val="0"/>
              </a:spcAft>
              <a:buNone/>
            </a:pPr>
            <a:r>
              <a:rPr b="0" i="0" lang="en-US" sz="9465" u="none" cap="none" strike="noStrike">
                <a:solidFill>
                  <a:srgbClr val="608DA6"/>
                </a:solidFill>
                <a:latin typeface="Libre Baskerville"/>
                <a:ea typeface="Libre Baskerville"/>
                <a:cs typeface="Libre Baskerville"/>
                <a:sym typeface="Libre Baskerville"/>
              </a:rPr>
              <a:t>1</a:t>
            </a:r>
            <a:endParaRPr/>
          </a:p>
        </p:txBody>
      </p:sp>
      <p:sp>
        <p:nvSpPr>
          <p:cNvPr id="323" name="Google Shape;323;p25"/>
          <p:cNvSpPr txBox="1"/>
          <p:nvPr/>
        </p:nvSpPr>
        <p:spPr>
          <a:xfrm>
            <a:off x="12573000" y="4802105"/>
            <a:ext cx="4723430" cy="1440096"/>
          </a:xfrm>
          <a:prstGeom prst="rect">
            <a:avLst/>
          </a:prstGeom>
          <a:noFill/>
          <a:ln>
            <a:noFill/>
          </a:ln>
        </p:spPr>
        <p:txBody>
          <a:bodyPr anchorCtr="0" anchor="t" bIns="0" lIns="0" spcFirstLastPara="1" rIns="0" wrap="square" tIns="0">
            <a:spAutoFit/>
          </a:bodyPr>
          <a:lstStyle/>
          <a:p>
            <a:pPr indent="0" lvl="0" marL="0" marR="0" rtl="0" algn="r">
              <a:lnSpc>
                <a:spcPct val="120010"/>
              </a:lnSpc>
              <a:spcBef>
                <a:spcPts val="0"/>
              </a:spcBef>
              <a:spcAft>
                <a:spcPts val="0"/>
              </a:spcAft>
              <a:buNone/>
            </a:pPr>
            <a:r>
              <a:rPr b="0" i="0" lang="en-US" sz="9465" u="none" cap="none" strike="noStrike">
                <a:solidFill>
                  <a:srgbClr val="608DA6"/>
                </a:solidFill>
                <a:latin typeface="Libre Baskerville"/>
                <a:ea typeface="Libre Baskerville"/>
                <a:cs typeface="Libre Baskerville"/>
                <a:sym typeface="Libre Baskerville"/>
              </a:rPr>
              <a:t>1</a:t>
            </a:r>
            <a:endParaRPr/>
          </a:p>
        </p:txBody>
      </p:sp>
      <p:sp>
        <p:nvSpPr>
          <p:cNvPr id="324" name="Google Shape;324;p25"/>
          <p:cNvSpPr txBox="1"/>
          <p:nvPr/>
        </p:nvSpPr>
        <p:spPr>
          <a:xfrm>
            <a:off x="12573000" y="4802105"/>
            <a:ext cx="4723430" cy="1440096"/>
          </a:xfrm>
          <a:prstGeom prst="rect">
            <a:avLst/>
          </a:prstGeom>
          <a:noFill/>
          <a:ln>
            <a:noFill/>
          </a:ln>
        </p:spPr>
        <p:txBody>
          <a:bodyPr anchorCtr="0" anchor="t" bIns="0" lIns="0" spcFirstLastPara="1" rIns="0" wrap="square" tIns="0">
            <a:spAutoFit/>
          </a:bodyPr>
          <a:lstStyle/>
          <a:p>
            <a:pPr indent="0" lvl="0" marL="0" marR="0" rtl="0" algn="r">
              <a:lnSpc>
                <a:spcPct val="120010"/>
              </a:lnSpc>
              <a:spcBef>
                <a:spcPts val="0"/>
              </a:spcBef>
              <a:spcAft>
                <a:spcPts val="0"/>
              </a:spcAft>
              <a:buNone/>
            </a:pPr>
            <a:r>
              <a:rPr b="0" i="0" lang="en-US" sz="9465" u="none" cap="none" strike="noStrike">
                <a:solidFill>
                  <a:srgbClr val="608DA6"/>
                </a:solidFill>
                <a:latin typeface="Libre Baskerville"/>
                <a:ea typeface="Libre Baskerville"/>
                <a:cs typeface="Libre Baskerville"/>
                <a:sym typeface="Libre Baskerville"/>
              </a:rPr>
              <a:t>1</a:t>
            </a:r>
            <a:endParaRPr/>
          </a:p>
        </p:txBody>
      </p:sp>
      <p:sp>
        <p:nvSpPr>
          <p:cNvPr id="325" name="Google Shape;325;p25"/>
          <p:cNvSpPr txBox="1"/>
          <p:nvPr/>
        </p:nvSpPr>
        <p:spPr>
          <a:xfrm>
            <a:off x="12573000" y="4802105"/>
            <a:ext cx="4723430" cy="1440096"/>
          </a:xfrm>
          <a:prstGeom prst="rect">
            <a:avLst/>
          </a:prstGeom>
          <a:noFill/>
          <a:ln>
            <a:noFill/>
          </a:ln>
        </p:spPr>
        <p:txBody>
          <a:bodyPr anchorCtr="0" anchor="t" bIns="0" lIns="0" spcFirstLastPara="1" rIns="0" wrap="square" tIns="0">
            <a:spAutoFit/>
          </a:bodyPr>
          <a:lstStyle/>
          <a:p>
            <a:pPr indent="0" lvl="0" marL="0" marR="0" rtl="0" algn="r">
              <a:lnSpc>
                <a:spcPct val="120010"/>
              </a:lnSpc>
              <a:spcBef>
                <a:spcPts val="0"/>
              </a:spcBef>
              <a:spcAft>
                <a:spcPts val="0"/>
              </a:spcAft>
              <a:buNone/>
            </a:pPr>
            <a:r>
              <a:rPr b="0" i="0" lang="en-US" sz="9465" u="none" cap="none" strike="noStrike">
                <a:solidFill>
                  <a:srgbClr val="608DA6"/>
                </a:solidFill>
                <a:latin typeface="Libre Baskerville"/>
                <a:ea typeface="Libre Baskerville"/>
                <a:cs typeface="Libre Baskerville"/>
                <a:sym typeface="Libre Baskerville"/>
              </a:rPr>
              <a:t>1</a:t>
            </a:r>
            <a:endParaRPr/>
          </a:p>
        </p:txBody>
      </p:sp>
      <p:sp>
        <p:nvSpPr>
          <p:cNvPr id="326" name="Google Shape;326;p25"/>
          <p:cNvSpPr txBox="1"/>
          <p:nvPr/>
        </p:nvSpPr>
        <p:spPr>
          <a:xfrm>
            <a:off x="12573000" y="7162408"/>
            <a:ext cx="4723430" cy="1440096"/>
          </a:xfrm>
          <a:prstGeom prst="rect">
            <a:avLst/>
          </a:prstGeom>
          <a:noFill/>
          <a:ln>
            <a:noFill/>
          </a:ln>
        </p:spPr>
        <p:txBody>
          <a:bodyPr anchorCtr="0" anchor="t" bIns="0" lIns="0" spcFirstLastPara="1" rIns="0" wrap="square" tIns="0">
            <a:spAutoFit/>
          </a:bodyPr>
          <a:lstStyle/>
          <a:p>
            <a:pPr indent="0" lvl="0" marL="0" marR="0" rtl="0" algn="r">
              <a:lnSpc>
                <a:spcPct val="120010"/>
              </a:lnSpc>
              <a:spcBef>
                <a:spcPts val="0"/>
              </a:spcBef>
              <a:spcAft>
                <a:spcPts val="0"/>
              </a:spcAft>
              <a:buNone/>
            </a:pPr>
            <a:r>
              <a:rPr b="0" i="0" lang="en-US" sz="9465" u="none" cap="none" strike="noStrike">
                <a:solidFill>
                  <a:srgbClr val="608DA6"/>
                </a:solidFill>
                <a:latin typeface="Libre Baskerville"/>
                <a:ea typeface="Libre Baskerville"/>
                <a:cs typeface="Libre Baskerville"/>
                <a:sym typeface="Libre Baskerville"/>
              </a:rPr>
              <a:t>2</a:t>
            </a:r>
            <a:endParaRPr/>
          </a:p>
        </p:txBody>
      </p:sp>
      <p:sp>
        <p:nvSpPr>
          <p:cNvPr id="327" name="Google Shape;327;p25"/>
          <p:cNvSpPr txBox="1"/>
          <p:nvPr/>
        </p:nvSpPr>
        <p:spPr>
          <a:xfrm>
            <a:off x="12573000" y="7162408"/>
            <a:ext cx="4723430" cy="1440096"/>
          </a:xfrm>
          <a:prstGeom prst="rect">
            <a:avLst/>
          </a:prstGeom>
          <a:noFill/>
          <a:ln>
            <a:noFill/>
          </a:ln>
        </p:spPr>
        <p:txBody>
          <a:bodyPr anchorCtr="0" anchor="t" bIns="0" lIns="0" spcFirstLastPara="1" rIns="0" wrap="square" tIns="0">
            <a:spAutoFit/>
          </a:bodyPr>
          <a:lstStyle/>
          <a:p>
            <a:pPr indent="0" lvl="0" marL="0" marR="0" rtl="0" algn="r">
              <a:lnSpc>
                <a:spcPct val="120010"/>
              </a:lnSpc>
              <a:spcBef>
                <a:spcPts val="0"/>
              </a:spcBef>
              <a:spcAft>
                <a:spcPts val="0"/>
              </a:spcAft>
              <a:buNone/>
            </a:pPr>
            <a:r>
              <a:rPr b="0" i="0" lang="en-US" sz="9465" u="none" cap="none" strike="noStrike">
                <a:solidFill>
                  <a:srgbClr val="608DA6"/>
                </a:solidFill>
                <a:latin typeface="Libre Baskerville"/>
                <a:ea typeface="Libre Baskerville"/>
                <a:cs typeface="Libre Baskerville"/>
                <a:sym typeface="Libre Baskerville"/>
              </a:rPr>
              <a:t>2</a:t>
            </a:r>
            <a:endParaRPr/>
          </a:p>
        </p:txBody>
      </p:sp>
      <p:sp>
        <p:nvSpPr>
          <p:cNvPr id="328" name="Google Shape;328;p25"/>
          <p:cNvSpPr txBox="1"/>
          <p:nvPr/>
        </p:nvSpPr>
        <p:spPr>
          <a:xfrm>
            <a:off x="12573000" y="7162408"/>
            <a:ext cx="4723430" cy="1440096"/>
          </a:xfrm>
          <a:prstGeom prst="rect">
            <a:avLst/>
          </a:prstGeom>
          <a:noFill/>
          <a:ln>
            <a:noFill/>
          </a:ln>
        </p:spPr>
        <p:txBody>
          <a:bodyPr anchorCtr="0" anchor="t" bIns="0" lIns="0" spcFirstLastPara="1" rIns="0" wrap="square" tIns="0">
            <a:spAutoFit/>
          </a:bodyPr>
          <a:lstStyle/>
          <a:p>
            <a:pPr indent="0" lvl="0" marL="0" marR="0" rtl="0" algn="r">
              <a:lnSpc>
                <a:spcPct val="120010"/>
              </a:lnSpc>
              <a:spcBef>
                <a:spcPts val="0"/>
              </a:spcBef>
              <a:spcAft>
                <a:spcPts val="0"/>
              </a:spcAft>
              <a:buNone/>
            </a:pPr>
            <a:r>
              <a:rPr b="0" i="0" lang="en-US" sz="9465" u="none" cap="none" strike="noStrike">
                <a:solidFill>
                  <a:srgbClr val="608DA6"/>
                </a:solidFill>
                <a:latin typeface="Libre Baskerville"/>
                <a:ea typeface="Libre Baskerville"/>
                <a:cs typeface="Libre Baskerville"/>
                <a:sym typeface="Libre Baskerville"/>
              </a:rPr>
              <a:t>2</a:t>
            </a:r>
            <a:endParaRPr/>
          </a:p>
        </p:txBody>
      </p:sp>
      <p:sp>
        <p:nvSpPr>
          <p:cNvPr id="329" name="Google Shape;329;p25"/>
          <p:cNvSpPr txBox="1"/>
          <p:nvPr/>
        </p:nvSpPr>
        <p:spPr>
          <a:xfrm>
            <a:off x="12573000" y="7162408"/>
            <a:ext cx="4723430" cy="1440096"/>
          </a:xfrm>
          <a:prstGeom prst="rect">
            <a:avLst/>
          </a:prstGeom>
          <a:noFill/>
          <a:ln>
            <a:noFill/>
          </a:ln>
        </p:spPr>
        <p:txBody>
          <a:bodyPr anchorCtr="0" anchor="t" bIns="0" lIns="0" spcFirstLastPara="1" rIns="0" wrap="square" tIns="0">
            <a:spAutoFit/>
          </a:bodyPr>
          <a:lstStyle/>
          <a:p>
            <a:pPr indent="0" lvl="0" marL="0" marR="0" rtl="0" algn="r">
              <a:lnSpc>
                <a:spcPct val="120010"/>
              </a:lnSpc>
              <a:spcBef>
                <a:spcPts val="0"/>
              </a:spcBef>
              <a:spcAft>
                <a:spcPts val="0"/>
              </a:spcAft>
              <a:buNone/>
            </a:pPr>
            <a:r>
              <a:rPr b="0" i="0" lang="en-US" sz="9465" u="none" cap="none" strike="noStrike">
                <a:solidFill>
                  <a:srgbClr val="608DA6"/>
                </a:solidFill>
                <a:latin typeface="Libre Baskerville"/>
                <a:ea typeface="Libre Baskerville"/>
                <a:cs typeface="Libre Baskerville"/>
                <a:sym typeface="Libre Baskerville"/>
              </a:rPr>
              <a:t>2</a:t>
            </a:r>
            <a:endParaRPr/>
          </a:p>
        </p:txBody>
      </p:sp>
      <p:sp>
        <p:nvSpPr>
          <p:cNvPr id="330" name="Google Shape;330;p25"/>
          <p:cNvSpPr txBox="1"/>
          <p:nvPr/>
        </p:nvSpPr>
        <p:spPr>
          <a:xfrm>
            <a:off x="12573000" y="6364518"/>
            <a:ext cx="4723430" cy="365760"/>
          </a:xfrm>
          <a:prstGeom prst="rect">
            <a:avLst/>
          </a:prstGeom>
          <a:noFill/>
          <a:ln>
            <a:noFill/>
          </a:ln>
        </p:spPr>
        <p:txBody>
          <a:bodyPr anchorCtr="0" anchor="t" bIns="0" lIns="0" spcFirstLastPara="1" rIns="0" wrap="square" tIns="0">
            <a:spAutoFit/>
          </a:bodyPr>
          <a:lstStyle/>
          <a:p>
            <a:pPr indent="0" lvl="0" marL="0" marR="0" rtl="0" algn="r">
              <a:lnSpc>
                <a:spcPct val="140019"/>
              </a:lnSpc>
              <a:spcBef>
                <a:spcPts val="0"/>
              </a:spcBef>
              <a:spcAft>
                <a:spcPts val="0"/>
              </a:spcAft>
              <a:buNone/>
            </a:pPr>
            <a:r>
              <a:rPr b="1" i="0" lang="en-US" sz="2099" u="none" cap="none" strike="noStrike">
                <a:solidFill>
                  <a:srgbClr val="272525"/>
                </a:solidFill>
                <a:latin typeface="Roboto"/>
                <a:ea typeface="Roboto"/>
                <a:cs typeface="Roboto"/>
                <a:sym typeface="Roboto"/>
              </a:rPr>
              <a:t>Enrolled from Iowa</a:t>
            </a:r>
            <a:endParaRPr/>
          </a:p>
        </p:txBody>
      </p:sp>
      <p:sp>
        <p:nvSpPr>
          <p:cNvPr id="331" name="Google Shape;331;p25"/>
          <p:cNvSpPr txBox="1"/>
          <p:nvPr/>
        </p:nvSpPr>
        <p:spPr>
          <a:xfrm>
            <a:off x="12573000" y="8724820"/>
            <a:ext cx="4723430" cy="365760"/>
          </a:xfrm>
          <a:prstGeom prst="rect">
            <a:avLst/>
          </a:prstGeom>
          <a:noFill/>
          <a:ln>
            <a:noFill/>
          </a:ln>
        </p:spPr>
        <p:txBody>
          <a:bodyPr anchorCtr="0" anchor="t" bIns="0" lIns="0" spcFirstLastPara="1" rIns="0" wrap="square" tIns="0">
            <a:spAutoFit/>
          </a:bodyPr>
          <a:lstStyle/>
          <a:p>
            <a:pPr indent="0" lvl="0" marL="0" marR="0" rtl="0" algn="r">
              <a:lnSpc>
                <a:spcPct val="140019"/>
              </a:lnSpc>
              <a:spcBef>
                <a:spcPts val="0"/>
              </a:spcBef>
              <a:spcAft>
                <a:spcPts val="0"/>
              </a:spcAft>
              <a:buNone/>
            </a:pPr>
            <a:r>
              <a:rPr b="1" i="0" lang="en-US" sz="2099" u="none" cap="none" strike="noStrike">
                <a:solidFill>
                  <a:srgbClr val="272525"/>
                </a:solidFill>
                <a:latin typeface="Roboto"/>
                <a:ea typeface="Roboto"/>
                <a:cs typeface="Roboto"/>
                <a:sym typeface="Roboto"/>
              </a:rPr>
              <a:t>Enrolled from Missouri</a:t>
            </a:r>
            <a:endParaRPr/>
          </a:p>
        </p:txBody>
      </p:sp>
      <p:sp>
        <p:nvSpPr>
          <p:cNvPr id="332" name="Google Shape;332;p25"/>
          <p:cNvSpPr txBox="1"/>
          <p:nvPr/>
        </p:nvSpPr>
        <p:spPr>
          <a:xfrm>
            <a:off x="1028700" y="2210788"/>
            <a:ext cx="11627640" cy="183515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0" i="0" lang="en-US" sz="8000" u="none" cap="none" strike="noStrike">
                <a:solidFill>
                  <a:srgbClr val="272525"/>
                </a:solidFill>
                <a:latin typeface="Libre Baskerville"/>
                <a:ea typeface="Libre Baskerville"/>
                <a:cs typeface="Libre Baskerville"/>
                <a:sym typeface="Libre Baskerville"/>
              </a:rPr>
              <a:t>Regionally</a:t>
            </a:r>
            <a:endParaRPr/>
          </a:p>
          <a:p>
            <a:pPr indent="0" lvl="0" marL="0" marR="0" rtl="0" algn="l">
              <a:lnSpc>
                <a:spcPct val="115000"/>
              </a:lnSpc>
              <a:spcBef>
                <a:spcPts val="0"/>
              </a:spcBef>
              <a:spcAft>
                <a:spcPts val="0"/>
              </a:spcAft>
              <a:buNone/>
            </a:pPr>
            <a:r>
              <a:rPr b="0" i="1" lang="en-US" sz="4000" u="none" cap="none" strike="noStrike">
                <a:solidFill>
                  <a:srgbClr val="A6A6A6"/>
                </a:solidFill>
                <a:latin typeface="Libre Baskerville"/>
                <a:ea typeface="Libre Baskerville"/>
                <a:cs typeface="Libre Baskerville"/>
                <a:sym typeface="Libre Baskerville"/>
              </a:rPr>
              <a:t>Where did we spend the most money? </a:t>
            </a:r>
            <a:endParaRPr i="1"/>
          </a:p>
        </p:txBody>
      </p:sp>
      <p:sp>
        <p:nvSpPr>
          <p:cNvPr id="333" name="Google Shape;333;p25"/>
          <p:cNvSpPr txBox="1"/>
          <p:nvPr/>
        </p:nvSpPr>
        <p:spPr>
          <a:xfrm>
            <a:off x="1154296" y="960583"/>
            <a:ext cx="3381007" cy="250190"/>
          </a:xfrm>
          <a:prstGeom prst="rect">
            <a:avLst/>
          </a:prstGeom>
          <a:noFill/>
          <a:ln>
            <a:noFill/>
          </a:ln>
        </p:spPr>
        <p:txBody>
          <a:bodyPr anchorCtr="0" anchor="t" bIns="0" lIns="0" spcFirstLastPara="1" rIns="0" wrap="square" tIns="0">
            <a:spAutoFit/>
          </a:bodyPr>
          <a:lstStyle/>
          <a:p>
            <a:pPr indent="0" lvl="0" marL="0" marR="0" rtl="0" algn="l">
              <a:lnSpc>
                <a:spcPct val="139928"/>
              </a:lnSpc>
              <a:spcBef>
                <a:spcPts val="0"/>
              </a:spcBef>
              <a:spcAft>
                <a:spcPts val="0"/>
              </a:spcAft>
              <a:buNone/>
            </a:pPr>
            <a:r>
              <a:rPr b="0" i="0" lang="en-US" sz="1400" u="none" cap="none" strike="noStrike">
                <a:solidFill>
                  <a:srgbClr val="272525"/>
                </a:solidFill>
                <a:latin typeface="Roboto"/>
                <a:ea typeface="Roboto"/>
                <a:cs typeface="Roboto"/>
                <a:sym typeface="Roboto"/>
              </a:rPr>
              <a:t>ITEC-660 BUSINESS INTELLIGENCE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26"/>
          <p:cNvPicPr preferRelativeResize="0"/>
          <p:nvPr/>
        </p:nvPicPr>
        <p:blipFill rotWithShape="1">
          <a:blip r:embed="rId3">
            <a:alphaModFix/>
          </a:blip>
          <a:srcRect b="6590" l="2724" r="1752" t="14419"/>
          <a:stretch/>
        </p:blipFill>
        <p:spPr>
          <a:xfrm>
            <a:off x="1028700" y="2356209"/>
            <a:ext cx="10214319" cy="5574582"/>
          </a:xfrm>
          <a:prstGeom prst="rect">
            <a:avLst/>
          </a:prstGeom>
          <a:noFill/>
          <a:ln>
            <a:noFill/>
          </a:ln>
        </p:spPr>
      </p:pic>
      <p:grpSp>
        <p:nvGrpSpPr>
          <p:cNvPr id="339" name="Google Shape;339;p26"/>
          <p:cNvGrpSpPr/>
          <p:nvPr/>
        </p:nvGrpSpPr>
        <p:grpSpPr>
          <a:xfrm>
            <a:off x="11935740" y="2491570"/>
            <a:ext cx="5323560" cy="5218134"/>
            <a:chOff x="0" y="-114300"/>
            <a:chExt cx="7098080" cy="6957512"/>
          </a:xfrm>
        </p:grpSpPr>
        <p:sp>
          <p:nvSpPr>
            <p:cNvPr id="340" name="Google Shape;340;p26"/>
            <p:cNvSpPr txBox="1"/>
            <p:nvPr/>
          </p:nvSpPr>
          <p:spPr>
            <a:xfrm>
              <a:off x="0" y="3590449"/>
              <a:ext cx="7098080" cy="1276773"/>
            </a:xfrm>
            <a:prstGeom prst="rect">
              <a:avLst/>
            </a:prstGeom>
            <a:noFill/>
            <a:ln>
              <a:noFill/>
            </a:ln>
          </p:spPr>
          <p:txBody>
            <a:bodyPr anchorCtr="0" anchor="t" bIns="0" lIns="0" spcFirstLastPara="1" rIns="0" wrap="square" tIns="0">
              <a:spAutoFit/>
            </a:bodyPr>
            <a:lstStyle/>
            <a:p>
              <a:pPr indent="0" lvl="0" marL="0" marR="0" rtl="0" algn="l">
                <a:lnSpc>
                  <a:spcPct val="139964"/>
                </a:lnSpc>
                <a:spcBef>
                  <a:spcPts val="0"/>
                </a:spcBef>
                <a:spcAft>
                  <a:spcPts val="0"/>
                </a:spcAft>
                <a:buNone/>
              </a:pPr>
              <a:r>
                <a:rPr b="1" i="0" lang="en-US" sz="2800" u="none" cap="none" strike="noStrike">
                  <a:solidFill>
                    <a:srgbClr val="272525"/>
                  </a:solidFill>
                  <a:latin typeface="Roboto"/>
                  <a:ea typeface="Roboto"/>
                  <a:cs typeface="Roboto"/>
                  <a:sym typeface="Roboto"/>
                </a:rPr>
                <a:t>By Lead Category &amp; Education Level</a:t>
              </a:r>
              <a:endParaRPr/>
            </a:p>
          </p:txBody>
        </p:sp>
        <p:sp>
          <p:nvSpPr>
            <p:cNvPr id="341" name="Google Shape;341;p26"/>
            <p:cNvSpPr txBox="1"/>
            <p:nvPr/>
          </p:nvSpPr>
          <p:spPr>
            <a:xfrm>
              <a:off x="0" y="5190942"/>
              <a:ext cx="7098080" cy="1652270"/>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b="0" i="0" lang="en-US" sz="2400" u="none" cap="none" strike="noStrike">
                  <a:solidFill>
                    <a:srgbClr val="272525"/>
                  </a:solidFill>
                  <a:latin typeface="Roboto"/>
                  <a:ea typeface="Roboto"/>
                  <a:cs typeface="Roboto"/>
                  <a:sym typeface="Roboto"/>
                </a:rPr>
                <a:t>The Bachelor and Masters groups account for the areas of most effective spend.</a:t>
              </a:r>
              <a:endParaRPr/>
            </a:p>
          </p:txBody>
        </p:sp>
        <p:sp>
          <p:nvSpPr>
            <p:cNvPr id="342" name="Google Shape;342;p26"/>
            <p:cNvSpPr txBox="1"/>
            <p:nvPr/>
          </p:nvSpPr>
          <p:spPr>
            <a:xfrm>
              <a:off x="0" y="-114300"/>
              <a:ext cx="6973602" cy="2920153"/>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0" i="1" lang="en-US" sz="6400" u="none" cap="none" strike="noStrike">
                  <a:solidFill>
                    <a:srgbClr val="608DA6"/>
                  </a:solidFill>
                  <a:latin typeface="Libre Baskerville"/>
                  <a:ea typeface="Libre Baskerville"/>
                  <a:cs typeface="Libre Baskerville"/>
                  <a:sym typeface="Libre Baskerville"/>
                </a:rPr>
                <a:t>Efficiency of Spend</a:t>
              </a:r>
              <a:endParaRPr i="1"/>
            </a:p>
          </p:txBody>
        </p:sp>
      </p:grpSp>
      <p:sp>
        <p:nvSpPr>
          <p:cNvPr id="343" name="Google Shape;343;p26"/>
          <p:cNvSpPr txBox="1"/>
          <p:nvPr/>
        </p:nvSpPr>
        <p:spPr>
          <a:xfrm>
            <a:off x="1143000" y="960583"/>
            <a:ext cx="3381007" cy="250190"/>
          </a:xfrm>
          <a:prstGeom prst="rect">
            <a:avLst/>
          </a:prstGeom>
          <a:noFill/>
          <a:ln>
            <a:noFill/>
          </a:ln>
        </p:spPr>
        <p:txBody>
          <a:bodyPr anchorCtr="0" anchor="t" bIns="0" lIns="0" spcFirstLastPara="1" rIns="0" wrap="square" tIns="0">
            <a:spAutoFit/>
          </a:bodyPr>
          <a:lstStyle/>
          <a:p>
            <a:pPr indent="0" lvl="0" marL="0" marR="0" rtl="0" algn="l">
              <a:lnSpc>
                <a:spcPct val="139928"/>
              </a:lnSpc>
              <a:spcBef>
                <a:spcPts val="0"/>
              </a:spcBef>
              <a:spcAft>
                <a:spcPts val="0"/>
              </a:spcAft>
              <a:buNone/>
            </a:pPr>
            <a:r>
              <a:rPr b="0" i="0" lang="en-US" sz="1400" u="none" cap="none" strike="noStrike">
                <a:solidFill>
                  <a:srgbClr val="272525"/>
                </a:solidFill>
                <a:latin typeface="Roboto"/>
                <a:ea typeface="Roboto"/>
                <a:cs typeface="Roboto"/>
                <a:sym typeface="Roboto"/>
              </a:rPr>
              <a:t>ITEC-660 BUSINESS INTELLIGENCE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8DA6"/>
        </a:solidFill>
      </p:bgPr>
    </p:bg>
    <p:spTree>
      <p:nvGrpSpPr>
        <p:cNvPr id="347" name="Shape 347"/>
        <p:cNvGrpSpPr/>
        <p:nvPr/>
      </p:nvGrpSpPr>
      <p:grpSpPr>
        <a:xfrm>
          <a:off x="0" y="0"/>
          <a:ext cx="0" cy="0"/>
          <a:chOff x="0" y="0"/>
          <a:chExt cx="0" cy="0"/>
        </a:xfrm>
      </p:grpSpPr>
      <p:grpSp>
        <p:nvGrpSpPr>
          <p:cNvPr id="348" name="Google Shape;348;p27"/>
          <p:cNvGrpSpPr/>
          <p:nvPr/>
        </p:nvGrpSpPr>
        <p:grpSpPr>
          <a:xfrm>
            <a:off x="3238028" y="3794017"/>
            <a:ext cx="11811944" cy="2698966"/>
            <a:chOff x="0" y="0"/>
            <a:chExt cx="15749258" cy="3598622"/>
          </a:xfrm>
        </p:grpSpPr>
        <p:sp>
          <p:nvSpPr>
            <p:cNvPr id="349" name="Google Shape;349;p27"/>
            <p:cNvSpPr txBox="1"/>
            <p:nvPr/>
          </p:nvSpPr>
          <p:spPr>
            <a:xfrm>
              <a:off x="0" y="0"/>
              <a:ext cx="15749258" cy="1943100"/>
            </a:xfrm>
            <a:prstGeom prst="rect">
              <a:avLst/>
            </a:prstGeom>
            <a:noFill/>
            <a:ln>
              <a:noFill/>
            </a:ln>
          </p:spPr>
          <p:txBody>
            <a:bodyPr anchorCtr="0" anchor="t" bIns="0" lIns="0" spcFirstLastPara="1" rIns="0" wrap="square" tIns="0">
              <a:spAutoFit/>
            </a:bodyPr>
            <a:lstStyle/>
            <a:p>
              <a:pPr indent="0" lvl="0" marL="0" marR="0" rtl="0" algn="ctr">
                <a:lnSpc>
                  <a:spcPct val="119989"/>
                </a:lnSpc>
                <a:spcBef>
                  <a:spcPts val="0"/>
                </a:spcBef>
                <a:spcAft>
                  <a:spcPts val="0"/>
                </a:spcAft>
                <a:buNone/>
              </a:pPr>
              <a:r>
                <a:rPr b="0" i="0" lang="en-US" sz="9600" u="none" cap="none" strike="noStrike">
                  <a:solidFill>
                    <a:srgbClr val="F4F4F4"/>
                  </a:solidFill>
                  <a:latin typeface="Libre Baskerville"/>
                  <a:ea typeface="Libre Baskerville"/>
                  <a:cs typeface="Libre Baskerville"/>
                  <a:sym typeface="Libre Baskerville"/>
                </a:rPr>
                <a:t>Our Path Forward </a:t>
              </a:r>
              <a:endParaRPr/>
            </a:p>
          </p:txBody>
        </p:sp>
        <p:sp>
          <p:nvSpPr>
            <p:cNvPr id="350" name="Google Shape;350;p27"/>
            <p:cNvSpPr txBox="1"/>
            <p:nvPr/>
          </p:nvSpPr>
          <p:spPr>
            <a:xfrm>
              <a:off x="0" y="2912822"/>
              <a:ext cx="15749258" cy="685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F4F4F4"/>
                  </a:solidFill>
                  <a:latin typeface="Roboto"/>
                  <a:ea typeface="Roboto"/>
                  <a:cs typeface="Roboto"/>
                  <a:sym typeface="Roboto"/>
                </a:rPr>
                <a:t>Where do we go from here?</a:t>
              </a:r>
              <a:endParaRPr/>
            </a:p>
          </p:txBody>
        </p:sp>
      </p:grpSp>
      <p:sp>
        <p:nvSpPr>
          <p:cNvPr id="351" name="Google Shape;351;p27"/>
          <p:cNvSpPr txBox="1"/>
          <p:nvPr/>
        </p:nvSpPr>
        <p:spPr>
          <a:xfrm>
            <a:off x="1154296" y="960583"/>
            <a:ext cx="3381007" cy="250190"/>
          </a:xfrm>
          <a:prstGeom prst="rect">
            <a:avLst/>
          </a:prstGeom>
          <a:noFill/>
          <a:ln>
            <a:noFill/>
          </a:ln>
        </p:spPr>
        <p:txBody>
          <a:bodyPr anchorCtr="0" anchor="t" bIns="0" lIns="0" spcFirstLastPara="1" rIns="0" wrap="square" tIns="0">
            <a:spAutoFit/>
          </a:bodyPr>
          <a:lstStyle/>
          <a:p>
            <a:pPr indent="0" lvl="0" marL="0" marR="0" rtl="0" algn="l">
              <a:lnSpc>
                <a:spcPct val="139928"/>
              </a:lnSpc>
              <a:spcBef>
                <a:spcPts val="0"/>
              </a:spcBef>
              <a:spcAft>
                <a:spcPts val="0"/>
              </a:spcAft>
              <a:buNone/>
            </a:pPr>
            <a:r>
              <a:rPr b="0" i="0" lang="en-US" sz="1400" u="none" cap="none" strike="noStrike">
                <a:solidFill>
                  <a:srgbClr val="F4F4F4"/>
                </a:solidFill>
                <a:latin typeface="Roboto"/>
                <a:ea typeface="Roboto"/>
                <a:cs typeface="Roboto"/>
                <a:sym typeface="Roboto"/>
              </a:rPr>
              <a:t>ITEC-660 BUSINESS INTELLIGENCE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8"/>
          <p:cNvSpPr txBox="1"/>
          <p:nvPr/>
        </p:nvSpPr>
        <p:spPr>
          <a:xfrm>
            <a:off x="1028700" y="2450632"/>
            <a:ext cx="14667216" cy="108521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1" lang="en-US" sz="6400" u="none" cap="none" strike="noStrike">
                <a:solidFill>
                  <a:srgbClr val="272525"/>
                </a:solidFill>
                <a:latin typeface="Libre Baskerville"/>
                <a:ea typeface="Libre Baskerville"/>
                <a:cs typeface="Libre Baskerville"/>
                <a:sym typeface="Libre Baskerville"/>
              </a:rPr>
              <a:t>Recommendations</a:t>
            </a:r>
            <a:endParaRPr i="1"/>
          </a:p>
        </p:txBody>
      </p:sp>
      <p:pic>
        <p:nvPicPr>
          <p:cNvPr id="357" name="Google Shape;357;p28"/>
          <p:cNvPicPr preferRelativeResize="0"/>
          <p:nvPr/>
        </p:nvPicPr>
        <p:blipFill rotWithShape="1">
          <a:blip r:embed="rId3">
            <a:alphaModFix/>
          </a:blip>
          <a:srcRect b="0" l="0" r="0" t="0"/>
          <a:stretch/>
        </p:blipFill>
        <p:spPr>
          <a:xfrm>
            <a:off x="1028700" y="4569019"/>
            <a:ext cx="400066" cy="400066"/>
          </a:xfrm>
          <a:prstGeom prst="rect">
            <a:avLst/>
          </a:prstGeom>
          <a:noFill/>
          <a:ln>
            <a:noFill/>
          </a:ln>
        </p:spPr>
      </p:pic>
      <p:grpSp>
        <p:nvGrpSpPr>
          <p:cNvPr id="358" name="Google Shape;358;p28"/>
          <p:cNvGrpSpPr/>
          <p:nvPr/>
        </p:nvGrpSpPr>
        <p:grpSpPr>
          <a:xfrm>
            <a:off x="1824525" y="4511869"/>
            <a:ext cx="4142410" cy="1904824"/>
            <a:chOff x="0" y="-76200"/>
            <a:chExt cx="5523213" cy="2539765"/>
          </a:xfrm>
        </p:grpSpPr>
        <p:sp>
          <p:nvSpPr>
            <p:cNvPr id="359" name="Google Shape;359;p28"/>
            <p:cNvSpPr txBox="1"/>
            <p:nvPr/>
          </p:nvSpPr>
          <p:spPr>
            <a:xfrm>
              <a:off x="0" y="-76200"/>
              <a:ext cx="5523213" cy="641534"/>
            </a:xfrm>
            <a:prstGeom prst="rect">
              <a:avLst/>
            </a:prstGeom>
            <a:noFill/>
            <a:ln>
              <a:noFill/>
            </a:ln>
          </p:spPr>
          <p:txBody>
            <a:bodyPr anchorCtr="0" anchor="t" bIns="0" lIns="0" spcFirstLastPara="1" rIns="0" wrap="square" tIns="0">
              <a:spAutoFit/>
            </a:bodyPr>
            <a:lstStyle/>
            <a:p>
              <a:pPr indent="0" lvl="0" marL="0" marR="0" rtl="0" algn="l">
                <a:lnSpc>
                  <a:spcPct val="139964"/>
                </a:lnSpc>
                <a:spcBef>
                  <a:spcPts val="0"/>
                </a:spcBef>
                <a:spcAft>
                  <a:spcPts val="0"/>
                </a:spcAft>
                <a:buNone/>
              </a:pPr>
              <a:r>
                <a:rPr b="1" i="0" lang="en-US" sz="2800" u="none" cap="none" strike="noStrike">
                  <a:solidFill>
                    <a:srgbClr val="608DA6"/>
                  </a:solidFill>
                  <a:latin typeface="Roboto"/>
                  <a:ea typeface="Roboto"/>
                  <a:cs typeface="Roboto"/>
                  <a:sym typeface="Roboto"/>
                </a:rPr>
                <a:t>GoogleSEM</a:t>
              </a:r>
              <a:endParaRPr/>
            </a:p>
          </p:txBody>
        </p:sp>
        <p:sp>
          <p:nvSpPr>
            <p:cNvPr id="360" name="Google Shape;360;p28"/>
            <p:cNvSpPr txBox="1"/>
            <p:nvPr/>
          </p:nvSpPr>
          <p:spPr>
            <a:xfrm>
              <a:off x="0" y="1001160"/>
              <a:ext cx="5523213" cy="146240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272525"/>
                  </a:solidFill>
                  <a:latin typeface="Roboto"/>
                  <a:ea typeface="Roboto"/>
                  <a:cs typeface="Roboto"/>
                  <a:sym typeface="Roboto"/>
                </a:rPr>
                <a:t>Move funds spent in Florida, Maryland, and Virginia to Colorado and New York. </a:t>
              </a:r>
              <a:endParaRPr/>
            </a:p>
          </p:txBody>
        </p:sp>
      </p:grpSp>
      <p:grpSp>
        <p:nvGrpSpPr>
          <p:cNvPr id="361" name="Google Shape;361;p28"/>
          <p:cNvGrpSpPr/>
          <p:nvPr/>
        </p:nvGrpSpPr>
        <p:grpSpPr>
          <a:xfrm>
            <a:off x="7158518" y="4511869"/>
            <a:ext cx="4142410" cy="1533349"/>
            <a:chOff x="0" y="-76200"/>
            <a:chExt cx="5523213" cy="2044465"/>
          </a:xfrm>
        </p:grpSpPr>
        <p:sp>
          <p:nvSpPr>
            <p:cNvPr id="362" name="Google Shape;362;p28"/>
            <p:cNvSpPr txBox="1"/>
            <p:nvPr/>
          </p:nvSpPr>
          <p:spPr>
            <a:xfrm>
              <a:off x="0" y="-76200"/>
              <a:ext cx="5523213" cy="641534"/>
            </a:xfrm>
            <a:prstGeom prst="rect">
              <a:avLst/>
            </a:prstGeom>
            <a:noFill/>
            <a:ln>
              <a:noFill/>
            </a:ln>
          </p:spPr>
          <p:txBody>
            <a:bodyPr anchorCtr="0" anchor="t" bIns="0" lIns="0" spcFirstLastPara="1" rIns="0" wrap="square" tIns="0">
              <a:spAutoFit/>
            </a:bodyPr>
            <a:lstStyle/>
            <a:p>
              <a:pPr indent="0" lvl="0" marL="0" marR="0" rtl="0" algn="l">
                <a:lnSpc>
                  <a:spcPct val="139964"/>
                </a:lnSpc>
                <a:spcBef>
                  <a:spcPts val="0"/>
                </a:spcBef>
                <a:spcAft>
                  <a:spcPts val="0"/>
                </a:spcAft>
                <a:buNone/>
              </a:pPr>
              <a:r>
                <a:rPr b="1" i="0" lang="en-US" sz="2800" u="none" cap="none" strike="noStrike">
                  <a:solidFill>
                    <a:srgbClr val="608DA6"/>
                  </a:solidFill>
                  <a:latin typeface="Roboto"/>
                  <a:ea typeface="Roboto"/>
                  <a:cs typeface="Roboto"/>
                  <a:sym typeface="Roboto"/>
                </a:rPr>
                <a:t>Email</a:t>
              </a:r>
              <a:endParaRPr/>
            </a:p>
          </p:txBody>
        </p:sp>
        <p:sp>
          <p:nvSpPr>
            <p:cNvPr id="363" name="Google Shape;363;p28"/>
            <p:cNvSpPr txBox="1"/>
            <p:nvPr/>
          </p:nvSpPr>
          <p:spPr>
            <a:xfrm>
              <a:off x="0" y="1001160"/>
              <a:ext cx="5523213" cy="96710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272525"/>
                  </a:solidFill>
                  <a:latin typeface="Roboto"/>
                  <a:ea typeface="Roboto"/>
                  <a:cs typeface="Roboto"/>
                  <a:sym typeface="Roboto"/>
                </a:rPr>
                <a:t>Move funds spent in New York to Michigan and Utah. </a:t>
              </a:r>
              <a:endParaRPr/>
            </a:p>
          </p:txBody>
        </p:sp>
      </p:grpSp>
      <p:grpSp>
        <p:nvGrpSpPr>
          <p:cNvPr id="364" name="Google Shape;364;p28"/>
          <p:cNvGrpSpPr/>
          <p:nvPr/>
        </p:nvGrpSpPr>
        <p:grpSpPr>
          <a:xfrm>
            <a:off x="12492512" y="4511869"/>
            <a:ext cx="4142410" cy="1904824"/>
            <a:chOff x="0" y="-76200"/>
            <a:chExt cx="5523213" cy="2539765"/>
          </a:xfrm>
        </p:grpSpPr>
        <p:sp>
          <p:nvSpPr>
            <p:cNvPr id="365" name="Google Shape;365;p28"/>
            <p:cNvSpPr txBox="1"/>
            <p:nvPr/>
          </p:nvSpPr>
          <p:spPr>
            <a:xfrm>
              <a:off x="0" y="-76200"/>
              <a:ext cx="5523213" cy="641534"/>
            </a:xfrm>
            <a:prstGeom prst="rect">
              <a:avLst/>
            </a:prstGeom>
            <a:noFill/>
            <a:ln>
              <a:noFill/>
            </a:ln>
          </p:spPr>
          <p:txBody>
            <a:bodyPr anchorCtr="0" anchor="t" bIns="0" lIns="0" spcFirstLastPara="1" rIns="0" wrap="square" tIns="0">
              <a:spAutoFit/>
            </a:bodyPr>
            <a:lstStyle/>
            <a:p>
              <a:pPr indent="0" lvl="0" marL="0" marR="0" rtl="0" algn="l">
                <a:lnSpc>
                  <a:spcPct val="139964"/>
                </a:lnSpc>
                <a:spcBef>
                  <a:spcPts val="0"/>
                </a:spcBef>
                <a:spcAft>
                  <a:spcPts val="0"/>
                </a:spcAft>
                <a:buNone/>
              </a:pPr>
              <a:r>
                <a:rPr b="1" i="0" lang="en-US" sz="2800" u="none" cap="none" strike="noStrike">
                  <a:solidFill>
                    <a:srgbClr val="608DA6"/>
                  </a:solidFill>
                  <a:latin typeface="Roboto"/>
                  <a:ea typeface="Roboto"/>
                  <a:cs typeface="Roboto"/>
                  <a:sym typeface="Roboto"/>
                </a:rPr>
                <a:t>Display</a:t>
              </a:r>
              <a:endParaRPr/>
            </a:p>
          </p:txBody>
        </p:sp>
        <p:sp>
          <p:nvSpPr>
            <p:cNvPr id="366" name="Google Shape;366;p28"/>
            <p:cNvSpPr txBox="1"/>
            <p:nvPr/>
          </p:nvSpPr>
          <p:spPr>
            <a:xfrm>
              <a:off x="0" y="1001160"/>
              <a:ext cx="5523213" cy="146240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272525"/>
                  </a:solidFill>
                  <a:latin typeface="Roboto"/>
                  <a:ea typeface="Roboto"/>
                  <a:cs typeface="Roboto"/>
                  <a:sym typeface="Roboto"/>
                </a:rPr>
                <a:t>Move funds spent in California, Florida, and Georgia to Oklahoma, Ohio, Oregon, and Washington. </a:t>
              </a:r>
              <a:endParaRPr/>
            </a:p>
          </p:txBody>
        </p:sp>
      </p:grpSp>
      <p:grpSp>
        <p:nvGrpSpPr>
          <p:cNvPr id="367" name="Google Shape;367;p28"/>
          <p:cNvGrpSpPr/>
          <p:nvPr/>
        </p:nvGrpSpPr>
        <p:grpSpPr>
          <a:xfrm>
            <a:off x="12492512" y="7363770"/>
            <a:ext cx="4142410" cy="1904824"/>
            <a:chOff x="0" y="-76200"/>
            <a:chExt cx="5523213" cy="2539765"/>
          </a:xfrm>
        </p:grpSpPr>
        <p:sp>
          <p:nvSpPr>
            <p:cNvPr id="368" name="Google Shape;368;p28"/>
            <p:cNvSpPr txBox="1"/>
            <p:nvPr/>
          </p:nvSpPr>
          <p:spPr>
            <a:xfrm>
              <a:off x="0" y="-76200"/>
              <a:ext cx="5523213" cy="641534"/>
            </a:xfrm>
            <a:prstGeom prst="rect">
              <a:avLst/>
            </a:prstGeom>
            <a:noFill/>
            <a:ln>
              <a:noFill/>
            </a:ln>
          </p:spPr>
          <p:txBody>
            <a:bodyPr anchorCtr="0" anchor="t" bIns="0" lIns="0" spcFirstLastPara="1" rIns="0" wrap="square" tIns="0">
              <a:spAutoFit/>
            </a:bodyPr>
            <a:lstStyle/>
            <a:p>
              <a:pPr indent="0" lvl="0" marL="0" marR="0" rtl="0" algn="l">
                <a:lnSpc>
                  <a:spcPct val="139964"/>
                </a:lnSpc>
                <a:spcBef>
                  <a:spcPts val="0"/>
                </a:spcBef>
                <a:spcAft>
                  <a:spcPts val="0"/>
                </a:spcAft>
                <a:buNone/>
              </a:pPr>
              <a:r>
                <a:rPr b="1" i="0" lang="en-US" sz="2800" u="none" cap="none" strike="noStrike">
                  <a:solidFill>
                    <a:srgbClr val="608DA6"/>
                  </a:solidFill>
                  <a:latin typeface="Roboto"/>
                  <a:ea typeface="Roboto"/>
                  <a:cs typeface="Roboto"/>
                  <a:sym typeface="Roboto"/>
                </a:rPr>
                <a:t>Bachelor Degrees</a:t>
              </a:r>
              <a:endParaRPr/>
            </a:p>
          </p:txBody>
        </p:sp>
        <p:sp>
          <p:nvSpPr>
            <p:cNvPr id="369" name="Google Shape;369;p28"/>
            <p:cNvSpPr txBox="1"/>
            <p:nvPr/>
          </p:nvSpPr>
          <p:spPr>
            <a:xfrm>
              <a:off x="0" y="1001160"/>
              <a:ext cx="5523213" cy="146240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272525"/>
                  </a:solidFill>
                  <a:latin typeface="Roboto"/>
                  <a:ea typeface="Roboto"/>
                  <a:cs typeface="Roboto"/>
                  <a:sym typeface="Roboto"/>
                </a:rPr>
                <a:t>Move funds spent on High School students to target those with Bachelor and Masters Degrees. </a:t>
              </a:r>
              <a:endParaRPr/>
            </a:p>
          </p:txBody>
        </p:sp>
      </p:grpSp>
      <p:grpSp>
        <p:nvGrpSpPr>
          <p:cNvPr id="370" name="Google Shape;370;p28"/>
          <p:cNvGrpSpPr/>
          <p:nvPr/>
        </p:nvGrpSpPr>
        <p:grpSpPr>
          <a:xfrm>
            <a:off x="7158518" y="7363770"/>
            <a:ext cx="4142410" cy="1533349"/>
            <a:chOff x="0" y="-76200"/>
            <a:chExt cx="5523213" cy="2044465"/>
          </a:xfrm>
        </p:grpSpPr>
        <p:sp>
          <p:nvSpPr>
            <p:cNvPr id="371" name="Google Shape;371;p28"/>
            <p:cNvSpPr txBox="1"/>
            <p:nvPr/>
          </p:nvSpPr>
          <p:spPr>
            <a:xfrm>
              <a:off x="0" y="-76200"/>
              <a:ext cx="5523213" cy="641534"/>
            </a:xfrm>
            <a:prstGeom prst="rect">
              <a:avLst/>
            </a:prstGeom>
            <a:noFill/>
            <a:ln>
              <a:noFill/>
            </a:ln>
          </p:spPr>
          <p:txBody>
            <a:bodyPr anchorCtr="0" anchor="t" bIns="0" lIns="0" spcFirstLastPara="1" rIns="0" wrap="square" tIns="0">
              <a:spAutoFit/>
            </a:bodyPr>
            <a:lstStyle/>
            <a:p>
              <a:pPr indent="0" lvl="0" marL="0" marR="0" rtl="0" algn="l">
                <a:lnSpc>
                  <a:spcPct val="139964"/>
                </a:lnSpc>
                <a:spcBef>
                  <a:spcPts val="0"/>
                </a:spcBef>
                <a:spcAft>
                  <a:spcPts val="0"/>
                </a:spcAft>
                <a:buNone/>
              </a:pPr>
              <a:r>
                <a:rPr b="1" i="0" lang="en-US" sz="2800" u="none" cap="none" strike="noStrike">
                  <a:solidFill>
                    <a:srgbClr val="608DA6"/>
                  </a:solidFill>
                  <a:latin typeface="Roboto"/>
                  <a:ea typeface="Roboto"/>
                  <a:cs typeface="Roboto"/>
                  <a:sym typeface="Roboto"/>
                </a:rPr>
                <a:t>LinkedIn</a:t>
              </a:r>
              <a:endParaRPr/>
            </a:p>
          </p:txBody>
        </p:sp>
        <p:sp>
          <p:nvSpPr>
            <p:cNvPr id="372" name="Google Shape;372;p28"/>
            <p:cNvSpPr txBox="1"/>
            <p:nvPr/>
          </p:nvSpPr>
          <p:spPr>
            <a:xfrm>
              <a:off x="0" y="1001160"/>
              <a:ext cx="5523213" cy="96710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272525"/>
                  </a:solidFill>
                  <a:latin typeface="Roboto"/>
                  <a:ea typeface="Roboto"/>
                  <a:cs typeface="Roboto"/>
                  <a:sym typeface="Roboto"/>
                </a:rPr>
                <a:t>Move funds spent in Maryland and Florida to Arkansas.</a:t>
              </a:r>
              <a:endParaRPr/>
            </a:p>
          </p:txBody>
        </p:sp>
      </p:grpSp>
      <p:grpSp>
        <p:nvGrpSpPr>
          <p:cNvPr id="373" name="Google Shape;373;p28"/>
          <p:cNvGrpSpPr/>
          <p:nvPr/>
        </p:nvGrpSpPr>
        <p:grpSpPr>
          <a:xfrm>
            <a:off x="1824525" y="7363770"/>
            <a:ext cx="4142410" cy="1533349"/>
            <a:chOff x="0" y="-76200"/>
            <a:chExt cx="5523213" cy="2044465"/>
          </a:xfrm>
        </p:grpSpPr>
        <p:sp>
          <p:nvSpPr>
            <p:cNvPr id="374" name="Google Shape;374;p28"/>
            <p:cNvSpPr txBox="1"/>
            <p:nvPr/>
          </p:nvSpPr>
          <p:spPr>
            <a:xfrm>
              <a:off x="0" y="-76200"/>
              <a:ext cx="5523213" cy="641534"/>
            </a:xfrm>
            <a:prstGeom prst="rect">
              <a:avLst/>
            </a:prstGeom>
            <a:noFill/>
            <a:ln>
              <a:noFill/>
            </a:ln>
          </p:spPr>
          <p:txBody>
            <a:bodyPr anchorCtr="0" anchor="t" bIns="0" lIns="0" spcFirstLastPara="1" rIns="0" wrap="square" tIns="0">
              <a:spAutoFit/>
            </a:bodyPr>
            <a:lstStyle/>
            <a:p>
              <a:pPr indent="0" lvl="0" marL="0" marR="0" rtl="0" algn="l">
                <a:lnSpc>
                  <a:spcPct val="139964"/>
                </a:lnSpc>
                <a:spcBef>
                  <a:spcPts val="0"/>
                </a:spcBef>
                <a:spcAft>
                  <a:spcPts val="0"/>
                </a:spcAft>
                <a:buNone/>
              </a:pPr>
              <a:r>
                <a:rPr b="1" i="0" lang="en-US" sz="2800" u="none" cap="none" strike="noStrike">
                  <a:solidFill>
                    <a:srgbClr val="608DA6"/>
                  </a:solidFill>
                  <a:latin typeface="Roboto"/>
                  <a:ea typeface="Roboto"/>
                  <a:cs typeface="Roboto"/>
                  <a:sym typeface="Roboto"/>
                </a:rPr>
                <a:t>Facebook</a:t>
              </a:r>
              <a:endParaRPr/>
            </a:p>
          </p:txBody>
        </p:sp>
        <p:sp>
          <p:nvSpPr>
            <p:cNvPr id="375" name="Google Shape;375;p28"/>
            <p:cNvSpPr txBox="1"/>
            <p:nvPr/>
          </p:nvSpPr>
          <p:spPr>
            <a:xfrm>
              <a:off x="0" y="1001160"/>
              <a:ext cx="5523213" cy="96710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272525"/>
                  </a:solidFill>
                  <a:latin typeface="Roboto"/>
                  <a:ea typeface="Roboto"/>
                  <a:cs typeface="Roboto"/>
                  <a:sym typeface="Roboto"/>
                </a:rPr>
                <a:t>Move funds spent in Virginia to Iowa and Michigan</a:t>
              </a:r>
              <a:endParaRPr/>
            </a:p>
          </p:txBody>
        </p:sp>
      </p:grpSp>
      <p:pic>
        <p:nvPicPr>
          <p:cNvPr id="376" name="Google Shape;376;p28"/>
          <p:cNvPicPr preferRelativeResize="0"/>
          <p:nvPr/>
        </p:nvPicPr>
        <p:blipFill rotWithShape="1">
          <a:blip r:embed="rId3">
            <a:alphaModFix/>
          </a:blip>
          <a:srcRect b="0" l="0" r="0" t="0"/>
          <a:stretch/>
        </p:blipFill>
        <p:spPr>
          <a:xfrm>
            <a:off x="1028700" y="7420920"/>
            <a:ext cx="400066" cy="400066"/>
          </a:xfrm>
          <a:prstGeom prst="rect">
            <a:avLst/>
          </a:prstGeom>
          <a:noFill/>
          <a:ln>
            <a:noFill/>
          </a:ln>
        </p:spPr>
      </p:pic>
      <p:pic>
        <p:nvPicPr>
          <p:cNvPr id="377" name="Google Shape;377;p28"/>
          <p:cNvPicPr preferRelativeResize="0"/>
          <p:nvPr/>
        </p:nvPicPr>
        <p:blipFill rotWithShape="1">
          <a:blip r:embed="rId3">
            <a:alphaModFix/>
          </a:blip>
          <a:srcRect b="0" l="0" r="0" t="0"/>
          <a:stretch/>
        </p:blipFill>
        <p:spPr>
          <a:xfrm>
            <a:off x="6362693" y="4569019"/>
            <a:ext cx="400066" cy="400066"/>
          </a:xfrm>
          <a:prstGeom prst="rect">
            <a:avLst/>
          </a:prstGeom>
          <a:noFill/>
          <a:ln>
            <a:noFill/>
          </a:ln>
        </p:spPr>
      </p:pic>
      <p:pic>
        <p:nvPicPr>
          <p:cNvPr id="378" name="Google Shape;378;p28"/>
          <p:cNvPicPr preferRelativeResize="0"/>
          <p:nvPr/>
        </p:nvPicPr>
        <p:blipFill rotWithShape="1">
          <a:blip r:embed="rId3">
            <a:alphaModFix/>
          </a:blip>
          <a:srcRect b="0" l="0" r="0" t="0"/>
          <a:stretch/>
        </p:blipFill>
        <p:spPr>
          <a:xfrm>
            <a:off x="6362693" y="7420920"/>
            <a:ext cx="400066" cy="400066"/>
          </a:xfrm>
          <a:prstGeom prst="rect">
            <a:avLst/>
          </a:prstGeom>
          <a:noFill/>
          <a:ln>
            <a:noFill/>
          </a:ln>
        </p:spPr>
      </p:pic>
      <p:pic>
        <p:nvPicPr>
          <p:cNvPr id="379" name="Google Shape;379;p28"/>
          <p:cNvPicPr preferRelativeResize="0"/>
          <p:nvPr/>
        </p:nvPicPr>
        <p:blipFill rotWithShape="1">
          <a:blip r:embed="rId3">
            <a:alphaModFix/>
          </a:blip>
          <a:srcRect b="0" l="0" r="0" t="0"/>
          <a:stretch/>
        </p:blipFill>
        <p:spPr>
          <a:xfrm>
            <a:off x="11696687" y="4569019"/>
            <a:ext cx="400066" cy="400066"/>
          </a:xfrm>
          <a:prstGeom prst="rect">
            <a:avLst/>
          </a:prstGeom>
          <a:noFill/>
          <a:ln>
            <a:noFill/>
          </a:ln>
        </p:spPr>
      </p:pic>
      <p:pic>
        <p:nvPicPr>
          <p:cNvPr id="380" name="Google Shape;380;p28"/>
          <p:cNvPicPr preferRelativeResize="0"/>
          <p:nvPr/>
        </p:nvPicPr>
        <p:blipFill rotWithShape="1">
          <a:blip r:embed="rId3">
            <a:alphaModFix/>
          </a:blip>
          <a:srcRect b="0" l="0" r="0" t="0"/>
          <a:stretch/>
        </p:blipFill>
        <p:spPr>
          <a:xfrm>
            <a:off x="11696687" y="7420920"/>
            <a:ext cx="400066" cy="400066"/>
          </a:xfrm>
          <a:prstGeom prst="rect">
            <a:avLst/>
          </a:prstGeom>
          <a:noFill/>
          <a:ln>
            <a:noFill/>
          </a:ln>
        </p:spPr>
      </p:pic>
      <p:sp>
        <p:nvSpPr>
          <p:cNvPr id="381" name="Google Shape;381;p28"/>
          <p:cNvSpPr txBox="1"/>
          <p:nvPr/>
        </p:nvSpPr>
        <p:spPr>
          <a:xfrm>
            <a:off x="1154296" y="960583"/>
            <a:ext cx="3381007" cy="250190"/>
          </a:xfrm>
          <a:prstGeom prst="rect">
            <a:avLst/>
          </a:prstGeom>
          <a:noFill/>
          <a:ln>
            <a:noFill/>
          </a:ln>
        </p:spPr>
        <p:txBody>
          <a:bodyPr anchorCtr="0" anchor="t" bIns="0" lIns="0" spcFirstLastPara="1" rIns="0" wrap="square" tIns="0">
            <a:spAutoFit/>
          </a:bodyPr>
          <a:lstStyle/>
          <a:p>
            <a:pPr indent="0" lvl="0" marL="0" marR="0" rtl="0" algn="l">
              <a:lnSpc>
                <a:spcPct val="139928"/>
              </a:lnSpc>
              <a:spcBef>
                <a:spcPts val="0"/>
              </a:spcBef>
              <a:spcAft>
                <a:spcPts val="0"/>
              </a:spcAft>
              <a:buNone/>
            </a:pPr>
            <a:r>
              <a:rPr b="0" i="0" lang="en-US" sz="1400" u="none" cap="none" strike="noStrike">
                <a:solidFill>
                  <a:srgbClr val="272525"/>
                </a:solidFill>
                <a:latin typeface="Roboto"/>
                <a:ea typeface="Roboto"/>
                <a:cs typeface="Roboto"/>
                <a:sym typeface="Roboto"/>
              </a:rPr>
              <a:t>ITEC-660 BUSINESS INTELLIGENCE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8DA6"/>
        </a:solidFill>
      </p:bgPr>
    </p:bg>
    <p:spTree>
      <p:nvGrpSpPr>
        <p:cNvPr id="385" name="Shape 385"/>
        <p:cNvGrpSpPr/>
        <p:nvPr/>
      </p:nvGrpSpPr>
      <p:grpSpPr>
        <a:xfrm>
          <a:off x="0" y="0"/>
          <a:ext cx="0" cy="0"/>
          <a:chOff x="0" y="0"/>
          <a:chExt cx="0" cy="0"/>
        </a:xfrm>
      </p:grpSpPr>
      <p:grpSp>
        <p:nvGrpSpPr>
          <p:cNvPr id="386" name="Google Shape;386;p29"/>
          <p:cNvGrpSpPr/>
          <p:nvPr/>
        </p:nvGrpSpPr>
        <p:grpSpPr>
          <a:xfrm>
            <a:off x="3238028" y="2336692"/>
            <a:ext cx="11811944" cy="5613616"/>
            <a:chOff x="0" y="0"/>
            <a:chExt cx="15749258" cy="7484822"/>
          </a:xfrm>
        </p:grpSpPr>
        <p:sp>
          <p:nvSpPr>
            <p:cNvPr id="387" name="Google Shape;387;p29"/>
            <p:cNvSpPr txBox="1"/>
            <p:nvPr/>
          </p:nvSpPr>
          <p:spPr>
            <a:xfrm>
              <a:off x="0" y="0"/>
              <a:ext cx="15749258" cy="582930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0"/>
                </a:spcBef>
                <a:spcAft>
                  <a:spcPts val="0"/>
                </a:spcAft>
                <a:buNone/>
              </a:pPr>
              <a:r>
                <a:rPr b="0" i="0" lang="en-US" sz="9600" u="none" cap="none" strike="noStrike">
                  <a:solidFill>
                    <a:srgbClr val="F4F4F4"/>
                  </a:solidFill>
                  <a:latin typeface="Libre Baskerville"/>
                  <a:ea typeface="Libre Baskerville"/>
                  <a:cs typeface="Libre Baskerville"/>
                  <a:sym typeface="Libre Baskerville"/>
                </a:rPr>
                <a:t>Tableau Dashboard Overview</a:t>
              </a:r>
              <a:endParaRPr/>
            </a:p>
          </p:txBody>
        </p:sp>
        <p:sp>
          <p:nvSpPr>
            <p:cNvPr id="388" name="Google Shape;388;p29"/>
            <p:cNvSpPr txBox="1"/>
            <p:nvPr/>
          </p:nvSpPr>
          <p:spPr>
            <a:xfrm>
              <a:off x="0" y="6799022"/>
              <a:ext cx="15749258" cy="685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F4F4F4"/>
                  </a:solidFill>
                  <a:latin typeface="Roboto"/>
                  <a:ea typeface="Roboto"/>
                  <a:cs typeface="Roboto"/>
                  <a:sym typeface="Roboto"/>
                </a:rPr>
                <a:t>Let's see it in action!</a:t>
              </a:r>
              <a:endParaRPr/>
            </a:p>
          </p:txBody>
        </p:sp>
      </p:grpSp>
      <p:sp>
        <p:nvSpPr>
          <p:cNvPr id="389" name="Google Shape;389;p29"/>
          <p:cNvSpPr txBox="1"/>
          <p:nvPr/>
        </p:nvSpPr>
        <p:spPr>
          <a:xfrm>
            <a:off x="1154296" y="960583"/>
            <a:ext cx="3381007" cy="250190"/>
          </a:xfrm>
          <a:prstGeom prst="rect">
            <a:avLst/>
          </a:prstGeom>
          <a:noFill/>
          <a:ln>
            <a:noFill/>
          </a:ln>
        </p:spPr>
        <p:txBody>
          <a:bodyPr anchorCtr="0" anchor="t" bIns="0" lIns="0" spcFirstLastPara="1" rIns="0" wrap="square" tIns="0">
            <a:spAutoFit/>
          </a:bodyPr>
          <a:lstStyle/>
          <a:p>
            <a:pPr indent="0" lvl="0" marL="0" marR="0" rtl="0" algn="l">
              <a:lnSpc>
                <a:spcPct val="139928"/>
              </a:lnSpc>
              <a:spcBef>
                <a:spcPts val="0"/>
              </a:spcBef>
              <a:spcAft>
                <a:spcPts val="0"/>
              </a:spcAft>
              <a:buNone/>
            </a:pPr>
            <a:r>
              <a:rPr b="0" i="0" lang="en-US" sz="1400" u="none" cap="none" strike="noStrike">
                <a:solidFill>
                  <a:srgbClr val="F4F4F4"/>
                </a:solidFill>
                <a:latin typeface="Roboto"/>
                <a:ea typeface="Roboto"/>
                <a:cs typeface="Roboto"/>
                <a:sym typeface="Roboto"/>
              </a:rPr>
              <a:t>ITEC-660 BUSINESS INTELLIGENCE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grpSp>
        <p:nvGrpSpPr>
          <p:cNvPr id="101" name="Google Shape;101;p3"/>
          <p:cNvGrpSpPr/>
          <p:nvPr/>
        </p:nvGrpSpPr>
        <p:grpSpPr>
          <a:xfrm>
            <a:off x="11935740" y="6190509"/>
            <a:ext cx="5323560" cy="2372897"/>
            <a:chOff x="0" y="-76200"/>
            <a:chExt cx="7098080" cy="3163863"/>
          </a:xfrm>
        </p:grpSpPr>
        <p:sp>
          <p:nvSpPr>
            <p:cNvPr id="102" name="Google Shape;102;p3"/>
            <p:cNvSpPr txBox="1"/>
            <p:nvPr/>
          </p:nvSpPr>
          <p:spPr>
            <a:xfrm>
              <a:off x="0" y="-76200"/>
              <a:ext cx="7098080" cy="629073"/>
            </a:xfrm>
            <a:prstGeom prst="rect">
              <a:avLst/>
            </a:prstGeom>
            <a:noFill/>
            <a:ln>
              <a:noFill/>
            </a:ln>
          </p:spPr>
          <p:txBody>
            <a:bodyPr anchorCtr="0" anchor="t" bIns="0" lIns="0" spcFirstLastPara="1" rIns="0" wrap="square" tIns="0">
              <a:spAutoFit/>
            </a:bodyPr>
            <a:lstStyle/>
            <a:p>
              <a:pPr indent="0" lvl="0" marL="0" marR="0" rtl="0" algn="l">
                <a:lnSpc>
                  <a:spcPct val="139964"/>
                </a:lnSpc>
                <a:spcBef>
                  <a:spcPts val="0"/>
                </a:spcBef>
                <a:spcAft>
                  <a:spcPts val="0"/>
                </a:spcAft>
                <a:buNone/>
              </a:pPr>
              <a:r>
                <a:rPr b="1" i="0" lang="en-US" sz="2800" u="none" cap="none" strike="noStrike">
                  <a:solidFill>
                    <a:srgbClr val="272525"/>
                  </a:solidFill>
                  <a:latin typeface="Roboto"/>
                  <a:ea typeface="Roboto"/>
                  <a:cs typeface="Roboto"/>
                  <a:sym typeface="Roboto"/>
                </a:rPr>
                <a:t>Web Outperforms All Categories</a:t>
              </a:r>
              <a:endParaRPr/>
            </a:p>
          </p:txBody>
        </p:sp>
        <p:sp>
          <p:nvSpPr>
            <p:cNvPr id="103" name="Google Shape;103;p3"/>
            <p:cNvSpPr txBox="1"/>
            <p:nvPr/>
          </p:nvSpPr>
          <p:spPr>
            <a:xfrm>
              <a:off x="0" y="876593"/>
              <a:ext cx="7098080" cy="2211070"/>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b="0" i="0" lang="en-US" sz="2400" u="none" cap="none" strike="noStrike">
                  <a:solidFill>
                    <a:srgbClr val="272525"/>
                  </a:solidFill>
                  <a:latin typeface="Roboto"/>
                  <a:ea typeface="Roboto"/>
                  <a:cs typeface="Roboto"/>
                  <a:sym typeface="Roboto"/>
                </a:rPr>
                <a:t>Web, Email, Display, Linkedin, Facebook and GoogleSEM effectively obtain leads. Many of these leads result in large number of enrollments.</a:t>
              </a:r>
              <a:endParaRPr/>
            </a:p>
          </p:txBody>
        </p:sp>
      </p:grpSp>
      <p:pic>
        <p:nvPicPr>
          <p:cNvPr id="104" name="Google Shape;104;p3"/>
          <p:cNvPicPr preferRelativeResize="0"/>
          <p:nvPr/>
        </p:nvPicPr>
        <p:blipFill rotWithShape="1">
          <a:blip r:embed="rId3">
            <a:alphaModFix/>
          </a:blip>
          <a:srcRect b="0" l="0" r="3454" t="0"/>
          <a:stretch/>
        </p:blipFill>
        <p:spPr>
          <a:xfrm>
            <a:off x="1028700" y="1945825"/>
            <a:ext cx="10596266" cy="7312475"/>
          </a:xfrm>
          <a:prstGeom prst="rect">
            <a:avLst/>
          </a:prstGeom>
          <a:noFill/>
          <a:ln>
            <a:noFill/>
          </a:ln>
        </p:spPr>
      </p:pic>
      <p:sp>
        <p:nvSpPr>
          <p:cNvPr id="105" name="Google Shape;105;p3"/>
          <p:cNvSpPr txBox="1"/>
          <p:nvPr/>
        </p:nvSpPr>
        <p:spPr>
          <a:xfrm>
            <a:off x="11935740" y="2249897"/>
            <a:ext cx="5230202" cy="3352165"/>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0" i="1" lang="en-US" sz="6400" u="none" cap="none" strike="noStrike">
                <a:solidFill>
                  <a:srgbClr val="608DA6"/>
                </a:solidFill>
                <a:latin typeface="Libre Baskerville"/>
                <a:ea typeface="Libre Baskerville"/>
                <a:cs typeface="Libre Baskerville"/>
                <a:sym typeface="Libre Baskerville"/>
              </a:rPr>
              <a:t>Number of Leads vs Enrollments </a:t>
            </a:r>
            <a:endParaRPr i="1"/>
          </a:p>
        </p:txBody>
      </p:sp>
      <p:sp>
        <p:nvSpPr>
          <p:cNvPr id="106" name="Google Shape;106;p3"/>
          <p:cNvSpPr txBox="1"/>
          <p:nvPr/>
        </p:nvSpPr>
        <p:spPr>
          <a:xfrm>
            <a:off x="1154296" y="960583"/>
            <a:ext cx="3381007" cy="250190"/>
          </a:xfrm>
          <a:prstGeom prst="rect">
            <a:avLst/>
          </a:prstGeom>
          <a:noFill/>
          <a:ln>
            <a:noFill/>
          </a:ln>
        </p:spPr>
        <p:txBody>
          <a:bodyPr anchorCtr="0" anchor="t" bIns="0" lIns="0" spcFirstLastPara="1" rIns="0" wrap="square" tIns="0">
            <a:spAutoFit/>
          </a:bodyPr>
          <a:lstStyle/>
          <a:p>
            <a:pPr indent="0" lvl="0" marL="0" marR="0" rtl="0" algn="l">
              <a:lnSpc>
                <a:spcPct val="139928"/>
              </a:lnSpc>
              <a:spcBef>
                <a:spcPts val="0"/>
              </a:spcBef>
              <a:spcAft>
                <a:spcPts val="0"/>
              </a:spcAft>
              <a:buNone/>
            </a:pPr>
            <a:r>
              <a:rPr b="0" i="0" lang="en-US" sz="1400" u="none" cap="none" strike="noStrike">
                <a:solidFill>
                  <a:srgbClr val="272525"/>
                </a:solidFill>
                <a:latin typeface="Roboto"/>
                <a:ea typeface="Roboto"/>
                <a:cs typeface="Roboto"/>
                <a:sym typeface="Roboto"/>
              </a:rPr>
              <a:t>ITEC-660 BUSINESS INTELLIGENCE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4"/>
          <p:cNvPicPr preferRelativeResize="0"/>
          <p:nvPr/>
        </p:nvPicPr>
        <p:blipFill rotWithShape="1">
          <a:blip r:embed="rId3">
            <a:alphaModFix/>
          </a:blip>
          <a:srcRect b="0" l="18891" r="11600" t="0"/>
          <a:stretch/>
        </p:blipFill>
        <p:spPr>
          <a:xfrm>
            <a:off x="1028700" y="3581083"/>
            <a:ext cx="5682038" cy="5618473"/>
          </a:xfrm>
          <a:prstGeom prst="rect">
            <a:avLst/>
          </a:prstGeom>
          <a:noFill/>
          <a:ln>
            <a:noFill/>
          </a:ln>
        </p:spPr>
      </p:pic>
      <p:sp>
        <p:nvSpPr>
          <p:cNvPr id="112" name="Google Shape;112;p4"/>
          <p:cNvSpPr txBox="1"/>
          <p:nvPr/>
        </p:nvSpPr>
        <p:spPr>
          <a:xfrm>
            <a:off x="1028700" y="1654493"/>
            <a:ext cx="11627640" cy="192659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0" i="0" lang="en-US" sz="8000" u="none" cap="none" strike="noStrike">
                <a:solidFill>
                  <a:srgbClr val="272525"/>
                </a:solidFill>
                <a:latin typeface="Libre Baskerville"/>
                <a:ea typeface="Libre Baskerville"/>
                <a:cs typeface="Libre Baskerville"/>
                <a:sym typeface="Libre Baskerville"/>
              </a:rPr>
              <a:t>Enrollments </a:t>
            </a:r>
            <a:endParaRPr/>
          </a:p>
          <a:p>
            <a:pPr indent="0" lvl="0" marL="0" marR="0" rtl="0" algn="l">
              <a:lnSpc>
                <a:spcPct val="115000"/>
              </a:lnSpc>
              <a:spcBef>
                <a:spcPts val="0"/>
              </a:spcBef>
              <a:spcAft>
                <a:spcPts val="0"/>
              </a:spcAft>
              <a:buNone/>
            </a:pPr>
            <a:r>
              <a:rPr b="0" i="0" lang="en-US" sz="4000" u="none" cap="none" strike="noStrike">
                <a:solidFill>
                  <a:srgbClr val="F48E30"/>
                </a:solidFill>
                <a:latin typeface="Libre Baskerville"/>
                <a:ea typeface="Libre Baskerville"/>
                <a:cs typeface="Libre Baskerville"/>
                <a:sym typeface="Libre Baskerville"/>
              </a:rPr>
              <a:t>Cost vs Volume</a:t>
            </a:r>
            <a:endParaRPr/>
          </a:p>
        </p:txBody>
      </p:sp>
      <p:pic>
        <p:nvPicPr>
          <p:cNvPr id="113" name="Google Shape;113;p4"/>
          <p:cNvPicPr preferRelativeResize="0"/>
          <p:nvPr/>
        </p:nvPicPr>
        <p:blipFill rotWithShape="1">
          <a:blip r:embed="rId4">
            <a:alphaModFix/>
          </a:blip>
          <a:srcRect b="0" l="0" r="0" t="0"/>
          <a:stretch/>
        </p:blipFill>
        <p:spPr>
          <a:xfrm>
            <a:off x="7489580" y="3557100"/>
            <a:ext cx="9769720" cy="5666438"/>
          </a:xfrm>
          <a:prstGeom prst="rect">
            <a:avLst/>
          </a:prstGeom>
          <a:noFill/>
          <a:ln>
            <a:noFill/>
          </a:ln>
        </p:spPr>
      </p:pic>
      <p:sp>
        <p:nvSpPr>
          <p:cNvPr id="114" name="Google Shape;114;p4"/>
          <p:cNvSpPr txBox="1"/>
          <p:nvPr/>
        </p:nvSpPr>
        <p:spPr>
          <a:xfrm>
            <a:off x="1154296" y="960583"/>
            <a:ext cx="3381007" cy="250190"/>
          </a:xfrm>
          <a:prstGeom prst="rect">
            <a:avLst/>
          </a:prstGeom>
          <a:noFill/>
          <a:ln>
            <a:noFill/>
          </a:ln>
        </p:spPr>
        <p:txBody>
          <a:bodyPr anchorCtr="0" anchor="t" bIns="0" lIns="0" spcFirstLastPara="1" rIns="0" wrap="square" tIns="0">
            <a:spAutoFit/>
          </a:bodyPr>
          <a:lstStyle/>
          <a:p>
            <a:pPr indent="0" lvl="0" marL="0" marR="0" rtl="0" algn="l">
              <a:lnSpc>
                <a:spcPct val="139928"/>
              </a:lnSpc>
              <a:spcBef>
                <a:spcPts val="0"/>
              </a:spcBef>
              <a:spcAft>
                <a:spcPts val="0"/>
              </a:spcAft>
              <a:buNone/>
            </a:pPr>
            <a:r>
              <a:rPr b="0" i="0" lang="en-US" sz="1400" u="none" cap="none" strike="noStrike">
                <a:solidFill>
                  <a:srgbClr val="272525"/>
                </a:solidFill>
                <a:latin typeface="Roboto"/>
                <a:ea typeface="Roboto"/>
                <a:cs typeface="Roboto"/>
                <a:sym typeface="Roboto"/>
              </a:rPr>
              <a:t>2021 CONTENT STRATEGY PLANNING</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8DA6"/>
        </a:solidFill>
      </p:bgPr>
    </p:bg>
    <p:spTree>
      <p:nvGrpSpPr>
        <p:cNvPr id="118" name="Shape 118"/>
        <p:cNvGrpSpPr/>
        <p:nvPr/>
      </p:nvGrpSpPr>
      <p:grpSpPr>
        <a:xfrm>
          <a:off x="0" y="0"/>
          <a:ext cx="0" cy="0"/>
          <a:chOff x="0" y="0"/>
          <a:chExt cx="0" cy="0"/>
        </a:xfrm>
      </p:grpSpPr>
      <p:grpSp>
        <p:nvGrpSpPr>
          <p:cNvPr id="119" name="Google Shape;119;p5"/>
          <p:cNvGrpSpPr/>
          <p:nvPr/>
        </p:nvGrpSpPr>
        <p:grpSpPr>
          <a:xfrm>
            <a:off x="3238028" y="2436740"/>
            <a:ext cx="11811944" cy="5613616"/>
            <a:chOff x="0" y="0"/>
            <a:chExt cx="15749258" cy="7484822"/>
          </a:xfrm>
        </p:grpSpPr>
        <p:sp>
          <p:nvSpPr>
            <p:cNvPr id="120" name="Google Shape;120;p5"/>
            <p:cNvSpPr txBox="1"/>
            <p:nvPr/>
          </p:nvSpPr>
          <p:spPr>
            <a:xfrm>
              <a:off x="0" y="0"/>
              <a:ext cx="15749258" cy="582930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0"/>
                </a:spcBef>
                <a:spcAft>
                  <a:spcPts val="0"/>
                </a:spcAft>
                <a:buNone/>
              </a:pPr>
              <a:r>
                <a:rPr b="0" i="0" lang="en-US" sz="9600" u="none" cap="none" strike="noStrike">
                  <a:solidFill>
                    <a:srgbClr val="F4F4F4"/>
                  </a:solidFill>
                  <a:latin typeface="Libre Baskerville"/>
                  <a:ea typeface="Libre Baskerville"/>
                  <a:cs typeface="Libre Baskerville"/>
                  <a:sym typeface="Libre Baskerville"/>
                </a:rPr>
                <a:t>The Five Major Spending Categories </a:t>
              </a:r>
              <a:endParaRPr/>
            </a:p>
          </p:txBody>
        </p:sp>
        <p:sp>
          <p:nvSpPr>
            <p:cNvPr id="121" name="Google Shape;121;p5"/>
            <p:cNvSpPr txBox="1"/>
            <p:nvPr/>
          </p:nvSpPr>
          <p:spPr>
            <a:xfrm>
              <a:off x="0" y="6799022"/>
              <a:ext cx="15749258" cy="685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F4F4F4"/>
                  </a:solidFill>
                  <a:latin typeface="Roboto"/>
                  <a:ea typeface="Roboto"/>
                  <a:cs typeface="Roboto"/>
                  <a:sym typeface="Roboto"/>
                </a:rPr>
                <a:t>How effective are our dollars? </a:t>
              </a:r>
              <a:endParaRPr/>
            </a:p>
          </p:txBody>
        </p:sp>
      </p:grpSp>
      <p:sp>
        <p:nvSpPr>
          <p:cNvPr id="122" name="Google Shape;122;p5"/>
          <p:cNvSpPr txBox="1"/>
          <p:nvPr/>
        </p:nvSpPr>
        <p:spPr>
          <a:xfrm>
            <a:off x="1154296" y="960583"/>
            <a:ext cx="3381007" cy="250190"/>
          </a:xfrm>
          <a:prstGeom prst="rect">
            <a:avLst/>
          </a:prstGeom>
          <a:noFill/>
          <a:ln>
            <a:noFill/>
          </a:ln>
        </p:spPr>
        <p:txBody>
          <a:bodyPr anchorCtr="0" anchor="t" bIns="0" lIns="0" spcFirstLastPara="1" rIns="0" wrap="square" tIns="0">
            <a:spAutoFit/>
          </a:bodyPr>
          <a:lstStyle/>
          <a:p>
            <a:pPr indent="0" lvl="0" marL="0" marR="0" rtl="0" algn="l">
              <a:lnSpc>
                <a:spcPct val="139928"/>
              </a:lnSpc>
              <a:spcBef>
                <a:spcPts val="0"/>
              </a:spcBef>
              <a:spcAft>
                <a:spcPts val="0"/>
              </a:spcAft>
              <a:buNone/>
            </a:pPr>
            <a:r>
              <a:rPr b="0" i="0" lang="en-US" sz="1400" u="none" cap="none" strike="noStrike">
                <a:solidFill>
                  <a:srgbClr val="F4F4F4"/>
                </a:solidFill>
                <a:latin typeface="Roboto"/>
                <a:ea typeface="Roboto"/>
                <a:cs typeface="Roboto"/>
                <a:sym typeface="Roboto"/>
              </a:rPr>
              <a:t>ITEC-660 BUSINESS INTELLIGENCE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6"/>
          <p:cNvPicPr preferRelativeResize="0"/>
          <p:nvPr/>
        </p:nvPicPr>
        <p:blipFill rotWithShape="1">
          <a:blip r:embed="rId3">
            <a:alphaModFix/>
          </a:blip>
          <a:srcRect b="0" l="2536" r="13442" t="17180"/>
          <a:stretch/>
        </p:blipFill>
        <p:spPr>
          <a:xfrm>
            <a:off x="4396305" y="4145577"/>
            <a:ext cx="9495391" cy="5112723"/>
          </a:xfrm>
          <a:prstGeom prst="rect">
            <a:avLst/>
          </a:prstGeom>
          <a:noFill/>
          <a:ln>
            <a:noFill/>
          </a:ln>
        </p:spPr>
      </p:pic>
      <p:sp>
        <p:nvSpPr>
          <p:cNvPr id="128" name="Google Shape;128;p6"/>
          <p:cNvSpPr txBox="1"/>
          <p:nvPr/>
        </p:nvSpPr>
        <p:spPr>
          <a:xfrm>
            <a:off x="1154296" y="960583"/>
            <a:ext cx="3381007" cy="250190"/>
          </a:xfrm>
          <a:prstGeom prst="rect">
            <a:avLst/>
          </a:prstGeom>
          <a:noFill/>
          <a:ln>
            <a:noFill/>
          </a:ln>
        </p:spPr>
        <p:txBody>
          <a:bodyPr anchorCtr="0" anchor="t" bIns="0" lIns="0" spcFirstLastPara="1" rIns="0" wrap="square" tIns="0">
            <a:spAutoFit/>
          </a:bodyPr>
          <a:lstStyle/>
          <a:p>
            <a:pPr indent="0" lvl="0" marL="0" marR="0" rtl="0" algn="l">
              <a:lnSpc>
                <a:spcPct val="139928"/>
              </a:lnSpc>
              <a:spcBef>
                <a:spcPts val="0"/>
              </a:spcBef>
              <a:spcAft>
                <a:spcPts val="0"/>
              </a:spcAft>
              <a:buNone/>
            </a:pPr>
            <a:r>
              <a:rPr b="0" i="0" lang="en-US" sz="1400" u="none" cap="none" strike="noStrike">
                <a:solidFill>
                  <a:srgbClr val="272525"/>
                </a:solidFill>
                <a:latin typeface="Roboto"/>
                <a:ea typeface="Roboto"/>
                <a:cs typeface="Roboto"/>
                <a:sym typeface="Roboto"/>
              </a:rPr>
              <a:t>ITEC-660 BUSINESS INTELLIGENCE</a:t>
            </a:r>
            <a:endParaRPr/>
          </a:p>
        </p:txBody>
      </p:sp>
      <p:sp>
        <p:nvSpPr>
          <p:cNvPr id="129" name="Google Shape;129;p6"/>
          <p:cNvSpPr txBox="1"/>
          <p:nvPr/>
        </p:nvSpPr>
        <p:spPr>
          <a:xfrm>
            <a:off x="1028700" y="1737115"/>
            <a:ext cx="11627640" cy="183515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0" i="0" lang="en-US" sz="8000" u="none" cap="none" strike="noStrike">
                <a:solidFill>
                  <a:srgbClr val="272525"/>
                </a:solidFill>
                <a:latin typeface="Libre Baskerville"/>
                <a:ea typeface="Libre Baskerville"/>
                <a:cs typeface="Libre Baskerville"/>
                <a:sym typeface="Libre Baskerville"/>
              </a:rPr>
              <a:t>GoogleSEM</a:t>
            </a:r>
            <a:endParaRPr b="0" i="0" sz="8000" u="none" cap="none" strike="noStrike">
              <a:solidFill>
                <a:srgbClr val="272525"/>
              </a:solidFill>
              <a:latin typeface="Libre Baskerville"/>
              <a:ea typeface="Libre Baskerville"/>
              <a:cs typeface="Libre Baskerville"/>
              <a:sym typeface="Libre Baskerville"/>
            </a:endParaRPr>
          </a:p>
          <a:p>
            <a:pPr indent="0" lvl="0" marL="0" marR="0" rtl="0" algn="l">
              <a:lnSpc>
                <a:spcPct val="115000"/>
              </a:lnSpc>
              <a:spcBef>
                <a:spcPts val="0"/>
              </a:spcBef>
              <a:spcAft>
                <a:spcPts val="0"/>
              </a:spcAft>
              <a:buNone/>
            </a:pPr>
            <a:r>
              <a:rPr b="0" i="1" lang="en-US" sz="4000" u="none" cap="none" strike="noStrike">
                <a:solidFill>
                  <a:srgbClr val="F48E30"/>
                </a:solidFill>
                <a:latin typeface="Libre Baskerville"/>
                <a:ea typeface="Libre Baskerville"/>
                <a:cs typeface="Libre Baskerville"/>
                <a:sym typeface="Libre Baskerville"/>
              </a:rPr>
              <a:t>Cost per Enrolled by State</a:t>
            </a:r>
            <a:endParaRPr i="1"/>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grpSp>
        <p:nvGrpSpPr>
          <p:cNvPr id="134" name="Google Shape;134;p7"/>
          <p:cNvGrpSpPr/>
          <p:nvPr/>
        </p:nvGrpSpPr>
        <p:grpSpPr>
          <a:xfrm>
            <a:off x="11935740" y="5601463"/>
            <a:ext cx="5230202" cy="1953797"/>
            <a:chOff x="0" y="-76200"/>
            <a:chExt cx="6973602" cy="2605063"/>
          </a:xfrm>
        </p:grpSpPr>
        <p:sp>
          <p:nvSpPr>
            <p:cNvPr id="135" name="Google Shape;135;p7"/>
            <p:cNvSpPr txBox="1"/>
            <p:nvPr/>
          </p:nvSpPr>
          <p:spPr>
            <a:xfrm>
              <a:off x="0" y="-76200"/>
              <a:ext cx="6973602" cy="629073"/>
            </a:xfrm>
            <a:prstGeom prst="rect">
              <a:avLst/>
            </a:prstGeom>
            <a:noFill/>
            <a:ln>
              <a:noFill/>
            </a:ln>
          </p:spPr>
          <p:txBody>
            <a:bodyPr anchorCtr="0" anchor="t" bIns="0" lIns="0" spcFirstLastPara="1" rIns="0" wrap="square" tIns="0">
              <a:spAutoFit/>
            </a:bodyPr>
            <a:lstStyle/>
            <a:p>
              <a:pPr indent="0" lvl="0" marL="0" marR="0" rtl="0" algn="l">
                <a:lnSpc>
                  <a:spcPct val="139964"/>
                </a:lnSpc>
                <a:spcBef>
                  <a:spcPts val="0"/>
                </a:spcBef>
                <a:spcAft>
                  <a:spcPts val="0"/>
                </a:spcAft>
                <a:buNone/>
              </a:pPr>
              <a:r>
                <a:rPr b="1" i="0" lang="en-US" sz="2800" u="none" cap="none" strike="noStrike">
                  <a:solidFill>
                    <a:srgbClr val="272525"/>
                  </a:solidFill>
                  <a:latin typeface="Roboto"/>
                  <a:ea typeface="Roboto"/>
                  <a:cs typeface="Roboto"/>
                  <a:sym typeface="Roboto"/>
                </a:rPr>
                <a:t>Submissions vs Enrollments</a:t>
              </a:r>
              <a:endParaRPr/>
            </a:p>
          </p:txBody>
        </p:sp>
        <p:sp>
          <p:nvSpPr>
            <p:cNvPr id="136" name="Google Shape;136;p7"/>
            <p:cNvSpPr txBox="1"/>
            <p:nvPr/>
          </p:nvSpPr>
          <p:spPr>
            <a:xfrm>
              <a:off x="0" y="876593"/>
              <a:ext cx="6973602" cy="1652270"/>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b="0" i="0" lang="en-US" sz="2400" u="none" cap="none" strike="noStrike">
                  <a:solidFill>
                    <a:srgbClr val="272525"/>
                  </a:solidFill>
                  <a:latin typeface="Roboto"/>
                  <a:ea typeface="Roboto"/>
                  <a:cs typeface="Roboto"/>
                  <a:sym typeface="Roboto"/>
                </a:rPr>
                <a:t>Display was actually a less efficient lead resource before Q4 2014 and become more efficient afterwards.</a:t>
              </a:r>
              <a:endParaRPr/>
            </a:p>
          </p:txBody>
        </p:sp>
      </p:grpSp>
      <p:sp>
        <p:nvSpPr>
          <p:cNvPr id="137" name="Google Shape;137;p7"/>
          <p:cNvSpPr txBox="1"/>
          <p:nvPr/>
        </p:nvSpPr>
        <p:spPr>
          <a:xfrm>
            <a:off x="11935740" y="2816635"/>
            <a:ext cx="5230202" cy="221869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0" i="1" lang="en-US" sz="6400" u="none" cap="none" strike="noStrike">
                <a:solidFill>
                  <a:srgbClr val="608DA6"/>
                </a:solidFill>
                <a:latin typeface="Libre Baskerville"/>
                <a:ea typeface="Libre Baskerville"/>
                <a:cs typeface="Libre Baskerville"/>
                <a:sym typeface="Libre Baskerville"/>
              </a:rPr>
              <a:t>GoogleSEM Over Time </a:t>
            </a:r>
            <a:endParaRPr i="1"/>
          </a:p>
        </p:txBody>
      </p:sp>
      <p:sp>
        <p:nvSpPr>
          <p:cNvPr id="138" name="Google Shape;138;p7"/>
          <p:cNvSpPr txBox="1"/>
          <p:nvPr/>
        </p:nvSpPr>
        <p:spPr>
          <a:xfrm>
            <a:off x="1154296" y="960583"/>
            <a:ext cx="3381007" cy="250190"/>
          </a:xfrm>
          <a:prstGeom prst="rect">
            <a:avLst/>
          </a:prstGeom>
          <a:noFill/>
          <a:ln>
            <a:noFill/>
          </a:ln>
        </p:spPr>
        <p:txBody>
          <a:bodyPr anchorCtr="0" anchor="t" bIns="0" lIns="0" spcFirstLastPara="1" rIns="0" wrap="square" tIns="0">
            <a:spAutoFit/>
          </a:bodyPr>
          <a:lstStyle/>
          <a:p>
            <a:pPr indent="0" lvl="0" marL="0" marR="0" rtl="0" algn="l">
              <a:lnSpc>
                <a:spcPct val="139928"/>
              </a:lnSpc>
              <a:spcBef>
                <a:spcPts val="0"/>
              </a:spcBef>
              <a:spcAft>
                <a:spcPts val="0"/>
              </a:spcAft>
              <a:buNone/>
            </a:pPr>
            <a:r>
              <a:rPr b="0" i="0" lang="en-US" sz="1400" u="none" cap="none" strike="noStrike">
                <a:solidFill>
                  <a:srgbClr val="272525"/>
                </a:solidFill>
                <a:latin typeface="Roboto"/>
                <a:ea typeface="Roboto"/>
                <a:cs typeface="Roboto"/>
                <a:sym typeface="Roboto"/>
              </a:rPr>
              <a:t>ITEC-660 BUSINESS INTELLIGENCE</a:t>
            </a:r>
            <a:endParaRPr/>
          </a:p>
        </p:txBody>
      </p:sp>
      <p:pic>
        <p:nvPicPr>
          <p:cNvPr id="139" name="Google Shape;139;p7"/>
          <p:cNvPicPr preferRelativeResize="0"/>
          <p:nvPr/>
        </p:nvPicPr>
        <p:blipFill rotWithShape="1">
          <a:blip r:embed="rId3">
            <a:alphaModFix/>
          </a:blip>
          <a:srcRect b="0" l="0" r="0" t="0"/>
          <a:stretch/>
        </p:blipFill>
        <p:spPr>
          <a:xfrm>
            <a:off x="1154296" y="2350740"/>
            <a:ext cx="9775868" cy="5877741"/>
          </a:xfrm>
          <a:prstGeom prst="rect">
            <a:avLst/>
          </a:prstGeom>
          <a:noFill/>
          <a:ln>
            <a:noFill/>
          </a:ln>
        </p:spPr>
      </p:pic>
      <p:sp>
        <p:nvSpPr>
          <p:cNvPr id="140" name="Google Shape;140;p7"/>
          <p:cNvSpPr/>
          <p:nvPr/>
        </p:nvSpPr>
        <p:spPr>
          <a:xfrm>
            <a:off x="-349885" y="4403486"/>
            <a:ext cx="2203450" cy="2203450"/>
          </a:xfrm>
          <a:custGeom>
            <a:rect b="b" l="l" r="r" t="t"/>
            <a:pathLst>
              <a:path extrusionOk="0" h="1913890" w="1913890">
                <a:moveTo>
                  <a:pt x="0" y="0"/>
                </a:moveTo>
                <a:lnTo>
                  <a:pt x="1913890" y="0"/>
                </a:lnTo>
                <a:lnTo>
                  <a:pt x="1913890" y="1913890"/>
                </a:lnTo>
                <a:lnTo>
                  <a:pt x="0" y="1913890"/>
                </a:lnTo>
                <a:close/>
              </a:path>
            </a:pathLst>
          </a:custGeom>
          <a:solidFill>
            <a:srgbClr val="FFFFFF"/>
          </a:solidFill>
          <a:ln>
            <a:noFill/>
          </a:ln>
        </p:spPr>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8"/>
          <p:cNvSpPr txBox="1"/>
          <p:nvPr/>
        </p:nvSpPr>
        <p:spPr>
          <a:xfrm>
            <a:off x="1028700" y="2213633"/>
            <a:ext cx="11627640" cy="183515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0" i="0" lang="en-US" sz="8000" u="none" cap="none" strike="noStrike">
                <a:solidFill>
                  <a:srgbClr val="272525"/>
                </a:solidFill>
                <a:latin typeface="Libre Baskerville"/>
                <a:ea typeface="Libre Baskerville"/>
                <a:cs typeface="Libre Baskerville"/>
                <a:sym typeface="Libre Baskerville"/>
              </a:rPr>
              <a:t>GoogleSEM</a:t>
            </a:r>
            <a:endParaRPr/>
          </a:p>
          <a:p>
            <a:pPr indent="0" lvl="0" marL="0" marR="0" rtl="0" algn="l">
              <a:lnSpc>
                <a:spcPct val="115000"/>
              </a:lnSpc>
              <a:spcBef>
                <a:spcPts val="0"/>
              </a:spcBef>
              <a:spcAft>
                <a:spcPts val="0"/>
              </a:spcAft>
              <a:buNone/>
            </a:pPr>
            <a:r>
              <a:rPr b="0" i="1" lang="en-US" sz="3000" u="none" cap="none" strike="noStrike">
                <a:solidFill>
                  <a:srgbClr val="F48E30"/>
                </a:solidFill>
                <a:latin typeface="Libre Baskerville"/>
                <a:ea typeface="Libre Baskerville"/>
                <a:cs typeface="Libre Baskerville"/>
                <a:sym typeface="Libre Baskerville"/>
              </a:rPr>
              <a:t>The Least Effective </a:t>
            </a:r>
            <a:endParaRPr i="1"/>
          </a:p>
        </p:txBody>
      </p:sp>
      <p:sp>
        <p:nvSpPr>
          <p:cNvPr id="146" name="Google Shape;146;p8"/>
          <p:cNvSpPr txBox="1"/>
          <p:nvPr/>
        </p:nvSpPr>
        <p:spPr>
          <a:xfrm>
            <a:off x="1028700" y="5051672"/>
            <a:ext cx="7185530" cy="21907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4400" u="none" cap="none" strike="noStrike">
                <a:solidFill>
                  <a:srgbClr val="F48E30"/>
                </a:solidFill>
                <a:latin typeface="Libre Baskerville"/>
                <a:ea typeface="Libre Baskerville"/>
                <a:cs typeface="Libre Baskerville"/>
                <a:sym typeface="Libre Baskerville"/>
              </a:rPr>
              <a:t>$15k</a:t>
            </a:r>
            <a:endParaRPr/>
          </a:p>
        </p:txBody>
      </p:sp>
      <p:sp>
        <p:nvSpPr>
          <p:cNvPr id="147" name="Google Shape;147;p8"/>
          <p:cNvSpPr txBox="1"/>
          <p:nvPr/>
        </p:nvSpPr>
        <p:spPr>
          <a:xfrm>
            <a:off x="1028700" y="7496786"/>
            <a:ext cx="7185530" cy="490855"/>
          </a:xfrm>
          <a:prstGeom prst="rect">
            <a:avLst/>
          </a:prstGeom>
          <a:noFill/>
          <a:ln>
            <a:noFill/>
          </a:ln>
        </p:spPr>
        <p:txBody>
          <a:bodyPr anchorCtr="0" anchor="t" bIns="0" lIns="0" spcFirstLastPara="1" rIns="0" wrap="square" tIns="0">
            <a:spAutoFit/>
          </a:bodyPr>
          <a:lstStyle/>
          <a:p>
            <a:pPr indent="0" lvl="0" marL="0" marR="0" rtl="0" algn="l">
              <a:lnSpc>
                <a:spcPct val="139964"/>
              </a:lnSpc>
              <a:spcBef>
                <a:spcPts val="0"/>
              </a:spcBef>
              <a:spcAft>
                <a:spcPts val="0"/>
              </a:spcAft>
              <a:buNone/>
            </a:pPr>
            <a:r>
              <a:rPr b="1" i="0" lang="en-US" sz="2800" u="none" cap="none" strike="noStrike">
                <a:solidFill>
                  <a:srgbClr val="272525"/>
                </a:solidFill>
                <a:latin typeface="Roboto"/>
                <a:ea typeface="Roboto"/>
                <a:cs typeface="Roboto"/>
                <a:sym typeface="Roboto"/>
              </a:rPr>
              <a:t>Cost per Enrollment in Florida</a:t>
            </a:r>
            <a:endParaRPr/>
          </a:p>
        </p:txBody>
      </p:sp>
      <p:sp>
        <p:nvSpPr>
          <p:cNvPr id="148" name="Google Shape;148;p8"/>
          <p:cNvSpPr txBox="1"/>
          <p:nvPr/>
        </p:nvSpPr>
        <p:spPr>
          <a:xfrm>
            <a:off x="10064245" y="5051672"/>
            <a:ext cx="7185530" cy="21907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4400" u="none" cap="none" strike="noStrike">
                <a:solidFill>
                  <a:srgbClr val="F48E30"/>
                </a:solidFill>
                <a:latin typeface="Libre Baskerville"/>
                <a:ea typeface="Libre Baskerville"/>
                <a:cs typeface="Libre Baskerville"/>
                <a:sym typeface="Libre Baskerville"/>
              </a:rPr>
              <a:t>$9k</a:t>
            </a:r>
            <a:endParaRPr/>
          </a:p>
        </p:txBody>
      </p:sp>
      <p:sp>
        <p:nvSpPr>
          <p:cNvPr id="149" name="Google Shape;149;p8"/>
          <p:cNvSpPr txBox="1"/>
          <p:nvPr/>
        </p:nvSpPr>
        <p:spPr>
          <a:xfrm>
            <a:off x="10073770" y="7496786"/>
            <a:ext cx="7185530" cy="490855"/>
          </a:xfrm>
          <a:prstGeom prst="rect">
            <a:avLst/>
          </a:prstGeom>
          <a:noFill/>
          <a:ln>
            <a:noFill/>
          </a:ln>
        </p:spPr>
        <p:txBody>
          <a:bodyPr anchorCtr="0" anchor="t" bIns="0" lIns="0" spcFirstLastPara="1" rIns="0" wrap="square" tIns="0">
            <a:spAutoFit/>
          </a:bodyPr>
          <a:lstStyle/>
          <a:p>
            <a:pPr indent="0" lvl="0" marL="0" marR="0" rtl="0" algn="l">
              <a:lnSpc>
                <a:spcPct val="139964"/>
              </a:lnSpc>
              <a:spcBef>
                <a:spcPts val="0"/>
              </a:spcBef>
              <a:spcAft>
                <a:spcPts val="0"/>
              </a:spcAft>
              <a:buNone/>
            </a:pPr>
            <a:r>
              <a:rPr b="1" i="0" lang="en-US" sz="2800" u="none" cap="none" strike="noStrike">
                <a:solidFill>
                  <a:srgbClr val="272525"/>
                </a:solidFill>
                <a:latin typeface="Roboto"/>
                <a:ea typeface="Roboto"/>
                <a:cs typeface="Roboto"/>
                <a:sym typeface="Roboto"/>
              </a:rPr>
              <a:t>Cost per Enrollment in Virginia and Maryland </a:t>
            </a:r>
            <a:endParaRPr/>
          </a:p>
        </p:txBody>
      </p:sp>
      <p:sp>
        <p:nvSpPr>
          <p:cNvPr id="150" name="Google Shape;150;p8"/>
          <p:cNvSpPr txBox="1"/>
          <p:nvPr/>
        </p:nvSpPr>
        <p:spPr>
          <a:xfrm>
            <a:off x="1154296" y="960583"/>
            <a:ext cx="3381007" cy="250190"/>
          </a:xfrm>
          <a:prstGeom prst="rect">
            <a:avLst/>
          </a:prstGeom>
          <a:noFill/>
          <a:ln>
            <a:noFill/>
          </a:ln>
        </p:spPr>
        <p:txBody>
          <a:bodyPr anchorCtr="0" anchor="t" bIns="0" lIns="0" spcFirstLastPara="1" rIns="0" wrap="square" tIns="0">
            <a:spAutoFit/>
          </a:bodyPr>
          <a:lstStyle/>
          <a:p>
            <a:pPr indent="0" lvl="0" marL="0" marR="0" rtl="0" algn="l">
              <a:lnSpc>
                <a:spcPct val="139928"/>
              </a:lnSpc>
              <a:spcBef>
                <a:spcPts val="0"/>
              </a:spcBef>
              <a:spcAft>
                <a:spcPts val="0"/>
              </a:spcAft>
              <a:buNone/>
            </a:pPr>
            <a:r>
              <a:rPr b="0" i="0" lang="en-US" sz="1400" u="none" cap="none" strike="noStrike">
                <a:solidFill>
                  <a:srgbClr val="272525"/>
                </a:solidFill>
                <a:latin typeface="Roboto"/>
                <a:ea typeface="Roboto"/>
                <a:cs typeface="Roboto"/>
                <a:sym typeface="Roboto"/>
              </a:rPr>
              <a:t>ITEC-660 BUSINESS INTELLIGENCE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9"/>
          <p:cNvSpPr txBox="1"/>
          <p:nvPr/>
        </p:nvSpPr>
        <p:spPr>
          <a:xfrm>
            <a:off x="1028700" y="2213633"/>
            <a:ext cx="11627640" cy="183515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0" i="0" lang="en-US" sz="8000" u="none" cap="none" strike="noStrike">
                <a:solidFill>
                  <a:srgbClr val="272525"/>
                </a:solidFill>
                <a:latin typeface="Libre Baskerville"/>
                <a:ea typeface="Libre Baskerville"/>
                <a:cs typeface="Libre Baskerville"/>
                <a:sym typeface="Libre Baskerville"/>
              </a:rPr>
              <a:t>GoogleSEM</a:t>
            </a:r>
            <a:endParaRPr/>
          </a:p>
          <a:p>
            <a:pPr indent="0" lvl="0" marL="0" marR="0" rtl="0" algn="l">
              <a:lnSpc>
                <a:spcPct val="115000"/>
              </a:lnSpc>
              <a:spcBef>
                <a:spcPts val="0"/>
              </a:spcBef>
              <a:spcAft>
                <a:spcPts val="0"/>
              </a:spcAft>
              <a:buNone/>
            </a:pPr>
            <a:r>
              <a:rPr b="0" i="1" lang="en-US" sz="3000" u="none" cap="none" strike="noStrike">
                <a:solidFill>
                  <a:srgbClr val="608DA6"/>
                </a:solidFill>
                <a:latin typeface="Libre Baskerville"/>
                <a:ea typeface="Libre Baskerville"/>
                <a:cs typeface="Libre Baskerville"/>
                <a:sym typeface="Libre Baskerville"/>
              </a:rPr>
              <a:t>The Most Effective</a:t>
            </a:r>
            <a:r>
              <a:rPr b="0" i="0" lang="en-US" sz="3000" u="none" cap="none" strike="noStrike">
                <a:solidFill>
                  <a:srgbClr val="F48E30"/>
                </a:solidFill>
                <a:latin typeface="Libre Baskerville"/>
                <a:ea typeface="Libre Baskerville"/>
                <a:cs typeface="Libre Baskerville"/>
                <a:sym typeface="Libre Baskerville"/>
              </a:rPr>
              <a:t> </a:t>
            </a:r>
            <a:endParaRPr/>
          </a:p>
        </p:txBody>
      </p:sp>
      <p:sp>
        <p:nvSpPr>
          <p:cNvPr id="156" name="Google Shape;156;p9"/>
          <p:cNvSpPr txBox="1"/>
          <p:nvPr/>
        </p:nvSpPr>
        <p:spPr>
          <a:xfrm>
            <a:off x="1028700" y="5051672"/>
            <a:ext cx="7185530" cy="21907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4400" u="none" cap="none" strike="noStrike">
                <a:solidFill>
                  <a:srgbClr val="608DA6"/>
                </a:solidFill>
                <a:latin typeface="Libre Baskerville"/>
                <a:ea typeface="Libre Baskerville"/>
                <a:cs typeface="Libre Baskerville"/>
                <a:sym typeface="Libre Baskerville"/>
              </a:rPr>
              <a:t>$1k</a:t>
            </a:r>
            <a:endParaRPr/>
          </a:p>
        </p:txBody>
      </p:sp>
      <p:sp>
        <p:nvSpPr>
          <p:cNvPr id="157" name="Google Shape;157;p9"/>
          <p:cNvSpPr txBox="1"/>
          <p:nvPr/>
        </p:nvSpPr>
        <p:spPr>
          <a:xfrm>
            <a:off x="1028700" y="7496786"/>
            <a:ext cx="7185530" cy="490855"/>
          </a:xfrm>
          <a:prstGeom prst="rect">
            <a:avLst/>
          </a:prstGeom>
          <a:noFill/>
          <a:ln>
            <a:noFill/>
          </a:ln>
        </p:spPr>
        <p:txBody>
          <a:bodyPr anchorCtr="0" anchor="t" bIns="0" lIns="0" spcFirstLastPara="1" rIns="0" wrap="square" tIns="0">
            <a:spAutoFit/>
          </a:bodyPr>
          <a:lstStyle/>
          <a:p>
            <a:pPr indent="0" lvl="0" marL="0" marR="0" rtl="0" algn="l">
              <a:lnSpc>
                <a:spcPct val="139964"/>
              </a:lnSpc>
              <a:spcBef>
                <a:spcPts val="0"/>
              </a:spcBef>
              <a:spcAft>
                <a:spcPts val="0"/>
              </a:spcAft>
              <a:buNone/>
            </a:pPr>
            <a:r>
              <a:rPr b="1" i="0" lang="en-US" sz="2800" u="none" cap="none" strike="noStrike">
                <a:solidFill>
                  <a:srgbClr val="272525"/>
                </a:solidFill>
                <a:latin typeface="Roboto"/>
                <a:ea typeface="Roboto"/>
                <a:cs typeface="Roboto"/>
                <a:sym typeface="Roboto"/>
              </a:rPr>
              <a:t>Cost per Enrollment in Colorado</a:t>
            </a:r>
            <a:endParaRPr/>
          </a:p>
        </p:txBody>
      </p:sp>
      <p:sp>
        <p:nvSpPr>
          <p:cNvPr id="158" name="Google Shape;158;p9"/>
          <p:cNvSpPr txBox="1"/>
          <p:nvPr/>
        </p:nvSpPr>
        <p:spPr>
          <a:xfrm>
            <a:off x="10064245" y="5051672"/>
            <a:ext cx="7185530" cy="21907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4400" u="none" cap="none" strike="noStrike">
                <a:solidFill>
                  <a:srgbClr val="608DA6"/>
                </a:solidFill>
                <a:latin typeface="Libre Baskerville"/>
                <a:ea typeface="Libre Baskerville"/>
                <a:cs typeface="Libre Baskerville"/>
                <a:sym typeface="Libre Baskerville"/>
              </a:rPr>
              <a:t>$3k</a:t>
            </a:r>
            <a:endParaRPr/>
          </a:p>
        </p:txBody>
      </p:sp>
      <p:sp>
        <p:nvSpPr>
          <p:cNvPr id="159" name="Google Shape;159;p9"/>
          <p:cNvSpPr txBox="1"/>
          <p:nvPr/>
        </p:nvSpPr>
        <p:spPr>
          <a:xfrm>
            <a:off x="10073770" y="7496786"/>
            <a:ext cx="7185530" cy="490855"/>
          </a:xfrm>
          <a:prstGeom prst="rect">
            <a:avLst/>
          </a:prstGeom>
          <a:noFill/>
          <a:ln>
            <a:noFill/>
          </a:ln>
        </p:spPr>
        <p:txBody>
          <a:bodyPr anchorCtr="0" anchor="t" bIns="0" lIns="0" spcFirstLastPara="1" rIns="0" wrap="square" tIns="0">
            <a:spAutoFit/>
          </a:bodyPr>
          <a:lstStyle/>
          <a:p>
            <a:pPr indent="0" lvl="0" marL="0" marR="0" rtl="0" algn="l">
              <a:lnSpc>
                <a:spcPct val="139964"/>
              </a:lnSpc>
              <a:spcBef>
                <a:spcPts val="0"/>
              </a:spcBef>
              <a:spcAft>
                <a:spcPts val="0"/>
              </a:spcAft>
              <a:buNone/>
            </a:pPr>
            <a:r>
              <a:rPr b="1" i="0" lang="en-US" sz="2800" u="none" cap="none" strike="noStrike">
                <a:solidFill>
                  <a:srgbClr val="272525"/>
                </a:solidFill>
                <a:latin typeface="Roboto"/>
                <a:ea typeface="Roboto"/>
                <a:cs typeface="Roboto"/>
                <a:sym typeface="Roboto"/>
              </a:rPr>
              <a:t>Cost per Enrollment in Texas</a:t>
            </a:r>
            <a:endParaRPr/>
          </a:p>
        </p:txBody>
      </p:sp>
      <p:sp>
        <p:nvSpPr>
          <p:cNvPr id="160" name="Google Shape;160;p9"/>
          <p:cNvSpPr txBox="1"/>
          <p:nvPr/>
        </p:nvSpPr>
        <p:spPr>
          <a:xfrm>
            <a:off x="1154296" y="960583"/>
            <a:ext cx="3381007" cy="250190"/>
          </a:xfrm>
          <a:prstGeom prst="rect">
            <a:avLst/>
          </a:prstGeom>
          <a:noFill/>
          <a:ln>
            <a:noFill/>
          </a:ln>
        </p:spPr>
        <p:txBody>
          <a:bodyPr anchorCtr="0" anchor="t" bIns="0" lIns="0" spcFirstLastPara="1" rIns="0" wrap="square" tIns="0">
            <a:spAutoFit/>
          </a:bodyPr>
          <a:lstStyle/>
          <a:p>
            <a:pPr indent="0" lvl="0" marL="0" marR="0" rtl="0" algn="l">
              <a:lnSpc>
                <a:spcPct val="139928"/>
              </a:lnSpc>
              <a:spcBef>
                <a:spcPts val="0"/>
              </a:spcBef>
              <a:spcAft>
                <a:spcPts val="0"/>
              </a:spcAft>
              <a:buNone/>
            </a:pPr>
            <a:r>
              <a:rPr b="0" i="0" lang="en-US" sz="1400" u="none" cap="none" strike="noStrike">
                <a:solidFill>
                  <a:srgbClr val="272525"/>
                </a:solidFill>
                <a:latin typeface="Roboto"/>
                <a:ea typeface="Roboto"/>
                <a:cs typeface="Roboto"/>
                <a:sym typeface="Roboto"/>
              </a:rPr>
              <a:t>ITEC-660 BUSINESS INTELLIGENCE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