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68" r:id="rId19"/>
    <p:sldId id="275" r:id="rId20"/>
    <p:sldId id="276" r:id="rId21"/>
    <p:sldId id="277" r:id="rId22"/>
    <p:sldId id="269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D511-0217-45DB-A9FD-3CEF7BDBDAF4}" type="datetimeFigureOut">
              <a:rPr lang="pt-BR" smtClean="0"/>
              <a:pPr/>
              <a:t>22/11/2012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B7DB-3D3E-4EAE-9193-CC0F464455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D511-0217-45DB-A9FD-3CEF7BDBDAF4}" type="datetimeFigureOut">
              <a:rPr lang="pt-BR" smtClean="0"/>
              <a:pPr/>
              <a:t>22/11/2012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B7DB-3D3E-4EAE-9193-CC0F464455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D511-0217-45DB-A9FD-3CEF7BDBDAF4}" type="datetimeFigureOut">
              <a:rPr lang="pt-BR" smtClean="0"/>
              <a:pPr/>
              <a:t>22/11/2012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B7DB-3D3E-4EAE-9193-CC0F464455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D511-0217-45DB-A9FD-3CEF7BDBDAF4}" type="datetimeFigureOut">
              <a:rPr lang="pt-BR" smtClean="0"/>
              <a:pPr/>
              <a:t>22/11/2012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B7DB-3D3E-4EAE-9193-CC0F464455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D511-0217-45DB-A9FD-3CEF7BDBDAF4}" type="datetimeFigureOut">
              <a:rPr lang="pt-BR" smtClean="0"/>
              <a:pPr/>
              <a:t>22/11/2012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B7DB-3D3E-4EAE-9193-CC0F464455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D511-0217-45DB-A9FD-3CEF7BDBDAF4}" type="datetimeFigureOut">
              <a:rPr lang="pt-BR" smtClean="0"/>
              <a:pPr/>
              <a:t>22/11/2012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B7DB-3D3E-4EAE-9193-CC0F464455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D511-0217-45DB-A9FD-3CEF7BDBDAF4}" type="datetimeFigureOut">
              <a:rPr lang="pt-BR" smtClean="0"/>
              <a:pPr/>
              <a:t>22/11/2012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B7DB-3D3E-4EAE-9193-CC0F464455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D511-0217-45DB-A9FD-3CEF7BDBDAF4}" type="datetimeFigureOut">
              <a:rPr lang="pt-BR" smtClean="0"/>
              <a:pPr/>
              <a:t>22/11/2012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B7DB-3D3E-4EAE-9193-CC0F464455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D511-0217-45DB-A9FD-3CEF7BDBDAF4}" type="datetimeFigureOut">
              <a:rPr lang="pt-BR" smtClean="0"/>
              <a:pPr/>
              <a:t>22/11/2012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B7DB-3D3E-4EAE-9193-CC0F464455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D511-0217-45DB-A9FD-3CEF7BDBDAF4}" type="datetimeFigureOut">
              <a:rPr lang="pt-BR" smtClean="0"/>
              <a:pPr/>
              <a:t>22/11/2012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B7DB-3D3E-4EAE-9193-CC0F464455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D511-0217-45DB-A9FD-3CEF7BDBDAF4}" type="datetimeFigureOut">
              <a:rPr lang="pt-BR" smtClean="0"/>
              <a:pPr/>
              <a:t>22/11/2012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B7DB-3D3E-4EAE-9193-CC0F464455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ED511-0217-45DB-A9FD-3CEF7BDBDAF4}" type="datetimeFigureOut">
              <a:rPr lang="pt-BR" smtClean="0"/>
              <a:pPr/>
              <a:t>22/11/2012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8B7DB-3D3E-4EAE-9193-CC0F464455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Linguagem de Programação III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JSF</a:t>
            </a:r>
            <a:br>
              <a:rPr lang="pt-BR" dirty="0" smtClean="0"/>
            </a:br>
            <a:r>
              <a:rPr lang="pt-BR" dirty="0" smtClean="0"/>
              <a:t> Core TAGS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converter</a:t>
            </a:r>
          </a:p>
          <a:p>
            <a:pPr lvl="1"/>
            <a:r>
              <a:rPr lang="pt-BR" dirty="0" smtClean="0"/>
              <a:t>Declara um conversor genérico baseado em Converter para um componente.</a:t>
            </a:r>
          </a:p>
          <a:p>
            <a:r>
              <a:rPr lang="pt-BR" dirty="0" err="1" smtClean="0"/>
              <a:t>event</a:t>
            </a:r>
            <a:endParaRPr lang="pt-BR" dirty="0" smtClean="0"/>
          </a:p>
          <a:p>
            <a:pPr lvl="1"/>
            <a:r>
              <a:rPr lang="pt-BR" dirty="0" smtClean="0"/>
              <a:t>Registra um </a:t>
            </a:r>
            <a:r>
              <a:rPr lang="pt-BR" dirty="0" err="1" smtClean="0"/>
              <a:t>listener</a:t>
            </a:r>
            <a:r>
              <a:rPr lang="pt-BR" dirty="0" smtClean="0"/>
              <a:t> genérico do tipo </a:t>
            </a:r>
            <a:r>
              <a:rPr lang="pt-BR" dirty="0" err="1" smtClean="0"/>
              <a:t>ComponentSystemEventListener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JSF</a:t>
            </a:r>
            <a:br>
              <a:rPr lang="pt-BR" dirty="0" smtClean="0"/>
            </a:br>
            <a:r>
              <a:rPr lang="pt-BR" dirty="0" smtClean="0"/>
              <a:t> Core TAGS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err="1" smtClean="0"/>
              <a:t>facet</a:t>
            </a:r>
            <a:endParaRPr lang="pt-BR" dirty="0" smtClean="0"/>
          </a:p>
          <a:p>
            <a:pPr lvl="1"/>
            <a:r>
              <a:rPr lang="pt-BR" dirty="0" smtClean="0"/>
              <a:t>Declara um </a:t>
            </a:r>
            <a:r>
              <a:rPr lang="pt-BR" dirty="0" err="1" smtClean="0"/>
              <a:t>facet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loadBundle</a:t>
            </a:r>
            <a:endParaRPr lang="pt-BR" dirty="0" smtClean="0"/>
          </a:p>
          <a:p>
            <a:pPr lvl="1"/>
            <a:r>
              <a:rPr lang="pt-BR" dirty="0" smtClean="0"/>
              <a:t>Carrega um pacote de recursos e coloca o seu conteúdo em um mapa no objeto </a:t>
            </a:r>
            <a:r>
              <a:rPr lang="pt-BR" dirty="0" err="1" smtClean="0"/>
              <a:t>Request</a:t>
            </a:r>
            <a:r>
              <a:rPr lang="pt-BR" dirty="0" smtClean="0"/>
              <a:t> da requisição. O conteúdo pode ser carregado via EL.</a:t>
            </a:r>
          </a:p>
          <a:p>
            <a:r>
              <a:rPr lang="pt-BR" dirty="0" smtClean="0"/>
              <a:t>metadata</a:t>
            </a:r>
          </a:p>
          <a:p>
            <a:pPr lvl="1"/>
            <a:r>
              <a:rPr lang="pt-BR" dirty="0" smtClean="0"/>
              <a:t>Declara um conjunto de elementos que especificam metadados para um </a:t>
            </a:r>
            <a:r>
              <a:rPr lang="pt-BR" dirty="0" err="1" smtClean="0"/>
              <a:t>Facelet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valueChangeListener</a:t>
            </a:r>
            <a:endParaRPr lang="pt-BR" dirty="0" smtClean="0"/>
          </a:p>
          <a:p>
            <a:pPr lvl="1"/>
            <a:r>
              <a:rPr lang="pt-BR" dirty="0" smtClean="0"/>
              <a:t>Declara um </a:t>
            </a:r>
            <a:r>
              <a:rPr lang="pt-BR" dirty="0" err="1" smtClean="0"/>
              <a:t>listener</a:t>
            </a:r>
            <a:r>
              <a:rPr lang="pt-BR" dirty="0" smtClean="0"/>
              <a:t> para verificação de alteração de valores em componentes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JSF</a:t>
            </a:r>
            <a:br>
              <a:rPr lang="pt-BR" dirty="0" smtClean="0"/>
            </a:br>
            <a:r>
              <a:rPr lang="pt-BR" dirty="0" smtClean="0"/>
              <a:t> Core TAGS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param</a:t>
            </a:r>
          </a:p>
          <a:p>
            <a:pPr lvl="1"/>
            <a:r>
              <a:rPr lang="pt-BR" dirty="0" smtClean="0"/>
              <a:t>Inclui um parâmetro em um componente.</a:t>
            </a:r>
          </a:p>
          <a:p>
            <a:r>
              <a:rPr lang="pt-BR" dirty="0" err="1" smtClean="0"/>
              <a:t>phaseListener</a:t>
            </a:r>
            <a:endParaRPr lang="pt-BR" dirty="0" smtClean="0"/>
          </a:p>
          <a:p>
            <a:pPr lvl="1"/>
            <a:r>
              <a:rPr lang="pt-BR" dirty="0" smtClean="0"/>
              <a:t>Permite que sejam incluído um </a:t>
            </a:r>
            <a:r>
              <a:rPr lang="pt-BR" dirty="0" err="1" smtClean="0"/>
              <a:t>listener</a:t>
            </a:r>
            <a:r>
              <a:rPr lang="pt-BR" dirty="0" smtClean="0"/>
              <a:t> para o ciclo de vida do JSF.</a:t>
            </a:r>
          </a:p>
          <a:p>
            <a:r>
              <a:rPr lang="pt-BR" dirty="0" err="1" smtClean="0"/>
              <a:t>selectItem</a:t>
            </a:r>
            <a:endParaRPr lang="pt-BR" dirty="0" smtClean="0"/>
          </a:p>
          <a:p>
            <a:pPr lvl="1"/>
            <a:r>
              <a:rPr lang="pt-BR" dirty="0" smtClean="0"/>
              <a:t>Adiciona um item em um componente do tipo </a:t>
            </a:r>
            <a:r>
              <a:rPr lang="pt-BR" dirty="0" err="1" smtClean="0"/>
              <a:t>check</a:t>
            </a:r>
            <a:r>
              <a:rPr lang="pt-BR" dirty="0" smtClean="0"/>
              <a:t> </a:t>
            </a:r>
            <a:r>
              <a:rPr lang="pt-BR" dirty="0" err="1" smtClean="0"/>
              <a:t>box</a:t>
            </a:r>
            <a:r>
              <a:rPr lang="pt-BR" dirty="0" smtClean="0"/>
              <a:t>, radio </a:t>
            </a:r>
            <a:r>
              <a:rPr lang="pt-BR" dirty="0" err="1" smtClean="0"/>
              <a:t>button</a:t>
            </a:r>
            <a:r>
              <a:rPr lang="pt-BR" dirty="0" smtClean="0"/>
              <a:t> ou </a:t>
            </a:r>
            <a:r>
              <a:rPr lang="pt-BR" dirty="0" err="1" smtClean="0"/>
              <a:t>combo</a:t>
            </a:r>
            <a:r>
              <a:rPr lang="pt-BR" dirty="0" smtClean="0"/>
              <a:t> </a:t>
            </a:r>
            <a:r>
              <a:rPr lang="pt-BR" dirty="0" err="1" smtClean="0"/>
              <a:t>box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selectItens</a:t>
            </a:r>
            <a:endParaRPr lang="pt-BR" dirty="0" smtClean="0"/>
          </a:p>
          <a:p>
            <a:pPr lvl="1"/>
            <a:r>
              <a:rPr lang="pt-BR" dirty="0" smtClean="0"/>
              <a:t>Mesmo que “</a:t>
            </a:r>
            <a:r>
              <a:rPr lang="pt-BR" dirty="0" err="1" smtClean="0"/>
              <a:t>selectItem</a:t>
            </a:r>
            <a:r>
              <a:rPr lang="pt-BR" dirty="0" smtClean="0"/>
              <a:t>”, mas a partir de um </a:t>
            </a:r>
            <a:r>
              <a:rPr lang="pt-BR" dirty="0" err="1" smtClean="0"/>
              <a:t>array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JSF</a:t>
            </a:r>
            <a:br>
              <a:rPr lang="pt-BR" dirty="0" smtClean="0"/>
            </a:br>
            <a:r>
              <a:rPr lang="pt-BR" dirty="0" smtClean="0"/>
              <a:t>Core TAGS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convertNumber</a:t>
            </a:r>
            <a:endParaRPr lang="pt-BR" dirty="0" smtClean="0"/>
          </a:p>
          <a:p>
            <a:pPr lvl="1"/>
            <a:r>
              <a:rPr lang="pt-BR" dirty="0" smtClean="0"/>
              <a:t>Declara um conversor de </a:t>
            </a:r>
            <a:r>
              <a:rPr lang="pt-BR" dirty="0" err="1" smtClean="0"/>
              <a:t>numeros</a:t>
            </a:r>
            <a:r>
              <a:rPr lang="pt-BR" dirty="0" smtClean="0"/>
              <a:t> baseado em </a:t>
            </a:r>
            <a:r>
              <a:rPr lang="pt-BR" dirty="0" err="1" smtClean="0"/>
              <a:t>NumberConverter</a:t>
            </a:r>
            <a:r>
              <a:rPr lang="pt-BR" dirty="0" smtClean="0"/>
              <a:t>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JSF</a:t>
            </a:r>
            <a:br>
              <a:rPr lang="pt-BR" dirty="0" smtClean="0"/>
            </a:br>
            <a:r>
              <a:rPr lang="pt-BR" dirty="0" smtClean="0"/>
              <a:t>Core TAGS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600" b="1" dirty="0" smtClean="0"/>
              <a:t>Atributo	Descrição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err="1" smtClean="0"/>
              <a:t>type</a:t>
            </a:r>
            <a:r>
              <a:rPr lang="pt-BR" sz="1600" dirty="0" smtClean="0"/>
              <a:t>		Representa o tipo do número. Por padrão é </a:t>
            </a:r>
            <a:r>
              <a:rPr lang="pt-BR" sz="1600" dirty="0" err="1" smtClean="0"/>
              <a:t>setado</a:t>
            </a:r>
            <a:r>
              <a:rPr lang="pt-BR" sz="1600" dirty="0" smtClean="0"/>
              <a:t> como “</a:t>
            </a:r>
            <a:r>
              <a:rPr lang="pt-BR" sz="1600" dirty="0" err="1" smtClean="0"/>
              <a:t>number</a:t>
            </a:r>
            <a:r>
              <a:rPr lang="pt-BR" sz="1600" dirty="0" smtClean="0"/>
              <a:t>” mas</a:t>
            </a:r>
            <a:br>
              <a:rPr lang="pt-BR" sz="1600" dirty="0" smtClean="0"/>
            </a:br>
            <a:r>
              <a:rPr lang="pt-BR" sz="1600" dirty="0" smtClean="0"/>
              <a:t>		também pode ser “</a:t>
            </a:r>
            <a:r>
              <a:rPr lang="pt-BR" sz="1600" dirty="0" err="1" smtClean="0"/>
              <a:t>currency</a:t>
            </a:r>
            <a:r>
              <a:rPr lang="pt-BR" sz="1600" dirty="0" smtClean="0"/>
              <a:t>” ou “</a:t>
            </a:r>
            <a:r>
              <a:rPr lang="pt-BR" sz="1600" dirty="0" err="1" smtClean="0"/>
              <a:t>percent</a:t>
            </a:r>
            <a:r>
              <a:rPr lang="pt-BR" sz="1600" dirty="0" smtClean="0"/>
              <a:t>”.</a:t>
            </a:r>
          </a:p>
          <a:p>
            <a:pPr>
              <a:buNone/>
            </a:pPr>
            <a:r>
              <a:rPr lang="pt-BR" sz="1600" dirty="0" smtClean="0"/>
              <a:t>	</a:t>
            </a:r>
            <a:r>
              <a:rPr lang="pt-BR" sz="1600" dirty="0" err="1" smtClean="0"/>
              <a:t>pattern</a:t>
            </a:r>
            <a:r>
              <a:rPr lang="pt-BR" sz="1600" dirty="0" smtClean="0"/>
              <a:t> 	Indica qual será o formato utilizado pelo número.</a:t>
            </a:r>
            <a:br>
              <a:rPr lang="pt-BR" sz="1600" dirty="0" smtClean="0"/>
            </a:br>
            <a:r>
              <a:rPr lang="pt-BR" sz="1600" dirty="0" err="1" smtClean="0"/>
              <a:t>locale</a:t>
            </a:r>
            <a:r>
              <a:rPr lang="pt-BR" sz="1600" dirty="0" smtClean="0"/>
              <a:t> 		Indica a representação localizada de um número. Sobrescreve a </a:t>
            </a:r>
            <a:br>
              <a:rPr lang="pt-BR" sz="1600" dirty="0" smtClean="0"/>
            </a:br>
            <a:r>
              <a:rPr lang="pt-BR" sz="1600" dirty="0" smtClean="0"/>
              <a:t>		localização </a:t>
            </a:r>
            <a:r>
              <a:rPr lang="pt-BR" sz="1600" dirty="0" err="1" smtClean="0"/>
              <a:t>padráo</a:t>
            </a:r>
            <a:r>
              <a:rPr lang="pt-BR" sz="1600" dirty="0" smtClean="0"/>
              <a:t> do usuário.</a:t>
            </a:r>
          </a:p>
          <a:p>
            <a:pPr>
              <a:buNone/>
            </a:pPr>
            <a:r>
              <a:rPr lang="pt-BR" sz="1600" dirty="0" smtClean="0"/>
              <a:t>	</a:t>
            </a:r>
            <a:r>
              <a:rPr lang="pt-BR" sz="1600" dirty="0" err="1" smtClean="0"/>
              <a:t>maxIntegerDigits</a:t>
            </a:r>
            <a:r>
              <a:rPr lang="pt-BR" sz="1600" dirty="0" smtClean="0"/>
              <a:t> 	Indica a quantidade máxima de dígitos inteiros que compõe o número.</a:t>
            </a:r>
            <a:br>
              <a:rPr lang="pt-BR" sz="1600" dirty="0" smtClean="0"/>
            </a:br>
            <a:r>
              <a:rPr lang="pt-BR" sz="1600" dirty="0" err="1" smtClean="0"/>
              <a:t>minIntegerDigits</a:t>
            </a:r>
            <a:r>
              <a:rPr lang="pt-BR" sz="1600" dirty="0" smtClean="0"/>
              <a:t> 	Indica a quantidade mínima de dígitos inteiros que compõe o número.</a:t>
            </a:r>
            <a:br>
              <a:rPr lang="pt-BR" sz="1600" dirty="0" smtClean="0"/>
            </a:br>
            <a:r>
              <a:rPr lang="pt-BR" sz="1600" dirty="0" err="1" smtClean="0"/>
              <a:t>maxFractionDigits</a:t>
            </a:r>
            <a:r>
              <a:rPr lang="pt-BR" sz="1600" dirty="0" smtClean="0"/>
              <a:t> 	Representa o número máximo de dígitos fracionais.</a:t>
            </a:r>
            <a:br>
              <a:rPr lang="pt-BR" sz="1600" dirty="0" smtClean="0"/>
            </a:br>
            <a:r>
              <a:rPr lang="pt-BR" sz="1600" dirty="0" err="1" smtClean="0"/>
              <a:t>minFractionDigits</a:t>
            </a:r>
            <a:r>
              <a:rPr lang="pt-BR" sz="1600" dirty="0" smtClean="0"/>
              <a:t> 	Representa o número mínimo de dígitos fracionais.</a:t>
            </a:r>
            <a:br>
              <a:rPr lang="pt-BR" sz="1600" dirty="0" smtClean="0"/>
            </a:br>
            <a:r>
              <a:rPr lang="pt-BR" sz="1600" dirty="0" err="1" smtClean="0"/>
              <a:t>currencyCode</a:t>
            </a:r>
            <a:r>
              <a:rPr lang="pt-BR" sz="1600" dirty="0" smtClean="0"/>
              <a:t> 	Quando o tipo é indicado como “</a:t>
            </a:r>
            <a:r>
              <a:rPr lang="pt-BR" sz="1600" dirty="0" err="1" smtClean="0"/>
              <a:t>currency</a:t>
            </a:r>
            <a:r>
              <a:rPr lang="pt-BR" sz="1600" dirty="0" smtClean="0"/>
              <a:t>”, indica o código internacional </a:t>
            </a:r>
            <a:br>
              <a:rPr lang="pt-BR" sz="1600" dirty="0" smtClean="0"/>
            </a:br>
            <a:r>
              <a:rPr lang="pt-BR" sz="1600" dirty="0" smtClean="0"/>
              <a:t>		de moeda, de três dígitos.</a:t>
            </a:r>
          </a:p>
          <a:p>
            <a:pPr>
              <a:buNone/>
            </a:pPr>
            <a:r>
              <a:rPr lang="pt-BR" sz="1600" dirty="0" smtClean="0"/>
              <a:t>	</a:t>
            </a:r>
            <a:r>
              <a:rPr lang="pt-BR" sz="1600" dirty="0" err="1" smtClean="0"/>
              <a:t>currenySymbol</a:t>
            </a:r>
            <a:r>
              <a:rPr lang="pt-BR" sz="1600" dirty="0" smtClean="0"/>
              <a:t> 	Indica o símbolo que será utilizado para indicar um tipo “</a:t>
            </a:r>
            <a:r>
              <a:rPr lang="pt-BR" sz="1600" dirty="0" err="1" smtClean="0"/>
              <a:t>currency</a:t>
            </a:r>
            <a:r>
              <a:rPr lang="pt-BR" sz="1600" dirty="0" smtClean="0"/>
              <a:t>”, como</a:t>
            </a:r>
            <a:br>
              <a:rPr lang="pt-BR" sz="1600" dirty="0" smtClean="0"/>
            </a:br>
            <a:r>
              <a:rPr lang="pt-BR" sz="1600" dirty="0" smtClean="0"/>
              <a:t>		$, por exemplo.</a:t>
            </a:r>
          </a:p>
          <a:p>
            <a:pPr>
              <a:buNone/>
            </a:pPr>
            <a:r>
              <a:rPr lang="pt-BR" sz="1600" dirty="0" smtClean="0"/>
              <a:t>	</a:t>
            </a:r>
            <a:r>
              <a:rPr lang="pt-BR" sz="1600" dirty="0" err="1" smtClean="0"/>
              <a:t>integerOnly</a:t>
            </a:r>
            <a:r>
              <a:rPr lang="pt-BR" sz="1600" dirty="0" smtClean="0"/>
              <a:t> 	Se este atributo é “</a:t>
            </a:r>
            <a:r>
              <a:rPr lang="pt-BR" sz="1600" dirty="0" err="1" smtClean="0"/>
              <a:t>true</a:t>
            </a:r>
            <a:r>
              <a:rPr lang="pt-BR" sz="1600" dirty="0" smtClean="0"/>
              <a:t>”, será exibido apenas a parte inteira do número. </a:t>
            </a:r>
            <a:br>
              <a:rPr lang="pt-BR" sz="1600" dirty="0" smtClean="0"/>
            </a:br>
            <a:r>
              <a:rPr lang="pt-BR" sz="1600" dirty="0" smtClean="0"/>
              <a:t>		Por padrão este indicador é “</a:t>
            </a:r>
            <a:r>
              <a:rPr lang="pt-BR" sz="1600" dirty="0" err="1" smtClean="0"/>
              <a:t>false</a:t>
            </a:r>
            <a:r>
              <a:rPr lang="pt-BR" sz="1600" dirty="0" smtClean="0"/>
              <a:t>”.</a:t>
            </a:r>
          </a:p>
          <a:p>
            <a:pPr>
              <a:buNone/>
            </a:pPr>
            <a:r>
              <a:rPr lang="pt-BR" sz="1600" dirty="0" smtClean="0"/>
              <a:t>	</a:t>
            </a:r>
            <a:r>
              <a:rPr lang="pt-BR" sz="1600" dirty="0" err="1" smtClean="0"/>
              <a:t>groupingUsed</a:t>
            </a:r>
            <a:r>
              <a:rPr lang="pt-BR" sz="1600" dirty="0" smtClean="0"/>
              <a:t> 	Colocar este atributo como “</a:t>
            </a:r>
            <a:r>
              <a:rPr lang="pt-BR" sz="1600" dirty="0" err="1" smtClean="0"/>
              <a:t>true</a:t>
            </a:r>
            <a:r>
              <a:rPr lang="pt-BR" sz="1600" dirty="0" smtClean="0"/>
              <a:t>” fará com que o número seja agrupado </a:t>
            </a:r>
            <a:br>
              <a:rPr lang="pt-BR" sz="1600" dirty="0" smtClean="0"/>
            </a:br>
            <a:r>
              <a:rPr lang="pt-BR" sz="1600" dirty="0" smtClean="0"/>
              <a:t>		com pontos ou vírgulas. Este atributo é “</a:t>
            </a:r>
            <a:r>
              <a:rPr lang="pt-BR" sz="1600" dirty="0" err="1" smtClean="0"/>
              <a:t>true</a:t>
            </a:r>
            <a:r>
              <a:rPr lang="pt-BR" sz="1600" dirty="0" smtClean="0"/>
              <a:t>” por padrão.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JSF</a:t>
            </a:r>
            <a:br>
              <a:rPr lang="pt-BR" dirty="0" smtClean="0"/>
            </a:br>
            <a:r>
              <a:rPr lang="pt-BR" dirty="0" smtClean="0"/>
              <a:t>Core TAGS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convertDateTime</a:t>
            </a:r>
            <a:endParaRPr lang="pt-BR" dirty="0" smtClean="0"/>
          </a:p>
          <a:p>
            <a:pPr lvl="1"/>
            <a:r>
              <a:rPr lang="pt-BR" dirty="0" smtClean="0"/>
              <a:t>Registra um conversor baseado em </a:t>
            </a:r>
            <a:r>
              <a:rPr lang="pt-BR" dirty="0" err="1" smtClean="0"/>
              <a:t>DateTimeConverter</a:t>
            </a:r>
            <a:r>
              <a:rPr lang="pt-BR" dirty="0" smtClean="0"/>
              <a:t> para um componente.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JSF</a:t>
            </a:r>
            <a:br>
              <a:rPr lang="pt-BR" dirty="0" smtClean="0"/>
            </a:br>
            <a:r>
              <a:rPr lang="pt-BR" dirty="0" smtClean="0"/>
              <a:t>Core TAGS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b="1" dirty="0" smtClean="0"/>
              <a:t>Atributo 	Descrição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type</a:t>
            </a:r>
            <a:r>
              <a:rPr lang="pt-BR" dirty="0" smtClean="0"/>
              <a:t> 		Especifica se será mostrado uma data, uma hora ou ambos.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dateStyle</a:t>
            </a:r>
            <a:r>
              <a:rPr lang="pt-BR" dirty="0" smtClean="0"/>
              <a:t> 	Especifica o formato do string que será mostrado como 		data. Os valores permitidos são “</a:t>
            </a:r>
            <a:r>
              <a:rPr lang="pt-BR" dirty="0" err="1" smtClean="0"/>
              <a:t>medium</a:t>
            </a:r>
            <a:r>
              <a:rPr lang="pt-BR" dirty="0" smtClean="0"/>
              <a:t>” (padrão), 			“short”, “</a:t>
            </a:r>
            <a:r>
              <a:rPr lang="pt-BR" dirty="0" err="1" smtClean="0"/>
              <a:t>long</a:t>
            </a:r>
            <a:r>
              <a:rPr lang="pt-BR" dirty="0" smtClean="0"/>
              <a:t>” e “</a:t>
            </a:r>
            <a:r>
              <a:rPr lang="pt-BR" dirty="0" err="1" smtClean="0"/>
              <a:t>full</a:t>
            </a:r>
            <a:r>
              <a:rPr lang="pt-BR" dirty="0" smtClean="0"/>
              <a:t>”. Qualquer outro valor invalida o 		atributo.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timeStyle</a:t>
            </a:r>
            <a:r>
              <a:rPr lang="pt-BR" dirty="0" smtClean="0"/>
              <a:t>	Especifica o formato do string que será mostrado como 		hora. Os valores permitidos são “</a:t>
            </a:r>
            <a:r>
              <a:rPr lang="pt-BR" dirty="0" err="1" smtClean="0"/>
              <a:t>medium</a:t>
            </a:r>
            <a:r>
              <a:rPr lang="pt-BR" dirty="0" smtClean="0"/>
              <a:t>” (padrão), 			“short”, “</a:t>
            </a:r>
            <a:r>
              <a:rPr lang="pt-BR" dirty="0" err="1" smtClean="0"/>
              <a:t>long</a:t>
            </a:r>
            <a:r>
              <a:rPr lang="pt-BR" dirty="0" smtClean="0"/>
              <a:t>” e “</a:t>
            </a:r>
            <a:r>
              <a:rPr lang="pt-BR" dirty="0" err="1" smtClean="0"/>
              <a:t>full</a:t>
            </a:r>
            <a:r>
              <a:rPr lang="pt-BR" dirty="0" smtClean="0"/>
              <a:t>”. Qualquer outro valor invalida o 		atributo.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timeZone</a:t>
            </a:r>
            <a:r>
              <a:rPr lang="pt-BR" dirty="0" smtClean="0"/>
              <a:t> 	Define a </a:t>
            </a:r>
            <a:r>
              <a:rPr lang="pt-BR" dirty="0" err="1" smtClean="0"/>
              <a:t>timezone</a:t>
            </a:r>
            <a:r>
              <a:rPr lang="pt-BR" dirty="0" smtClean="0"/>
              <a:t> para a data. Por padrão é utilizado o 		GMT.</a:t>
            </a:r>
            <a:br>
              <a:rPr lang="pt-BR" dirty="0" smtClean="0"/>
            </a:br>
            <a:r>
              <a:rPr lang="pt-BR" dirty="0" err="1" smtClean="0"/>
              <a:t>locale</a:t>
            </a:r>
            <a:r>
              <a:rPr lang="pt-BR" dirty="0" smtClean="0"/>
              <a:t> 	Define a localização a ser utilizada para as datas. 			Sobrescreve a localização do usuário.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pattern</a:t>
            </a:r>
            <a:r>
              <a:rPr lang="pt-BR" dirty="0" smtClean="0"/>
              <a:t> 	Representa a data da forma especificada.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JSF</a:t>
            </a:r>
            <a:br>
              <a:rPr lang="pt-BR" dirty="0" smtClean="0"/>
            </a:br>
            <a:r>
              <a:rPr lang="pt-BR" dirty="0" smtClean="0"/>
              <a:t>Core TAGS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Conversores Customizados</a:t>
            </a:r>
          </a:p>
          <a:p>
            <a:pPr lvl="1"/>
            <a:r>
              <a:rPr lang="pt-BR" dirty="0" smtClean="0"/>
              <a:t>Fazer um conversor customizado para converter um CPF sem formatação para CPF formatado, ou seja, XXX.XXX.XXX-XX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Para criar um conversor customizado, devemos implementar a interface “Converter”. Esta interface prevê a implementação de dois métodos:</a:t>
            </a:r>
          </a:p>
          <a:p>
            <a:pPr lvl="1"/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getAsObject</a:t>
            </a:r>
            <a:r>
              <a:rPr lang="pt-BR" dirty="0" smtClean="0"/>
              <a:t>(</a:t>
            </a:r>
            <a:r>
              <a:rPr lang="pt-BR" dirty="0" err="1" smtClean="0"/>
              <a:t>FacesContext</a:t>
            </a:r>
            <a:r>
              <a:rPr lang="pt-BR" dirty="0" smtClean="0"/>
              <a:t> </a:t>
            </a:r>
            <a:r>
              <a:rPr lang="pt-BR" dirty="0" err="1" smtClean="0"/>
              <a:t>context</a:t>
            </a:r>
            <a:r>
              <a:rPr lang="pt-BR" dirty="0" smtClean="0"/>
              <a:t>, </a:t>
            </a:r>
            <a:r>
              <a:rPr lang="pt-BR" dirty="0" err="1" smtClean="0"/>
              <a:t>UIComponent</a:t>
            </a:r>
            <a:r>
              <a:rPr lang="pt-BR" dirty="0" smtClean="0"/>
              <a:t> </a:t>
            </a:r>
            <a:r>
              <a:rPr lang="pt-BR" dirty="0" err="1" smtClean="0"/>
              <a:t>component</a:t>
            </a:r>
            <a:r>
              <a:rPr lang="pt-BR" dirty="0" smtClean="0"/>
              <a:t>,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lang</a:t>
            </a:r>
            <a:r>
              <a:rPr lang="pt-BR" dirty="0" smtClean="0"/>
              <a:t>.String </a:t>
            </a:r>
            <a:r>
              <a:rPr lang="pt-BR" dirty="0" err="1" smtClean="0"/>
              <a:t>value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public</a:t>
            </a:r>
            <a:r>
              <a:rPr lang="pt-BR" dirty="0" smtClean="0"/>
              <a:t> String </a:t>
            </a:r>
            <a:r>
              <a:rPr lang="pt-BR" dirty="0" err="1" smtClean="0"/>
              <a:t>getAsString</a:t>
            </a:r>
            <a:r>
              <a:rPr lang="pt-BR" dirty="0" smtClean="0"/>
              <a:t>(</a:t>
            </a:r>
            <a:r>
              <a:rPr lang="pt-BR" dirty="0" err="1" smtClean="0"/>
              <a:t>FacesContext</a:t>
            </a:r>
            <a:r>
              <a:rPr lang="pt-BR" dirty="0" smtClean="0"/>
              <a:t> </a:t>
            </a:r>
            <a:r>
              <a:rPr lang="pt-BR" dirty="0" err="1" smtClean="0"/>
              <a:t>context</a:t>
            </a:r>
            <a:r>
              <a:rPr lang="pt-BR" dirty="0" smtClean="0"/>
              <a:t>, </a:t>
            </a:r>
            <a:r>
              <a:rPr lang="pt-BR" dirty="0" err="1" smtClean="0"/>
              <a:t>UIComponent</a:t>
            </a:r>
            <a:r>
              <a:rPr lang="pt-BR" dirty="0" smtClean="0"/>
              <a:t> </a:t>
            </a:r>
            <a:r>
              <a:rPr lang="pt-BR" dirty="0" err="1" smtClean="0"/>
              <a:t>component</a:t>
            </a:r>
            <a:r>
              <a:rPr lang="pt-BR" smtClean="0"/>
              <a:t>, Object</a:t>
            </a:r>
            <a:r>
              <a:rPr lang="pt-BR" dirty="0" smtClean="0"/>
              <a:t> </a:t>
            </a:r>
            <a:r>
              <a:rPr lang="pt-BR" dirty="0" err="1" smtClean="0"/>
              <a:t>value</a:t>
            </a:r>
            <a:r>
              <a:rPr lang="pt-BR" dirty="0" smtClean="0"/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JSF</a:t>
            </a:r>
            <a:br>
              <a:rPr lang="pt-BR" dirty="0" smtClean="0"/>
            </a:br>
            <a:r>
              <a:rPr lang="pt-BR" dirty="0" smtClean="0"/>
              <a:t> Core TAGS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600" dirty="0" err="1" smtClean="0"/>
              <a:t>validateBean</a:t>
            </a:r>
            <a:endParaRPr lang="pt-BR" sz="2600" dirty="0" smtClean="0"/>
          </a:p>
          <a:p>
            <a:pPr lvl="1"/>
            <a:r>
              <a:rPr lang="pt-BR" sz="2600" dirty="0" smtClean="0"/>
              <a:t>Repassa a validação diretamente para o </a:t>
            </a:r>
            <a:r>
              <a:rPr lang="pt-BR" sz="2600" dirty="0" err="1" smtClean="0"/>
              <a:t>Bean</a:t>
            </a:r>
            <a:r>
              <a:rPr lang="pt-BR" sz="2600" dirty="0" smtClean="0"/>
              <a:t> referenciado.</a:t>
            </a:r>
          </a:p>
          <a:p>
            <a:pPr lvl="1">
              <a:buNone/>
            </a:pPr>
            <a:r>
              <a:rPr lang="pt-BR" sz="2600" b="1" dirty="0" smtClean="0"/>
              <a:t>Atributos		Descrição</a:t>
            </a:r>
          </a:p>
          <a:p>
            <a:pPr lvl="1">
              <a:buNone/>
            </a:pPr>
            <a:r>
              <a:rPr lang="pt-BR" sz="2600" dirty="0" err="1" smtClean="0"/>
              <a:t>validationGroups</a:t>
            </a:r>
            <a:r>
              <a:rPr lang="pt-BR" sz="2600" dirty="0" smtClean="0"/>
              <a:t>	permite delimitar as validações que 				serão aplicadas em determinado 				momento.</a:t>
            </a:r>
          </a:p>
          <a:p>
            <a:pPr lvl="1">
              <a:buNone/>
            </a:pPr>
            <a:r>
              <a:rPr lang="pt-BR" sz="2600" dirty="0" err="1" smtClean="0"/>
              <a:t>disabled</a:t>
            </a:r>
            <a:r>
              <a:rPr lang="pt-BR" sz="2600" dirty="0" smtClean="0"/>
              <a:t>		desabilita a execução das validações.</a:t>
            </a:r>
          </a:p>
          <a:p>
            <a:pPr lvl="1">
              <a:buNone/>
            </a:pPr>
            <a:r>
              <a:rPr lang="pt-BR" sz="2600" dirty="0" err="1" smtClean="0"/>
              <a:t>binding</a:t>
            </a:r>
            <a:r>
              <a:rPr lang="pt-BR" sz="2600" dirty="0" smtClean="0"/>
              <a:t>		referencia para uma instância de 				</a:t>
            </a:r>
            <a:r>
              <a:rPr lang="pt-BR" sz="2600" i="1" dirty="0" err="1" smtClean="0"/>
              <a:t>javax</a:t>
            </a:r>
            <a:r>
              <a:rPr lang="pt-BR" sz="2600" i="1" dirty="0" smtClean="0"/>
              <a:t>.faces.validador.</a:t>
            </a:r>
            <a:r>
              <a:rPr lang="pt-BR" sz="2600" i="1" dirty="0" err="1" smtClean="0"/>
              <a:t>BeanValidator</a:t>
            </a:r>
            <a:r>
              <a:rPr lang="pt-BR" sz="2600" i="1" dirty="0" smtClean="0"/>
              <a:t>.</a:t>
            </a:r>
            <a:endParaRPr lang="pt-BR" sz="2600" dirty="0" smtClean="0"/>
          </a:p>
          <a:p>
            <a:pPr lvl="1">
              <a:buNone/>
            </a:pPr>
            <a:r>
              <a:rPr lang="pt-BR" sz="2600" dirty="0" smtClean="0"/>
              <a:t>for			se estiver presente, esse atributo se 				refere ao nome (id) de um objeto.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JSF</a:t>
            </a:r>
            <a:br>
              <a:rPr lang="pt-BR" dirty="0" smtClean="0"/>
            </a:br>
            <a:r>
              <a:rPr lang="pt-BR" dirty="0" smtClean="0"/>
              <a:t>Core </a:t>
            </a:r>
            <a:r>
              <a:rPr lang="pt-BR" dirty="0" err="1" smtClean="0"/>
              <a:t>Tags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err="1" smtClean="0"/>
              <a:t>validateDoubleRange</a:t>
            </a:r>
            <a:endParaRPr lang="pt-BR" dirty="0" smtClean="0"/>
          </a:p>
          <a:p>
            <a:pPr lvl="1"/>
            <a:r>
              <a:rPr lang="pt-BR" dirty="0" smtClean="0"/>
              <a:t>Registra um validador de tipo </a:t>
            </a:r>
            <a:r>
              <a:rPr lang="pt-BR" dirty="0" err="1" smtClean="0"/>
              <a:t>double</a:t>
            </a:r>
            <a:r>
              <a:rPr lang="pt-BR" dirty="0" smtClean="0"/>
              <a:t> para um componente.</a:t>
            </a:r>
          </a:p>
          <a:p>
            <a:pPr lvl="1">
              <a:buNone/>
            </a:pPr>
            <a:r>
              <a:rPr lang="pt-BR" b="1" dirty="0" smtClean="0"/>
              <a:t>Atributo	Descrição</a:t>
            </a:r>
          </a:p>
          <a:p>
            <a:pPr lvl="1">
              <a:buNone/>
            </a:pPr>
            <a:r>
              <a:rPr lang="pt-BR" dirty="0" err="1" smtClean="0"/>
              <a:t>disabled</a:t>
            </a:r>
            <a:r>
              <a:rPr lang="pt-BR" dirty="0" smtClean="0"/>
              <a:t>	indica se a validação deve estar desativada ou 		não.</a:t>
            </a:r>
          </a:p>
          <a:p>
            <a:pPr lvl="1">
              <a:buNone/>
            </a:pPr>
            <a:r>
              <a:rPr lang="pt-BR" dirty="0" err="1" smtClean="0"/>
              <a:t>maximum</a:t>
            </a:r>
            <a:r>
              <a:rPr lang="pt-BR" dirty="0" smtClean="0"/>
              <a:t>	representa o valor máximo.</a:t>
            </a:r>
          </a:p>
          <a:p>
            <a:pPr lvl="1">
              <a:buNone/>
            </a:pPr>
            <a:r>
              <a:rPr lang="pt-BR" dirty="0" err="1" smtClean="0"/>
              <a:t>minimum</a:t>
            </a:r>
            <a:r>
              <a:rPr lang="pt-BR" dirty="0" smtClean="0"/>
              <a:t>	representa o valor mínimo.</a:t>
            </a:r>
          </a:p>
          <a:p>
            <a:pPr lvl="1">
              <a:buNone/>
            </a:pPr>
            <a:r>
              <a:rPr lang="pt-BR" dirty="0" err="1" smtClean="0"/>
              <a:t>binding</a:t>
            </a:r>
            <a:r>
              <a:rPr lang="pt-BR" dirty="0" smtClean="0"/>
              <a:t>	recebe a referência para uma instância 			de </a:t>
            </a:r>
            <a:r>
              <a:rPr lang="pt-BR" dirty="0" err="1" smtClean="0"/>
              <a:t>j</a:t>
            </a:r>
            <a:r>
              <a:rPr lang="pt-BR" i="1" dirty="0" err="1" smtClean="0"/>
              <a:t>avax</a:t>
            </a:r>
            <a:r>
              <a:rPr lang="pt-BR" i="1" dirty="0" smtClean="0"/>
              <a:t>.faces.</a:t>
            </a:r>
            <a:r>
              <a:rPr lang="pt-BR" i="1" dirty="0" err="1" smtClean="0"/>
              <a:t>validator</a:t>
            </a:r>
            <a:r>
              <a:rPr lang="pt-BR" i="1" dirty="0" smtClean="0"/>
              <a:t>.</a:t>
            </a:r>
            <a:r>
              <a:rPr lang="pt-BR" i="1" dirty="0" err="1" smtClean="0"/>
              <a:t>DoubleRangeValidator</a:t>
            </a:r>
            <a:r>
              <a:rPr lang="pt-BR" i="1" dirty="0" smtClean="0"/>
              <a:t>.</a:t>
            </a:r>
          </a:p>
          <a:p>
            <a:pPr lvl="1">
              <a:buNone/>
            </a:pPr>
            <a:r>
              <a:rPr lang="pt-BR" dirty="0" smtClean="0"/>
              <a:t>for		se estiver presente, refere-se ao nome do objeto.</a:t>
            </a:r>
          </a:p>
          <a:p>
            <a:pPr lvl="1">
              <a:buNone/>
            </a:pP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JSF é um Framework para desenvolvimento RIA (</a:t>
            </a:r>
            <a:r>
              <a:rPr lang="pt-BR" dirty="0" err="1" smtClean="0"/>
              <a:t>Rich</a:t>
            </a:r>
            <a:r>
              <a:rPr lang="pt-BR" dirty="0" smtClean="0"/>
              <a:t> Internet Application).</a:t>
            </a:r>
          </a:p>
          <a:p>
            <a:r>
              <a:rPr lang="pt-BR" dirty="0" smtClean="0"/>
              <a:t>Faz parte da especificação </a:t>
            </a:r>
            <a:r>
              <a:rPr lang="pt-BR" dirty="0" err="1" smtClean="0"/>
              <a:t>JavaEE</a:t>
            </a:r>
            <a:r>
              <a:rPr lang="pt-BR" dirty="0" smtClean="0"/>
              <a:t>.</a:t>
            </a:r>
          </a:p>
          <a:p>
            <a:r>
              <a:rPr lang="pt-BR" dirty="0" smtClean="0"/>
              <a:t>Utiliza um modelo de programação orientada a eventos.</a:t>
            </a:r>
          </a:p>
          <a:p>
            <a:r>
              <a:rPr lang="pt-BR" dirty="0" smtClean="0"/>
              <a:t>Controle de navegação das páginas.</a:t>
            </a:r>
          </a:p>
          <a:p>
            <a:r>
              <a:rPr lang="pt-BR" dirty="0" smtClean="0"/>
              <a:t>Manipulação de eventos e validação da entrada e dados.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JSF</a:t>
            </a:r>
            <a:br>
              <a:rPr lang="pt-BR" dirty="0" smtClean="0"/>
            </a:br>
            <a:r>
              <a:rPr lang="pt-BR" dirty="0" smtClean="0"/>
              <a:t>Core TAGS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 smtClean="0"/>
              <a:t>validateLength</a:t>
            </a:r>
            <a:endParaRPr lang="pt-BR" dirty="0" smtClean="0"/>
          </a:p>
          <a:p>
            <a:pPr lvl="1"/>
            <a:r>
              <a:rPr lang="pt-BR" dirty="0" smtClean="0"/>
              <a:t>Registra um validador de tamanho para um componente.</a:t>
            </a:r>
          </a:p>
          <a:p>
            <a:pPr lvl="1">
              <a:buNone/>
            </a:pPr>
            <a:r>
              <a:rPr lang="pt-BR" b="1" dirty="0" smtClean="0"/>
              <a:t>Atributo	Descrição</a:t>
            </a:r>
          </a:p>
          <a:p>
            <a:pPr lvl="1">
              <a:buNone/>
            </a:pPr>
            <a:r>
              <a:rPr lang="pt-BR" dirty="0" err="1" smtClean="0"/>
              <a:t>disabled</a:t>
            </a:r>
            <a:r>
              <a:rPr lang="pt-BR" dirty="0" smtClean="0"/>
              <a:t>	indica se a validação deve estar desativada ou 		não.</a:t>
            </a:r>
          </a:p>
          <a:p>
            <a:pPr lvl="1">
              <a:buNone/>
            </a:pPr>
            <a:r>
              <a:rPr lang="pt-BR" dirty="0" err="1" smtClean="0"/>
              <a:t>maximum</a:t>
            </a:r>
            <a:r>
              <a:rPr lang="pt-BR" dirty="0" smtClean="0"/>
              <a:t>	representa o valor máximo.</a:t>
            </a:r>
          </a:p>
          <a:p>
            <a:pPr lvl="1">
              <a:buNone/>
            </a:pPr>
            <a:r>
              <a:rPr lang="pt-BR" dirty="0" err="1" smtClean="0"/>
              <a:t>minimum</a:t>
            </a:r>
            <a:r>
              <a:rPr lang="pt-BR" dirty="0" smtClean="0"/>
              <a:t>	representa o valor mínimo.</a:t>
            </a:r>
          </a:p>
          <a:p>
            <a:pPr lvl="1">
              <a:buNone/>
            </a:pPr>
            <a:r>
              <a:rPr lang="pt-BR" dirty="0" err="1" smtClean="0"/>
              <a:t>binding</a:t>
            </a:r>
            <a:r>
              <a:rPr lang="pt-BR" dirty="0" smtClean="0"/>
              <a:t>	recebe a referência para uma instância 			de </a:t>
            </a:r>
            <a:r>
              <a:rPr lang="pt-BR" dirty="0" err="1" smtClean="0"/>
              <a:t>j</a:t>
            </a:r>
            <a:r>
              <a:rPr lang="pt-BR" i="1" dirty="0" err="1" smtClean="0"/>
              <a:t>avax</a:t>
            </a:r>
            <a:r>
              <a:rPr lang="pt-BR" i="1" dirty="0" smtClean="0"/>
              <a:t>.faces.</a:t>
            </a:r>
            <a:r>
              <a:rPr lang="pt-BR" i="1" dirty="0" err="1" smtClean="0"/>
              <a:t>validator</a:t>
            </a:r>
            <a:r>
              <a:rPr lang="pt-BR" i="1" dirty="0" smtClean="0"/>
              <a:t>.</a:t>
            </a:r>
            <a:r>
              <a:rPr lang="pt-BR" i="1" dirty="0" err="1" smtClean="0"/>
              <a:t>LengthValidator</a:t>
            </a:r>
            <a:r>
              <a:rPr lang="pt-BR" i="1" dirty="0" smtClean="0"/>
              <a:t>.</a:t>
            </a:r>
          </a:p>
          <a:p>
            <a:pPr lvl="1">
              <a:buNone/>
            </a:pPr>
            <a:r>
              <a:rPr lang="pt-BR" dirty="0" smtClean="0"/>
              <a:t>for		se estiver presente, refere-se ao nome do 		objeto.</a:t>
            </a:r>
          </a:p>
          <a:p>
            <a:pPr lvl="1">
              <a:buNone/>
            </a:pP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JSF</a:t>
            </a:r>
            <a:br>
              <a:rPr lang="pt-BR" dirty="0" smtClean="0"/>
            </a:br>
            <a:r>
              <a:rPr lang="pt-BR" dirty="0" smtClean="0"/>
              <a:t>Core TAGS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 smtClean="0"/>
              <a:t>validateLongRange</a:t>
            </a:r>
            <a:endParaRPr lang="pt-BR" dirty="0" smtClean="0"/>
          </a:p>
          <a:p>
            <a:pPr lvl="1"/>
            <a:r>
              <a:rPr lang="pt-BR" dirty="0" smtClean="0"/>
              <a:t>Registra um validador de tipo </a:t>
            </a:r>
            <a:r>
              <a:rPr lang="pt-BR" dirty="0" err="1" smtClean="0"/>
              <a:t>long</a:t>
            </a:r>
            <a:r>
              <a:rPr lang="pt-BR" dirty="0" smtClean="0"/>
              <a:t> para um componente.</a:t>
            </a:r>
          </a:p>
          <a:p>
            <a:pPr lvl="1">
              <a:buNone/>
            </a:pPr>
            <a:r>
              <a:rPr lang="pt-BR" b="1" dirty="0" smtClean="0"/>
              <a:t>Atributo	Descrição</a:t>
            </a:r>
          </a:p>
          <a:p>
            <a:pPr lvl="1">
              <a:buNone/>
            </a:pPr>
            <a:r>
              <a:rPr lang="pt-BR" dirty="0" err="1" smtClean="0"/>
              <a:t>disabled</a:t>
            </a:r>
            <a:r>
              <a:rPr lang="pt-BR" dirty="0" smtClean="0"/>
              <a:t>	indica se a validação deve estar desativada ou 		não.</a:t>
            </a:r>
          </a:p>
          <a:p>
            <a:pPr lvl="1">
              <a:buNone/>
            </a:pPr>
            <a:r>
              <a:rPr lang="pt-BR" dirty="0" err="1" smtClean="0"/>
              <a:t>maximum</a:t>
            </a:r>
            <a:r>
              <a:rPr lang="pt-BR" dirty="0" smtClean="0"/>
              <a:t>	representa o valor máximo.</a:t>
            </a:r>
          </a:p>
          <a:p>
            <a:pPr lvl="1">
              <a:buNone/>
            </a:pPr>
            <a:r>
              <a:rPr lang="pt-BR" dirty="0" err="1" smtClean="0"/>
              <a:t>minimum</a:t>
            </a:r>
            <a:r>
              <a:rPr lang="pt-BR" dirty="0" smtClean="0"/>
              <a:t>	representa o valor mínimo.</a:t>
            </a:r>
          </a:p>
          <a:p>
            <a:pPr lvl="1">
              <a:buNone/>
            </a:pPr>
            <a:r>
              <a:rPr lang="pt-BR" dirty="0" err="1" smtClean="0"/>
              <a:t>binding</a:t>
            </a:r>
            <a:r>
              <a:rPr lang="pt-BR" dirty="0" smtClean="0"/>
              <a:t>	recebe a referência para uma instância 			de </a:t>
            </a:r>
            <a:r>
              <a:rPr lang="pt-BR" dirty="0" err="1" smtClean="0"/>
              <a:t>j</a:t>
            </a:r>
            <a:r>
              <a:rPr lang="pt-BR" i="1" dirty="0" err="1" smtClean="0"/>
              <a:t>avax</a:t>
            </a:r>
            <a:r>
              <a:rPr lang="pt-BR" i="1" dirty="0" smtClean="0"/>
              <a:t>.faces.</a:t>
            </a:r>
            <a:r>
              <a:rPr lang="pt-BR" i="1" dirty="0" err="1" smtClean="0"/>
              <a:t>validator</a:t>
            </a:r>
            <a:r>
              <a:rPr lang="pt-BR" i="1" dirty="0" smtClean="0"/>
              <a:t>.</a:t>
            </a:r>
            <a:r>
              <a:rPr lang="pt-BR" i="1" dirty="0" err="1" smtClean="0"/>
              <a:t>LongRangeValidator</a:t>
            </a:r>
            <a:r>
              <a:rPr lang="pt-BR" i="1" dirty="0" smtClean="0"/>
              <a:t>.</a:t>
            </a:r>
          </a:p>
          <a:p>
            <a:pPr lvl="1">
              <a:buNone/>
            </a:pPr>
            <a:r>
              <a:rPr lang="pt-BR" dirty="0" smtClean="0"/>
              <a:t>for		se estiver presente, refere-se ao nome do 		objeto.</a:t>
            </a:r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JSF</a:t>
            </a:r>
            <a:br>
              <a:rPr lang="pt-BR" dirty="0" smtClean="0"/>
            </a:br>
            <a:r>
              <a:rPr lang="pt-BR" dirty="0" smtClean="0"/>
              <a:t>Core TAGS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 smtClean="0"/>
              <a:t>validateRegex</a:t>
            </a:r>
            <a:endParaRPr lang="pt-BR" dirty="0" smtClean="0"/>
          </a:p>
          <a:p>
            <a:pPr lvl="1"/>
            <a:r>
              <a:rPr lang="pt-BR" dirty="0" smtClean="0"/>
              <a:t>Registra um validador baseado em EL.</a:t>
            </a:r>
          </a:p>
          <a:p>
            <a:pPr lvl="1">
              <a:buNone/>
            </a:pPr>
            <a:r>
              <a:rPr lang="pt-BR" b="1" dirty="0" smtClean="0"/>
              <a:t>Atributo	Descrição</a:t>
            </a:r>
          </a:p>
          <a:p>
            <a:pPr lvl="1">
              <a:buNone/>
            </a:pPr>
            <a:r>
              <a:rPr lang="pt-BR" dirty="0" err="1" smtClean="0"/>
              <a:t>disabled</a:t>
            </a:r>
            <a:r>
              <a:rPr lang="pt-BR" dirty="0" smtClean="0"/>
              <a:t>	indica se a validação deve estar desativada ou 		não.</a:t>
            </a:r>
          </a:p>
          <a:p>
            <a:pPr lvl="1">
              <a:buNone/>
            </a:pPr>
            <a:r>
              <a:rPr lang="pt-BR" dirty="0" err="1" smtClean="0"/>
              <a:t>pattern</a:t>
            </a:r>
            <a:r>
              <a:rPr lang="pt-BR" dirty="0" smtClean="0"/>
              <a:t>	a Expressão Regular.</a:t>
            </a:r>
          </a:p>
          <a:p>
            <a:pPr lvl="1">
              <a:buNone/>
            </a:pPr>
            <a:r>
              <a:rPr lang="pt-BR" dirty="0" err="1" smtClean="0"/>
              <a:t>binding</a:t>
            </a:r>
            <a:r>
              <a:rPr lang="pt-BR" dirty="0" smtClean="0"/>
              <a:t>	recebe a referência para uma instância 			de </a:t>
            </a:r>
            <a:r>
              <a:rPr lang="pt-BR" dirty="0" err="1" smtClean="0"/>
              <a:t>j</a:t>
            </a:r>
            <a:r>
              <a:rPr lang="pt-BR" i="1" dirty="0" err="1" smtClean="0"/>
              <a:t>avax</a:t>
            </a:r>
            <a:r>
              <a:rPr lang="pt-BR" i="1" dirty="0" smtClean="0"/>
              <a:t>.faces.</a:t>
            </a:r>
            <a:r>
              <a:rPr lang="pt-BR" i="1" dirty="0" err="1" smtClean="0"/>
              <a:t>validator</a:t>
            </a:r>
            <a:r>
              <a:rPr lang="pt-BR" i="1" dirty="0" smtClean="0"/>
              <a:t>.</a:t>
            </a:r>
            <a:r>
              <a:rPr lang="pt-BR" i="1" dirty="0" err="1" smtClean="0"/>
              <a:t>RegexValidator</a:t>
            </a:r>
            <a:r>
              <a:rPr lang="pt-BR" i="1" dirty="0" smtClean="0"/>
              <a:t>.</a:t>
            </a:r>
          </a:p>
          <a:p>
            <a:pPr lvl="1">
              <a:buNone/>
            </a:pPr>
            <a:r>
              <a:rPr lang="pt-BR" dirty="0" smtClean="0"/>
              <a:t>for		se estiver presente, refere-se ao nome do 		objeto.</a:t>
            </a:r>
          </a:p>
          <a:p>
            <a:pPr lvl="1"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JSF</a:t>
            </a:r>
            <a:br>
              <a:rPr lang="pt-BR" dirty="0" smtClean="0"/>
            </a:br>
            <a:r>
              <a:rPr lang="pt-BR" dirty="0" smtClean="0"/>
              <a:t>Core TAGS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err="1" smtClean="0"/>
              <a:t>validator</a:t>
            </a:r>
            <a:endParaRPr lang="pt-BR" dirty="0" smtClean="0"/>
          </a:p>
          <a:p>
            <a:pPr lvl="1"/>
            <a:r>
              <a:rPr lang="pt-BR" dirty="0" smtClean="0"/>
              <a:t>Declara um validador genérico. Esse validador deve implementar a interface </a:t>
            </a:r>
            <a:r>
              <a:rPr lang="pt-BR" i="1" dirty="0" err="1" smtClean="0"/>
              <a:t>javax</a:t>
            </a:r>
            <a:r>
              <a:rPr lang="pt-BR" i="1" dirty="0" smtClean="0"/>
              <a:t>.faces.</a:t>
            </a:r>
            <a:r>
              <a:rPr lang="pt-BR" i="1" dirty="0" err="1" smtClean="0"/>
              <a:t>validator</a:t>
            </a:r>
            <a:r>
              <a:rPr lang="pt-BR" i="1" dirty="0" smtClean="0"/>
              <a:t>.</a:t>
            </a:r>
            <a:r>
              <a:rPr lang="pt-BR" i="1" dirty="0" err="1" smtClean="0"/>
              <a:t>Validator</a:t>
            </a:r>
            <a:r>
              <a:rPr lang="pt-BR" dirty="0" smtClean="0"/>
              <a:t>.</a:t>
            </a:r>
          </a:p>
          <a:p>
            <a:pPr lvl="1">
              <a:buNone/>
            </a:pPr>
            <a:r>
              <a:rPr lang="pt-BR" b="1" dirty="0" smtClean="0"/>
              <a:t>Atributo		Descrição</a:t>
            </a:r>
          </a:p>
          <a:p>
            <a:pPr lvl="1">
              <a:buNone/>
            </a:pPr>
            <a:r>
              <a:rPr lang="pt-BR" dirty="0" err="1" smtClean="0"/>
              <a:t>disabled</a:t>
            </a:r>
            <a:r>
              <a:rPr lang="pt-BR" dirty="0" smtClean="0"/>
              <a:t>		indica se a validação deve estar 				desativada ou não.</a:t>
            </a:r>
          </a:p>
          <a:p>
            <a:pPr lvl="1">
              <a:buNone/>
            </a:pPr>
            <a:r>
              <a:rPr lang="pt-BR" dirty="0" err="1" smtClean="0"/>
              <a:t>validatorID</a:t>
            </a:r>
            <a:r>
              <a:rPr lang="pt-BR" dirty="0" smtClean="0"/>
              <a:t>		ID do validador. Deve estar já registrado no 			arquivo de configuração.</a:t>
            </a:r>
          </a:p>
          <a:p>
            <a:pPr lvl="1">
              <a:buNone/>
            </a:pPr>
            <a:r>
              <a:rPr lang="pt-BR" dirty="0" err="1" smtClean="0"/>
              <a:t>binding</a:t>
            </a:r>
            <a:r>
              <a:rPr lang="pt-BR" dirty="0" smtClean="0"/>
              <a:t>		recebe a referência para uma instância 			de </a:t>
            </a:r>
            <a:r>
              <a:rPr lang="pt-BR" dirty="0" err="1" smtClean="0"/>
              <a:t>j</a:t>
            </a:r>
            <a:r>
              <a:rPr lang="pt-BR" i="1" dirty="0" err="1" smtClean="0"/>
              <a:t>avax</a:t>
            </a:r>
            <a:r>
              <a:rPr lang="pt-BR" i="1" dirty="0" smtClean="0"/>
              <a:t>.faces.</a:t>
            </a:r>
            <a:r>
              <a:rPr lang="pt-BR" i="1" dirty="0" err="1" smtClean="0"/>
              <a:t>validator</a:t>
            </a:r>
            <a:r>
              <a:rPr lang="pt-BR" i="1" dirty="0" smtClean="0"/>
              <a:t>.</a:t>
            </a:r>
            <a:r>
              <a:rPr lang="pt-BR" i="1" dirty="0" err="1" smtClean="0"/>
              <a:t>Validator</a:t>
            </a:r>
            <a:r>
              <a:rPr lang="pt-BR" i="1" dirty="0" smtClean="0"/>
              <a:t>.</a:t>
            </a:r>
          </a:p>
          <a:p>
            <a:pPr lvl="1">
              <a:buNone/>
            </a:pPr>
            <a:r>
              <a:rPr lang="pt-BR" dirty="0" smtClean="0"/>
              <a:t>for			se estiver presente, refere-se ao nome do 			objeto.</a:t>
            </a:r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JSF</a:t>
            </a:r>
            <a:br>
              <a:rPr lang="pt-BR" dirty="0" smtClean="0"/>
            </a:br>
            <a:r>
              <a:rPr lang="pt-BR" dirty="0" smtClean="0"/>
              <a:t>Core TAGS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validateRequired</a:t>
            </a:r>
            <a:endParaRPr lang="pt-BR" dirty="0" smtClean="0"/>
          </a:p>
          <a:p>
            <a:pPr lvl="1"/>
            <a:r>
              <a:rPr lang="pt-BR" dirty="0" smtClean="0"/>
              <a:t>Torna um componente de preenchimento obrigatório. Tem o mesmo efeito do atributo “</a:t>
            </a:r>
            <a:r>
              <a:rPr lang="pt-BR" dirty="0" err="1" smtClean="0"/>
              <a:t>required</a:t>
            </a:r>
            <a:r>
              <a:rPr lang="pt-BR" dirty="0" smtClean="0"/>
              <a:t>” com o valor “</a:t>
            </a:r>
            <a:r>
              <a:rPr lang="pt-BR" dirty="0" err="1" smtClean="0"/>
              <a:t>true</a:t>
            </a:r>
            <a:r>
              <a:rPr lang="pt-BR" dirty="0" smtClean="0"/>
              <a:t>”.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JSF</a:t>
            </a:r>
            <a:br>
              <a:rPr lang="pt-BR" dirty="0" smtClean="0"/>
            </a:br>
            <a:r>
              <a:rPr lang="pt-BR" dirty="0" smtClean="0"/>
              <a:t>Core TAGS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Implementar um validador para o número de IP (XXX.XXX.XXX.XXX).</a:t>
            </a:r>
          </a:p>
          <a:p>
            <a:endParaRPr lang="pt-BR" dirty="0" smtClean="0"/>
          </a:p>
          <a:p>
            <a:r>
              <a:rPr lang="pt-BR" dirty="0" smtClean="0"/>
              <a:t>Para implementar um validador, devemos implementar a interface </a:t>
            </a:r>
            <a:r>
              <a:rPr lang="pt-BR" i="1" dirty="0" err="1" smtClean="0"/>
              <a:t>javax</a:t>
            </a:r>
            <a:r>
              <a:rPr lang="pt-BR" i="1" dirty="0" smtClean="0"/>
              <a:t>.faces.</a:t>
            </a:r>
            <a:r>
              <a:rPr lang="pt-BR" i="1" dirty="0" err="1" smtClean="0"/>
              <a:t>validator</a:t>
            </a:r>
            <a:r>
              <a:rPr lang="pt-BR" i="1" dirty="0" smtClean="0"/>
              <a:t>.</a:t>
            </a:r>
            <a:r>
              <a:rPr lang="pt-BR" i="1" dirty="0" err="1" smtClean="0"/>
              <a:t>Validator</a:t>
            </a:r>
            <a:r>
              <a:rPr lang="pt-BR" i="1" dirty="0" smtClean="0"/>
              <a:t> </a:t>
            </a:r>
            <a:r>
              <a:rPr lang="pt-BR" dirty="0" smtClean="0"/>
              <a:t> e o método </a:t>
            </a:r>
            <a:r>
              <a:rPr lang="pt-BR" i="1" dirty="0" err="1" smtClean="0"/>
              <a:t>public</a:t>
            </a:r>
            <a:r>
              <a:rPr lang="pt-BR" i="1" dirty="0" smtClean="0"/>
              <a:t> </a:t>
            </a:r>
            <a:r>
              <a:rPr lang="pt-BR" i="1" dirty="0" err="1" smtClean="0"/>
              <a:t>void</a:t>
            </a:r>
            <a:r>
              <a:rPr lang="pt-BR" i="1" dirty="0" smtClean="0"/>
              <a:t> </a:t>
            </a:r>
            <a:r>
              <a:rPr lang="pt-BR" i="1" dirty="0" err="1" smtClean="0"/>
              <a:t>validate</a:t>
            </a:r>
            <a:r>
              <a:rPr lang="pt-BR" i="1" dirty="0" smtClean="0"/>
              <a:t>(</a:t>
            </a:r>
            <a:r>
              <a:rPr lang="pt-BR" i="1" dirty="0" err="1" smtClean="0"/>
              <a:t>FacesContext</a:t>
            </a:r>
            <a:r>
              <a:rPr lang="pt-BR" i="1" dirty="0" smtClean="0"/>
              <a:t> </a:t>
            </a:r>
            <a:r>
              <a:rPr lang="pt-BR" i="1" dirty="0" err="1" smtClean="0"/>
              <a:t>ctx</a:t>
            </a:r>
            <a:r>
              <a:rPr lang="pt-BR" i="1" dirty="0" smtClean="0"/>
              <a:t>, </a:t>
            </a:r>
            <a:r>
              <a:rPr lang="pt-BR" i="1" dirty="0" err="1" smtClean="0"/>
              <a:t>UIComponent</a:t>
            </a:r>
            <a:r>
              <a:rPr lang="pt-BR" i="1" dirty="0" smtClean="0"/>
              <a:t> </a:t>
            </a:r>
            <a:r>
              <a:rPr lang="pt-BR" i="1" dirty="0" err="1" smtClean="0"/>
              <a:t>comp</a:t>
            </a:r>
            <a:r>
              <a:rPr lang="pt-BR" i="1" dirty="0" smtClean="0"/>
              <a:t>, </a:t>
            </a:r>
            <a:r>
              <a:rPr lang="pt-BR" i="1" dirty="0" err="1" smtClean="0"/>
              <a:t>Object</a:t>
            </a:r>
            <a:r>
              <a:rPr lang="pt-BR" i="1" dirty="0" smtClean="0"/>
              <a:t> </a:t>
            </a:r>
            <a:r>
              <a:rPr lang="pt-BR" i="1" dirty="0" err="1" smtClean="0"/>
              <a:t>value</a:t>
            </a:r>
            <a:r>
              <a:rPr lang="pt-BR" i="1" dirty="0" smtClean="0"/>
              <a:t>) </a:t>
            </a:r>
            <a:r>
              <a:rPr lang="pt-BR" i="1" dirty="0" err="1" smtClean="0"/>
              <a:t>throws</a:t>
            </a:r>
            <a:r>
              <a:rPr lang="pt-BR" i="1" dirty="0" smtClean="0"/>
              <a:t> </a:t>
            </a:r>
            <a:r>
              <a:rPr lang="pt-BR" i="1" smtClean="0"/>
              <a:t>ValidatorException</a:t>
            </a:r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JSF</a:t>
            </a:r>
            <a:br>
              <a:rPr lang="pt-BR" dirty="0" smtClean="0"/>
            </a:br>
            <a:r>
              <a:rPr lang="pt-BR" dirty="0" smtClean="0"/>
              <a:t>HTML </a:t>
            </a:r>
            <a:r>
              <a:rPr lang="pt-BR" dirty="0" err="1" smtClean="0"/>
              <a:t>Tags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67544" y="1628800"/>
          <a:ext cx="8208912" cy="4624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093"/>
                <a:gridCol w="5590819"/>
              </a:tblGrid>
              <a:tr h="42621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Tag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735649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inputText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Gera</a:t>
                      </a:r>
                      <a:r>
                        <a:rPr lang="pt-BR" baseline="0" dirty="0" smtClean="0"/>
                        <a:t> um campo de texto. Corresponde a &lt;input </a:t>
                      </a:r>
                      <a:r>
                        <a:rPr lang="pt-BR" baseline="0" dirty="0" err="1" smtClean="0"/>
                        <a:t>type</a:t>
                      </a:r>
                      <a:r>
                        <a:rPr lang="pt-BR" baseline="0" dirty="0" smtClean="0"/>
                        <a:t>=“</a:t>
                      </a:r>
                      <a:r>
                        <a:rPr lang="pt-BR" baseline="0" dirty="0" err="1" smtClean="0"/>
                        <a:t>text</a:t>
                      </a:r>
                      <a:r>
                        <a:rPr lang="pt-BR" baseline="0" dirty="0" smtClean="0"/>
                        <a:t>”&gt;</a:t>
                      </a:r>
                      <a:endParaRPr lang="pt-BR" dirty="0"/>
                    </a:p>
                  </a:txBody>
                  <a:tcPr/>
                </a:tc>
              </a:tr>
              <a:tr h="735649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inputTextArea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Gera um campo</a:t>
                      </a:r>
                      <a:r>
                        <a:rPr lang="pt-BR" baseline="0" dirty="0" smtClean="0"/>
                        <a:t> de texto multilinhas. Corresponde a &lt;</a:t>
                      </a:r>
                      <a:r>
                        <a:rPr lang="pt-BR" baseline="0" dirty="0" err="1" smtClean="0"/>
                        <a:t>textarea</a:t>
                      </a:r>
                      <a:r>
                        <a:rPr lang="pt-BR" baseline="0" dirty="0" smtClean="0"/>
                        <a:t> /&gt;</a:t>
                      </a:r>
                      <a:endParaRPr lang="pt-BR" dirty="0"/>
                    </a:p>
                  </a:txBody>
                  <a:tcPr/>
                </a:tc>
              </a:tr>
              <a:tr h="42621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inputHidden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Gera</a:t>
                      </a:r>
                      <a:r>
                        <a:rPr lang="pt-BR" baseline="0" dirty="0" smtClean="0"/>
                        <a:t> um campo invisível. Corresponde a &lt;input </a:t>
                      </a:r>
                      <a:r>
                        <a:rPr lang="pt-BR" baseline="0" dirty="0" err="1" smtClean="0"/>
                        <a:t>type</a:t>
                      </a:r>
                      <a:r>
                        <a:rPr lang="pt-BR" baseline="0" dirty="0" smtClean="0"/>
                        <a:t>=“</a:t>
                      </a:r>
                      <a:r>
                        <a:rPr lang="pt-BR" baseline="0" dirty="0" err="1" smtClean="0"/>
                        <a:t>hidden</a:t>
                      </a:r>
                      <a:r>
                        <a:rPr lang="pt-BR" baseline="0" dirty="0" smtClean="0"/>
                        <a:t>”&gt;</a:t>
                      </a:r>
                      <a:endParaRPr lang="pt-BR" dirty="0"/>
                    </a:p>
                  </a:txBody>
                  <a:tcPr/>
                </a:tc>
              </a:tr>
              <a:tr h="42621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inputSecret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Gera</a:t>
                      </a:r>
                      <a:r>
                        <a:rPr lang="pt-BR" baseline="0" dirty="0" smtClean="0"/>
                        <a:t> um campo de senha. Corresponde a &lt;input </a:t>
                      </a:r>
                      <a:r>
                        <a:rPr lang="pt-BR" baseline="0" dirty="0" err="1" smtClean="0"/>
                        <a:t>type</a:t>
                      </a:r>
                      <a:r>
                        <a:rPr lang="pt-BR" baseline="0" dirty="0" smtClean="0"/>
                        <a:t>=“</a:t>
                      </a:r>
                      <a:r>
                        <a:rPr lang="pt-BR" baseline="0" dirty="0" err="1" smtClean="0"/>
                        <a:t>secret</a:t>
                      </a:r>
                      <a:r>
                        <a:rPr lang="pt-BR" baseline="0" dirty="0" smtClean="0"/>
                        <a:t>”&gt;</a:t>
                      </a:r>
                      <a:endParaRPr lang="pt-BR" dirty="0"/>
                    </a:p>
                  </a:txBody>
                  <a:tcPr/>
                </a:tc>
              </a:tr>
              <a:tr h="710764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graphicImage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Corresponde a </a:t>
                      </a:r>
                      <a:r>
                        <a:rPr lang="pt-BR" dirty="0" err="1" smtClean="0"/>
                        <a:t>tag</a:t>
                      </a:r>
                      <a:r>
                        <a:rPr lang="pt-BR" dirty="0" smtClean="0"/>
                        <a:t> &lt;</a:t>
                      </a:r>
                      <a:r>
                        <a:rPr lang="pt-BR" dirty="0" err="1" smtClean="0"/>
                        <a:t>img</a:t>
                      </a:r>
                      <a:r>
                        <a:rPr lang="pt-BR" dirty="0" smtClean="0"/>
                        <a:t>&gt;. Os atributos </a:t>
                      </a:r>
                      <a:r>
                        <a:rPr lang="pt-BR" i="1" dirty="0" smtClean="0"/>
                        <a:t>url</a:t>
                      </a:r>
                      <a:r>
                        <a:rPr lang="pt-BR" i="0" baseline="0" dirty="0" smtClean="0"/>
                        <a:t> ou </a:t>
                      </a:r>
                      <a:r>
                        <a:rPr lang="pt-BR" i="1" baseline="0" dirty="0" err="1" smtClean="0"/>
                        <a:t>value</a:t>
                      </a:r>
                      <a:r>
                        <a:rPr lang="pt-BR" i="0" baseline="0" dirty="0" smtClean="0"/>
                        <a:t> correspondem ao local da imagem.</a:t>
                      </a:r>
                      <a:endParaRPr lang="pt-BR" dirty="0"/>
                    </a:p>
                  </a:txBody>
                  <a:tcPr/>
                </a:tc>
              </a:tr>
              <a:tr h="735649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body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Processamento</a:t>
                      </a:r>
                      <a:r>
                        <a:rPr lang="pt-BR" baseline="0" dirty="0" smtClean="0"/>
                        <a:t> do corpo da página. Corresponde ao </a:t>
                      </a:r>
                      <a:r>
                        <a:rPr lang="pt-BR" i="1" baseline="0" dirty="0" err="1" smtClean="0"/>
                        <a:t>body</a:t>
                      </a:r>
                      <a:r>
                        <a:rPr lang="pt-BR" i="0" baseline="0" dirty="0" smtClean="0"/>
                        <a:t> do HTML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JSF</a:t>
            </a:r>
            <a:br>
              <a:rPr lang="pt-BR" dirty="0" smtClean="0"/>
            </a:br>
            <a:r>
              <a:rPr lang="pt-BR" dirty="0" smtClean="0"/>
              <a:t>HTML </a:t>
            </a:r>
            <a:r>
              <a:rPr lang="pt-BR" dirty="0" err="1" smtClean="0"/>
              <a:t>Tags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640"/>
                <a:gridCol w="555496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Tag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button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Gera</a:t>
                      </a:r>
                      <a:r>
                        <a:rPr lang="pt-BR" baseline="0" dirty="0" smtClean="0"/>
                        <a:t> um botão que gera uma requisição GET.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commandButton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r>
                        <a:rPr lang="pt-BR" baseline="0" dirty="0" smtClean="0"/>
                        <a:t> que corresponde a &lt;input </a:t>
                      </a:r>
                      <a:r>
                        <a:rPr lang="pt-BR" baseline="0" dirty="0" err="1" smtClean="0"/>
                        <a:t>type</a:t>
                      </a:r>
                      <a:r>
                        <a:rPr lang="pt-BR" baseline="0" dirty="0" smtClean="0"/>
                        <a:t>=“</a:t>
                      </a:r>
                      <a:r>
                        <a:rPr lang="pt-BR" baseline="0" dirty="0" err="1" smtClean="0"/>
                        <a:t>submit</a:t>
                      </a:r>
                      <a:r>
                        <a:rPr lang="pt-BR" baseline="0" dirty="0" smtClean="0"/>
                        <a:t>”&gt;, &lt;input </a:t>
                      </a:r>
                      <a:r>
                        <a:rPr lang="pt-BR" baseline="0" dirty="0" err="1" smtClean="0"/>
                        <a:t>type</a:t>
                      </a:r>
                      <a:r>
                        <a:rPr lang="pt-BR" baseline="0" dirty="0" smtClean="0"/>
                        <a:t>=“reset”&gt;.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commandLink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Link</a:t>
                      </a:r>
                      <a:r>
                        <a:rPr lang="pt-BR" baseline="0" dirty="0" smtClean="0"/>
                        <a:t> que funciona como um botão.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head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Corresponde</a:t>
                      </a:r>
                      <a:r>
                        <a:rPr lang="pt-BR" baseline="0" dirty="0" smtClean="0"/>
                        <a:t> ao </a:t>
                      </a:r>
                      <a:r>
                        <a:rPr lang="pt-BR" i="1" baseline="0" dirty="0" err="1" smtClean="0"/>
                        <a:t>head</a:t>
                      </a:r>
                      <a:r>
                        <a:rPr lang="pt-BR" i="0" baseline="0" dirty="0" smtClean="0"/>
                        <a:t> do HTML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link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Gera</a:t>
                      </a:r>
                      <a:r>
                        <a:rPr lang="pt-BR" baseline="0" dirty="0" smtClean="0"/>
                        <a:t> um link que gera uma requisição GET.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message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Mostra as mensagens</a:t>
                      </a:r>
                      <a:r>
                        <a:rPr lang="pt-BR" baseline="0" dirty="0" smtClean="0"/>
                        <a:t> gerada por um determinado componente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messages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Mostra todas as mensagens geradas pelos</a:t>
                      </a:r>
                      <a:r>
                        <a:rPr lang="pt-BR" baseline="0" dirty="0" smtClean="0"/>
                        <a:t> componentes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outputText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r>
                        <a:rPr lang="pt-BR" baseline="0" dirty="0" smtClean="0"/>
                        <a:t> de texto.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outputLabel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Label</a:t>
                      </a:r>
                      <a:r>
                        <a:rPr lang="pt-BR" dirty="0" smtClean="0"/>
                        <a:t> de texto.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JSF</a:t>
            </a:r>
            <a:br>
              <a:rPr lang="pt-BR" dirty="0" smtClean="0"/>
            </a:br>
            <a:r>
              <a:rPr lang="pt-BR" dirty="0" smtClean="0"/>
              <a:t>HTML </a:t>
            </a:r>
            <a:r>
              <a:rPr lang="pt-BR" dirty="0" err="1" smtClean="0"/>
              <a:t>Tags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616"/>
                <a:gridCol w="5770984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Tags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outputFormat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</a:t>
                      </a:r>
                      <a:r>
                        <a:rPr lang="pt-BR" baseline="0" dirty="0" smtClean="0"/>
                        <a:t> formatado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outputLink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Link para um site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outputScript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Adiciona</a:t>
                      </a:r>
                      <a:r>
                        <a:rPr lang="pt-BR" baseline="0" dirty="0" smtClean="0"/>
                        <a:t> um script na página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outputStylesheet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Adiciona</a:t>
                      </a:r>
                      <a:r>
                        <a:rPr lang="pt-BR" baseline="0" dirty="0" smtClean="0"/>
                        <a:t> um CSS a página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selectBooleanCheckbox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Checkbox</a:t>
                      </a:r>
                      <a:r>
                        <a:rPr lang="pt-BR" baseline="0" dirty="0" smtClean="0"/>
                        <a:t> de seleção única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selectManyCheckbox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Checkbox</a:t>
                      </a:r>
                      <a:r>
                        <a:rPr lang="pt-BR" dirty="0" smtClean="0"/>
                        <a:t> de </a:t>
                      </a:r>
                      <a:r>
                        <a:rPr lang="pt-BR" dirty="0" err="1" smtClean="0"/>
                        <a:t>multipla</a:t>
                      </a:r>
                      <a:r>
                        <a:rPr lang="pt-BR" baseline="0" dirty="0" smtClean="0"/>
                        <a:t> seleção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selectOneListbox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Listbox</a:t>
                      </a:r>
                      <a:r>
                        <a:rPr lang="pt-BR" dirty="0" smtClean="0"/>
                        <a:t> de seleção única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selectManyListbox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Listbox</a:t>
                      </a:r>
                      <a:r>
                        <a:rPr lang="pt-BR" dirty="0" smtClean="0"/>
                        <a:t> de </a:t>
                      </a:r>
                      <a:r>
                        <a:rPr lang="pt-BR" dirty="0" err="1" smtClean="0"/>
                        <a:t>multipla</a:t>
                      </a:r>
                      <a:r>
                        <a:rPr lang="pt-BR" dirty="0" smtClean="0"/>
                        <a:t> seleção.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selectOneMenu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Listbox</a:t>
                      </a:r>
                      <a:r>
                        <a:rPr lang="pt-BR" dirty="0" smtClean="0"/>
                        <a:t> do tipo menu de seleção única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selectManyMenu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Listbox</a:t>
                      </a:r>
                      <a:r>
                        <a:rPr lang="pt-BR" dirty="0" smtClean="0"/>
                        <a:t> do tipo menu de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multipla</a:t>
                      </a:r>
                      <a:r>
                        <a:rPr lang="pt-BR" baseline="0" dirty="0" smtClean="0"/>
                        <a:t> seleção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selectOneRadio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 do tipo radio.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JSF</a:t>
            </a:r>
            <a:br>
              <a:rPr lang="pt-BR" dirty="0" smtClean="0"/>
            </a:br>
            <a:r>
              <a:rPr lang="pt-BR" dirty="0" smtClean="0"/>
              <a:t>HTML </a:t>
            </a:r>
            <a:r>
              <a:rPr lang="pt-BR" dirty="0" err="1" smtClean="0"/>
              <a:t>Tags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592"/>
                <a:gridCol w="598700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Tag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panelGrid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Cria um</a:t>
                      </a:r>
                      <a:r>
                        <a:rPr lang="pt-BR" baseline="0" dirty="0" smtClean="0"/>
                        <a:t> layout do tipo </a:t>
                      </a:r>
                      <a:r>
                        <a:rPr lang="pt-BR" baseline="0" dirty="0" err="1" smtClean="0"/>
                        <a:t>grid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panelGroup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Agrupa</a:t>
                      </a:r>
                      <a:r>
                        <a:rPr lang="pt-BR" baseline="0" dirty="0" smtClean="0"/>
                        <a:t> componentes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form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Cria um formulário</a:t>
                      </a:r>
                      <a:r>
                        <a:rPr lang="pt-BR" baseline="0" dirty="0" smtClean="0"/>
                        <a:t> HTML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dataTable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Cria uma tabela HTML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column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Cria uma coluna em uma tabela.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Dois componentes básicos:</a:t>
            </a:r>
          </a:p>
          <a:p>
            <a:pPr lvl="1"/>
            <a:r>
              <a:rPr lang="pt-BR" dirty="0" err="1" smtClean="0"/>
              <a:t>Backing</a:t>
            </a:r>
            <a:r>
              <a:rPr lang="pt-BR" dirty="0" smtClean="0"/>
              <a:t> </a:t>
            </a:r>
            <a:r>
              <a:rPr lang="pt-BR" dirty="0" err="1" smtClean="0"/>
              <a:t>Bean</a:t>
            </a:r>
            <a:r>
              <a:rPr lang="pt-BR" smtClean="0"/>
              <a:t>.</a:t>
            </a:r>
            <a:endParaRPr lang="pt-BR" dirty="0" smtClean="0"/>
          </a:p>
          <a:p>
            <a:pPr lvl="1"/>
            <a:r>
              <a:rPr lang="pt-BR" dirty="0" smtClean="0"/>
              <a:t>Página JSP, XHTML.</a:t>
            </a:r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JSF</a:t>
            </a:r>
            <a:br>
              <a:rPr lang="pt-BR" dirty="0" smtClean="0"/>
            </a:br>
            <a:r>
              <a:rPr lang="pt-BR" dirty="0" err="1" smtClean="0"/>
              <a:t>DataTable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Representa uma tabela HTML dinâmica.</a:t>
            </a:r>
          </a:p>
          <a:p>
            <a:r>
              <a:rPr lang="pt-BR" dirty="0" smtClean="0"/>
              <a:t>Os dados são fornecidos pelo atributo “</a:t>
            </a:r>
            <a:r>
              <a:rPr lang="pt-BR" dirty="0" err="1" smtClean="0"/>
              <a:t>value</a:t>
            </a:r>
            <a:r>
              <a:rPr lang="pt-BR" dirty="0" smtClean="0"/>
              <a:t>” e pode ser um </a:t>
            </a:r>
            <a:r>
              <a:rPr lang="pt-BR" dirty="0" err="1" smtClean="0"/>
              <a:t>List</a:t>
            </a:r>
            <a:r>
              <a:rPr lang="pt-BR" dirty="0" smtClean="0"/>
              <a:t> ou um </a:t>
            </a:r>
            <a:r>
              <a:rPr lang="pt-BR" dirty="0" err="1" smtClean="0"/>
              <a:t>ResultSet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JSF</a:t>
            </a:r>
            <a:br>
              <a:rPr lang="pt-BR" dirty="0" smtClean="0"/>
            </a:br>
            <a:r>
              <a:rPr lang="pt-BR" dirty="0" err="1" smtClean="0"/>
              <a:t>DataTable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8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80"/>
                <a:gridCol w="699512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Atributo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first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Número da</a:t>
                      </a:r>
                      <a:r>
                        <a:rPr lang="pt-BR" baseline="0" dirty="0" smtClean="0"/>
                        <a:t> primeira linha a ser impressa na tabela, iniciando com 0.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Identificador do componente. Deve ser único.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rendered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Indica</a:t>
                      </a:r>
                      <a:r>
                        <a:rPr lang="pt-BR" baseline="0" dirty="0" smtClean="0"/>
                        <a:t> se o componente deve ser mostrado ou não.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rows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Indica a quantidade de linhas a ser impressa.</a:t>
                      </a:r>
                      <a:r>
                        <a:rPr lang="pt-BR" baseline="0" dirty="0" smtClean="0"/>
                        <a:t> Quando é zero, todas as linhas são mostradas.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value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 dos dados para</a:t>
                      </a:r>
                      <a:r>
                        <a:rPr lang="pt-BR" baseline="0" dirty="0" smtClean="0"/>
                        <a:t> preenchimento da tabela. Pode ser: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java</a:t>
                      </a:r>
                      <a:r>
                        <a:rPr lang="pt-BR" baseline="0" dirty="0" smtClean="0"/>
                        <a:t>.</a:t>
                      </a:r>
                      <a:r>
                        <a:rPr lang="pt-BR" baseline="0" dirty="0" err="1" smtClean="0"/>
                        <a:t>util.List</a:t>
                      </a:r>
                      <a:endParaRPr lang="pt-BR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array</a:t>
                      </a:r>
                      <a:r>
                        <a:rPr lang="pt-BR" baseline="0" dirty="0" smtClean="0"/>
                        <a:t> de </a:t>
                      </a:r>
                      <a:r>
                        <a:rPr lang="pt-BR" baseline="0" dirty="0" err="1" smtClean="0"/>
                        <a:t>beans</a:t>
                      </a:r>
                      <a:endParaRPr lang="pt-BR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pt-BR" baseline="0" dirty="0" smtClean="0"/>
                        <a:t> um único </a:t>
                      </a:r>
                      <a:r>
                        <a:rPr lang="pt-BR" baseline="0" dirty="0" err="1" smtClean="0"/>
                        <a:t>bean</a:t>
                      </a:r>
                      <a:endParaRPr lang="pt-BR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javax</a:t>
                      </a:r>
                      <a:r>
                        <a:rPr lang="pt-BR" baseline="0" dirty="0" smtClean="0"/>
                        <a:t>.faces.</a:t>
                      </a:r>
                      <a:r>
                        <a:rPr lang="pt-BR" baseline="0" dirty="0" err="1" smtClean="0"/>
                        <a:t>model</a:t>
                      </a:r>
                      <a:r>
                        <a:rPr lang="pt-BR" baseline="0" dirty="0" smtClean="0"/>
                        <a:t>.</a:t>
                      </a:r>
                      <a:r>
                        <a:rPr lang="pt-BR" baseline="0" dirty="0" err="1" smtClean="0"/>
                        <a:t>DataModel</a:t>
                      </a:r>
                      <a:endParaRPr lang="pt-BR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java</a:t>
                      </a:r>
                      <a:r>
                        <a:rPr lang="pt-BR" baseline="0" dirty="0" smtClean="0"/>
                        <a:t>.</a:t>
                      </a:r>
                      <a:r>
                        <a:rPr lang="pt-BR" baseline="0" dirty="0" err="1" smtClean="0"/>
                        <a:t>sql</a:t>
                      </a:r>
                      <a:r>
                        <a:rPr lang="pt-BR" baseline="0" dirty="0" smtClean="0"/>
                        <a:t>.</a:t>
                      </a:r>
                      <a:r>
                        <a:rPr lang="pt-BR" baseline="0" dirty="0" err="1" smtClean="0"/>
                        <a:t>ResultSet</a:t>
                      </a:r>
                      <a:endParaRPr lang="pt-BR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javax</a:t>
                      </a:r>
                      <a:r>
                        <a:rPr lang="pt-BR" baseline="0" dirty="0" smtClean="0"/>
                        <a:t>.</a:t>
                      </a:r>
                      <a:r>
                        <a:rPr lang="pt-BR" baseline="0" dirty="0" err="1" smtClean="0"/>
                        <a:t>servlet</a:t>
                      </a:r>
                      <a:r>
                        <a:rPr lang="pt-BR" baseline="0" dirty="0" smtClean="0"/>
                        <a:t>.</a:t>
                      </a:r>
                      <a:r>
                        <a:rPr lang="pt-BR" baseline="0" dirty="0" err="1" smtClean="0"/>
                        <a:t>jsp</a:t>
                      </a:r>
                      <a:r>
                        <a:rPr lang="pt-BR" baseline="0" dirty="0" smtClean="0"/>
                        <a:t>.</a:t>
                      </a:r>
                      <a:r>
                        <a:rPr lang="pt-BR" baseline="0" dirty="0" err="1" smtClean="0"/>
                        <a:t>jstl</a:t>
                      </a:r>
                      <a:r>
                        <a:rPr lang="pt-BR" baseline="0" dirty="0" smtClean="0"/>
                        <a:t>.</a:t>
                      </a:r>
                      <a:r>
                        <a:rPr lang="pt-BR" baseline="0" dirty="0" err="1" smtClean="0"/>
                        <a:t>sql</a:t>
                      </a:r>
                      <a:r>
                        <a:rPr lang="pt-BR" baseline="0" dirty="0" smtClean="0"/>
                        <a:t>.</a:t>
                      </a:r>
                      <a:r>
                        <a:rPr lang="pt-BR" baseline="0" dirty="0" err="1" smtClean="0"/>
                        <a:t>ResultSet</a:t>
                      </a:r>
                      <a:endParaRPr lang="pt-BR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javax</a:t>
                      </a:r>
                      <a:r>
                        <a:rPr lang="pt-BR" baseline="0" dirty="0" smtClean="0"/>
                        <a:t>.</a:t>
                      </a:r>
                      <a:r>
                        <a:rPr lang="pt-BR" baseline="0" dirty="0" err="1" smtClean="0"/>
                        <a:t>sql</a:t>
                      </a:r>
                      <a:r>
                        <a:rPr lang="pt-BR" baseline="0" dirty="0" smtClean="0"/>
                        <a:t>.</a:t>
                      </a:r>
                      <a:r>
                        <a:rPr lang="pt-BR" baseline="0" dirty="0" err="1" smtClean="0"/>
                        <a:t>RowSet</a:t>
                      </a:r>
                      <a:endParaRPr lang="pt-BR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r>
                        <a:rPr lang="pt-BR" baseline="0" dirty="0" smtClean="0"/>
                        <a:t> da variável que receberá os dados.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JSF</a:t>
            </a:r>
            <a:br>
              <a:rPr lang="pt-BR" dirty="0" smtClean="0"/>
            </a:br>
            <a:r>
              <a:rPr lang="pt-BR" dirty="0" err="1" smtClean="0"/>
              <a:t>DataTable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28"/>
                <a:gridCol w="6563072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Atributo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bgcolor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Cor de fundo da tabela.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bodyrows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Lista,</a:t>
                      </a:r>
                      <a:r>
                        <a:rPr lang="pt-BR" baseline="0" dirty="0" smtClean="0"/>
                        <a:t> separada por vírgulas, dos índices das linhas onde começa e termina um tipo TBODY.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Quantidade de pixels da borda</a:t>
                      </a:r>
                      <a:r>
                        <a:rPr lang="pt-BR" baseline="0" dirty="0" smtClean="0"/>
                        <a:t> da tabela.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captionClass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Lista separada</a:t>
                      </a:r>
                      <a:r>
                        <a:rPr lang="pt-BR" baseline="0" dirty="0" smtClean="0"/>
                        <a:t> por espaços das classes CSS a serem aplicadas no </a:t>
                      </a:r>
                      <a:r>
                        <a:rPr lang="pt-BR" baseline="0" dirty="0" err="1" smtClean="0"/>
                        <a:t>caption</a:t>
                      </a:r>
                      <a:r>
                        <a:rPr lang="pt-BR" baseline="0" dirty="0" smtClean="0"/>
                        <a:t> da tabela.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captionStyle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CSS a ser aplicado do </a:t>
                      </a:r>
                      <a:r>
                        <a:rPr lang="pt-BR" dirty="0" err="1" smtClean="0"/>
                        <a:t>caption</a:t>
                      </a:r>
                      <a:r>
                        <a:rPr lang="pt-BR" dirty="0" smtClean="0"/>
                        <a:t> da tabela.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columnClasses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Lista separada</a:t>
                      </a:r>
                      <a:r>
                        <a:rPr lang="pt-BR" baseline="0" dirty="0" smtClean="0"/>
                        <a:t> por vírgula das classes CSS para cada coluna da tabela.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footerClass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Lista separada</a:t>
                      </a:r>
                      <a:r>
                        <a:rPr lang="pt-BR" baseline="0" dirty="0" smtClean="0"/>
                        <a:t> por espaços das classes CSS para o </a:t>
                      </a:r>
                      <a:r>
                        <a:rPr lang="pt-BR" baseline="0" dirty="0" err="1" smtClean="0"/>
                        <a:t>footer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headerClass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Lista separada</a:t>
                      </a:r>
                      <a:r>
                        <a:rPr lang="pt-BR" baseline="0" dirty="0" smtClean="0"/>
                        <a:t> por espaços das classes CSS para o header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rowClasses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Lista separada</a:t>
                      </a:r>
                      <a:r>
                        <a:rPr lang="pt-BR" baseline="0" dirty="0" smtClean="0"/>
                        <a:t> por vírgula das classes CSS para cada linha da tabela.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JSF</a:t>
            </a:r>
            <a:br>
              <a:rPr lang="pt-BR" dirty="0" smtClean="0"/>
            </a:br>
            <a:r>
              <a:rPr lang="pt-BR" dirty="0" err="1" smtClean="0"/>
              <a:t>DataTable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0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552"/>
                <a:gridCol w="634704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Atributo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rules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Especifica o comportamento das linhas internas da tabela: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pt-BR" dirty="0" err="1" smtClean="0"/>
                        <a:t>none</a:t>
                      </a:r>
                      <a:r>
                        <a:rPr lang="pt-BR" dirty="0" smtClean="0"/>
                        <a:t>: sem linhas internas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pt-BR" dirty="0" err="1" smtClean="0"/>
                        <a:t>groups</a:t>
                      </a:r>
                      <a:r>
                        <a:rPr lang="pt-BR" dirty="0" smtClean="0"/>
                        <a:t>: somente</a:t>
                      </a:r>
                      <a:r>
                        <a:rPr lang="pt-BR" baseline="0" dirty="0" smtClean="0"/>
                        <a:t> os grupos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pt-BR" baseline="0" dirty="0" err="1" smtClean="0"/>
                        <a:t>rows</a:t>
                      </a:r>
                      <a:r>
                        <a:rPr lang="pt-BR" baseline="0" dirty="0" smtClean="0"/>
                        <a:t>: somente as linhas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pt-BR" baseline="0" dirty="0" err="1" smtClean="0"/>
                        <a:t>cols</a:t>
                      </a:r>
                      <a:r>
                        <a:rPr lang="pt-BR" baseline="0" dirty="0" smtClean="0"/>
                        <a:t>: somente as colunas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pt-BR" baseline="0" dirty="0" err="1" smtClean="0"/>
                        <a:t>all</a:t>
                      </a:r>
                      <a:r>
                        <a:rPr lang="pt-BR" baseline="0" dirty="0" smtClean="0"/>
                        <a:t>: todas as linhas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summary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Resumo sobre a</a:t>
                      </a:r>
                      <a:r>
                        <a:rPr lang="pt-BR" baseline="0" dirty="0" smtClean="0"/>
                        <a:t> tabela. Não é visual.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width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Largura da tabela.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binding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Faz</a:t>
                      </a:r>
                      <a:r>
                        <a:rPr lang="pt-BR" baseline="0" dirty="0" smtClean="0"/>
                        <a:t> um </a:t>
                      </a:r>
                      <a:r>
                        <a:rPr lang="pt-BR" baseline="0" dirty="0" err="1" smtClean="0"/>
                        <a:t>bind</a:t>
                      </a:r>
                      <a:r>
                        <a:rPr lang="pt-BR" baseline="0" dirty="0" smtClean="0"/>
                        <a:t> deste componente com um tipo </a:t>
                      </a:r>
                      <a:r>
                        <a:rPr lang="pt-BR" baseline="0" dirty="0" err="1" smtClean="0"/>
                        <a:t>UIComponent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cellpadding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Quantidade de pixels que</a:t>
                      </a:r>
                      <a:r>
                        <a:rPr lang="pt-BR" baseline="0" dirty="0" smtClean="0"/>
                        <a:t> deve ser deixada como margem interna da célula da tabela.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cellspacing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Quantidade de pixels que deve ser deixada</a:t>
                      </a:r>
                      <a:r>
                        <a:rPr lang="pt-BR" baseline="0" dirty="0" smtClean="0"/>
                        <a:t> entre as células da tabela.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JSF</a:t>
            </a:r>
            <a:br>
              <a:rPr lang="pt-BR" dirty="0" smtClean="0"/>
            </a:br>
            <a:r>
              <a:rPr lang="pt-BR" dirty="0" err="1" smtClean="0"/>
              <a:t>DataTable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/>
                <a:gridCol w="641905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Atributo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frame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Indica quais</a:t>
                      </a:r>
                      <a:r>
                        <a:rPr lang="pt-BR" baseline="0" dirty="0" smtClean="0"/>
                        <a:t> bordas internas das células estarão visíveis:</a:t>
                      </a:r>
                    </a:p>
                    <a:p>
                      <a:r>
                        <a:rPr lang="pt-BR" dirty="0" smtClean="0"/>
                        <a:t>-nome:</a:t>
                      </a:r>
                      <a:r>
                        <a:rPr lang="pt-BR" baseline="0" dirty="0" smtClean="0"/>
                        <a:t> nenhuma</a:t>
                      </a:r>
                    </a:p>
                    <a:p>
                      <a:r>
                        <a:rPr lang="pt-BR" baseline="0" dirty="0" smtClean="0"/>
                        <a:t>-</a:t>
                      </a:r>
                      <a:r>
                        <a:rPr lang="pt-BR" baseline="0" dirty="0" err="1" smtClean="0"/>
                        <a:t>above</a:t>
                      </a:r>
                      <a:r>
                        <a:rPr lang="pt-BR" baseline="0" dirty="0" smtClean="0"/>
                        <a:t>: somente as superiores</a:t>
                      </a:r>
                    </a:p>
                    <a:p>
                      <a:r>
                        <a:rPr lang="pt-BR" baseline="0" dirty="0" smtClean="0"/>
                        <a:t>-</a:t>
                      </a:r>
                      <a:r>
                        <a:rPr lang="pt-BR" baseline="0" dirty="0" err="1" smtClean="0"/>
                        <a:t>below</a:t>
                      </a:r>
                      <a:r>
                        <a:rPr lang="pt-BR" baseline="0" dirty="0" smtClean="0"/>
                        <a:t>: somente as inferiores</a:t>
                      </a:r>
                    </a:p>
                    <a:p>
                      <a:r>
                        <a:rPr lang="pt-BR" baseline="0" dirty="0" smtClean="0"/>
                        <a:t>-</a:t>
                      </a:r>
                      <a:r>
                        <a:rPr lang="pt-BR" baseline="0" dirty="0" err="1" smtClean="0"/>
                        <a:t>hsides</a:t>
                      </a:r>
                      <a:r>
                        <a:rPr lang="pt-BR" baseline="0" dirty="0" smtClean="0"/>
                        <a:t>: as superiores e inferiores</a:t>
                      </a:r>
                    </a:p>
                    <a:p>
                      <a:r>
                        <a:rPr lang="pt-BR" baseline="0" dirty="0" smtClean="0"/>
                        <a:t>-</a:t>
                      </a:r>
                      <a:r>
                        <a:rPr lang="pt-BR" baseline="0" dirty="0" err="1" smtClean="0"/>
                        <a:t>vsides</a:t>
                      </a:r>
                      <a:r>
                        <a:rPr lang="pt-BR" baseline="0" dirty="0" smtClean="0"/>
                        <a:t>: as da direita e esquerda</a:t>
                      </a:r>
                    </a:p>
                    <a:p>
                      <a:r>
                        <a:rPr lang="pt-BR" baseline="0" dirty="0" smtClean="0"/>
                        <a:t>-</a:t>
                      </a:r>
                      <a:r>
                        <a:rPr lang="pt-BR" baseline="0" dirty="0" err="1" smtClean="0"/>
                        <a:t>lhs</a:t>
                      </a:r>
                      <a:r>
                        <a:rPr lang="pt-BR" baseline="0" dirty="0" smtClean="0"/>
                        <a:t>: somente as da esquerda</a:t>
                      </a:r>
                    </a:p>
                    <a:p>
                      <a:r>
                        <a:rPr lang="pt-BR" baseline="0" dirty="0" smtClean="0"/>
                        <a:t>-</a:t>
                      </a:r>
                      <a:r>
                        <a:rPr lang="pt-BR" baseline="0" dirty="0" err="1" smtClean="0"/>
                        <a:t>rhs</a:t>
                      </a:r>
                      <a:r>
                        <a:rPr lang="pt-BR" baseline="0" dirty="0" smtClean="0"/>
                        <a:t>: somente as da direita</a:t>
                      </a:r>
                    </a:p>
                    <a:p>
                      <a:r>
                        <a:rPr lang="pt-BR" baseline="0" dirty="0" smtClean="0"/>
                        <a:t>-</a:t>
                      </a:r>
                      <a:r>
                        <a:rPr lang="pt-BR" baseline="0" dirty="0" err="1" smtClean="0"/>
                        <a:t>box</a:t>
                      </a:r>
                      <a:r>
                        <a:rPr lang="pt-BR" baseline="0" dirty="0" smtClean="0"/>
                        <a:t>: todos os lados</a:t>
                      </a:r>
                    </a:p>
                    <a:p>
                      <a:r>
                        <a:rPr lang="pt-BR" baseline="0" dirty="0" smtClean="0"/>
                        <a:t>-</a:t>
                      </a:r>
                      <a:r>
                        <a:rPr lang="pt-BR" baseline="0" dirty="0" err="1" smtClean="0"/>
                        <a:t>border</a:t>
                      </a:r>
                      <a:r>
                        <a:rPr lang="pt-BR" baseline="0" dirty="0" smtClean="0"/>
                        <a:t>: todos os lados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JSF</a:t>
            </a:r>
            <a:br>
              <a:rPr lang="pt-BR" dirty="0" smtClean="0"/>
            </a:br>
            <a:r>
              <a:rPr lang="pt-BR" dirty="0" smtClean="0"/>
              <a:t>AJAX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Acrônimo para </a:t>
            </a:r>
            <a:r>
              <a:rPr lang="pt-BR" i="1" dirty="0" err="1" smtClean="0"/>
              <a:t>Asynchronous</a:t>
            </a:r>
            <a:r>
              <a:rPr lang="pt-BR" i="1" dirty="0" smtClean="0"/>
              <a:t> </a:t>
            </a:r>
            <a:r>
              <a:rPr lang="pt-BR" i="1" dirty="0" err="1" smtClean="0"/>
              <a:t>JavaScript</a:t>
            </a:r>
            <a:r>
              <a:rPr lang="pt-BR" i="1" dirty="0" smtClean="0"/>
              <a:t> </a:t>
            </a:r>
            <a:r>
              <a:rPr lang="pt-BR" i="1" dirty="0" err="1" smtClean="0"/>
              <a:t>And</a:t>
            </a:r>
            <a:r>
              <a:rPr lang="pt-BR" i="1" dirty="0" smtClean="0"/>
              <a:t> </a:t>
            </a:r>
            <a:r>
              <a:rPr lang="pt-BR" i="1" dirty="0" err="1" smtClean="0"/>
              <a:t>XMLHttpRequest</a:t>
            </a:r>
            <a:endParaRPr lang="pt-BR" i="1" dirty="0" smtClean="0"/>
          </a:p>
          <a:p>
            <a:r>
              <a:rPr lang="pt-BR" dirty="0" smtClean="0"/>
              <a:t>AJAX é assíncrono.</a:t>
            </a:r>
          </a:p>
          <a:p>
            <a:r>
              <a:rPr lang="pt-BR" dirty="0" smtClean="0"/>
              <a:t>AJAX roda no cliente.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JSF</a:t>
            </a:r>
            <a:br>
              <a:rPr lang="pt-BR" dirty="0" smtClean="0"/>
            </a:br>
            <a:r>
              <a:rPr lang="pt-BR" dirty="0" smtClean="0"/>
              <a:t>AJAX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552"/>
                <a:gridCol w="634704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Atributo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disabled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Habilita</a:t>
                      </a:r>
                      <a:r>
                        <a:rPr lang="pt-BR" baseline="0" dirty="0" smtClean="0"/>
                        <a:t> ou desabilita o comportamento Ajax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event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Indica para qual o evento o comportamento</a:t>
                      </a:r>
                      <a:r>
                        <a:rPr lang="pt-BR" baseline="0" dirty="0" smtClean="0"/>
                        <a:t> Ajax será acionado. Pode receber os eventos suportados pelo HTML, mas sem o “</a:t>
                      </a:r>
                      <a:r>
                        <a:rPr lang="pt-BR" baseline="0" dirty="0" err="1" smtClean="0"/>
                        <a:t>on</a:t>
                      </a:r>
                      <a:r>
                        <a:rPr lang="pt-BR" baseline="0" dirty="0" smtClean="0"/>
                        <a:t>”. Por exemplo, para o evento “</a:t>
                      </a:r>
                      <a:r>
                        <a:rPr lang="pt-BR" baseline="0" dirty="0" err="1" smtClean="0"/>
                        <a:t>onblur</a:t>
                      </a:r>
                      <a:r>
                        <a:rPr lang="pt-BR" baseline="0" dirty="0" smtClean="0"/>
                        <a:t>” deve ser declarado como “</a:t>
                      </a:r>
                      <a:r>
                        <a:rPr lang="pt-BR" baseline="0" dirty="0" err="1" smtClean="0"/>
                        <a:t>blur</a:t>
                      </a:r>
                      <a:r>
                        <a:rPr lang="pt-BR" baseline="0" dirty="0" smtClean="0"/>
                        <a:t>”. Se não for especificado o evento, será acionado no clique do botão em que o mesmo esta contido.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execute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Indica qual parte da página</a:t>
                      </a:r>
                      <a:r>
                        <a:rPr lang="pt-BR" baseline="0" dirty="0" smtClean="0"/>
                        <a:t> será enviada para o servidor no momento da execução do Ajax. Podem ser enviados os </a:t>
                      </a:r>
                      <a:r>
                        <a:rPr lang="pt-BR" baseline="0" dirty="0" err="1" smtClean="0"/>
                        <a:t>Ids</a:t>
                      </a:r>
                      <a:r>
                        <a:rPr lang="pt-BR" baseline="0" dirty="0" smtClean="0"/>
                        <a:t> do componentes separados por espaço ou então os nomes </a:t>
                      </a:r>
                      <a:r>
                        <a:rPr lang="pt-BR" i="1" baseline="0" dirty="0" smtClean="0"/>
                        <a:t>@</a:t>
                      </a:r>
                      <a:r>
                        <a:rPr lang="pt-BR" i="1" baseline="0" dirty="0" err="1" smtClean="0"/>
                        <a:t>this</a:t>
                      </a:r>
                      <a:r>
                        <a:rPr lang="pt-BR" i="1" baseline="0" dirty="0" smtClean="0"/>
                        <a:t>, @</a:t>
                      </a:r>
                      <a:r>
                        <a:rPr lang="pt-BR" i="1" baseline="0" dirty="0" err="1" smtClean="0"/>
                        <a:t>form</a:t>
                      </a:r>
                      <a:r>
                        <a:rPr lang="pt-BR" i="1" baseline="0" dirty="0" smtClean="0"/>
                        <a:t>, @</a:t>
                      </a:r>
                      <a:r>
                        <a:rPr lang="pt-BR" i="1" baseline="0" dirty="0" err="1" smtClean="0"/>
                        <a:t>all</a:t>
                      </a:r>
                      <a:r>
                        <a:rPr lang="pt-BR" i="1" baseline="0" dirty="0" smtClean="0"/>
                        <a:t>, @</a:t>
                      </a:r>
                      <a:r>
                        <a:rPr lang="pt-BR" i="1" baseline="0" dirty="0" err="1" smtClean="0"/>
                        <a:t>none</a:t>
                      </a:r>
                      <a:r>
                        <a:rPr lang="pt-BR" i="0" baseline="0" dirty="0" smtClean="0"/>
                        <a:t>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immediate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Indica se os </a:t>
                      </a:r>
                      <a:r>
                        <a:rPr lang="pt-BR" dirty="0" err="1" smtClean="0"/>
                        <a:t>listeners</a:t>
                      </a:r>
                      <a:r>
                        <a:rPr lang="pt-BR" dirty="0" smtClean="0"/>
                        <a:t> e </a:t>
                      </a:r>
                      <a:r>
                        <a:rPr lang="pt-BR" dirty="0" err="1" smtClean="0"/>
                        <a:t>actions</a:t>
                      </a:r>
                      <a:r>
                        <a:rPr lang="pt-BR" dirty="0" smtClean="0"/>
                        <a:t> devem ser executados imediatamente,</a:t>
                      </a:r>
                      <a:r>
                        <a:rPr lang="pt-BR" baseline="0" dirty="0" smtClean="0"/>
                        <a:t> pulando as fases do ciclo de vida.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listener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Indica um método que será chamado</a:t>
                      </a:r>
                      <a:r>
                        <a:rPr lang="pt-BR" baseline="0" dirty="0" smtClean="0"/>
                        <a:t> quando um </a:t>
                      </a:r>
                      <a:r>
                        <a:rPr lang="pt-BR" i="1" baseline="0" dirty="0" err="1" smtClean="0"/>
                        <a:t>AjaxBehaviorEvent</a:t>
                      </a:r>
                      <a:r>
                        <a:rPr lang="pt-BR" i="0" baseline="0" dirty="0" smtClean="0"/>
                        <a:t> for disparado para um componente.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JSF</a:t>
            </a:r>
            <a:br>
              <a:rPr lang="pt-BR" dirty="0" smtClean="0"/>
            </a:br>
            <a:r>
              <a:rPr lang="pt-BR" dirty="0" smtClean="0"/>
              <a:t>AJAX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560"/>
                <a:gridCol w="627504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Atributo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onevent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Permite definir o nome de alguma função </a:t>
                      </a:r>
                      <a:r>
                        <a:rPr lang="pt-BR" dirty="0" err="1" smtClean="0"/>
                        <a:t>Javascript</a:t>
                      </a:r>
                      <a:r>
                        <a:rPr lang="pt-BR" dirty="0" smtClean="0"/>
                        <a:t> a ser executada durante a execução</a:t>
                      </a:r>
                      <a:r>
                        <a:rPr lang="pt-BR" baseline="0" dirty="0" smtClean="0"/>
                        <a:t> do Ajax. A função especificada recebera como parâmetro um objeto com informações do evento.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onerror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 </a:t>
                      </a:r>
                      <a:r>
                        <a:rPr lang="pt-BR" dirty="0" err="1" smtClean="0"/>
                        <a:t>Javascript</a:t>
                      </a:r>
                      <a:r>
                        <a:rPr lang="pt-BR" dirty="0" smtClean="0"/>
                        <a:t> que será executada</a:t>
                      </a:r>
                      <a:r>
                        <a:rPr lang="pt-BR" baseline="0" dirty="0" smtClean="0"/>
                        <a:t> quando ocorrer um erro na execução do Ajax. A função especificada recebera como parâmetro um objeto com informações do evento.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render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Lista</a:t>
                      </a:r>
                      <a:r>
                        <a:rPr lang="pt-BR" baseline="0" dirty="0" smtClean="0"/>
                        <a:t> com os elementos que serão redesenhados na página. Pode ser uma lista com os </a:t>
                      </a:r>
                      <a:r>
                        <a:rPr lang="pt-BR" baseline="0" dirty="0" err="1" smtClean="0"/>
                        <a:t>Ids</a:t>
                      </a:r>
                      <a:r>
                        <a:rPr lang="pt-BR" baseline="0" dirty="0" smtClean="0"/>
                        <a:t> separados por espaço ou </a:t>
                      </a:r>
                      <a:r>
                        <a:rPr lang="pt-BR" i="1" baseline="0" dirty="0" smtClean="0"/>
                        <a:t>@</a:t>
                      </a:r>
                      <a:r>
                        <a:rPr lang="pt-BR" i="1" baseline="0" dirty="0" err="1" smtClean="0"/>
                        <a:t>this</a:t>
                      </a:r>
                      <a:r>
                        <a:rPr lang="pt-BR" i="1" baseline="0" dirty="0" smtClean="0"/>
                        <a:t>, @</a:t>
                      </a:r>
                      <a:r>
                        <a:rPr lang="pt-BR" i="1" baseline="0" dirty="0" err="1" smtClean="0"/>
                        <a:t>form</a:t>
                      </a:r>
                      <a:r>
                        <a:rPr lang="pt-BR" i="1" baseline="0" dirty="0" smtClean="0"/>
                        <a:t>, @</a:t>
                      </a:r>
                      <a:r>
                        <a:rPr lang="pt-BR" i="1" baseline="0" dirty="0" err="1" smtClean="0"/>
                        <a:t>all</a:t>
                      </a:r>
                      <a:r>
                        <a:rPr lang="pt-BR" i="1" baseline="0" dirty="0" smtClean="0"/>
                        <a:t>, @</a:t>
                      </a:r>
                      <a:r>
                        <a:rPr lang="pt-BR" i="1" baseline="0" dirty="0" err="1" smtClean="0"/>
                        <a:t>none</a:t>
                      </a:r>
                      <a:r>
                        <a:rPr lang="pt-BR" i="0" baseline="0" dirty="0" smtClean="0"/>
                        <a:t>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JSF</a:t>
            </a:r>
            <a:br>
              <a:rPr lang="pt-BR" dirty="0" smtClean="0"/>
            </a:br>
            <a:r>
              <a:rPr lang="pt-BR" dirty="0" smtClean="0"/>
              <a:t>AJAX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&lt;h:</a:t>
            </a:r>
            <a:r>
              <a:rPr lang="pt-BR" dirty="0" err="1" smtClean="0"/>
              <a:t>inputText</a:t>
            </a:r>
            <a:r>
              <a:rPr lang="pt-BR" dirty="0" smtClean="0"/>
              <a:t> </a:t>
            </a:r>
            <a:r>
              <a:rPr lang="pt-BR" dirty="0" err="1" smtClean="0"/>
              <a:t>value</a:t>
            </a:r>
            <a:r>
              <a:rPr lang="pt-BR" dirty="0" smtClean="0"/>
              <a:t>=“#{</a:t>
            </a:r>
            <a:r>
              <a:rPr lang="pt-BR" dirty="0" err="1" smtClean="0"/>
              <a:t>usuarioBean</a:t>
            </a:r>
            <a:r>
              <a:rPr lang="pt-BR" dirty="0" smtClean="0"/>
              <a:t>.id}”&gt;</a:t>
            </a:r>
          </a:p>
          <a:p>
            <a:pPr>
              <a:buNone/>
            </a:pPr>
            <a:r>
              <a:rPr lang="pt-BR" dirty="0" smtClean="0"/>
              <a:t>	&lt;f:</a:t>
            </a:r>
            <a:r>
              <a:rPr lang="pt-BR" dirty="0" err="1" smtClean="0"/>
              <a:t>ajax</a:t>
            </a:r>
            <a:r>
              <a:rPr lang="pt-BR" dirty="0" smtClean="0"/>
              <a:t> </a:t>
            </a:r>
            <a:r>
              <a:rPr lang="pt-BR" dirty="0" err="1" smtClean="0"/>
              <a:t>event</a:t>
            </a:r>
            <a:r>
              <a:rPr lang="pt-BR" dirty="0" smtClean="0"/>
              <a:t>=“</a:t>
            </a:r>
            <a:r>
              <a:rPr lang="pt-BR" dirty="0" err="1" smtClean="0"/>
              <a:t>blur</a:t>
            </a:r>
            <a:r>
              <a:rPr lang="pt-BR" dirty="0" smtClean="0"/>
              <a:t>” render=“</a:t>
            </a:r>
            <a:r>
              <a:rPr lang="pt-BR" dirty="0" err="1" smtClean="0"/>
              <a:t>idusuario</a:t>
            </a:r>
            <a:r>
              <a:rPr lang="pt-BR" dirty="0" smtClean="0"/>
              <a:t>”/&gt;</a:t>
            </a:r>
          </a:p>
          <a:p>
            <a:pPr>
              <a:buNone/>
            </a:pPr>
            <a:r>
              <a:rPr lang="pt-BR" dirty="0" smtClean="0"/>
              <a:t>&lt;/h:</a:t>
            </a:r>
            <a:r>
              <a:rPr lang="pt-BR" dirty="0" err="1" smtClean="0"/>
              <a:t>inputText</a:t>
            </a:r>
            <a:r>
              <a:rPr lang="pt-BR" smtClean="0"/>
              <a:t>&gt;</a:t>
            </a:r>
            <a:endParaRPr lang="pt-B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JSF</a:t>
            </a:r>
            <a:br>
              <a:rPr lang="pt-BR" dirty="0" smtClean="0"/>
            </a:br>
            <a:r>
              <a:rPr lang="pt-BR" dirty="0" err="1" smtClean="0"/>
              <a:t>Facelets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Linguagem declarativa utilizada pelo JSF para criar </a:t>
            </a:r>
            <a:r>
              <a:rPr lang="pt-BR" dirty="0" err="1" smtClean="0"/>
              <a:t>views</a:t>
            </a:r>
            <a:r>
              <a:rPr lang="pt-BR" dirty="0" smtClean="0"/>
              <a:t> utilizando </a:t>
            </a:r>
            <a:r>
              <a:rPr lang="pt-BR" dirty="0" err="1" smtClean="0"/>
              <a:t>templates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Vantagens:</a:t>
            </a:r>
          </a:p>
          <a:p>
            <a:pPr lvl="1"/>
            <a:r>
              <a:rPr lang="pt-BR" dirty="0" smtClean="0"/>
              <a:t>suporte para EL;</a:t>
            </a:r>
          </a:p>
          <a:p>
            <a:pPr lvl="1"/>
            <a:r>
              <a:rPr lang="pt-BR" dirty="0" smtClean="0"/>
              <a:t>reuso de </a:t>
            </a:r>
            <a:r>
              <a:rPr lang="pt-BR" dirty="0" err="1" smtClean="0"/>
              <a:t>templates</a:t>
            </a:r>
            <a:r>
              <a:rPr lang="pt-BR" dirty="0" smtClean="0"/>
              <a:t> e </a:t>
            </a:r>
            <a:r>
              <a:rPr lang="pt-BR" dirty="0" err="1" smtClean="0"/>
              <a:t>componetes</a:t>
            </a:r>
            <a:r>
              <a:rPr lang="pt-BR" dirty="0" smtClean="0"/>
              <a:t> de composição;</a:t>
            </a:r>
          </a:p>
          <a:p>
            <a:pPr lvl="1"/>
            <a:r>
              <a:rPr lang="pt-BR" dirty="0" smtClean="0"/>
              <a:t>extensão de componentes e outros objetos do lado do servidor.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JSF</a:t>
            </a:r>
            <a:endParaRPr lang="pt-BR" dirty="0"/>
          </a:p>
        </p:txBody>
      </p:sp>
      <p:pic>
        <p:nvPicPr>
          <p:cNvPr id="4" name="Espaço Reservado para Conteúdo 3" descr="basic-lifecycle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836712"/>
            <a:ext cx="8244408" cy="5762528"/>
          </a:xfr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JSF</a:t>
            </a:r>
            <a:br>
              <a:rPr lang="pt-BR" dirty="0" smtClean="0"/>
            </a:br>
            <a:r>
              <a:rPr lang="pt-BR" dirty="0" err="1" smtClean="0"/>
              <a:t>Facelets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err="1" smtClean="0"/>
              <a:t>xmlns</a:t>
            </a:r>
            <a:r>
              <a:rPr lang="pt-BR" dirty="0" smtClean="0"/>
              <a:t>:ui=“http://java.sun.com/jsf/facelets”</a:t>
            </a:r>
          </a:p>
          <a:p>
            <a:pPr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539552" y="2276872"/>
          <a:ext cx="8136904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6264696"/>
              </a:tblGrid>
              <a:tr h="360040">
                <a:tc>
                  <a:txBody>
                    <a:bodyPr/>
                    <a:lstStyle/>
                    <a:p>
                      <a:r>
                        <a:rPr lang="pt-BR" dirty="0" smtClean="0"/>
                        <a:t>TAG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5432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component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Insere</a:t>
                      </a:r>
                      <a:r>
                        <a:rPr lang="pt-BR" baseline="0" dirty="0" smtClean="0"/>
                        <a:t> um novo </a:t>
                      </a:r>
                      <a:r>
                        <a:rPr lang="pt-BR" baseline="0" dirty="0" err="1" smtClean="0"/>
                        <a:t>UIComponent</a:t>
                      </a:r>
                      <a:r>
                        <a:rPr lang="pt-BR" baseline="0" dirty="0" smtClean="0"/>
                        <a:t> na árvore de componentes do JSF.</a:t>
                      </a:r>
                      <a:endParaRPr lang="pt-BR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composition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Utilizada para compor páginas que utilizam JSF. Nela que indica-se o </a:t>
                      </a:r>
                      <a:r>
                        <a:rPr lang="pt-BR" baseline="0" dirty="0" err="1" smtClean="0"/>
                        <a:t>template</a:t>
                      </a:r>
                      <a:r>
                        <a:rPr lang="pt-BR" baseline="0" dirty="0" smtClean="0"/>
                        <a:t> utilizado.</a:t>
                      </a:r>
                      <a:endParaRPr lang="pt-BR" dirty="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r>
                        <a:rPr lang="pt-BR" dirty="0" smtClean="0"/>
                        <a:t>debug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Permite que sejam</a:t>
                      </a:r>
                      <a:r>
                        <a:rPr lang="pt-BR" baseline="0" dirty="0" smtClean="0"/>
                        <a:t> mostradas informações de debug criadas pelo componente </a:t>
                      </a:r>
                      <a:r>
                        <a:rPr lang="pt-BR" baseline="0" dirty="0" err="1" smtClean="0"/>
                        <a:t>UIComponent</a:t>
                      </a:r>
                      <a:r>
                        <a:rPr lang="pt-BR" baseline="0" dirty="0" smtClean="0"/>
                        <a:t>. Ativado pelas teclas CTRL + SHIFT + &lt;tecla definida na TAG&gt;</a:t>
                      </a:r>
                      <a:endParaRPr lang="pt-BR" dirty="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decorate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Mesma</a:t>
                      </a:r>
                      <a:r>
                        <a:rPr lang="pt-BR" baseline="0" dirty="0" smtClean="0"/>
                        <a:t> utilização da TAG </a:t>
                      </a:r>
                      <a:r>
                        <a:rPr lang="pt-BR" i="1" baseline="0" dirty="0" err="1" smtClean="0"/>
                        <a:t>composition</a:t>
                      </a:r>
                      <a:r>
                        <a:rPr lang="pt-BR" i="0" baseline="0" dirty="0" smtClean="0"/>
                        <a:t>, mas o que esta declarado fora da TAG será mostrado.</a:t>
                      </a:r>
                      <a:endParaRPr lang="pt-BR" dirty="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r>
                        <a:rPr lang="pt-BR" dirty="0" smtClean="0"/>
                        <a:t>define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Utilizada nas páginas que irão utilizar o </a:t>
                      </a:r>
                      <a:r>
                        <a:rPr lang="pt-BR" baseline="0" dirty="0" err="1" smtClean="0"/>
                        <a:t>template</a:t>
                      </a:r>
                      <a:r>
                        <a:rPr lang="pt-BR" baseline="0" dirty="0" smtClean="0"/>
                        <a:t>. Corresponde a um </a:t>
                      </a:r>
                      <a:r>
                        <a:rPr lang="pt-BR" i="1" baseline="0" dirty="0" err="1" smtClean="0"/>
                        <a:t>insert</a:t>
                      </a:r>
                      <a:r>
                        <a:rPr lang="pt-BR" i="0" baseline="0" dirty="0" smtClean="0"/>
                        <a:t> do </a:t>
                      </a:r>
                      <a:r>
                        <a:rPr lang="pt-BR" i="0" baseline="0" dirty="0" err="1" smtClean="0"/>
                        <a:t>template</a:t>
                      </a:r>
                      <a:r>
                        <a:rPr lang="pt-BR" i="0" baseline="0" dirty="0" smtClean="0"/>
                        <a:t>.</a:t>
                      </a:r>
                      <a:endParaRPr lang="pt-BR" dirty="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fragment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Indica</a:t>
                      </a:r>
                      <a:r>
                        <a:rPr lang="pt-BR" baseline="0" dirty="0" smtClean="0"/>
                        <a:t> um fragmento de página. Semelhante ao </a:t>
                      </a:r>
                      <a:r>
                        <a:rPr lang="pt-BR" i="1" baseline="0" dirty="0" err="1" smtClean="0"/>
                        <a:t>composition</a:t>
                      </a:r>
                      <a:r>
                        <a:rPr lang="pt-BR" i="0" baseline="0" dirty="0" smtClean="0"/>
                        <a:t>, mas utilizada normalmente em páginas que serão incluídas.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JSF</a:t>
            </a:r>
            <a:br>
              <a:rPr lang="pt-BR" dirty="0" smtClean="0"/>
            </a:br>
            <a:r>
              <a:rPr lang="pt-BR" dirty="0" err="1" smtClean="0"/>
              <a:t>Facelets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/>
                <a:gridCol w="6131024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TAG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include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Inclui</a:t>
                      </a:r>
                      <a:r>
                        <a:rPr lang="pt-BR" baseline="0" dirty="0" smtClean="0"/>
                        <a:t> um código na página.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insert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Declara o</a:t>
                      </a:r>
                      <a:r>
                        <a:rPr lang="pt-BR" baseline="0" dirty="0" smtClean="0"/>
                        <a:t> nome da seção a ser utilizado por outro </a:t>
                      </a:r>
                      <a:r>
                        <a:rPr lang="pt-BR" baseline="0" dirty="0" err="1" smtClean="0"/>
                        <a:t>facelet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param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Utilizado</a:t>
                      </a:r>
                      <a:r>
                        <a:rPr lang="pt-BR" baseline="0" dirty="0" smtClean="0"/>
                        <a:t> para passar objetos como parâmetros para os </a:t>
                      </a:r>
                      <a:r>
                        <a:rPr lang="pt-BR" baseline="0" dirty="0" err="1" smtClean="0"/>
                        <a:t>facelets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remove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apresenta o que esta entre as </a:t>
                      </a:r>
                      <a:r>
                        <a:rPr lang="pt-BR" dirty="0" err="1" smtClean="0"/>
                        <a:t>tags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repeat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Utilizado</a:t>
                      </a:r>
                      <a:r>
                        <a:rPr lang="pt-BR" baseline="0" dirty="0" smtClean="0"/>
                        <a:t> para iterar em uma coleção.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JSF</a:t>
            </a:r>
            <a:br>
              <a:rPr lang="pt-BR" dirty="0" smtClean="0"/>
            </a:br>
            <a:r>
              <a:rPr lang="pt-BR" dirty="0" err="1" smtClean="0"/>
              <a:t>Facelets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DICA: </a:t>
            </a:r>
          </a:p>
          <a:p>
            <a:pPr>
              <a:buNone/>
            </a:pPr>
            <a:r>
              <a:rPr lang="pt-BR" dirty="0" smtClean="0"/>
              <a:t>	Caso você use o Google </a:t>
            </a:r>
            <a:r>
              <a:rPr lang="pt-BR" dirty="0" err="1" smtClean="0"/>
              <a:t>Chrome</a:t>
            </a:r>
            <a:r>
              <a:rPr lang="pt-BR" dirty="0" smtClean="0"/>
              <a:t>, ao testar alguns exemplos poderá dar um erro. A solução é acrescentar a seguinte </a:t>
            </a:r>
            <a:r>
              <a:rPr lang="pt-BR" dirty="0" err="1" smtClean="0"/>
              <a:t>tag</a:t>
            </a:r>
            <a:r>
              <a:rPr lang="pt-BR" dirty="0" smtClean="0"/>
              <a:t> dentro do </a:t>
            </a:r>
            <a:r>
              <a:rPr lang="pt-BR" i="1" dirty="0" smtClean="0"/>
              <a:t>h:head</a:t>
            </a:r>
            <a:r>
              <a:rPr lang="pt-BR" dirty="0" smtClean="0"/>
              <a:t> da página ou se estiver usando </a:t>
            </a:r>
            <a:r>
              <a:rPr lang="pt-BR" dirty="0" err="1" smtClean="0"/>
              <a:t>template</a:t>
            </a:r>
            <a:r>
              <a:rPr lang="pt-BR" dirty="0" smtClean="0"/>
              <a:t>, no próprio:</a:t>
            </a:r>
          </a:p>
          <a:p>
            <a:pPr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sz="4000" dirty="0" smtClean="0"/>
              <a:t>&lt;f:</a:t>
            </a:r>
            <a:r>
              <a:rPr lang="pt-BR" sz="4000" dirty="0" err="1" smtClean="0"/>
              <a:t>view</a:t>
            </a:r>
            <a:r>
              <a:rPr lang="pt-BR" sz="4000" dirty="0" smtClean="0"/>
              <a:t> </a:t>
            </a:r>
            <a:r>
              <a:rPr lang="pt-BR" sz="4000" dirty="0" err="1" smtClean="0"/>
              <a:t>contentType</a:t>
            </a:r>
            <a:r>
              <a:rPr lang="pt-BR" sz="4000" dirty="0" smtClean="0"/>
              <a:t>="</a:t>
            </a:r>
            <a:r>
              <a:rPr lang="pt-BR" sz="4000" dirty="0" err="1" smtClean="0"/>
              <a:t>text</a:t>
            </a:r>
            <a:r>
              <a:rPr lang="pt-BR" sz="4000" dirty="0" smtClean="0"/>
              <a:t>/</a:t>
            </a:r>
            <a:r>
              <a:rPr lang="pt-BR" sz="4000" dirty="0" err="1" smtClean="0"/>
              <a:t>html</a:t>
            </a:r>
            <a:r>
              <a:rPr lang="pt-BR" sz="4000" dirty="0" smtClean="0"/>
              <a:t>" /&gt;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Restore</a:t>
            </a:r>
            <a:r>
              <a:rPr lang="pt-BR" dirty="0" smtClean="0"/>
              <a:t> </a:t>
            </a:r>
            <a:r>
              <a:rPr lang="pt-BR" dirty="0" err="1" smtClean="0"/>
              <a:t>view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O JSF recria a árvore de componentes da página, dispara os validadores nos componentes e atualiza o objeto </a:t>
            </a:r>
            <a:r>
              <a:rPr lang="pt-BR" dirty="0" err="1" smtClean="0"/>
              <a:t>FacesContext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Apply</a:t>
            </a:r>
            <a:r>
              <a:rPr lang="pt-BR" dirty="0" smtClean="0"/>
              <a:t> </a:t>
            </a:r>
            <a:r>
              <a:rPr lang="pt-BR" dirty="0" err="1" smtClean="0"/>
              <a:t>Request</a:t>
            </a:r>
            <a:r>
              <a:rPr lang="pt-BR" dirty="0" smtClean="0"/>
              <a:t> </a:t>
            </a:r>
            <a:r>
              <a:rPr lang="pt-BR" dirty="0" err="1" smtClean="0"/>
              <a:t>Values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Analisa e armazena os valores passados pelos componentes dentro da requisição HTTP. Existindo erros de conversão, é gerada e armazenada em </a:t>
            </a:r>
            <a:r>
              <a:rPr lang="pt-BR" dirty="0" err="1" smtClean="0"/>
              <a:t>FacesContext</a:t>
            </a:r>
            <a:r>
              <a:rPr lang="pt-BR" dirty="0" smtClean="0"/>
              <a:t> uma mensagem para ser exibida posteriormente.  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Process</a:t>
            </a:r>
            <a:r>
              <a:rPr lang="pt-BR" dirty="0" smtClean="0"/>
              <a:t> </a:t>
            </a:r>
            <a:r>
              <a:rPr lang="pt-BR" dirty="0" err="1" smtClean="0"/>
              <a:t>Validations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Utiliza os validadores registrados em cada componente, verificando se todas as regras se aplicam aos valores da fase anterior.</a:t>
            </a:r>
          </a:p>
          <a:p>
            <a:r>
              <a:rPr lang="pt-BR" dirty="0" err="1" smtClean="0"/>
              <a:t>Update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r>
              <a:rPr lang="pt-BR" dirty="0" smtClean="0"/>
              <a:t> </a:t>
            </a:r>
            <a:r>
              <a:rPr lang="pt-BR" dirty="0" err="1" smtClean="0"/>
              <a:t>Values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Copia para o </a:t>
            </a:r>
            <a:r>
              <a:rPr lang="pt-BR" dirty="0" err="1" smtClean="0"/>
              <a:t>Backing</a:t>
            </a:r>
            <a:r>
              <a:rPr lang="pt-BR" dirty="0" smtClean="0"/>
              <a:t> </a:t>
            </a:r>
            <a:r>
              <a:rPr lang="pt-BR" dirty="0" err="1" smtClean="0"/>
              <a:t>Bean</a:t>
            </a:r>
            <a:r>
              <a:rPr lang="pt-BR" dirty="0" smtClean="0"/>
              <a:t> os valores armazenados anteriormente no </a:t>
            </a:r>
            <a:r>
              <a:rPr lang="pt-BR" dirty="0" err="1" smtClean="0"/>
              <a:t>FacesContext</a:t>
            </a:r>
            <a:r>
              <a:rPr lang="pt-BR" dirty="0" smtClean="0"/>
              <a:t>, convertendo o valor, se necessário.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Invoke</a:t>
            </a:r>
            <a:r>
              <a:rPr lang="pt-BR" dirty="0"/>
              <a:t> </a:t>
            </a:r>
            <a:r>
              <a:rPr lang="pt-BR" dirty="0" smtClean="0"/>
              <a:t>Application:</a:t>
            </a:r>
          </a:p>
          <a:p>
            <a:pPr lvl="1"/>
            <a:r>
              <a:rPr lang="pt-BR" dirty="0" smtClean="0"/>
              <a:t>Caso exista algum evento de aplicação, ele é processado neste momento.</a:t>
            </a:r>
          </a:p>
          <a:p>
            <a:r>
              <a:rPr lang="pt-BR" dirty="0" smtClean="0"/>
              <a:t>Render </a:t>
            </a:r>
            <a:r>
              <a:rPr lang="pt-BR" dirty="0" err="1" smtClean="0"/>
              <a:t>Response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O “Render Kit” é executado para cada componente envolvido e a visualização é invocada.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biblioteca padrão:</a:t>
            </a:r>
          </a:p>
          <a:p>
            <a:pPr lvl="1"/>
            <a:r>
              <a:rPr lang="pt-BR" b="1" dirty="0" err="1" smtClean="0"/>
              <a:t>xmlns</a:t>
            </a:r>
            <a:r>
              <a:rPr lang="pt-BR" b="1" dirty="0" smtClean="0"/>
              <a:t>:f=“http://java.sun.com/jsf/core”</a:t>
            </a:r>
            <a:endParaRPr lang="pt-BR" dirty="0" smtClean="0"/>
          </a:p>
          <a:p>
            <a:pPr lvl="1">
              <a:buNone/>
            </a:pPr>
            <a:endParaRPr lang="pt-BR" b="1" dirty="0" smtClean="0"/>
          </a:p>
          <a:p>
            <a:r>
              <a:rPr lang="pt-BR" sz="3600" dirty="0" smtClean="0"/>
              <a:t>O prefixo “f” não é obrigatório, mas recomendado.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JSF</a:t>
            </a:r>
            <a:br>
              <a:rPr lang="pt-BR" dirty="0" smtClean="0"/>
            </a:br>
            <a:r>
              <a:rPr lang="pt-BR" dirty="0" smtClean="0"/>
              <a:t> Core TAGS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actionListener</a:t>
            </a:r>
            <a:endParaRPr lang="pt-BR" dirty="0" smtClean="0"/>
          </a:p>
          <a:p>
            <a:pPr lvl="1"/>
            <a:r>
              <a:rPr lang="pt-BR" dirty="0" smtClean="0"/>
              <a:t>Declara um </a:t>
            </a:r>
            <a:r>
              <a:rPr lang="pt-BR" dirty="0" err="1" smtClean="0"/>
              <a:t>listener</a:t>
            </a:r>
            <a:r>
              <a:rPr lang="pt-BR" dirty="0" smtClean="0"/>
              <a:t> para um componente.</a:t>
            </a:r>
          </a:p>
          <a:p>
            <a:r>
              <a:rPr lang="pt-BR" dirty="0" err="1" smtClean="0"/>
              <a:t>ajax</a:t>
            </a:r>
            <a:endParaRPr lang="pt-BR" dirty="0" smtClean="0"/>
          </a:p>
          <a:p>
            <a:pPr lvl="1"/>
            <a:r>
              <a:rPr lang="pt-BR" dirty="0" smtClean="0"/>
              <a:t>Adiciona uma chamada AJAX para um ou vários componentes.</a:t>
            </a:r>
          </a:p>
          <a:p>
            <a:r>
              <a:rPr lang="pt-BR" dirty="0" err="1" smtClean="0"/>
              <a:t>attribute</a:t>
            </a:r>
            <a:endParaRPr lang="pt-BR" dirty="0" smtClean="0"/>
          </a:p>
          <a:p>
            <a:pPr lvl="1"/>
            <a:r>
              <a:rPr lang="pt-BR" dirty="0" smtClean="0"/>
              <a:t>Seta um atributo em um componente.</a:t>
            </a:r>
          </a:p>
          <a:p>
            <a:pPr lvl="1">
              <a:buNone/>
            </a:pP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1771</Words>
  <Application>Microsoft Office PowerPoint</Application>
  <PresentationFormat>Apresentação na tela (4:3)</PresentationFormat>
  <Paragraphs>371</Paragraphs>
  <Slides>42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3" baseType="lpstr">
      <vt:lpstr>Tema do Office</vt:lpstr>
      <vt:lpstr>Linguagem de Programação III</vt:lpstr>
      <vt:lpstr>JSF</vt:lpstr>
      <vt:lpstr>JSF</vt:lpstr>
      <vt:lpstr>JSF</vt:lpstr>
      <vt:lpstr>JSF</vt:lpstr>
      <vt:lpstr>JSF</vt:lpstr>
      <vt:lpstr>JSF</vt:lpstr>
      <vt:lpstr>JSF</vt:lpstr>
      <vt:lpstr>JSF  Core TAGS</vt:lpstr>
      <vt:lpstr>JSF  Core TAGS</vt:lpstr>
      <vt:lpstr>JSF  Core TAGS</vt:lpstr>
      <vt:lpstr>JSF  Core TAGS</vt:lpstr>
      <vt:lpstr>JSF Core TAGS</vt:lpstr>
      <vt:lpstr>JSF Core TAGS</vt:lpstr>
      <vt:lpstr>JSF Core TAGS</vt:lpstr>
      <vt:lpstr>JSF Core TAGS</vt:lpstr>
      <vt:lpstr>JSF Core TAGS</vt:lpstr>
      <vt:lpstr>JSF  Core TAGS</vt:lpstr>
      <vt:lpstr>JSF Core Tags</vt:lpstr>
      <vt:lpstr>JSF Core TAGS</vt:lpstr>
      <vt:lpstr>JSF Core TAGS</vt:lpstr>
      <vt:lpstr>JSF Core TAGS</vt:lpstr>
      <vt:lpstr>JSF Core TAGS</vt:lpstr>
      <vt:lpstr>JSF Core TAGS</vt:lpstr>
      <vt:lpstr>JSF Core TAGS</vt:lpstr>
      <vt:lpstr>JSF HTML Tags</vt:lpstr>
      <vt:lpstr>JSF HTML Tags</vt:lpstr>
      <vt:lpstr>JSF HTML Tags</vt:lpstr>
      <vt:lpstr>JSF HTML Tags</vt:lpstr>
      <vt:lpstr>JSF DataTable</vt:lpstr>
      <vt:lpstr>JSF DataTable</vt:lpstr>
      <vt:lpstr>JSF DataTable</vt:lpstr>
      <vt:lpstr>JSF DataTable</vt:lpstr>
      <vt:lpstr>JSF DataTable</vt:lpstr>
      <vt:lpstr>JSF AJAX</vt:lpstr>
      <vt:lpstr>JSF AJAX</vt:lpstr>
      <vt:lpstr>JSF AJAX</vt:lpstr>
      <vt:lpstr>JSF AJAX</vt:lpstr>
      <vt:lpstr>JSF Facelets</vt:lpstr>
      <vt:lpstr>JSF Facelets</vt:lpstr>
      <vt:lpstr>JSF Facelets</vt:lpstr>
      <vt:lpstr>JSF Facelets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III</dc:title>
  <dc:creator>Ivan</dc:creator>
  <cp:lastModifiedBy>Ivan Marcelo Pagnoncelli</cp:lastModifiedBy>
  <cp:revision>48</cp:revision>
  <dcterms:created xsi:type="dcterms:W3CDTF">2011-08-30T00:53:58Z</dcterms:created>
  <dcterms:modified xsi:type="dcterms:W3CDTF">2012-11-22T11:41:54Z</dcterms:modified>
</cp:coreProperties>
</file>