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72" r:id="rId8"/>
    <p:sldId id="270" r:id="rId9"/>
    <p:sldId id="257" r:id="rId10"/>
    <p:sldId id="258" r:id="rId11"/>
    <p:sldId id="271" r:id="rId12"/>
    <p:sldId id="259" r:id="rId13"/>
    <p:sldId id="273" r:id="rId14"/>
    <p:sldId id="269" r:id="rId15"/>
    <p:sldId id="268" r:id="rId16"/>
    <p:sldId id="266" r:id="rId17"/>
    <p:sldId id="267" r:id="rId18"/>
    <p:sldId id="274" r:id="rId19"/>
    <p:sldId id="275" r:id="rId20"/>
    <p:sldId id="277" r:id="rId21"/>
    <p:sldId id="278" r:id="rId22"/>
    <p:sldId id="276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06B6-5062-403F-A519-B8D7A2A86550}" type="datetimeFigureOut">
              <a:rPr lang="pt-BR" smtClean="0"/>
              <a:pPr/>
              <a:t>29/07/2014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E1A7-F614-48B0-B80A-E793F7B3251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06B6-5062-403F-A519-B8D7A2A86550}" type="datetimeFigureOut">
              <a:rPr lang="pt-BR" smtClean="0"/>
              <a:pPr/>
              <a:t>29/07/2014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E1A7-F614-48B0-B80A-E793F7B3251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06B6-5062-403F-A519-B8D7A2A86550}" type="datetimeFigureOut">
              <a:rPr lang="pt-BR" smtClean="0"/>
              <a:pPr/>
              <a:t>29/07/2014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E1A7-F614-48B0-B80A-E793F7B3251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06B6-5062-403F-A519-B8D7A2A86550}" type="datetimeFigureOut">
              <a:rPr lang="pt-BR" smtClean="0"/>
              <a:pPr/>
              <a:t>29/07/2014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E1A7-F614-48B0-B80A-E793F7B3251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06B6-5062-403F-A519-B8D7A2A86550}" type="datetimeFigureOut">
              <a:rPr lang="pt-BR" smtClean="0"/>
              <a:pPr/>
              <a:t>29/07/2014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E1A7-F614-48B0-B80A-E793F7B3251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06B6-5062-403F-A519-B8D7A2A86550}" type="datetimeFigureOut">
              <a:rPr lang="pt-BR" smtClean="0"/>
              <a:pPr/>
              <a:t>29/07/2014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E1A7-F614-48B0-B80A-E793F7B3251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06B6-5062-403F-A519-B8D7A2A86550}" type="datetimeFigureOut">
              <a:rPr lang="pt-BR" smtClean="0"/>
              <a:pPr/>
              <a:t>29/07/2014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E1A7-F614-48B0-B80A-E793F7B3251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06B6-5062-403F-A519-B8D7A2A86550}" type="datetimeFigureOut">
              <a:rPr lang="pt-BR" smtClean="0"/>
              <a:pPr/>
              <a:t>29/07/2014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E1A7-F614-48B0-B80A-E793F7B3251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06B6-5062-403F-A519-B8D7A2A86550}" type="datetimeFigureOut">
              <a:rPr lang="pt-BR" smtClean="0"/>
              <a:pPr/>
              <a:t>29/07/2014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E1A7-F614-48B0-B80A-E793F7B3251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06B6-5062-403F-A519-B8D7A2A86550}" type="datetimeFigureOut">
              <a:rPr lang="pt-BR" smtClean="0"/>
              <a:pPr/>
              <a:t>29/07/2014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E1A7-F614-48B0-B80A-E793F7B3251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06B6-5062-403F-A519-B8D7A2A86550}" type="datetimeFigureOut">
              <a:rPr lang="pt-BR" smtClean="0"/>
              <a:pPr/>
              <a:t>29/07/2014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E1A7-F614-48B0-B80A-E793F7B3251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206B6-5062-403F-A519-B8D7A2A86550}" type="datetimeFigureOut">
              <a:rPr lang="pt-BR" smtClean="0"/>
              <a:pPr/>
              <a:t>29/07/2014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6E1A7-F614-48B0-B80A-E793F7B3251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Fundamentos</a:t>
            </a:r>
            <a:r>
              <a:rPr lang="en-US" dirty="0" smtClean="0"/>
              <a:t> de </a:t>
            </a:r>
            <a:r>
              <a:rPr lang="en-US" dirty="0" err="1" smtClean="0"/>
              <a:t>Orientação</a:t>
            </a:r>
            <a:r>
              <a:rPr lang="en-US" dirty="0" smtClean="0"/>
              <a:t> à </a:t>
            </a:r>
            <a:r>
              <a:rPr lang="en-US" dirty="0" err="1" smtClean="0"/>
              <a:t>Objetos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077072"/>
            <a:ext cx="6400800" cy="1561728"/>
          </a:xfrm>
        </p:spPr>
        <p:txBody>
          <a:bodyPr/>
          <a:lstStyle/>
          <a:p>
            <a:r>
              <a:rPr lang="en-US" dirty="0" err="1" smtClean="0"/>
              <a:t>Linguagem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 smtClean="0"/>
              <a:t> II</a:t>
            </a:r>
          </a:p>
          <a:p>
            <a:r>
              <a:rPr lang="en-US" dirty="0" smtClean="0"/>
              <a:t>Ivan Pagnoncelli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Orientação</a:t>
            </a:r>
            <a:r>
              <a:rPr lang="en-US" dirty="0" smtClean="0"/>
              <a:t> à </a:t>
            </a:r>
            <a:r>
              <a:rPr lang="en-US" dirty="0" err="1" smtClean="0"/>
              <a:t>Objetos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Herança: relacionamento hierárquico entre duas classes. A </a:t>
            </a:r>
            <a:r>
              <a:rPr lang="pt-BR" dirty="0" err="1" smtClean="0"/>
              <a:t>sub-classe</a:t>
            </a:r>
            <a:r>
              <a:rPr lang="pt-BR" dirty="0" smtClean="0"/>
              <a:t> pode utilizar atributos e métodos da classe.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filha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próprios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 e </a:t>
            </a:r>
            <a:r>
              <a:rPr lang="en-US" dirty="0" err="1" smtClean="0"/>
              <a:t>métodos</a:t>
            </a:r>
            <a:r>
              <a:rPr lang="en-US" dirty="0" smtClean="0"/>
              <a:t>.</a:t>
            </a:r>
            <a:endParaRPr lang="pt-BR" dirty="0" smtClean="0"/>
          </a:p>
          <a:p>
            <a:pPr lvl="1"/>
            <a:r>
              <a:rPr lang="pt-BR" dirty="0" smtClean="0"/>
              <a:t>Em Java não existe herança múltipla.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Herança: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i="1" dirty="0" err="1" smtClean="0"/>
              <a:t>public</a:t>
            </a:r>
            <a:r>
              <a:rPr lang="pt-BR" i="1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UnitTest</a:t>
            </a:r>
            <a:r>
              <a:rPr lang="pt-BR" dirty="0" smtClean="0"/>
              <a:t> </a:t>
            </a:r>
            <a:r>
              <a:rPr lang="pt-BR" b="1" i="1" dirty="0" err="1" smtClean="0"/>
              <a:t>extends</a:t>
            </a:r>
            <a:r>
              <a:rPr lang="pt-BR" dirty="0" smtClean="0"/>
              <a:t> Teste {</a:t>
            </a:r>
          </a:p>
          <a:p>
            <a:pPr marL="0" indent="0">
              <a:buNone/>
            </a:pPr>
            <a:r>
              <a:rPr lang="pt-BR" i="1" dirty="0" smtClean="0"/>
              <a:t>...</a:t>
            </a:r>
          </a:p>
          <a:p>
            <a:pPr marL="0" indent="0"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0420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Orientação</a:t>
            </a:r>
            <a:r>
              <a:rPr lang="en-US" dirty="0" smtClean="0"/>
              <a:t> à </a:t>
            </a:r>
            <a:r>
              <a:rPr lang="en-US" dirty="0" err="1" smtClean="0"/>
              <a:t>Objetos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Polimorfismo</a:t>
            </a:r>
            <a:r>
              <a:rPr lang="en-US" dirty="0" smtClean="0"/>
              <a:t>: </a:t>
            </a:r>
            <a:r>
              <a:rPr lang="pt-BR" dirty="0" smtClean="0"/>
              <a:t>significa que a mesma operação pode se comportar de forma diferente em classes diferentes.</a:t>
            </a:r>
            <a:endParaRPr lang="en-US" dirty="0" smtClean="0"/>
          </a:p>
          <a:p>
            <a:pPr lvl="1"/>
            <a:r>
              <a:rPr lang="en-US" sz="2100" dirty="0" err="1" smtClean="0"/>
              <a:t>Exemplo</a:t>
            </a:r>
            <a:r>
              <a:rPr lang="en-US" sz="2100" dirty="0" smtClean="0"/>
              <a:t>:</a:t>
            </a:r>
          </a:p>
          <a:p>
            <a:pPr lvl="2">
              <a:buNone/>
            </a:pPr>
            <a:r>
              <a:rPr lang="en-US" sz="2100" dirty="0" smtClean="0"/>
              <a:t>class </a:t>
            </a:r>
            <a:r>
              <a:rPr lang="en-US" sz="2100" dirty="0" err="1" smtClean="0"/>
              <a:t>Teste</a:t>
            </a:r>
            <a:r>
              <a:rPr lang="en-US" sz="2100" dirty="0" smtClean="0"/>
              <a:t> {</a:t>
            </a:r>
          </a:p>
          <a:p>
            <a:pPr lvl="2">
              <a:buNone/>
            </a:pPr>
            <a:r>
              <a:rPr lang="en-US" sz="2100" dirty="0" smtClean="0"/>
              <a:t>	private String </a:t>
            </a:r>
            <a:r>
              <a:rPr lang="en-US" sz="2100" dirty="0" err="1" smtClean="0"/>
              <a:t>nome</a:t>
            </a:r>
            <a:r>
              <a:rPr lang="en-US" sz="2100" dirty="0" smtClean="0"/>
              <a:t>;</a:t>
            </a:r>
          </a:p>
          <a:p>
            <a:pPr lvl="2">
              <a:buNone/>
            </a:pPr>
            <a:r>
              <a:rPr lang="en-US" sz="2100" dirty="0" smtClean="0"/>
              <a:t>	private </a:t>
            </a:r>
            <a:r>
              <a:rPr lang="en-US" sz="2100" dirty="0" err="1" smtClean="0"/>
              <a:t>int</a:t>
            </a:r>
            <a:r>
              <a:rPr lang="en-US" sz="2100" dirty="0" smtClean="0"/>
              <a:t> </a:t>
            </a:r>
            <a:r>
              <a:rPr lang="en-US" sz="2100" dirty="0" err="1" smtClean="0"/>
              <a:t>codigo</a:t>
            </a:r>
            <a:r>
              <a:rPr lang="en-US" sz="2100" dirty="0" smtClean="0"/>
              <a:t>;</a:t>
            </a:r>
          </a:p>
          <a:p>
            <a:pPr lvl="2">
              <a:buNone/>
            </a:pPr>
            <a:r>
              <a:rPr lang="en-US" sz="2100" dirty="0" smtClean="0"/>
              <a:t>	</a:t>
            </a:r>
          </a:p>
          <a:p>
            <a:pPr lvl="2">
              <a:buNone/>
            </a:pPr>
            <a:r>
              <a:rPr lang="en-US" sz="2100" dirty="0" smtClean="0"/>
              <a:t>	public </a:t>
            </a:r>
            <a:r>
              <a:rPr lang="en-US" sz="2100" dirty="0" err="1" smtClean="0"/>
              <a:t>Teste</a:t>
            </a:r>
            <a:r>
              <a:rPr lang="en-US" sz="2100" dirty="0" smtClean="0"/>
              <a:t>(String n) {</a:t>
            </a:r>
          </a:p>
          <a:p>
            <a:pPr lvl="2">
              <a:buNone/>
            </a:pPr>
            <a:r>
              <a:rPr lang="en-US" sz="2100" dirty="0" smtClean="0"/>
              <a:t>	    </a:t>
            </a:r>
            <a:r>
              <a:rPr lang="en-US" sz="2100" dirty="0" err="1" smtClean="0"/>
              <a:t>this.nome</a:t>
            </a:r>
            <a:r>
              <a:rPr lang="en-US" sz="2100" dirty="0" smtClean="0"/>
              <a:t> = n;</a:t>
            </a:r>
          </a:p>
          <a:p>
            <a:pPr lvl="2">
              <a:buNone/>
            </a:pPr>
            <a:r>
              <a:rPr lang="en-US" sz="2100" dirty="0" smtClean="0"/>
              <a:t>	}</a:t>
            </a:r>
          </a:p>
          <a:p>
            <a:pPr lvl="2">
              <a:buNone/>
            </a:pPr>
            <a:endParaRPr lang="en-US" sz="2100" dirty="0" smtClean="0"/>
          </a:p>
          <a:p>
            <a:pPr lvl="2">
              <a:buNone/>
            </a:pPr>
            <a:r>
              <a:rPr lang="en-US" sz="2100" dirty="0" smtClean="0"/>
              <a:t>	public </a:t>
            </a:r>
            <a:r>
              <a:rPr lang="en-US" sz="2100" dirty="0" err="1" smtClean="0"/>
              <a:t>Teste</a:t>
            </a:r>
            <a:r>
              <a:rPr lang="en-US" sz="2100" dirty="0" smtClean="0"/>
              <a:t>(</a:t>
            </a:r>
            <a:r>
              <a:rPr lang="en-US" sz="2100" dirty="0" err="1" smtClean="0"/>
              <a:t>int</a:t>
            </a:r>
            <a:r>
              <a:rPr lang="en-US" sz="2100" dirty="0" smtClean="0"/>
              <a:t> c) {</a:t>
            </a:r>
          </a:p>
          <a:p>
            <a:pPr lvl="2">
              <a:buNone/>
            </a:pPr>
            <a:r>
              <a:rPr lang="en-US" sz="2100" dirty="0" smtClean="0"/>
              <a:t>	    </a:t>
            </a:r>
            <a:r>
              <a:rPr lang="en-US" sz="2100" dirty="0" err="1" smtClean="0"/>
              <a:t>this.codigo</a:t>
            </a:r>
            <a:r>
              <a:rPr lang="en-US" sz="2100" dirty="0" smtClean="0"/>
              <a:t> = c;</a:t>
            </a:r>
          </a:p>
          <a:p>
            <a:pPr lvl="2">
              <a:buNone/>
            </a:pPr>
            <a:r>
              <a:rPr lang="en-US" sz="2100" dirty="0" smtClean="0"/>
              <a:t>	}</a:t>
            </a:r>
          </a:p>
          <a:p>
            <a:pPr lvl="2">
              <a:buNone/>
            </a:pPr>
            <a:endParaRPr lang="en-US" sz="2100" dirty="0" smtClean="0"/>
          </a:p>
          <a:p>
            <a:pPr lvl="2">
              <a:buNone/>
            </a:pPr>
            <a:r>
              <a:rPr lang="en-US" sz="2100" dirty="0" smtClean="0"/>
              <a:t>	public </a:t>
            </a:r>
            <a:r>
              <a:rPr lang="en-US" sz="2100" dirty="0" err="1" smtClean="0"/>
              <a:t>Teste</a:t>
            </a:r>
            <a:r>
              <a:rPr lang="en-US" sz="2100" dirty="0" smtClean="0"/>
              <a:t>(String n, </a:t>
            </a:r>
            <a:r>
              <a:rPr lang="en-US" sz="2100" dirty="0" err="1" smtClean="0"/>
              <a:t>int</a:t>
            </a:r>
            <a:r>
              <a:rPr lang="en-US" sz="2100" dirty="0" smtClean="0"/>
              <a:t> c) {</a:t>
            </a:r>
          </a:p>
          <a:p>
            <a:pPr lvl="2">
              <a:buNone/>
            </a:pPr>
            <a:r>
              <a:rPr lang="en-US" sz="2100" dirty="0" smtClean="0"/>
              <a:t>	    </a:t>
            </a:r>
            <a:r>
              <a:rPr lang="en-US" sz="2100" dirty="0" err="1" smtClean="0"/>
              <a:t>this.nome</a:t>
            </a:r>
            <a:r>
              <a:rPr lang="en-US" sz="2100" dirty="0" smtClean="0"/>
              <a:t> = n;</a:t>
            </a:r>
          </a:p>
          <a:p>
            <a:pPr lvl="2">
              <a:buNone/>
            </a:pPr>
            <a:r>
              <a:rPr lang="en-US" sz="2100" dirty="0" smtClean="0"/>
              <a:t>		   </a:t>
            </a:r>
            <a:r>
              <a:rPr lang="en-US" sz="2100" dirty="0" err="1" smtClean="0"/>
              <a:t>this.codigo</a:t>
            </a:r>
            <a:r>
              <a:rPr lang="en-US" sz="2100" dirty="0" smtClean="0"/>
              <a:t> = c;</a:t>
            </a:r>
          </a:p>
          <a:p>
            <a:pPr lvl="2">
              <a:buNone/>
            </a:pPr>
            <a:r>
              <a:rPr lang="en-US" sz="2100" dirty="0" smtClean="0"/>
              <a:t>	}</a:t>
            </a:r>
          </a:p>
          <a:p>
            <a:pPr lvl="2">
              <a:buNone/>
            </a:pPr>
            <a:r>
              <a:rPr lang="en-US" sz="2100" dirty="0" smtClean="0"/>
              <a:t>}</a:t>
            </a:r>
            <a:endParaRPr lang="pt-BR" sz="21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e Orientação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err="1" smtClean="0"/>
              <a:t>Polimosfismo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Thundercat</a:t>
            </a:r>
            <a:r>
              <a:rPr lang="pt-BR" dirty="0" smtClean="0"/>
              <a:t> 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String</a:t>
            </a:r>
            <a:r>
              <a:rPr lang="pt-BR" dirty="0" smtClean="0"/>
              <a:t> </a:t>
            </a:r>
            <a:r>
              <a:rPr lang="pt-BR" dirty="0" err="1" smtClean="0"/>
              <a:t>getName</a:t>
            </a:r>
            <a:r>
              <a:rPr lang="pt-BR" dirty="0" smtClean="0"/>
              <a:t>() 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return</a:t>
            </a:r>
            <a:r>
              <a:rPr lang="pt-BR" dirty="0" smtClean="0"/>
              <a:t> “</a:t>
            </a:r>
            <a:r>
              <a:rPr lang="pt-BR" dirty="0" err="1" smtClean="0"/>
              <a:t>Generico</a:t>
            </a:r>
            <a:r>
              <a:rPr lang="pt-BR" dirty="0" smtClean="0"/>
              <a:t>”;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}</a:t>
            </a:r>
          </a:p>
          <a:p>
            <a:pPr marL="0" indent="0">
              <a:buNone/>
            </a:pPr>
            <a:r>
              <a:rPr lang="pt-BR" dirty="0" smtClean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Liono</a:t>
            </a:r>
            <a:r>
              <a:rPr lang="pt-BR" dirty="0" smtClean="0"/>
              <a:t> </a:t>
            </a:r>
            <a:r>
              <a:rPr lang="pt-BR" dirty="0" err="1" smtClean="0"/>
              <a:t>extends</a:t>
            </a:r>
            <a:r>
              <a:rPr lang="pt-BR" dirty="0" smtClean="0"/>
              <a:t> </a:t>
            </a:r>
            <a:r>
              <a:rPr lang="pt-BR" dirty="0" err="1" smtClean="0"/>
              <a:t>Thundercat</a:t>
            </a:r>
            <a:r>
              <a:rPr lang="pt-BR" dirty="0" smtClean="0"/>
              <a:t> 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String</a:t>
            </a:r>
            <a:r>
              <a:rPr lang="pt-BR" dirty="0" smtClean="0"/>
              <a:t> </a:t>
            </a:r>
            <a:r>
              <a:rPr lang="pt-BR" dirty="0" err="1" smtClean="0"/>
              <a:t>getName</a:t>
            </a:r>
            <a:r>
              <a:rPr lang="pt-BR" dirty="0" smtClean="0"/>
              <a:t>() 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return</a:t>
            </a:r>
            <a:r>
              <a:rPr lang="pt-BR" dirty="0" smtClean="0"/>
              <a:t> “</a:t>
            </a:r>
            <a:r>
              <a:rPr lang="pt-BR" dirty="0" err="1" smtClean="0"/>
              <a:t>Liono</a:t>
            </a:r>
            <a:r>
              <a:rPr lang="pt-BR" dirty="0" smtClean="0"/>
              <a:t>”;</a:t>
            </a:r>
          </a:p>
          <a:p>
            <a:pPr marL="0" indent="0">
              <a:buNone/>
            </a:pPr>
            <a:r>
              <a:rPr lang="pt-BR" dirty="0"/>
              <a:t>	}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5313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Orientação</a:t>
            </a:r>
            <a:r>
              <a:rPr lang="en-US" dirty="0" smtClean="0"/>
              <a:t> à </a:t>
            </a:r>
            <a:r>
              <a:rPr lang="en-US" dirty="0" err="1" smtClean="0"/>
              <a:t>Objetos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Associação</a:t>
            </a:r>
            <a:r>
              <a:rPr lang="en-US" dirty="0" smtClean="0"/>
              <a:t>: </a:t>
            </a:r>
            <a:r>
              <a:rPr lang="en-US" dirty="0" err="1" smtClean="0"/>
              <a:t>relacionamento</a:t>
            </a:r>
            <a:r>
              <a:rPr lang="en-US" dirty="0" smtClean="0"/>
              <a:t> entre </a:t>
            </a:r>
            <a:r>
              <a:rPr lang="en-US" dirty="0" err="1" smtClean="0"/>
              <a:t>objetos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Tipos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unário</a:t>
            </a:r>
            <a:endParaRPr lang="en-US" dirty="0" smtClean="0"/>
          </a:p>
          <a:p>
            <a:pPr lvl="2"/>
            <a:r>
              <a:rPr lang="en-US" dirty="0" err="1" smtClean="0"/>
              <a:t>binário</a:t>
            </a:r>
            <a:endParaRPr lang="en-US" dirty="0" smtClean="0"/>
          </a:p>
          <a:p>
            <a:pPr lvl="2"/>
            <a:r>
              <a:rPr lang="en-US" dirty="0" err="1" smtClean="0"/>
              <a:t>multiplas</a:t>
            </a:r>
            <a:endParaRPr lang="en-US" dirty="0" smtClean="0"/>
          </a:p>
          <a:p>
            <a:r>
              <a:rPr lang="en-US" dirty="0" err="1" smtClean="0"/>
              <a:t>Agregação</a:t>
            </a:r>
            <a:endParaRPr lang="en-US" dirty="0" smtClean="0"/>
          </a:p>
          <a:p>
            <a:r>
              <a:rPr lang="en-US" dirty="0" err="1" smtClean="0"/>
              <a:t>Composição</a:t>
            </a:r>
            <a:endParaRPr lang="pt-BR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 </a:t>
            </a:r>
            <a:r>
              <a:rPr lang="en-US" dirty="0" err="1" smtClean="0"/>
              <a:t>Orientação</a:t>
            </a:r>
            <a:r>
              <a:rPr lang="en-US" dirty="0" smtClean="0"/>
              <a:t> à </a:t>
            </a:r>
            <a:r>
              <a:rPr lang="en-US" dirty="0" err="1" smtClean="0"/>
              <a:t>Objetos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Visibilidade</a:t>
            </a:r>
            <a:r>
              <a:rPr lang="en-US" dirty="0" smtClean="0"/>
              <a:t> de Classes:</a:t>
            </a:r>
          </a:p>
          <a:p>
            <a:pPr lvl="2"/>
            <a:r>
              <a:rPr lang="en-US" dirty="0" err="1" smtClean="0"/>
              <a:t>publica</a:t>
            </a:r>
            <a:r>
              <a:rPr lang="en-US" dirty="0" smtClean="0"/>
              <a:t>: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tenha</a:t>
            </a:r>
            <a:r>
              <a:rPr lang="en-US" dirty="0" smtClean="0"/>
              <a:t> </a:t>
            </a:r>
            <a:r>
              <a:rPr lang="en-US" dirty="0" err="1" smtClean="0"/>
              <a:t>acesso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pacote</a:t>
            </a:r>
            <a:r>
              <a:rPr lang="en-US" dirty="0" smtClean="0"/>
              <a:t> a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pertença</a:t>
            </a:r>
            <a:r>
              <a:rPr lang="en-US" dirty="0" smtClean="0"/>
              <a:t> </a:t>
            </a:r>
            <a:r>
              <a:rPr lang="en-US" dirty="0" err="1" smtClean="0"/>
              <a:t>poderá</a:t>
            </a:r>
            <a:r>
              <a:rPr lang="en-US" dirty="0" smtClean="0"/>
              <a:t> </a:t>
            </a:r>
            <a:r>
              <a:rPr lang="en-US" dirty="0" err="1" smtClean="0"/>
              <a:t>acessá</a:t>
            </a:r>
            <a:r>
              <a:rPr lang="en-US" dirty="0" smtClean="0"/>
              <a:t>-la.</a:t>
            </a:r>
          </a:p>
          <a:p>
            <a:pPr lvl="2"/>
            <a:r>
              <a:rPr lang="en-US" dirty="0" smtClean="0"/>
              <a:t>friendly (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modificador</a:t>
            </a:r>
            <a:r>
              <a:rPr lang="en-US" dirty="0" smtClean="0"/>
              <a:t>): </a:t>
            </a:r>
            <a:r>
              <a:rPr lang="en-US" dirty="0" err="1" smtClean="0"/>
              <a:t>visível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do </a:t>
            </a:r>
            <a:r>
              <a:rPr lang="en-US" dirty="0" err="1" smtClean="0"/>
              <a:t>pacote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Classes </a:t>
            </a:r>
            <a:r>
              <a:rPr lang="en-US" dirty="0" err="1" smtClean="0"/>
              <a:t>Abstratas</a:t>
            </a:r>
            <a:r>
              <a:rPr lang="en-US" dirty="0" smtClean="0"/>
              <a:t> x Interface</a:t>
            </a:r>
          </a:p>
          <a:p>
            <a:pPr lvl="1"/>
            <a:r>
              <a:rPr lang="en-US" dirty="0" smtClean="0"/>
              <a:t>Classes </a:t>
            </a:r>
            <a:r>
              <a:rPr lang="en-US" dirty="0" err="1" smtClean="0"/>
              <a:t>abstratas</a:t>
            </a:r>
            <a:r>
              <a:rPr lang="en-US" dirty="0" smtClean="0"/>
              <a:t> </a:t>
            </a:r>
            <a:r>
              <a:rPr lang="en-US" dirty="0" err="1" smtClean="0"/>
              <a:t>possuem</a:t>
            </a:r>
            <a:r>
              <a:rPr lang="en-US" dirty="0" smtClean="0"/>
              <a:t> um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abstratos</a:t>
            </a:r>
            <a:r>
              <a:rPr lang="en-US" dirty="0" smtClean="0"/>
              <a:t>.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ser </a:t>
            </a:r>
            <a:r>
              <a:rPr lang="en-US" dirty="0" err="1" smtClean="0"/>
              <a:t>instanciada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Interface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abstratos</a:t>
            </a:r>
            <a:r>
              <a:rPr lang="en-US" dirty="0" smtClean="0"/>
              <a:t>. </a:t>
            </a:r>
            <a:r>
              <a:rPr lang="en-US" dirty="0" err="1" smtClean="0"/>
              <a:t>Contrato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interface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i="1" dirty="0" smtClean="0"/>
              <a:t>public static final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 </a:t>
            </a:r>
            <a:r>
              <a:rPr lang="en-US" dirty="0" err="1" smtClean="0"/>
              <a:t>Orientação</a:t>
            </a:r>
            <a:r>
              <a:rPr lang="en-US" dirty="0" smtClean="0"/>
              <a:t> à </a:t>
            </a:r>
            <a:r>
              <a:rPr lang="en-US" dirty="0" err="1" smtClean="0"/>
              <a:t>Objetos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Métodos</a:t>
            </a:r>
            <a:r>
              <a:rPr lang="en-US" dirty="0" smtClean="0"/>
              <a:t>: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utilizadas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manipular</a:t>
            </a:r>
            <a:r>
              <a:rPr lang="en-US" dirty="0" smtClean="0"/>
              <a:t> o </a:t>
            </a:r>
            <a:r>
              <a:rPr lang="en-US" dirty="0" err="1" smtClean="0"/>
              <a:t>estado</a:t>
            </a:r>
            <a:r>
              <a:rPr lang="en-US" dirty="0" smtClean="0"/>
              <a:t> do </a:t>
            </a:r>
            <a:r>
              <a:rPr lang="en-US" dirty="0" err="1" smtClean="0"/>
              <a:t>objeto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Visibilidade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privado</a:t>
            </a:r>
            <a:r>
              <a:rPr lang="en-US" dirty="0" smtClean="0"/>
              <a:t> – </a:t>
            </a:r>
            <a:r>
              <a:rPr lang="en-US" dirty="0" err="1" smtClean="0"/>
              <a:t>visível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publico</a:t>
            </a:r>
            <a:r>
              <a:rPr lang="en-US" dirty="0" smtClean="0"/>
              <a:t> – </a:t>
            </a:r>
            <a:r>
              <a:rPr lang="en-US" dirty="0" err="1" smtClean="0"/>
              <a:t>visível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mundo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protegido</a:t>
            </a:r>
            <a:r>
              <a:rPr lang="en-US" dirty="0" smtClean="0"/>
              <a:t> – </a:t>
            </a:r>
            <a:r>
              <a:rPr lang="en-US" dirty="0" err="1" smtClean="0"/>
              <a:t>visível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, do </a:t>
            </a:r>
            <a:r>
              <a:rPr lang="en-US" dirty="0" err="1" smtClean="0"/>
              <a:t>pacote</a:t>
            </a:r>
            <a:r>
              <a:rPr lang="en-US" dirty="0" smtClean="0"/>
              <a:t> e </a:t>
            </a:r>
            <a:r>
              <a:rPr lang="en-US" dirty="0" err="1" smtClean="0"/>
              <a:t>nas</a:t>
            </a:r>
            <a:r>
              <a:rPr lang="en-US" dirty="0" smtClean="0"/>
              <a:t> classes </a:t>
            </a:r>
            <a:r>
              <a:rPr lang="en-US" dirty="0" err="1" smtClean="0"/>
              <a:t>filhas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friendly (Java) – </a:t>
            </a:r>
            <a:r>
              <a:rPr lang="en-US" dirty="0" err="1" smtClean="0"/>
              <a:t>visível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do </a:t>
            </a:r>
            <a:r>
              <a:rPr lang="en-US" dirty="0" err="1" smtClean="0"/>
              <a:t>pacote</a:t>
            </a:r>
            <a:r>
              <a:rPr lang="en-US" dirty="0" smtClean="0"/>
              <a:t>.</a:t>
            </a:r>
          </a:p>
          <a:p>
            <a:r>
              <a:rPr lang="pt-BR" dirty="0" smtClean="0"/>
              <a:t>Métodos Abstratos: não possui código na classe que o definiu.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Orientação</a:t>
            </a:r>
            <a:r>
              <a:rPr lang="en-US" dirty="0" smtClean="0"/>
              <a:t> à </a:t>
            </a:r>
            <a:r>
              <a:rPr lang="en-US" dirty="0" err="1" smtClean="0"/>
              <a:t>Objetos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Construtores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responsáveis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criação</a:t>
            </a:r>
            <a:r>
              <a:rPr lang="en-US" dirty="0" smtClean="0"/>
              <a:t> de </a:t>
            </a:r>
            <a:r>
              <a:rPr lang="en-US" dirty="0" err="1" smtClean="0"/>
              <a:t>instâncias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Regras</a:t>
            </a:r>
            <a:r>
              <a:rPr lang="en-US" dirty="0" smtClean="0"/>
              <a:t> de </a:t>
            </a:r>
            <a:r>
              <a:rPr lang="en-US" dirty="0" err="1" smtClean="0"/>
              <a:t>definição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identificar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sem</a:t>
            </a:r>
            <a:r>
              <a:rPr lang="en-US" dirty="0" smtClean="0"/>
              <a:t> valor de </a:t>
            </a:r>
            <a:r>
              <a:rPr lang="en-US" dirty="0" err="1" smtClean="0"/>
              <a:t>retorno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se </a:t>
            </a:r>
            <a:r>
              <a:rPr lang="en-US" dirty="0" err="1" smtClean="0"/>
              <a:t>não</a:t>
            </a:r>
            <a:r>
              <a:rPr lang="en-US" dirty="0" smtClean="0"/>
              <a:t> for </a:t>
            </a:r>
            <a:r>
              <a:rPr lang="en-US" dirty="0" err="1" smtClean="0"/>
              <a:t>definido</a:t>
            </a:r>
            <a:r>
              <a:rPr lang="en-US" dirty="0" smtClean="0"/>
              <a:t> um </a:t>
            </a:r>
            <a:r>
              <a:rPr lang="en-US" dirty="0" err="1" smtClean="0"/>
              <a:t>construtor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, a VM </a:t>
            </a:r>
            <a:r>
              <a:rPr lang="en-US" dirty="0" err="1" smtClean="0"/>
              <a:t>fornece</a:t>
            </a:r>
            <a:r>
              <a:rPr lang="en-US" dirty="0" smtClean="0"/>
              <a:t> um.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e Orientação a Objetos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Aprenda Java em 21 Dias</a:t>
            </a:r>
          </a:p>
          <a:p>
            <a:r>
              <a:rPr lang="pt-BR" dirty="0"/>
              <a:t>ROGERS </a:t>
            </a:r>
            <a:r>
              <a:rPr lang="pt-BR" dirty="0" smtClean="0"/>
              <a:t>CADENHEAD e LAURA LEMAY</a:t>
            </a:r>
          </a:p>
          <a:p>
            <a:r>
              <a:rPr lang="pt-BR" dirty="0" smtClean="0"/>
              <a:t>Editora Campus / 2005</a:t>
            </a:r>
            <a:endParaRPr lang="pt-BR" dirty="0"/>
          </a:p>
        </p:txBody>
      </p:sp>
      <p:pic>
        <p:nvPicPr>
          <p:cNvPr id="1026" name="Picture 2" descr="Livro - Aprenda em 21 Dias Java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309634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700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e Orientação a Objetos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Java, Como Programar</a:t>
            </a:r>
          </a:p>
          <a:p>
            <a:r>
              <a:rPr lang="pt-BR" dirty="0" smtClean="0"/>
              <a:t>HM e PJ </a:t>
            </a:r>
            <a:r>
              <a:rPr lang="pt-BR" dirty="0" err="1" smtClean="0"/>
              <a:t>Deitel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33029"/>
            <a:ext cx="2661835" cy="355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5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Orientação</a:t>
            </a:r>
            <a:r>
              <a:rPr lang="en-US" dirty="0" smtClean="0"/>
              <a:t> à </a:t>
            </a:r>
            <a:r>
              <a:rPr lang="en-US" dirty="0" err="1" smtClean="0"/>
              <a:t>Objetos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Histórico</a:t>
            </a:r>
            <a:r>
              <a:rPr lang="en-US" dirty="0" smtClean="0"/>
              <a:t>:</a:t>
            </a:r>
          </a:p>
          <a:p>
            <a:pPr lvl="1"/>
            <a:r>
              <a:rPr lang="pt-BR" b="1" dirty="0" smtClean="0"/>
              <a:t>Anos 60:</a:t>
            </a:r>
            <a:r>
              <a:rPr lang="pt-BR" dirty="0" smtClean="0"/>
              <a:t> </a:t>
            </a:r>
          </a:p>
          <a:p>
            <a:pPr lvl="2"/>
            <a:r>
              <a:rPr lang="pt-BR" dirty="0" smtClean="0"/>
              <a:t>linguagem de programação SIMULA, já apresentava o uso de conceitos de O.O, neste caso, o uso de classes e </a:t>
            </a:r>
            <a:r>
              <a:rPr lang="pt-BR" dirty="0" err="1" smtClean="0"/>
              <a:t>sub-classes</a:t>
            </a:r>
            <a:r>
              <a:rPr lang="pt-BR" dirty="0" smtClean="0"/>
              <a:t>.</a:t>
            </a:r>
          </a:p>
          <a:p>
            <a:pPr lvl="1"/>
            <a:r>
              <a:rPr lang="pt-BR" b="1" dirty="0" smtClean="0"/>
              <a:t>Anos 70:</a:t>
            </a:r>
            <a:r>
              <a:rPr lang="pt-BR" dirty="0" smtClean="0"/>
              <a:t> </a:t>
            </a:r>
          </a:p>
          <a:p>
            <a:pPr lvl="2"/>
            <a:r>
              <a:rPr lang="pt-BR" dirty="0" smtClean="0"/>
              <a:t>primeira linguagem totalmente voltada a O.O, que é a SMALLTALK. Ela foi criada pelos cientistas da XEROX PARC.</a:t>
            </a:r>
          </a:p>
          <a:p>
            <a:pPr lvl="2"/>
            <a:r>
              <a:rPr lang="pt-BR" dirty="0" smtClean="0"/>
              <a:t>C++ criado por </a:t>
            </a:r>
            <a:r>
              <a:rPr lang="pt-BR" dirty="0" err="1" smtClean="0"/>
              <a:t>Bjarme</a:t>
            </a:r>
            <a:r>
              <a:rPr lang="pt-BR" dirty="0" smtClean="0"/>
              <a:t> S. da AT&amp;T Bell, linguagem que evoluiu do C, mas de fácil transição com conceitos de </a:t>
            </a:r>
            <a:r>
              <a:rPr lang="pt-BR" dirty="0" err="1" smtClean="0"/>
              <a:t>O.O.</a:t>
            </a:r>
            <a:endParaRPr lang="pt-BR" dirty="0" smtClean="0"/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e Orientação a Objetos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995936" y="1600200"/>
            <a:ext cx="4690864" cy="4525963"/>
          </a:xfrm>
        </p:spPr>
        <p:txBody>
          <a:bodyPr/>
          <a:lstStyle/>
          <a:p>
            <a:r>
              <a:rPr lang="pt-BR" dirty="0" smtClean="0"/>
              <a:t>Java Guia do Programador</a:t>
            </a:r>
          </a:p>
          <a:p>
            <a:r>
              <a:rPr lang="pt-BR" dirty="0" smtClean="0"/>
              <a:t>Peter </a:t>
            </a:r>
            <a:r>
              <a:rPr lang="pt-BR" dirty="0" err="1" smtClean="0"/>
              <a:t>Jandl</a:t>
            </a:r>
            <a:r>
              <a:rPr lang="pt-BR" dirty="0" smtClean="0"/>
              <a:t> Junior</a:t>
            </a:r>
          </a:p>
          <a:p>
            <a:r>
              <a:rPr lang="pt-BR" dirty="0" smtClean="0"/>
              <a:t>Editora </a:t>
            </a:r>
            <a:r>
              <a:rPr lang="pt-BR" dirty="0" err="1" smtClean="0"/>
              <a:t>Novate</a:t>
            </a:r>
            <a:r>
              <a:rPr lang="pt-BR" dirty="0" smtClean="0"/>
              <a:t> / 2007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799"/>
            <a:ext cx="3024336" cy="427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8970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e Orientação a Objetos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923928" y="1600200"/>
            <a:ext cx="4762872" cy="4525963"/>
          </a:xfrm>
        </p:spPr>
        <p:txBody>
          <a:bodyPr/>
          <a:lstStyle/>
          <a:p>
            <a:r>
              <a:rPr lang="pt-BR" dirty="0" smtClean="0"/>
              <a:t>Programação Java com </a:t>
            </a:r>
            <a:r>
              <a:rPr lang="pt-BR" dirty="0" err="1" smtClean="0"/>
              <a:t>Enfase</a:t>
            </a:r>
            <a:r>
              <a:rPr lang="pt-BR" dirty="0" smtClean="0"/>
              <a:t> em Orientação a Objetos</a:t>
            </a:r>
          </a:p>
          <a:p>
            <a:r>
              <a:rPr lang="pt-BR" dirty="0" smtClean="0"/>
              <a:t>Douglas Mendes</a:t>
            </a:r>
          </a:p>
          <a:p>
            <a:r>
              <a:rPr lang="pt-BR" dirty="0" smtClean="0"/>
              <a:t>Editora </a:t>
            </a:r>
            <a:r>
              <a:rPr lang="pt-BR" dirty="0" err="1" smtClean="0"/>
              <a:t>Novatec</a:t>
            </a:r>
            <a:r>
              <a:rPr lang="pt-BR" dirty="0" smtClean="0"/>
              <a:t> / 2009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3096344" cy="434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5212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e Orientação a Objetos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Ferramentas:</a:t>
            </a:r>
          </a:p>
          <a:p>
            <a:pPr lvl="1"/>
            <a:r>
              <a:rPr lang="pt-BR" dirty="0" smtClean="0"/>
              <a:t>Eclipse JUNO com plug-in Swing Designer</a:t>
            </a:r>
          </a:p>
          <a:p>
            <a:pPr lvl="1"/>
            <a:r>
              <a:rPr lang="pt-BR" dirty="0" smtClean="0"/>
              <a:t>JDK 1.7.13</a:t>
            </a:r>
          </a:p>
          <a:p>
            <a:pPr lvl="1"/>
            <a:r>
              <a:rPr lang="pt-BR" dirty="0" smtClean="0"/>
              <a:t>Derby DB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209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Orientação</a:t>
            </a:r>
            <a:r>
              <a:rPr lang="en-US" dirty="0" smtClean="0"/>
              <a:t> à </a:t>
            </a:r>
            <a:r>
              <a:rPr lang="en-US" dirty="0" err="1" smtClean="0"/>
              <a:t>Objetos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b="1" dirty="0" smtClean="0"/>
              <a:t>Anos 80:</a:t>
            </a:r>
            <a:r>
              <a:rPr lang="pt-BR" dirty="0" smtClean="0"/>
              <a:t> </a:t>
            </a:r>
          </a:p>
          <a:p>
            <a:pPr lvl="2"/>
            <a:r>
              <a:rPr lang="pt-BR" dirty="0" smtClean="0"/>
              <a:t>Praticamente todas as linguagens de programação já apresentavam conceitos de O.O, como o Delphi, Java, C++, PASCAL, LISP, </a:t>
            </a:r>
            <a:r>
              <a:rPr lang="pt-BR" dirty="0" err="1" smtClean="0"/>
              <a:t>Cobol</a:t>
            </a:r>
            <a:r>
              <a:rPr lang="pt-BR" dirty="0" smtClean="0"/>
              <a:t>.3 entre outras.</a:t>
            </a:r>
          </a:p>
          <a:p>
            <a:pPr lvl="2"/>
            <a:r>
              <a:rPr lang="pt-BR" b="1" dirty="0" smtClean="0"/>
              <a:t>Ferramentas Case:</a:t>
            </a:r>
            <a:r>
              <a:rPr lang="pt-BR" dirty="0" smtClean="0"/>
              <a:t> Para a implementação da O.O podem ser utilizadas algumas ferramentas como a </a:t>
            </a:r>
            <a:r>
              <a:rPr lang="pt-BR" dirty="0" err="1" smtClean="0"/>
              <a:t>Rational</a:t>
            </a:r>
            <a:r>
              <a:rPr lang="pt-BR" dirty="0" smtClean="0"/>
              <a:t> Rose, System </a:t>
            </a:r>
            <a:r>
              <a:rPr lang="pt-BR" dirty="0" err="1" smtClean="0"/>
              <a:t>Architect</a:t>
            </a:r>
            <a:r>
              <a:rPr lang="pt-BR" dirty="0" smtClean="0"/>
              <a:t>, </a:t>
            </a:r>
            <a:r>
              <a:rPr lang="pt-BR" dirty="0" err="1" smtClean="0"/>
              <a:t>Together</a:t>
            </a:r>
            <a:r>
              <a:rPr lang="pt-BR" dirty="0" smtClean="0"/>
              <a:t>, </a:t>
            </a:r>
            <a:r>
              <a:rPr lang="pt-BR" dirty="0" err="1" smtClean="0"/>
              <a:t>Astah</a:t>
            </a:r>
            <a:r>
              <a:rPr lang="pt-BR" dirty="0" smtClean="0"/>
              <a:t>, entre outras.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Orientação</a:t>
            </a:r>
            <a:r>
              <a:rPr lang="en-US" dirty="0" smtClean="0"/>
              <a:t> à </a:t>
            </a:r>
            <a:r>
              <a:rPr lang="en-US" dirty="0" err="1" smtClean="0"/>
              <a:t>Objetos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Vantagens</a:t>
            </a:r>
            <a:r>
              <a:rPr lang="en-US" dirty="0" smtClean="0"/>
              <a:t>:</a:t>
            </a:r>
          </a:p>
          <a:p>
            <a:pPr lvl="1"/>
            <a:r>
              <a:rPr lang="pt-BR" dirty="0" smtClean="0"/>
              <a:t>maior facilidade para reutilização de código e por consequência do projeto.</a:t>
            </a:r>
          </a:p>
          <a:p>
            <a:pPr lvl="1"/>
            <a:r>
              <a:rPr lang="pt-BR" dirty="0" smtClean="0"/>
              <a:t>possibilidade do desenvolvedor trabalhar em um nível mais elevado de abstração.</a:t>
            </a:r>
          </a:p>
          <a:p>
            <a:pPr lvl="1"/>
            <a:r>
              <a:rPr lang="pt-BR" dirty="0" smtClean="0"/>
              <a:t>utilização de um único padrão conceitual durante todo o processo de criação de software.</a:t>
            </a:r>
          </a:p>
          <a:p>
            <a:pPr lvl="1"/>
            <a:r>
              <a:rPr lang="pt-BR" dirty="0" smtClean="0"/>
              <a:t>maior adequação à arquitetura cliente/servidor.</a:t>
            </a:r>
          </a:p>
          <a:p>
            <a:pPr lvl="1"/>
            <a:r>
              <a:rPr lang="pt-BR" dirty="0" smtClean="0"/>
              <a:t>maior facilidade de comunicação com os usuários e com outros profissionais de informática</a:t>
            </a:r>
          </a:p>
          <a:p>
            <a:pPr lvl="1"/>
            <a:r>
              <a:rPr lang="pt-BR" dirty="0" smtClean="0"/>
              <a:t>desenvolvimento acelerado de sistemas.</a:t>
            </a:r>
          </a:p>
          <a:p>
            <a:pPr lvl="1"/>
            <a:r>
              <a:rPr lang="pt-BR" dirty="0" smtClean="0"/>
              <a:t>possibilidade de se construir sistema muito mais complexos, pela incorporação de funções prontas. </a:t>
            </a:r>
          </a:p>
          <a:p>
            <a:pPr lvl="1"/>
            <a:r>
              <a:rPr lang="pt-BR" dirty="0" smtClean="0"/>
              <a:t>menor custo para desenvolvimento e manutenção de sistemas.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Orientação</a:t>
            </a:r>
            <a:r>
              <a:rPr lang="en-US" dirty="0" smtClean="0"/>
              <a:t> à </a:t>
            </a:r>
            <a:r>
              <a:rPr lang="en-US" dirty="0" err="1" smtClean="0"/>
              <a:t>Objetos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Desvantagens</a:t>
            </a:r>
            <a:endParaRPr lang="en-US" dirty="0" smtClean="0"/>
          </a:p>
          <a:p>
            <a:pPr lvl="1"/>
            <a:r>
              <a:rPr lang="pt-BR" dirty="0" smtClean="0"/>
              <a:t>Complexidade no aprendizado para desenvolvedores de linguagens estruturadas.</a:t>
            </a:r>
          </a:p>
          <a:p>
            <a:pPr lvl="1"/>
            <a:r>
              <a:rPr lang="pt-BR" dirty="0" smtClean="0"/>
              <a:t>Maior uso de memória (</a:t>
            </a:r>
            <a:r>
              <a:rPr lang="pt-BR" dirty="0" err="1" smtClean="0"/>
              <a:t>heap</a:t>
            </a:r>
            <a:r>
              <a:rPr lang="pt-BR" dirty="0" smtClean="0"/>
              <a:t>), por exemplo para aplicações móveis em </a:t>
            </a:r>
            <a:r>
              <a:rPr lang="pt-BR" dirty="0" err="1" smtClean="0"/>
              <a:t>JavaME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Maior esforço na modelagem de um sistema OO do que estruturado (porém menor esforço de codificação, sendo uma vantagem).</a:t>
            </a:r>
          </a:p>
          <a:p>
            <a:pPr lvl="1"/>
            <a:r>
              <a:rPr lang="pt-BR" dirty="0" smtClean="0"/>
              <a:t>Funcionalidades limitadas por interface, quando estas estão incompletas (problemas na modelagem).</a:t>
            </a:r>
          </a:p>
          <a:p>
            <a:pPr lvl="1"/>
            <a:r>
              <a:rPr lang="pt-BR" dirty="0" smtClean="0"/>
              <a:t>Dependência de funcionalidades já implementadas em superclasses no caso da herança.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 </a:t>
            </a:r>
            <a:r>
              <a:rPr lang="en-US" dirty="0" err="1" smtClean="0"/>
              <a:t>Orientação</a:t>
            </a:r>
            <a:r>
              <a:rPr lang="en-US" dirty="0" smtClean="0"/>
              <a:t> à </a:t>
            </a:r>
            <a:r>
              <a:rPr lang="en-US" dirty="0" err="1" smtClean="0"/>
              <a:t>Objetos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 Java é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orientada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r>
              <a:rPr lang="en-US" dirty="0" smtClean="0"/>
              <a:t>. Legal, e </a:t>
            </a:r>
            <a:r>
              <a:rPr lang="en-US" dirty="0" err="1" smtClean="0"/>
              <a:t>daí</a:t>
            </a:r>
            <a:r>
              <a:rPr lang="en-US" dirty="0" smtClean="0"/>
              <a:t>?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vem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um </a:t>
            </a:r>
            <a:r>
              <a:rPr lang="en-US" dirty="0" smtClean="0"/>
              <a:t>OBJETO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smtClean="0"/>
              <a:t>Um OBJETO é a </a:t>
            </a:r>
            <a:r>
              <a:rPr lang="en-US" dirty="0" err="1" smtClean="0"/>
              <a:t>representação</a:t>
            </a:r>
            <a:r>
              <a:rPr lang="en-US" dirty="0" smtClean="0"/>
              <a:t> </a:t>
            </a:r>
            <a:r>
              <a:rPr lang="en-US" dirty="0" err="1" smtClean="0"/>
              <a:t>física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CLASSE.</a:t>
            </a:r>
          </a:p>
          <a:p>
            <a:r>
              <a:rPr lang="en-US" dirty="0" err="1" smtClean="0"/>
              <a:t>Classe</a:t>
            </a:r>
            <a:r>
              <a:rPr lang="en-US" dirty="0" smtClean="0"/>
              <a:t>?!?!? E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cargas</a:t>
            </a:r>
            <a:r>
              <a:rPr lang="en-US" dirty="0" smtClean="0"/>
              <a:t> </a:t>
            </a:r>
            <a:r>
              <a:rPr lang="en-US" dirty="0" err="1" smtClean="0"/>
              <a:t>d’água</a:t>
            </a:r>
            <a:r>
              <a:rPr lang="en-US" dirty="0" smtClean="0"/>
              <a:t> é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smtClean="0"/>
              <a:t>CLASSE</a:t>
            </a:r>
            <a:r>
              <a:rPr lang="en-US" smtClean="0"/>
              <a:t>?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e Orientação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Classe:</a:t>
            </a:r>
          </a:p>
          <a:p>
            <a:pPr lvl="1"/>
            <a:r>
              <a:rPr lang="pt-BR" dirty="0" smtClean="0"/>
              <a:t>ideia</a:t>
            </a:r>
          </a:p>
          <a:p>
            <a:pPr lvl="1"/>
            <a:r>
              <a:rPr lang="pt-BR" dirty="0" smtClean="0"/>
              <a:t>generalização</a:t>
            </a:r>
          </a:p>
          <a:p>
            <a:pPr lvl="1"/>
            <a:r>
              <a:rPr lang="pt-BR" dirty="0" smtClean="0"/>
              <a:t>ABSTRAÇÃO</a:t>
            </a:r>
          </a:p>
          <a:p>
            <a:pPr marL="457200" lvl="1" indent="0">
              <a:buNone/>
            </a:pPr>
            <a:endParaRPr lang="pt-BR" dirty="0" smtClean="0"/>
          </a:p>
          <a:p>
            <a:r>
              <a:rPr lang="pt-BR" dirty="0" smtClean="0"/>
              <a:t>Objeto:</a:t>
            </a:r>
          </a:p>
          <a:p>
            <a:pPr lvl="1"/>
            <a:r>
              <a:rPr lang="pt-BR" dirty="0" smtClean="0"/>
              <a:t>representação física da classe</a:t>
            </a:r>
          </a:p>
          <a:p>
            <a:pPr lvl="1"/>
            <a:r>
              <a:rPr lang="pt-BR" dirty="0" smtClean="0"/>
              <a:t>especificidade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887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Em Java:</a:t>
            </a:r>
          </a:p>
          <a:p>
            <a:pPr lvl="1"/>
            <a:r>
              <a:rPr lang="pt-BR" dirty="0" smtClean="0"/>
              <a:t>declaração de classe:</a:t>
            </a:r>
          </a:p>
          <a:p>
            <a:pPr marL="0" indent="0">
              <a:buNone/>
            </a:pPr>
            <a:r>
              <a:rPr lang="pt-BR" i="1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Teste {</a:t>
            </a:r>
          </a:p>
          <a:p>
            <a:pPr marL="0" indent="0">
              <a:buNone/>
            </a:pPr>
            <a:r>
              <a:rPr lang="pt-BR" i="1" dirty="0" smtClean="0"/>
              <a:t>...</a:t>
            </a:r>
          </a:p>
          <a:p>
            <a:pPr marL="0" indent="0">
              <a:buNone/>
            </a:pPr>
            <a:r>
              <a:rPr lang="pt-BR" dirty="0" smtClean="0"/>
              <a:t>}</a:t>
            </a:r>
          </a:p>
          <a:p>
            <a:pPr lvl="1"/>
            <a:r>
              <a:rPr lang="pt-BR" dirty="0" smtClean="0"/>
              <a:t>instanciação:</a:t>
            </a:r>
            <a:endParaRPr lang="pt-BR" dirty="0"/>
          </a:p>
          <a:p>
            <a:pPr marL="0" indent="0">
              <a:buNone/>
            </a:pPr>
            <a:r>
              <a:rPr lang="pt-BR" sz="2800" dirty="0" smtClean="0"/>
              <a:t>...</a:t>
            </a:r>
          </a:p>
          <a:p>
            <a:pPr marL="0" indent="0">
              <a:buNone/>
            </a:pPr>
            <a:r>
              <a:rPr lang="pt-BR" sz="2800" dirty="0" smtClean="0"/>
              <a:t>Teste t = new Teste();</a:t>
            </a:r>
          </a:p>
          <a:p>
            <a:pPr marL="0" indent="0">
              <a:buNone/>
            </a:pPr>
            <a:r>
              <a:rPr lang="pt-BR" sz="2800" dirty="0" smtClean="0"/>
              <a:t>...</a:t>
            </a:r>
            <a:endParaRPr lang="pt-BR" sz="28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732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Orientação</a:t>
            </a:r>
            <a:r>
              <a:rPr lang="en-US" dirty="0" smtClean="0"/>
              <a:t> à </a:t>
            </a:r>
            <a:r>
              <a:rPr lang="en-US" dirty="0" err="1" smtClean="0"/>
              <a:t>Objetos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Encapsulamento</a:t>
            </a:r>
            <a:r>
              <a:rPr lang="en-US" dirty="0" smtClean="0"/>
              <a:t>: </a:t>
            </a:r>
            <a:r>
              <a:rPr lang="en-US" dirty="0" err="1" smtClean="0"/>
              <a:t>proteção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dados e </a:t>
            </a:r>
            <a:r>
              <a:rPr lang="en-US" dirty="0" err="1" smtClean="0"/>
              <a:t>códigos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sz="2600" dirty="0" smtClean="0"/>
              <a:t>	class </a:t>
            </a:r>
            <a:r>
              <a:rPr lang="en-US" sz="2600" dirty="0" err="1" smtClean="0"/>
              <a:t>Teste</a:t>
            </a:r>
            <a:r>
              <a:rPr lang="en-US" sz="2600" dirty="0" smtClean="0"/>
              <a:t> {</a:t>
            </a:r>
          </a:p>
          <a:p>
            <a:pPr lvl="1">
              <a:buNone/>
            </a:pPr>
            <a:r>
              <a:rPr lang="en-US" sz="2600" dirty="0" smtClean="0"/>
              <a:t>		private </a:t>
            </a:r>
            <a:r>
              <a:rPr lang="en-US" sz="2600" dirty="0" err="1" smtClean="0"/>
              <a:t>int</a:t>
            </a:r>
            <a:r>
              <a:rPr lang="en-US" sz="2600" dirty="0" smtClean="0"/>
              <a:t> x;</a:t>
            </a:r>
          </a:p>
          <a:p>
            <a:pPr lvl="1">
              <a:buNone/>
            </a:pPr>
            <a:endParaRPr lang="en-US" sz="2600" dirty="0" smtClean="0"/>
          </a:p>
          <a:p>
            <a:pPr lvl="1">
              <a:buNone/>
            </a:pPr>
            <a:r>
              <a:rPr lang="en-US" sz="2600" dirty="0" smtClean="0"/>
              <a:t>		public </a:t>
            </a: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 err="1" smtClean="0"/>
              <a:t>getx</a:t>
            </a:r>
            <a:r>
              <a:rPr lang="en-US" sz="2600" dirty="0" smtClean="0"/>
              <a:t>() {</a:t>
            </a:r>
          </a:p>
          <a:p>
            <a:pPr lvl="1">
              <a:buNone/>
            </a:pPr>
            <a:r>
              <a:rPr lang="en-US" sz="2600" dirty="0" smtClean="0"/>
              <a:t>		    return x;</a:t>
            </a:r>
          </a:p>
          <a:p>
            <a:pPr lvl="1">
              <a:buNone/>
            </a:pPr>
            <a:r>
              <a:rPr lang="en-US" sz="2600" dirty="0" smtClean="0"/>
              <a:t>		}</a:t>
            </a:r>
          </a:p>
          <a:p>
            <a:pPr lvl="1">
              <a:buNone/>
            </a:pPr>
            <a:r>
              <a:rPr lang="en-US" sz="2600" dirty="0" smtClean="0"/>
              <a:t>		public void </a:t>
            </a:r>
            <a:r>
              <a:rPr lang="en-US" sz="2600" dirty="0" err="1" smtClean="0"/>
              <a:t>setx</a:t>
            </a:r>
            <a:r>
              <a:rPr lang="en-US" sz="2600" dirty="0" smtClean="0"/>
              <a:t>(</a:t>
            </a:r>
            <a:r>
              <a:rPr lang="en-US" sz="2600" dirty="0" err="1" smtClean="0"/>
              <a:t>int</a:t>
            </a:r>
            <a:r>
              <a:rPr lang="en-US" sz="2600" dirty="0" smtClean="0"/>
              <a:t> x) {</a:t>
            </a:r>
          </a:p>
          <a:p>
            <a:pPr lvl="1">
              <a:buNone/>
            </a:pPr>
            <a:r>
              <a:rPr lang="en-US" sz="2600" dirty="0" smtClean="0"/>
              <a:t>		    </a:t>
            </a:r>
            <a:r>
              <a:rPr lang="en-US" sz="2600" dirty="0" err="1" smtClean="0"/>
              <a:t>this.x</a:t>
            </a:r>
            <a:r>
              <a:rPr lang="en-US" sz="2600" dirty="0" smtClean="0"/>
              <a:t> = x;</a:t>
            </a:r>
          </a:p>
          <a:p>
            <a:pPr lvl="1">
              <a:buNone/>
            </a:pPr>
            <a:r>
              <a:rPr lang="en-US" sz="2600" dirty="0" smtClean="0"/>
              <a:t>		}</a:t>
            </a:r>
          </a:p>
          <a:p>
            <a:pPr lvl="1">
              <a:buNone/>
            </a:pPr>
            <a:r>
              <a:rPr lang="en-US" sz="2600" dirty="0" smtClean="0"/>
              <a:t>	}</a:t>
            </a:r>
          </a:p>
          <a:p>
            <a:r>
              <a:rPr lang="en-US" sz="3600" dirty="0"/>
              <a:t>ATRIBUTOS SÃO SEMPRE </a:t>
            </a:r>
            <a:r>
              <a:rPr lang="en-US" sz="3600" dirty="0" smtClean="0"/>
              <a:t>PRIVADOS.</a:t>
            </a:r>
            <a:endParaRPr lang="pt-BR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668</Words>
  <Application>Microsoft Office PowerPoint</Application>
  <PresentationFormat>Apresentação na tela (4:3)</PresentationFormat>
  <Paragraphs>162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5" baseType="lpstr">
      <vt:lpstr>Arial</vt:lpstr>
      <vt:lpstr>Calibri</vt:lpstr>
      <vt:lpstr>Tema do Office</vt:lpstr>
      <vt:lpstr>Fundamentos de Orientação à Objetos</vt:lpstr>
      <vt:lpstr>Orientação à Objetos</vt:lpstr>
      <vt:lpstr>Orientação à Objetos</vt:lpstr>
      <vt:lpstr>Orientação à Objetos</vt:lpstr>
      <vt:lpstr>Orientação à Objetos</vt:lpstr>
      <vt:lpstr>Java e Orientação à Objetos</vt:lpstr>
      <vt:lpstr>Java e Orientação a Objetos</vt:lpstr>
      <vt:lpstr>Orientação a Objetos</vt:lpstr>
      <vt:lpstr>Orientação à Objetos</vt:lpstr>
      <vt:lpstr>Orientação à Objetos</vt:lpstr>
      <vt:lpstr>Orientação a Objetos</vt:lpstr>
      <vt:lpstr>Orientação à Objetos</vt:lpstr>
      <vt:lpstr>Java e Orientação a Objetos</vt:lpstr>
      <vt:lpstr>Orientação à Objetos</vt:lpstr>
      <vt:lpstr>Java e Orientação à Objetos</vt:lpstr>
      <vt:lpstr>Java e Orientação à Objetos</vt:lpstr>
      <vt:lpstr>Orientação à Objetos</vt:lpstr>
      <vt:lpstr>Java e Orientação a Objetos</vt:lpstr>
      <vt:lpstr>Java e Orientação a Objetos</vt:lpstr>
      <vt:lpstr>Java e Orientação a Objetos</vt:lpstr>
      <vt:lpstr>Java e Orientação a Objetos</vt:lpstr>
      <vt:lpstr>Java e Orientação a Objetos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Orientação à Objetos</dc:title>
  <dc:creator>Ivan</dc:creator>
  <cp:lastModifiedBy>Ivan Pagnoncelli</cp:lastModifiedBy>
  <cp:revision>26</cp:revision>
  <dcterms:created xsi:type="dcterms:W3CDTF">2011-02-13T23:50:28Z</dcterms:created>
  <dcterms:modified xsi:type="dcterms:W3CDTF">2014-07-29T22:09:30Z</dcterms:modified>
</cp:coreProperties>
</file>