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7"/>
  </p:notesMasterIdLst>
  <p:handoutMasterIdLst>
    <p:handoutMasterId r:id="rId58"/>
  </p:handoutMasterIdLst>
  <p:sldIdLst>
    <p:sldId id="347" r:id="rId2"/>
    <p:sldId id="313" r:id="rId3"/>
    <p:sldId id="316" r:id="rId4"/>
    <p:sldId id="317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44" r:id="rId13"/>
    <p:sldId id="326" r:id="rId14"/>
    <p:sldId id="345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3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753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CB7DFC-8BBA-47B8-B12B-78BEA1CA7C6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04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A40834-45AC-4206-95A0-462AFB37CB3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754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64BC4-D180-40A4-ACDB-6F4F7C4C18FA}" type="slidenum">
              <a:rPr lang="pt-BR"/>
              <a:pPr/>
              <a:t>2</a:t>
            </a:fld>
            <a:endParaRPr lang="pt-B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53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59534-F1D4-4D03-90AE-4E17E601625D}" type="slidenum">
              <a:rPr lang="pt-BR"/>
              <a:pPr/>
              <a:t>11</a:t>
            </a:fld>
            <a:endParaRPr lang="pt-BR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5AFCA-19D1-40FF-B311-463C1DE7C987}" type="slidenum">
              <a:rPr lang="pt-BR"/>
              <a:pPr/>
              <a:t>12</a:t>
            </a:fld>
            <a:endParaRPr lang="pt-BR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74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B6CBB-81D7-4557-B1F2-ED05E81A29E8}" type="slidenum">
              <a:rPr lang="pt-BR"/>
              <a:pPr/>
              <a:t>13</a:t>
            </a:fld>
            <a:endParaRPr lang="pt-BR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105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DC5C5-8366-4D12-9C09-254177956930}" type="slidenum">
              <a:rPr lang="pt-BR"/>
              <a:pPr/>
              <a:t>14</a:t>
            </a:fld>
            <a:endParaRPr lang="pt-BR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9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F44A0-421F-49B9-A48F-9420657B0569}" type="slidenum">
              <a:rPr lang="pt-BR"/>
              <a:pPr/>
              <a:t>15</a:t>
            </a:fld>
            <a:endParaRPr lang="pt-BR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779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A688A-494C-4CA9-BDC9-92CE0CD673C3}" type="slidenum">
              <a:rPr lang="pt-BR"/>
              <a:pPr/>
              <a:t>16</a:t>
            </a:fld>
            <a:endParaRPr lang="pt-BR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5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88BFDE-6456-4B77-AD57-23649A51D061}" type="slidenum">
              <a:rPr lang="pt-BR"/>
              <a:pPr/>
              <a:t>17</a:t>
            </a:fld>
            <a:endParaRPr lang="pt-BR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382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28E3F-7830-4D3C-B275-5B42690C58C4}" type="slidenum">
              <a:rPr lang="pt-BR"/>
              <a:pPr/>
              <a:t>18</a:t>
            </a:fld>
            <a:endParaRPr lang="pt-BR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52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F4161-1007-411D-86FB-495DEC2C594F}" type="slidenum">
              <a:rPr lang="pt-BR"/>
              <a:pPr/>
              <a:t>19</a:t>
            </a:fld>
            <a:endParaRPr lang="pt-BR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4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74C81-DF91-466A-B893-33ABD938A9AE}" type="slidenum">
              <a:rPr lang="pt-BR"/>
              <a:pPr/>
              <a:t>20</a:t>
            </a:fld>
            <a:endParaRPr lang="pt-BR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78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EDC7F-AFAE-46B4-87F9-3205E4374DCB}" type="slidenum">
              <a:rPr lang="pt-BR"/>
              <a:pPr/>
              <a:t>3</a:t>
            </a:fld>
            <a:endParaRPr lang="pt-BR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841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F376F-B3FF-4487-B8F4-4AD2239E24DD}" type="slidenum">
              <a:rPr lang="pt-BR"/>
              <a:pPr/>
              <a:t>21</a:t>
            </a:fld>
            <a:endParaRPr lang="pt-BR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633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DE098-5033-48B9-998A-29363621AC20}" type="slidenum">
              <a:rPr lang="pt-BR"/>
              <a:pPr/>
              <a:t>22</a:t>
            </a:fld>
            <a:endParaRPr lang="pt-BR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45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5DAF9-0A26-4BC2-897A-345D18A9A50C}" type="slidenum">
              <a:rPr lang="pt-BR"/>
              <a:pPr/>
              <a:t>23</a:t>
            </a:fld>
            <a:endParaRPr lang="pt-BR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52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3E726-ACD1-4E3C-821D-0E9ED92C1C1D}" type="slidenum">
              <a:rPr lang="pt-BR"/>
              <a:pPr/>
              <a:t>24</a:t>
            </a:fld>
            <a:endParaRPr lang="pt-BR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56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C413C-0B8F-4054-80F3-EB7B681F33A4}" type="slidenum">
              <a:rPr lang="pt-BR"/>
              <a:pPr/>
              <a:t>25</a:t>
            </a:fld>
            <a:endParaRPr lang="pt-BR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6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BB417-62A9-47AF-B42D-1AB67DDEAFC1}" type="slidenum">
              <a:rPr lang="pt-BR"/>
              <a:pPr/>
              <a:t>26</a:t>
            </a:fld>
            <a:endParaRPr lang="pt-BR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240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55C7B-AF52-47BE-B546-676223C2C0CE}" type="slidenum">
              <a:rPr lang="pt-BR"/>
              <a:pPr/>
              <a:t>27</a:t>
            </a:fld>
            <a:endParaRPr lang="pt-B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05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6DB31-E215-44DF-8B01-A49AF6F6FE96}" type="slidenum">
              <a:rPr lang="pt-BR"/>
              <a:pPr/>
              <a:t>28</a:t>
            </a:fld>
            <a:endParaRPr lang="pt-BR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14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BA6BE-663A-44C1-B697-4063BBD1574F}" type="slidenum">
              <a:rPr lang="pt-BR"/>
              <a:pPr/>
              <a:t>29</a:t>
            </a:fld>
            <a:endParaRPr lang="pt-BR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417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1B837-0479-476D-9C81-7F32927A20E7}" type="slidenum">
              <a:rPr lang="pt-BR"/>
              <a:pPr/>
              <a:t>30</a:t>
            </a:fld>
            <a:endParaRPr lang="pt-BR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9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E3DC9-215D-4C1B-9355-397631DA3574}" type="slidenum">
              <a:rPr lang="pt-BR"/>
              <a:pPr/>
              <a:t>4</a:t>
            </a:fld>
            <a:endParaRPr lang="pt-BR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225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59765-DA26-4B89-8599-B34F5FAAC372}" type="slidenum">
              <a:rPr lang="pt-BR"/>
              <a:pPr/>
              <a:t>31</a:t>
            </a:fld>
            <a:endParaRPr lang="pt-BR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684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73F00-17AA-4EF9-A0E0-88C65520F3F6}" type="slidenum">
              <a:rPr lang="pt-BR"/>
              <a:pPr/>
              <a:t>32</a:t>
            </a:fld>
            <a:endParaRPr lang="pt-BR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165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0AF02-B9AC-4932-8806-0B729507299D}" type="slidenum">
              <a:rPr lang="pt-BR"/>
              <a:pPr/>
              <a:t>33</a:t>
            </a:fld>
            <a:endParaRPr lang="pt-BR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93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C2294-D9A8-43F5-A3C5-C27A723B783E}" type="slidenum">
              <a:rPr lang="pt-BR"/>
              <a:pPr/>
              <a:t>34</a:t>
            </a:fld>
            <a:endParaRPr lang="pt-BR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82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79F4C-6565-42DD-8340-172D0722CF35}" type="slidenum">
              <a:rPr lang="pt-BR"/>
              <a:pPr/>
              <a:t>35</a:t>
            </a:fld>
            <a:endParaRPr lang="pt-BR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13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5B797-FE87-40A2-9600-C25908C423BE}" type="slidenum">
              <a:rPr lang="pt-BR"/>
              <a:pPr/>
              <a:t>36</a:t>
            </a:fld>
            <a:endParaRPr lang="pt-BR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51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30DA8-6509-4A48-B928-11D2E30D383E}" type="slidenum">
              <a:rPr lang="pt-BR"/>
              <a:pPr/>
              <a:t>37</a:t>
            </a:fld>
            <a:endParaRPr lang="pt-BR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184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8DF0-A449-4794-B47E-94306B28DCD2}" type="slidenum">
              <a:rPr lang="pt-BR"/>
              <a:pPr/>
              <a:t>38</a:t>
            </a:fld>
            <a:endParaRPr lang="pt-BR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197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B893D-7153-4D70-965D-C254E87042D8}" type="slidenum">
              <a:rPr lang="pt-BR"/>
              <a:pPr/>
              <a:t>39</a:t>
            </a:fld>
            <a:endParaRPr lang="pt-BR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0053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EB63D-0B01-4E92-9A5F-541E621E5F93}" type="slidenum">
              <a:rPr lang="pt-BR"/>
              <a:pPr/>
              <a:t>40</a:t>
            </a:fld>
            <a:endParaRPr lang="pt-BR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66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0D389-6479-4111-9300-F165B94791D5}" type="slidenum">
              <a:rPr lang="pt-BR"/>
              <a:pPr/>
              <a:t>5</a:t>
            </a:fld>
            <a:endParaRPr lang="pt-BR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093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18C40-16E5-41BB-99C8-D1F56C5F530D}" type="slidenum">
              <a:rPr lang="pt-BR"/>
              <a:pPr/>
              <a:t>41</a:t>
            </a:fld>
            <a:endParaRPr lang="pt-BR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7565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41745-EA15-47D3-BBED-670ACB47C66C}" type="slidenum">
              <a:rPr lang="pt-BR"/>
              <a:pPr/>
              <a:t>42</a:t>
            </a:fld>
            <a:endParaRPr lang="pt-BR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217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98F1F-6409-4D03-840A-0CA35174B652}" type="slidenum">
              <a:rPr lang="pt-BR"/>
              <a:pPr/>
              <a:t>43</a:t>
            </a:fld>
            <a:endParaRPr lang="pt-BR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37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BA322-BFF6-4A72-8EC9-3FBDA5E85D1C}" type="slidenum">
              <a:rPr lang="pt-BR"/>
              <a:pPr/>
              <a:t>44</a:t>
            </a:fld>
            <a:endParaRPr lang="pt-BR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1338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120DB-768F-4792-B2C4-BA81FE52CEDD}" type="slidenum">
              <a:rPr lang="pt-BR"/>
              <a:pPr/>
              <a:t>45</a:t>
            </a:fld>
            <a:endParaRPr lang="pt-BR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2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8748FD-E7CE-4DA5-B5FA-468E014E9C5D}" type="slidenum">
              <a:rPr lang="pt-BR"/>
              <a:pPr/>
              <a:t>46</a:t>
            </a:fld>
            <a:endParaRPr lang="pt-BR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538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C01329-06CA-4FD6-BBA4-AD31D0779FC4}" type="slidenum">
              <a:rPr lang="pt-BR"/>
              <a:pPr/>
              <a:t>47</a:t>
            </a:fld>
            <a:endParaRPr lang="pt-BR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223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B1579-2482-4BAE-ACB8-F310C5B5613B}" type="slidenum">
              <a:rPr lang="pt-BR"/>
              <a:pPr/>
              <a:t>48</a:t>
            </a:fld>
            <a:endParaRPr lang="pt-BR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0548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EA06-B61F-4A74-8582-A4C0845F741A}" type="slidenum">
              <a:rPr lang="pt-BR"/>
              <a:pPr/>
              <a:t>49</a:t>
            </a:fld>
            <a:endParaRPr lang="pt-BR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839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A6A43-78C1-474B-9F3B-78DA2BCB2D50}" type="slidenum">
              <a:rPr lang="pt-BR"/>
              <a:pPr/>
              <a:t>50</a:t>
            </a:fld>
            <a:endParaRPr lang="pt-BR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48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7D9D4-5864-4FF2-9BB8-3FD03C9FD775}" type="slidenum">
              <a:rPr lang="pt-BR"/>
              <a:pPr/>
              <a:t>6</a:t>
            </a:fld>
            <a:endParaRPr lang="pt-BR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2137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83D0C-A7AE-470C-BB82-3A94DEDB8BDE}" type="slidenum">
              <a:rPr lang="pt-BR"/>
              <a:pPr/>
              <a:t>51</a:t>
            </a:fld>
            <a:endParaRPr lang="pt-BR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2566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E4B4C-9779-4985-AD5F-5E1678AD0DDB}" type="slidenum">
              <a:rPr lang="pt-BR"/>
              <a:pPr/>
              <a:t>52</a:t>
            </a:fld>
            <a:endParaRPr lang="pt-BR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4090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0064C-BFF7-4BCB-BD56-DFFDAFDBCB09}" type="slidenum">
              <a:rPr lang="pt-BR"/>
              <a:pPr/>
              <a:t>53</a:t>
            </a:fld>
            <a:endParaRPr lang="pt-BR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261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1D188-7B2D-46BD-B436-998DC7A67EBE}" type="slidenum">
              <a:rPr lang="pt-BR"/>
              <a:pPr/>
              <a:t>54</a:t>
            </a:fld>
            <a:endParaRPr lang="pt-BR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2381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9972B-D847-4ADF-B6F6-CDF92DC7C2EE}" type="slidenum">
              <a:rPr lang="pt-BR"/>
              <a:pPr/>
              <a:t>55</a:t>
            </a:fld>
            <a:endParaRPr lang="pt-BR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95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A143F-2380-4064-BD3B-FDA688920421}" type="slidenum">
              <a:rPr lang="pt-BR"/>
              <a:pPr/>
              <a:t>7</a:t>
            </a:fld>
            <a:endParaRPr lang="pt-BR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47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263CD-D6F0-4851-8726-D959C41C20DA}" type="slidenum">
              <a:rPr lang="pt-BR"/>
              <a:pPr/>
              <a:t>8</a:t>
            </a:fld>
            <a:endParaRPr lang="pt-BR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661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514F1-0EB1-4C02-B174-292B5667D5A0}" type="slidenum">
              <a:rPr lang="pt-BR"/>
              <a:pPr/>
              <a:t>9</a:t>
            </a:fld>
            <a:endParaRPr lang="pt-BR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4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FB4E5-9508-4026-8648-B8EEBF8F4C5B}" type="slidenum">
              <a:rPr lang="pt-BR"/>
              <a:pPr/>
              <a:t>10</a:t>
            </a:fld>
            <a:endParaRPr lang="pt-BR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7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95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24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43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E4027D-1104-41DA-AFE5-56098F51AD1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85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4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13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9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16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0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47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E080-6411-478A-8E40-D34351164D3E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8F898-1EF3-4242-8A07-DF055B5C3DD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5809457"/>
            <a:ext cx="942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72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Sistemas Operacionais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Aula 05 e 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1916113"/>
            <a:ext cx="5195888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4581128"/>
            <a:ext cx="91440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 sz="2800" dirty="0">
                <a:latin typeface="Helvetica" charset="0"/>
              </a:rPr>
              <a:t> É a camada mais inferior de SO estruturado por processos.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800" dirty="0">
                <a:latin typeface="Helvetica" charset="0"/>
              </a:rPr>
              <a:t> Acima desta estão </a:t>
            </a:r>
            <a:r>
              <a:rPr lang="pt-BR" sz="2800" dirty="0" err="1">
                <a:latin typeface="Helvetica" charset="0"/>
              </a:rPr>
              <a:t>estão</a:t>
            </a:r>
            <a:r>
              <a:rPr lang="pt-BR" sz="2800" dirty="0">
                <a:latin typeface="Helvetica" charset="0"/>
              </a:rPr>
              <a:t> os processos seqüenciais.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68313" y="188913"/>
            <a:ext cx="81327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360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600">
                <a:solidFill>
                  <a:schemeClr val="tx2"/>
                </a:solidFill>
                <a:latin typeface="Arial" pitchFamily="34" charset="0"/>
              </a:rPr>
              <a:t>Estados de Processos - Escalonador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0" y="1484313"/>
            <a:ext cx="42116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>
                <a:latin typeface="Helvetica" charset="0"/>
              </a:rPr>
              <a:t>Funções do Escalonador: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>
                <a:latin typeface="Helvetica" charset="0"/>
              </a:rPr>
              <a:t>Tratamento de interrupções.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>
                <a:latin typeface="Helvetica" charset="0"/>
              </a:rPr>
              <a:t>Inicialização de processos.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>
                <a:latin typeface="Helvetica" charset="0"/>
              </a:rPr>
              <a:t>Bloqueio de processos.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323850" y="0"/>
            <a:ext cx="8132763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36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Implementação de Processos</a:t>
            </a:r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504825" y="1268413"/>
            <a:ext cx="8639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1800">
                <a:latin typeface="Arial" pitchFamily="34" charset="0"/>
              </a:rPr>
              <a:t>Campos de uma tabela de processos típica (Bloco de Controle de Processo).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1800">
                <a:latin typeface="Arial" pitchFamily="34" charset="0"/>
              </a:rPr>
              <a:t>SO mantém tabela de Processos para controlar transições de estado.</a:t>
            </a: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827088" y="1844824"/>
            <a:ext cx="3816920" cy="480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pt-BR" sz="1400" b="1" dirty="0">
                <a:latin typeface="Helvetica-Bold" charset="0"/>
              </a:rPr>
              <a:t>Gerenciamento de processos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Registradores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Contador de Programa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Palavra de estado do programa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Ponteiro de pilha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Estado do processo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Prioridade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Parâmetros de escalonamento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(ID)</a:t>
            </a:r>
            <a:r>
              <a:rPr lang="pt-BR" sz="1300" dirty="0" err="1">
                <a:latin typeface="Helvetica" charset="0"/>
              </a:rPr>
              <a:t>entificador</a:t>
            </a:r>
            <a:r>
              <a:rPr lang="pt-BR" sz="1300" dirty="0">
                <a:latin typeface="Helvetica" charset="0"/>
              </a:rPr>
              <a:t> do Processo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Processo pai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Grupo de processo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Sinais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Momento em que processo iniciou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Tempo usado da CPU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Tempo de CPU do filho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300" dirty="0">
                <a:latin typeface="Helvetica" charset="0"/>
              </a:rPr>
              <a:t> Momento do próximo alarme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5364163" y="4077072"/>
            <a:ext cx="2971800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pt-BR" sz="1400" b="1" dirty="0">
                <a:latin typeface="Helvetica-Bold" charset="0"/>
              </a:rPr>
              <a:t>Gerenciamento de Memória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400" dirty="0">
                <a:latin typeface="Helvetica-Bold" charset="0"/>
              </a:rPr>
              <a:t> Ponteiro para o segmento de código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400" dirty="0">
                <a:latin typeface="Helvetica-Bold" charset="0"/>
              </a:rPr>
              <a:t> Ponteiro para o segmento de dados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400" dirty="0">
                <a:latin typeface="Helvetica-Bold" charset="0"/>
              </a:rPr>
              <a:t> Ponteiro para o segmento de pilha</a:t>
            </a: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5580063" y="2060575"/>
            <a:ext cx="2768600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pt-BR" sz="1400" b="1" dirty="0">
                <a:latin typeface="Helvetica-Bold" charset="0"/>
              </a:rPr>
              <a:t>Gerenciamento de Arquivos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400" dirty="0">
                <a:latin typeface="Helvetica-Bold" charset="0"/>
              </a:rPr>
              <a:t> </a:t>
            </a:r>
            <a:r>
              <a:rPr lang="pt-BR" sz="1400" dirty="0" err="1">
                <a:latin typeface="Helvetica-Bold" charset="0"/>
              </a:rPr>
              <a:t>Diretório-raiz</a:t>
            </a:r>
            <a:endParaRPr lang="pt-BR" sz="1400" dirty="0">
              <a:latin typeface="Helvetica-Bold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400" dirty="0">
                <a:latin typeface="Helvetica-Bold" charset="0"/>
              </a:rPr>
              <a:t> Diretório de trabalho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400" dirty="0">
                <a:latin typeface="Helvetica-Bold" charset="0"/>
              </a:rPr>
              <a:t> Descritores de arquivos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400" dirty="0">
                <a:latin typeface="Helvetica-Bold" charset="0"/>
              </a:rPr>
              <a:t> ID do usuário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400" dirty="0">
                <a:latin typeface="Helvetica-Bold" charset="0"/>
              </a:rPr>
              <a:t> ID do grupo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356376"/>
            <a:ext cx="3158753" cy="372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611188" y="333375"/>
            <a:ext cx="81327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360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600">
                <a:solidFill>
                  <a:schemeClr val="tx2"/>
                </a:solidFill>
                <a:latin typeface="Arial" pitchFamily="34" charset="0"/>
              </a:rPr>
              <a:t>Implementação de Processos</a:t>
            </a: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179388" y="1989138"/>
            <a:ext cx="4572000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>
                <a:latin typeface="Arial" pitchFamily="34" charset="0"/>
              </a:rPr>
              <a:t>Bloco de Controle de Processos (BCP).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>
                <a:latin typeface="Arial" pitchFamily="34" charset="0"/>
              </a:rPr>
              <a:t> Define o contexto do processo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251520" y="5445224"/>
            <a:ext cx="823843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dirty="0">
                <a:latin typeface="Arial" pitchFamily="34" charset="0"/>
              </a:rPr>
              <a:t>Troca de Contexto: substituição do processo na CPU.</a:t>
            </a:r>
          </a:p>
          <a:p>
            <a:pPr>
              <a:spcBef>
                <a:spcPct val="50000"/>
              </a:spcBef>
            </a:pPr>
            <a:r>
              <a:rPr lang="pt-BR" sz="1800" dirty="0">
                <a:latin typeface="Arial" pitchFamily="34" charset="0"/>
              </a:rPr>
              <a:t>SO salva contexto (BCP) do processo em execução e carrega contexto (BCP) do próximo processo.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0"/>
            <a:ext cx="9144000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Transferência da CPU entre processos</a:t>
            </a:r>
          </a:p>
        </p:txBody>
      </p:sp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1116013" y="1268413"/>
          <a:ext cx="7343775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Bitmap Image" r:id="rId4" imgW="6211167" imgH="4657143" progId="PBrush">
                  <p:embed/>
                </p:oleObj>
              </mc:Choice>
              <mc:Fallback>
                <p:oleObj name="Bitmap Image" r:id="rId4" imgW="6211167" imgH="4657143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7343775" cy="426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  <a:noFill/>
          <a:ln/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Implementação de Processos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56793"/>
            <a:ext cx="8820150" cy="5301208"/>
          </a:xfrm>
        </p:spPr>
        <p:txBody>
          <a:bodyPr/>
          <a:lstStyle/>
          <a:p>
            <a:pPr>
              <a:buFontTx/>
              <a:buNone/>
            </a:pPr>
            <a:r>
              <a:rPr lang="pt-BR" sz="2000" dirty="0">
                <a:latin typeface="Arial" pitchFamily="34" charset="0"/>
              </a:rPr>
              <a:t>     O que o nível mais baixo do SO faz quando ocorre uma interrupção</a:t>
            </a:r>
          </a:p>
          <a:p>
            <a:pPr>
              <a:buFontTx/>
              <a:buNone/>
            </a:pPr>
            <a:endParaRPr lang="pt-BR" sz="2000" dirty="0">
              <a:latin typeface="Arial" pitchFamily="34" charset="0"/>
            </a:endParaRPr>
          </a:p>
          <a:p>
            <a:r>
              <a:rPr lang="pt-BR" sz="2000" dirty="0">
                <a:latin typeface="Arial" pitchFamily="34" charset="0"/>
              </a:rPr>
              <a:t>1- O HW empilha contador de programa.</a:t>
            </a:r>
          </a:p>
          <a:p>
            <a:r>
              <a:rPr lang="pt-BR" sz="2000" dirty="0">
                <a:latin typeface="Arial" pitchFamily="34" charset="0"/>
              </a:rPr>
              <a:t>2- O HW carrega o novo contador de programa a partir do vetor de interrupção.</a:t>
            </a:r>
          </a:p>
          <a:p>
            <a:r>
              <a:rPr lang="pt-BR" sz="2000" dirty="0">
                <a:latin typeface="Arial" pitchFamily="34" charset="0"/>
              </a:rPr>
              <a:t>3- O procedimento em </a:t>
            </a:r>
            <a:r>
              <a:rPr lang="pt-BR" sz="2000" dirty="0" err="1">
                <a:latin typeface="Arial" pitchFamily="34" charset="0"/>
              </a:rPr>
              <a:t>assembly</a:t>
            </a:r>
            <a:r>
              <a:rPr lang="pt-BR" sz="2000" dirty="0">
                <a:latin typeface="Arial" pitchFamily="34" charset="0"/>
              </a:rPr>
              <a:t> salva os registradores.</a:t>
            </a:r>
          </a:p>
          <a:p>
            <a:r>
              <a:rPr lang="pt-BR" sz="2000" dirty="0">
                <a:latin typeface="Arial" pitchFamily="34" charset="0"/>
              </a:rPr>
              <a:t>4- O procedimento em </a:t>
            </a:r>
            <a:r>
              <a:rPr lang="pt-BR" sz="2000" dirty="0" err="1">
                <a:latin typeface="Arial" pitchFamily="34" charset="0"/>
              </a:rPr>
              <a:t>assembly</a:t>
            </a:r>
            <a:r>
              <a:rPr lang="pt-BR" sz="2000" dirty="0">
                <a:latin typeface="Arial" pitchFamily="34" charset="0"/>
              </a:rPr>
              <a:t> configura uma nova pilha.</a:t>
            </a:r>
          </a:p>
          <a:p>
            <a:r>
              <a:rPr lang="pt-BR" sz="2000" dirty="0">
                <a:latin typeface="Arial" pitchFamily="34" charset="0"/>
              </a:rPr>
              <a:t>5- O serviço de interrupção em C executa (em geral, lê e armazena temporariamente a entrada num buffer).</a:t>
            </a:r>
          </a:p>
          <a:p>
            <a:r>
              <a:rPr lang="pt-BR" sz="2000" dirty="0">
                <a:latin typeface="Arial" pitchFamily="34" charset="0"/>
              </a:rPr>
              <a:t>6- O escalonador decide qual o próximo processo a executar</a:t>
            </a:r>
          </a:p>
          <a:p>
            <a:r>
              <a:rPr lang="pt-BR" sz="2000" dirty="0">
                <a:latin typeface="Arial" pitchFamily="34" charset="0"/>
              </a:rPr>
              <a:t>7- O procedimento em C retorna para o código em </a:t>
            </a:r>
            <a:r>
              <a:rPr lang="pt-BR" sz="2000" dirty="0" err="1">
                <a:latin typeface="Arial" pitchFamily="34" charset="0"/>
              </a:rPr>
              <a:t>assembly</a:t>
            </a:r>
            <a:endParaRPr lang="pt-BR" sz="2000" dirty="0">
              <a:latin typeface="Arial" pitchFamily="34" charset="0"/>
            </a:endParaRPr>
          </a:p>
          <a:p>
            <a:r>
              <a:rPr lang="pt-BR" sz="2000" dirty="0">
                <a:latin typeface="Arial" pitchFamily="34" charset="0"/>
              </a:rPr>
              <a:t>8- O procedimento em </a:t>
            </a:r>
            <a:r>
              <a:rPr lang="pt-BR" sz="2000" dirty="0" err="1">
                <a:latin typeface="Arial" pitchFamily="34" charset="0"/>
              </a:rPr>
              <a:t>assembly</a:t>
            </a:r>
            <a:r>
              <a:rPr lang="pt-BR" sz="2000" dirty="0">
                <a:latin typeface="Arial" pitchFamily="34" charset="0"/>
              </a:rPr>
              <a:t> inicia o novo processo atual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THREAD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250825" y="1773238"/>
            <a:ext cx="86391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Arial" pitchFamily="34" charset="0"/>
              </a:rPr>
              <a:t>“THREAD” é um FLUXO DE EXECUÇÃO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Evita Mudança de Contexto.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pt-BR" dirty="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800" dirty="0">
                <a:latin typeface="Arial" pitchFamily="34" charset="0"/>
              </a:rPr>
              <a:t>Permite que múltiplas execuções ocorram no mesmo ambiente do processo.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Relativamente independentes umas das outras.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São entidades escalonadoras para execução em CPU.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dirty="0">
                <a:latin typeface="Arial" pitchFamily="34" charset="0"/>
              </a:rPr>
              <a:t>Mais leves que os processos.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0" y="4509120"/>
            <a:ext cx="8913813" cy="219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pt-BR" dirty="0">
                <a:latin typeface="Helvetica" charset="0"/>
              </a:rPr>
              <a:t>3 Processos, cada um com uma thread – mudança de processo ou mudança de contexto (registros, contadores, ponteiros, área de memória, esvaziar </a:t>
            </a:r>
            <a:r>
              <a:rPr lang="pt-BR" dirty="0" err="1">
                <a:latin typeface="Helvetica" charset="0"/>
              </a:rPr>
              <a:t>cache</a:t>
            </a:r>
            <a:r>
              <a:rPr lang="pt-BR" dirty="0">
                <a:latin typeface="Helvetica" charset="0"/>
              </a:rPr>
              <a:t> CPU).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pt-BR" dirty="0">
                <a:latin typeface="Helvetica" charset="0"/>
              </a:rPr>
              <a:t>Um processo com 3 threads – mudança de thread não muda contexto, threads fazem parte do mesmo processo.</a:t>
            </a: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25538"/>
            <a:ext cx="8767762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53975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4000">
                <a:solidFill>
                  <a:schemeClr val="tx2"/>
                </a:solidFill>
                <a:latin typeface="Arial" pitchFamily="34" charset="0"/>
              </a:rPr>
              <a:t>O Modelo de Thread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0" y="2132856"/>
            <a:ext cx="347821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b="1" dirty="0">
                <a:latin typeface="Helvetica" charset="0"/>
              </a:rPr>
              <a:t>Itens por Processo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Espaço de endereçamento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Variáveis globais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Arquivos abertos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Processos filhos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Alarmes pendentes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Sinais e tratadores de sinais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Informações de contabilidade</a:t>
            </a:r>
          </a:p>
          <a:p>
            <a:pPr>
              <a:spcBef>
                <a:spcPct val="50000"/>
              </a:spcBef>
            </a:pPr>
            <a:r>
              <a:rPr lang="pt-BR" sz="1800" b="1" dirty="0">
                <a:latin typeface="Helvetica" charset="0"/>
              </a:rPr>
              <a:t>Compartilhados por todas as threads em um processo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4067175" y="4725144"/>
            <a:ext cx="3478213" cy="196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sz="1800" b="1" dirty="0">
                <a:latin typeface="Arial" pitchFamily="34" charset="0"/>
              </a:rPr>
              <a:t>Itens privados de cada thread</a:t>
            </a:r>
            <a:endParaRPr lang="pt-BR" sz="1800" dirty="0">
              <a:latin typeface="Helvetica" charset="0"/>
            </a:endParaRPr>
          </a:p>
          <a:p>
            <a:pPr>
              <a:buFontTx/>
              <a:buChar char="•"/>
            </a:pPr>
            <a:r>
              <a:rPr lang="pt-BR" sz="1800" dirty="0">
                <a:latin typeface="Helvetica" charset="0"/>
              </a:rPr>
              <a:t> Contador de programa (PC)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Registradores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Pilha (SP)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Estado (PSW)</a:t>
            </a:r>
            <a:endParaRPr lang="pt-BR" sz="1800" b="1" dirty="0">
              <a:latin typeface="Helvetica" charset="0"/>
            </a:endParaRPr>
          </a:p>
        </p:txBody>
      </p:sp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3" cstate="print"/>
          <a:srcRect l="392" t="11746" r="392" b="11746"/>
          <a:stretch>
            <a:fillRect/>
          </a:stretch>
        </p:blipFill>
        <p:spPr bwMode="auto">
          <a:xfrm>
            <a:off x="3328988" y="1340768"/>
            <a:ext cx="5815012" cy="3363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539750" y="0"/>
            <a:ext cx="7772400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O Modelo de Thread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0" y="1341438"/>
            <a:ext cx="91440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 sz="2000" dirty="0">
                <a:latin typeface="Helvetica" charset="0"/>
              </a:rPr>
              <a:t> Aumentar Resposta – em um sistema interativo </a:t>
            </a:r>
            <a:r>
              <a:rPr lang="pt-BR" sz="2000" dirty="0" err="1">
                <a:latin typeface="Helvetica" charset="0"/>
              </a:rPr>
              <a:t>multithread</a:t>
            </a:r>
            <a:r>
              <a:rPr lang="pt-BR" sz="2000" dirty="0">
                <a:latin typeface="Helvetica" charset="0"/>
              </a:rPr>
              <a:t>, o aplicativo continua processando enquanto são feitas operações lentas (consulta em disco). Ex.: em um web </a:t>
            </a:r>
            <a:r>
              <a:rPr lang="pt-BR" sz="2000" dirty="0" err="1">
                <a:latin typeface="Helvetica" charset="0"/>
              </a:rPr>
              <a:t>browse</a:t>
            </a:r>
            <a:r>
              <a:rPr lang="pt-BR" sz="2000" dirty="0">
                <a:latin typeface="Helvetica" charset="0"/>
              </a:rPr>
              <a:t> é possível abrir um arquivo multimídia enquanto navega na web.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 dirty="0">
                <a:latin typeface="Helvetica" charset="0"/>
              </a:rPr>
              <a:t> Compartilhar Recursos – compartilhamento da área de memória do processo permite que threads acessem dados e arquivos de forma interativa, trabalhando juntas para acelerar processamento.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 dirty="0">
                <a:latin typeface="Helvetica" charset="0"/>
              </a:rPr>
              <a:t> Economia de Recursos – alocação de recursos tem alto custo para o sistema, bem como troca de contexto de processos. SO </a:t>
            </a:r>
            <a:r>
              <a:rPr lang="pt-BR" sz="2000" dirty="0">
                <a:latin typeface="Arial" pitchFamily="34" charset="0"/>
              </a:rPr>
              <a:t>gasta menos tempo do </a:t>
            </a:r>
            <a:r>
              <a:rPr lang="pt-BR" sz="2000" dirty="0">
                <a:latin typeface="Helvetica" charset="0"/>
              </a:rPr>
              <a:t>para criar, trocar e eliminar </a:t>
            </a:r>
            <a:r>
              <a:rPr lang="pt-BR" sz="2000" dirty="0">
                <a:latin typeface="Arial" pitchFamily="34" charset="0"/>
              </a:rPr>
              <a:t>Threads. Ex.: </a:t>
            </a:r>
            <a:r>
              <a:rPr lang="pt-BR" sz="2000" dirty="0" err="1">
                <a:latin typeface="Arial" pitchFamily="34" charset="0"/>
              </a:rPr>
              <a:t>Solaris</a:t>
            </a:r>
            <a:r>
              <a:rPr lang="pt-BR" sz="2000" dirty="0">
                <a:latin typeface="Arial" pitchFamily="34" charset="0"/>
              </a:rPr>
              <a:t> gasta cerca de 30 vezes mais tempo para criar um processo do que para criar uma thread.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 dirty="0">
                <a:latin typeface="Arial" pitchFamily="34" charset="0"/>
              </a:rPr>
              <a:t> Threads permitem processamento na CPU e acesso I/O em “paralelo”, aumentando a performance do SO e dos aplicativos.</a:t>
            </a:r>
            <a:endParaRPr lang="pt-BR" sz="2000" dirty="0">
              <a:latin typeface="Helvetic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 dirty="0">
                <a:latin typeface="Helvetica" charset="0"/>
              </a:rPr>
              <a:t> Sistemas Multiprocessador: em uma arquitetura com multiprocessadores as threads podem rodar realmente em paralelo.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611188" y="0"/>
            <a:ext cx="7772400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Vantagens no Uso de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467544" y="4509121"/>
            <a:ext cx="844626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dirty="0">
                <a:latin typeface="Helvetica" charset="0"/>
              </a:rPr>
              <a:t>Um processador de texto com 3 threads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Thread 1 – ler caracteres do teclado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</a:t>
            </a:r>
            <a:r>
              <a:rPr lang="pt-BR" sz="1800" dirty="0">
                <a:latin typeface="Arial" pitchFamily="34" charset="0"/>
              </a:rPr>
              <a:t>Thread 2 – formatar documento</a:t>
            </a:r>
            <a:endParaRPr lang="pt-BR" sz="1800" dirty="0">
              <a:latin typeface="Helvetic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 </a:t>
            </a:r>
            <a:r>
              <a:rPr lang="pt-BR" sz="1800" dirty="0">
                <a:latin typeface="Arial" pitchFamily="34" charset="0"/>
              </a:rPr>
              <a:t>Thread 3 – auto </a:t>
            </a:r>
            <a:r>
              <a:rPr lang="pt-BR" sz="1800" dirty="0" err="1">
                <a:latin typeface="Arial" pitchFamily="34" charset="0"/>
              </a:rPr>
              <a:t>save</a:t>
            </a:r>
            <a:r>
              <a:rPr lang="pt-BR" sz="1800" dirty="0">
                <a:latin typeface="Arial" pitchFamily="34" charset="0"/>
              </a:rPr>
              <a:t> para disco</a:t>
            </a:r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340768"/>
            <a:ext cx="6247606" cy="315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395288" y="0"/>
            <a:ext cx="7772400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Uso de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556792"/>
          </a:xfrm>
        </p:spPr>
        <p:txBody>
          <a:bodyPr/>
          <a:lstStyle/>
          <a:p>
            <a:r>
              <a:rPr lang="pt-BR" sz="3600" dirty="0">
                <a:latin typeface="Arial" pitchFamily="34" charset="0"/>
              </a:rPr>
              <a:t>Sistemas Operacionais</a:t>
            </a:r>
            <a:br>
              <a:rPr lang="pt-BR" sz="36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Processo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Programa:</a:t>
            </a:r>
          </a:p>
          <a:p>
            <a:pPr lvl="1"/>
            <a:r>
              <a:rPr lang="pt-BR" sz="2400">
                <a:latin typeface="Arial" pitchFamily="34" charset="0"/>
              </a:rPr>
              <a:t>Conjunto de instruções.</a:t>
            </a:r>
          </a:p>
          <a:p>
            <a:pPr lvl="1"/>
            <a:r>
              <a:rPr lang="pt-BR" sz="2400">
                <a:latin typeface="Arial" pitchFamily="34" charset="0"/>
              </a:rPr>
              <a:t>Estático.</a:t>
            </a:r>
          </a:p>
          <a:p>
            <a:r>
              <a:rPr lang="pt-BR" sz="2800">
                <a:latin typeface="Arial" pitchFamily="34" charset="0"/>
              </a:rPr>
              <a:t>Processo:</a:t>
            </a:r>
          </a:p>
          <a:p>
            <a:pPr lvl="1"/>
            <a:r>
              <a:rPr lang="pt-BR" sz="2400">
                <a:latin typeface="Arial" pitchFamily="34" charset="0"/>
              </a:rPr>
              <a:t>Um programa em execução.</a:t>
            </a:r>
          </a:p>
          <a:p>
            <a:pPr lvl="2"/>
            <a:r>
              <a:rPr lang="pt-BR" sz="2000">
                <a:latin typeface="Arial" pitchFamily="34" charset="0"/>
              </a:rPr>
              <a:t>Contador de programa.</a:t>
            </a:r>
          </a:p>
          <a:p>
            <a:pPr lvl="2"/>
            <a:r>
              <a:rPr lang="pt-BR" sz="2000">
                <a:latin typeface="Arial" pitchFamily="34" charset="0"/>
              </a:rPr>
              <a:t>Registradores.</a:t>
            </a:r>
          </a:p>
          <a:p>
            <a:pPr lvl="2"/>
            <a:r>
              <a:rPr lang="pt-BR" sz="2000">
                <a:latin typeface="Arial" pitchFamily="34" charset="0"/>
              </a:rPr>
              <a:t>Variáveis.</a:t>
            </a:r>
          </a:p>
          <a:p>
            <a:pPr lvl="1"/>
            <a:endParaRPr lang="pt-BR" sz="24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179512" y="4941168"/>
            <a:ext cx="87343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pt-BR" sz="1800" dirty="0">
                <a:latin typeface="Helvetica" charset="0"/>
              </a:rPr>
              <a:t>Servidor Web </a:t>
            </a:r>
            <a:r>
              <a:rPr lang="pt-BR" sz="1800" dirty="0" err="1">
                <a:latin typeface="Helvetica" charset="0"/>
              </a:rPr>
              <a:t>multithread</a:t>
            </a:r>
            <a:endParaRPr lang="pt-BR" sz="1800" dirty="0">
              <a:latin typeface="Helvetica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Thread despachante – recebe pedidos de web </a:t>
            </a:r>
            <a:r>
              <a:rPr lang="pt-BR" sz="1800" dirty="0" err="1">
                <a:latin typeface="Helvetica" charset="0"/>
              </a:rPr>
              <a:t>pages</a:t>
            </a:r>
            <a:r>
              <a:rPr lang="pt-BR" sz="1800" dirty="0">
                <a:latin typeface="Helvetica" charset="0"/>
              </a:rPr>
              <a:t> da rede e encaminha para thread trabalhador.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Thread trabalhador – processa e responde pedidos de web </a:t>
            </a:r>
            <a:r>
              <a:rPr lang="pt-BR" sz="1800" dirty="0" err="1">
                <a:latin typeface="Helvetica" charset="0"/>
              </a:rPr>
              <a:t>pages</a:t>
            </a:r>
            <a:r>
              <a:rPr lang="pt-BR" sz="1800" dirty="0">
                <a:latin typeface="Helvetica" charset="0"/>
              </a:rPr>
              <a:t>.</a:t>
            </a:r>
          </a:p>
        </p:txBody>
      </p:sp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340768"/>
            <a:ext cx="6049416" cy="352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755650" y="0"/>
            <a:ext cx="7772400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Uso de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412875"/>
            <a:ext cx="5832375" cy="337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4941169"/>
            <a:ext cx="8913813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Threads de Usuário – suporte e controle das threads é implementado pelo programa de usuário.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Arial" pitchFamily="34" charset="0"/>
              </a:rPr>
              <a:t>Threads de </a:t>
            </a:r>
            <a:r>
              <a:rPr lang="pt-BR" sz="1800" dirty="0" err="1">
                <a:latin typeface="Arial" pitchFamily="34" charset="0"/>
              </a:rPr>
              <a:t>Kernel</a:t>
            </a:r>
            <a:r>
              <a:rPr lang="pt-BR" sz="1800" dirty="0">
                <a:latin typeface="Arial" pitchFamily="34" charset="0"/>
              </a:rPr>
              <a:t> – suporte e controle das threads é implementado pelo </a:t>
            </a:r>
            <a:r>
              <a:rPr lang="pt-BR" sz="1800" dirty="0" err="1">
                <a:latin typeface="Arial" pitchFamily="34" charset="0"/>
              </a:rPr>
              <a:t>Kernel</a:t>
            </a:r>
            <a:r>
              <a:rPr lang="pt-BR" sz="1800" dirty="0">
                <a:latin typeface="Arial" pitchFamily="34" charset="0"/>
              </a:rPr>
              <a:t> do SO. Ex.: Win32 Thread </a:t>
            </a:r>
            <a:r>
              <a:rPr lang="pt-BR" sz="1800" dirty="0" err="1">
                <a:latin typeface="Arial" pitchFamily="34" charset="0"/>
              </a:rPr>
              <a:t>Library</a:t>
            </a:r>
            <a:r>
              <a:rPr lang="pt-BR" sz="1800" dirty="0">
                <a:latin typeface="Arial" pitchFamily="34" charset="0"/>
              </a:rPr>
              <a:t>, POSIX </a:t>
            </a:r>
            <a:r>
              <a:rPr lang="pt-BR" sz="1800" dirty="0" err="1">
                <a:latin typeface="Arial" pitchFamily="34" charset="0"/>
              </a:rPr>
              <a:t>PThread</a:t>
            </a:r>
            <a:r>
              <a:rPr lang="pt-BR" sz="1800" dirty="0">
                <a:latin typeface="Arial" pitchFamily="34" charset="0"/>
              </a:rPr>
              <a:t> </a:t>
            </a:r>
            <a:r>
              <a:rPr lang="pt-BR" sz="1800" dirty="0" err="1">
                <a:latin typeface="Arial" pitchFamily="34" charset="0"/>
              </a:rPr>
              <a:t>Library</a:t>
            </a:r>
            <a:r>
              <a:rPr lang="pt-BR" sz="1800" dirty="0">
                <a:latin typeface="Arial" pitchFamily="34" charset="0"/>
              </a:rPr>
              <a:t> (Unix/Linux).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8313" y="0"/>
            <a:ext cx="7772400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Níveis de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230188" y="5157788"/>
            <a:ext cx="891381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2000">
                <a:latin typeface="Helvetica" charset="0"/>
              </a:rPr>
              <a:t>Threads manipuladas localmente no processo sem desviar para o Núcleo (kernel), não necessita chamada de sistema (bloqueio do processo).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2000">
                <a:latin typeface="Helvetica" charset="0"/>
              </a:rPr>
              <a:t>Podem ser implementados mesmo em SO que não suporta threads.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321731"/>
            <a:ext cx="4105026" cy="346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827088" y="0"/>
            <a:ext cx="777240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Threads no Espaço do Usuário</a:t>
            </a: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179388" y="1484313"/>
            <a:ext cx="4500562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t-BR" sz="2800">
                <a:latin typeface="Helvetica" charset="0"/>
              </a:rPr>
              <a:t>Um pacote de threads no nível Usuário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2000">
                <a:latin typeface="Helvetica" charset="0"/>
              </a:rPr>
              <a:t>Através do Runtime, bloqueio de threads local pode acontecer para esperar resultado de outro thread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2000">
                <a:latin typeface="Helvetica" charset="0"/>
              </a:rPr>
              <a:t>Threads manipuladas localmente no processo sem desviar para o Núcleo (kernel), não necessita chamada de sistema (bloqueio do processo)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0" y="2997200"/>
            <a:ext cx="8913813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2000">
                <a:latin typeface="Helvetica" charset="0"/>
              </a:rPr>
              <a:t>Como implementar chamada ao sistema (Kernel) com bloqueio (bloqueia o processo todo).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2000">
                <a:latin typeface="Helvetica" charset="0"/>
              </a:rPr>
              <a:t>Falta de página de memória numa thread provoca consulta no disco (Swap), que utiliza chamada de sistema com bloqueio, bloqueando o processo inteiro.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2000">
                <a:latin typeface="Helvetica" charset="0"/>
              </a:rPr>
              <a:t>Thread só pára voluntariamente (não há interrupções de relógio dentro de um processo, somente no kernel).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2000">
                <a:latin typeface="Helvetica" charset="0"/>
              </a:rPr>
              <a:t>Não é possível rodar threads em paralelo em sistemas multiprocessador.</a:t>
            </a:r>
          </a:p>
          <a:p>
            <a:pPr marL="342900" indent="-342900">
              <a:spcBef>
                <a:spcPct val="50000"/>
              </a:spcBef>
            </a:pPr>
            <a:endParaRPr lang="pt-BR" sz="2000">
              <a:latin typeface="Helvetica" charset="0"/>
            </a:endParaRP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755650" y="6207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4000">
                <a:solidFill>
                  <a:schemeClr val="tx2"/>
                </a:solidFill>
                <a:latin typeface="Arial" pitchFamily="34" charset="0"/>
              </a:rPr>
              <a:t>Threads no Espaço do Usuário - PROBLEMAS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0" y="4149080"/>
            <a:ext cx="91440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pt-BR" sz="1800" dirty="0">
                <a:latin typeface="Helvetica" charset="0"/>
              </a:rPr>
              <a:t>Um pacote de threads manipulado pelo </a:t>
            </a:r>
            <a:r>
              <a:rPr lang="pt-BR" sz="1800" dirty="0" err="1">
                <a:latin typeface="Helvetica" charset="0"/>
              </a:rPr>
              <a:t>Kernel</a:t>
            </a:r>
            <a:endParaRPr lang="pt-BR" sz="1800" dirty="0">
              <a:latin typeface="Helvetica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Arial" pitchFamily="34" charset="0"/>
              </a:rPr>
              <a:t>Custo maior de criar, destruir e</a:t>
            </a:r>
            <a:r>
              <a:rPr lang="pt-BR" sz="1800" dirty="0">
                <a:latin typeface="Helvetica" charset="0"/>
              </a:rPr>
              <a:t> bloquear threads, implementadas como Chamadas de Sistema (consome mais tempo que o </a:t>
            </a:r>
            <a:r>
              <a:rPr lang="pt-BR" sz="1800" dirty="0" err="1">
                <a:latin typeface="Helvetica" charset="0"/>
              </a:rPr>
              <a:t>runtime</a:t>
            </a:r>
            <a:r>
              <a:rPr lang="pt-BR" sz="1800" dirty="0">
                <a:latin typeface="Helvetica" charset="0"/>
              </a:rPr>
              <a:t> do processo usuário).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Se a Thread faz chamadas de sistema que bloqueia, </a:t>
            </a:r>
            <a:r>
              <a:rPr lang="pt-BR" sz="1800" dirty="0" err="1">
                <a:latin typeface="Helvetica" charset="0"/>
              </a:rPr>
              <a:t>kernel</a:t>
            </a:r>
            <a:r>
              <a:rPr lang="pt-BR" sz="1800" dirty="0">
                <a:latin typeface="Helvetica" charset="0"/>
              </a:rPr>
              <a:t> carrega outra thread.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Possível rodar threads em paralelo em sistemas </a:t>
            </a:r>
            <a:r>
              <a:rPr lang="pt-BR" sz="1800" dirty="0" err="1">
                <a:latin typeface="Helvetica" charset="0"/>
              </a:rPr>
              <a:t>multiprocessados</a:t>
            </a:r>
            <a:r>
              <a:rPr lang="pt-BR" sz="1800" dirty="0">
                <a:latin typeface="Helvetica" charset="0"/>
              </a:rPr>
              <a:t>.</a:t>
            </a:r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1341438"/>
            <a:ext cx="2664891" cy="278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188913"/>
            <a:ext cx="828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200">
                <a:solidFill>
                  <a:schemeClr val="tx2"/>
                </a:solidFill>
                <a:latin typeface="Arial" pitchFamily="34" charset="0"/>
              </a:rPr>
              <a:t>Implementando Threads no Espaço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0" y="4581128"/>
            <a:ext cx="89138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pt-BR" sz="1800" dirty="0" err="1">
                <a:latin typeface="Helvetica" charset="0"/>
              </a:rPr>
              <a:t>Multiplexando</a:t>
            </a:r>
            <a:r>
              <a:rPr lang="pt-BR" sz="1800" dirty="0">
                <a:latin typeface="Helvetica" charset="0"/>
              </a:rPr>
              <a:t> Threads Usuário sobre Threads de </a:t>
            </a:r>
            <a:r>
              <a:rPr lang="pt-BR" sz="1800" dirty="0" err="1">
                <a:latin typeface="Helvetica" charset="0"/>
              </a:rPr>
              <a:t>Kernel</a:t>
            </a:r>
            <a:endParaRPr lang="pt-BR" sz="1800" dirty="0">
              <a:latin typeface="Helvetica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É utilizado supervisor </a:t>
            </a:r>
            <a:r>
              <a:rPr lang="pt-BR" sz="1800" dirty="0" err="1">
                <a:latin typeface="Helvetica" charset="0"/>
              </a:rPr>
              <a:t>runtime</a:t>
            </a:r>
            <a:r>
              <a:rPr lang="pt-BR" sz="1800" dirty="0">
                <a:latin typeface="Helvetica" charset="0"/>
              </a:rPr>
              <a:t> local para threads </a:t>
            </a:r>
            <a:r>
              <a:rPr lang="pt-BR" sz="1800" dirty="0">
                <a:latin typeface="Arial" pitchFamily="34" charset="0"/>
              </a:rPr>
              <a:t>do processo (eficiência)</a:t>
            </a:r>
            <a:endParaRPr lang="pt-BR" sz="1800" dirty="0">
              <a:latin typeface="Helvetica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pt-BR" sz="1800" dirty="0">
                <a:latin typeface="Helvetica" charset="0"/>
              </a:rPr>
              <a:t>Threads que bloqueiam são controladas pelo </a:t>
            </a:r>
            <a:r>
              <a:rPr lang="pt-BR" sz="1800" dirty="0" err="1">
                <a:latin typeface="Helvetica" charset="0"/>
              </a:rPr>
              <a:t>Kernel</a:t>
            </a:r>
            <a:r>
              <a:rPr lang="pt-BR" sz="1800" dirty="0">
                <a:latin typeface="Helvetica" charset="0"/>
              </a:rPr>
              <a:t> (bloqueia processo), </a:t>
            </a:r>
            <a:r>
              <a:rPr lang="pt-BR" sz="1800" dirty="0" err="1">
                <a:latin typeface="Helvetica" charset="0"/>
              </a:rPr>
              <a:t>kernel</a:t>
            </a:r>
            <a:r>
              <a:rPr lang="pt-BR" sz="1800" dirty="0">
                <a:latin typeface="Helvetica" charset="0"/>
              </a:rPr>
              <a:t> pode executar outras threads de outros processos</a:t>
            </a:r>
            <a:r>
              <a:rPr lang="pt-BR" sz="1800" dirty="0">
                <a:solidFill>
                  <a:srgbClr val="3333CD"/>
                </a:solidFill>
                <a:latin typeface="Helvetica" charset="0"/>
              </a:rPr>
              <a:t>.</a:t>
            </a:r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1557339"/>
            <a:ext cx="5255865" cy="2841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23850" y="188913"/>
            <a:ext cx="828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200">
                <a:solidFill>
                  <a:schemeClr val="tx2"/>
                </a:solidFill>
                <a:latin typeface="Arial" pitchFamily="34" charset="0"/>
              </a:rPr>
              <a:t>Threads Implementações Híbridas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0" y="4221088"/>
            <a:ext cx="89138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pt-BR" sz="1800" dirty="0">
                <a:latin typeface="Helvetica" charset="0"/>
              </a:rPr>
              <a:t>Web Server com criação de novo thread (</a:t>
            </a:r>
            <a:r>
              <a:rPr lang="pt-BR" sz="1800" dirty="0" err="1">
                <a:latin typeface="Helvetica" charset="0"/>
              </a:rPr>
              <a:t>kernel</a:t>
            </a:r>
            <a:r>
              <a:rPr lang="pt-BR" sz="1800" dirty="0">
                <a:latin typeface="Helvetica" charset="0"/>
              </a:rPr>
              <a:t>) ao chegar uma mensagem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pt-BR" sz="1800" dirty="0">
                <a:latin typeface="Helvetica" charset="0"/>
              </a:rPr>
              <a:t>antes da mensagem chegar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pt-BR" sz="1800" dirty="0">
                <a:latin typeface="Helvetica" charset="0"/>
              </a:rPr>
              <a:t>Depois da mensagem chegar</a:t>
            </a:r>
          </a:p>
          <a:p>
            <a:pPr marL="342900" indent="-342900">
              <a:spcBef>
                <a:spcPct val="50000"/>
              </a:spcBef>
            </a:pPr>
            <a:r>
              <a:rPr lang="pt-BR" sz="1800" dirty="0">
                <a:latin typeface="Helvetica" charset="0"/>
              </a:rPr>
              <a:t>Problema se forem criadas mais threads do que o sistema suporta.</a:t>
            </a:r>
          </a:p>
          <a:p>
            <a:pPr marL="342900" indent="-342900">
              <a:spcBef>
                <a:spcPct val="50000"/>
              </a:spcBef>
            </a:pPr>
            <a:r>
              <a:rPr lang="pt-BR" sz="1800" dirty="0">
                <a:latin typeface="Helvetica" charset="0"/>
              </a:rPr>
              <a:t>Opção utilizar Threads Pool, limita o número de threads criadas de acordo com a situação do sistema.</a:t>
            </a: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395288" y="0"/>
            <a:ext cx="8280400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0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40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200" dirty="0">
                <a:solidFill>
                  <a:schemeClr val="tx2"/>
                </a:solidFill>
                <a:latin typeface="Arial" pitchFamily="34" charset="0"/>
              </a:rPr>
              <a:t>Threads </a:t>
            </a:r>
            <a:r>
              <a:rPr lang="pt-BR" sz="3200" dirty="0" err="1">
                <a:solidFill>
                  <a:schemeClr val="tx2"/>
                </a:solidFill>
                <a:latin typeface="Arial" pitchFamily="34" charset="0"/>
              </a:rPr>
              <a:t>Pop-Up</a:t>
            </a:r>
            <a:endParaRPr lang="pt-BR" sz="3200" dirty="0">
              <a:solidFill>
                <a:schemeClr val="tx2"/>
              </a:solidFill>
              <a:latin typeface="Arial" pitchFamily="34" charset="0"/>
            </a:endParaRPr>
          </a:p>
        </p:txBody>
      </p:sp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1187451" y="1196975"/>
          <a:ext cx="6696918" cy="309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6" name="Bitmap Image" r:id="rId4" imgW="6114286" imgH="3685714" progId="PBrush">
                  <p:embed/>
                </p:oleObj>
              </mc:Choice>
              <mc:Fallback>
                <p:oleObj name="Bitmap Image" r:id="rId4" imgW="6114286" imgH="3685714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1" y="1196975"/>
                        <a:ext cx="6696918" cy="3091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r>
              <a:rPr lang="pt-BR" sz="3600" dirty="0">
                <a:latin typeface="Arial" pitchFamily="34" charset="0"/>
              </a:rPr>
              <a:t>Sistemas Operacionais</a:t>
            </a:r>
            <a:br>
              <a:rPr lang="pt-BR" sz="36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Escalonamento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r>
              <a:rPr lang="pt-BR" sz="2800" dirty="0">
                <a:latin typeface="Arial" pitchFamily="34" charset="0"/>
              </a:rPr>
              <a:t>Quando um SO permite </a:t>
            </a:r>
            <a:r>
              <a:rPr lang="pt-BR" sz="2800" dirty="0" err="1" smtClean="0">
                <a:latin typeface="Arial" pitchFamily="34" charset="0"/>
              </a:rPr>
              <a:t>multiprocessamento</a:t>
            </a:r>
            <a:r>
              <a:rPr lang="pt-BR" sz="2800" dirty="0">
                <a:latin typeface="Arial" pitchFamily="34" charset="0"/>
              </a:rPr>
              <a:t>.</a:t>
            </a:r>
          </a:p>
          <a:p>
            <a:pPr lvl="1"/>
            <a:r>
              <a:rPr lang="pt-BR" sz="2400" dirty="0">
                <a:latin typeface="Arial" pitchFamily="34" charset="0"/>
              </a:rPr>
              <a:t>Vários processos competem pela CPU.</a:t>
            </a:r>
          </a:p>
          <a:p>
            <a:pPr lvl="1"/>
            <a:r>
              <a:rPr lang="pt-BR" sz="2400" dirty="0">
                <a:latin typeface="Arial" pitchFamily="34" charset="0"/>
              </a:rPr>
              <a:t>Ocorre quando mais de um processo encontra-se no estado de pronto.</a:t>
            </a:r>
          </a:p>
          <a:p>
            <a:r>
              <a:rPr lang="pt-BR" sz="2800" dirty="0">
                <a:latin typeface="Arial" pitchFamily="34" charset="0"/>
              </a:rPr>
              <a:t>A escolha de qual processo utilizará a CPU é feita pelo ESCALONADOR. </a:t>
            </a:r>
          </a:p>
          <a:p>
            <a:pPr lvl="1"/>
            <a:endParaRPr lang="pt-BR" sz="2400" dirty="0">
              <a:latin typeface="Arial" pitchFamily="34" charset="0"/>
            </a:endParaRPr>
          </a:p>
          <a:p>
            <a:endParaRPr lang="pt-BR" sz="2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r>
              <a:rPr lang="pt-BR" sz="3600" dirty="0">
                <a:latin typeface="Arial" pitchFamily="34" charset="0"/>
              </a:rPr>
              <a:t>Sistemas Operacionais</a:t>
            </a:r>
            <a:br>
              <a:rPr lang="pt-BR" sz="36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Escalonamento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ESCALONADOR é a parte do SO que controla a multiprogramação.</a:t>
            </a:r>
          </a:p>
          <a:p>
            <a:pPr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Compartilhando a CPU entre vários processos, o ESCALONADOR torna o sistema mais produtivo, evitando períodos inativos da CPU.</a:t>
            </a:r>
          </a:p>
          <a:p>
            <a:pPr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ESCALONADOR utiliza um algoritmo de escalonamento para selecionar qual processo vai ocupar a CPU.</a:t>
            </a:r>
          </a:p>
          <a:p>
            <a:pPr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Todos os recursos de um computador são escalonados, porém o Escalonamento da CPU é o mais importante.</a:t>
            </a:r>
          </a:p>
          <a:p>
            <a:pPr>
              <a:lnSpc>
                <a:spcPct val="90000"/>
              </a:lnSpc>
            </a:pPr>
            <a:endParaRPr lang="pt-BR" sz="24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412776"/>
          </a:xfrm>
        </p:spPr>
        <p:txBody>
          <a:bodyPr/>
          <a:lstStyle/>
          <a:p>
            <a:r>
              <a:rPr lang="pt-BR" sz="3600" dirty="0">
                <a:latin typeface="Arial" pitchFamily="34" charset="0"/>
              </a:rPr>
              <a:t>Sistemas Operacionais</a:t>
            </a:r>
            <a:br>
              <a:rPr lang="pt-BR" sz="36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Escalonamento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789041"/>
            <a:ext cx="9144000" cy="3068960"/>
          </a:xfrm>
        </p:spPr>
        <p:txBody>
          <a:bodyPr/>
          <a:lstStyle/>
          <a:p>
            <a:pPr marL="457200" indent="-457200"/>
            <a:r>
              <a:rPr lang="pt-BR" sz="2400" dirty="0">
                <a:latin typeface="Arial" pitchFamily="34" charset="0"/>
              </a:rPr>
              <a:t>Surtos de uso da CPU alternando com períodos de espera por E/S:</a:t>
            </a:r>
          </a:p>
          <a:p>
            <a:pPr marL="838200" lvl="1" indent="-381000">
              <a:buFontTx/>
              <a:buAutoNum type="alphaLcParenR"/>
            </a:pPr>
            <a:r>
              <a:rPr lang="pt-BR" sz="2000" dirty="0">
                <a:latin typeface="Arial" pitchFamily="34" charset="0"/>
              </a:rPr>
              <a:t>Processo atrelado à CPU: utiliza longos períodos de computação na CPU e períodos esporádicos de E/S.</a:t>
            </a:r>
          </a:p>
          <a:p>
            <a:pPr marL="838200" lvl="1" indent="-381000">
              <a:buFontTx/>
              <a:buAutoNum type="alphaLcParenR"/>
            </a:pPr>
            <a:r>
              <a:rPr lang="pt-BR" sz="2000" dirty="0">
                <a:latin typeface="Arial" pitchFamily="34" charset="0"/>
              </a:rPr>
              <a:t>Processo atrelado à E/S: utiliza curtos períodos de computação na CPU e períodos constantes de E/S.</a:t>
            </a:r>
          </a:p>
          <a:p>
            <a:pPr marL="838200" lvl="1" indent="-381000"/>
            <a:r>
              <a:rPr lang="pt-BR" sz="2000" dirty="0">
                <a:latin typeface="Arial" pitchFamily="34" charset="0"/>
              </a:rPr>
              <a:t>Deve-ser ter especial preocupação na ocupação dos recursos de E/S (lentos) para manter performance do sistema.</a:t>
            </a:r>
          </a:p>
        </p:txBody>
      </p:sp>
      <p:pic>
        <p:nvPicPr>
          <p:cNvPr id="2682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59632" y="1196752"/>
            <a:ext cx="6553348" cy="254049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52736"/>
            <a:ext cx="8172400" cy="279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611188" y="0"/>
            <a:ext cx="7772400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36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Modelo de Processo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0" y="3717032"/>
            <a:ext cx="9144000" cy="28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 </a:t>
            </a:r>
            <a:r>
              <a:rPr lang="pt-BR" dirty="0" err="1">
                <a:latin typeface="Arial" pitchFamily="34" charset="0"/>
              </a:rPr>
              <a:t>Multiprogramação</a:t>
            </a:r>
            <a:r>
              <a:rPr lang="pt-BR" dirty="0">
                <a:latin typeface="Arial" pitchFamily="34" charset="0"/>
              </a:rPr>
              <a:t> de 4 programas.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 Modelo conceitual de 4 processos independentes e seqüenciais.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 Somente um programa está ativo em qualquer instante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 CPU tem PC físico, cada programa tem PC virtual que é carregado quando processo está na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556792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Quando Escalonar?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989138"/>
            <a:ext cx="8785225" cy="4679950"/>
          </a:xfrm>
        </p:spPr>
        <p:txBody>
          <a:bodyPr/>
          <a:lstStyle/>
          <a:p>
            <a:r>
              <a:rPr lang="pt-BR">
                <a:latin typeface="Arial" pitchFamily="34" charset="0"/>
              </a:rPr>
              <a:t>As decisões de Escalonamento ocorrem:</a:t>
            </a:r>
          </a:p>
          <a:p>
            <a:pPr lvl="1"/>
            <a:r>
              <a:rPr lang="pt-BR" sz="2400">
                <a:latin typeface="Arial" pitchFamily="34" charset="0"/>
              </a:rPr>
              <a:t>Quando um novo processo é criado. Qual será executado o Pai ou o Filho.</a:t>
            </a:r>
          </a:p>
          <a:p>
            <a:pPr lvl="1"/>
            <a:r>
              <a:rPr lang="pt-BR" sz="2400">
                <a:latin typeface="Arial" pitchFamily="34" charset="0"/>
              </a:rPr>
              <a:t>Quando do Término de um processo. Outro processo deve ser escolhido para execução.</a:t>
            </a:r>
          </a:p>
          <a:p>
            <a:pPr lvl="1"/>
            <a:r>
              <a:rPr lang="pt-BR" sz="2400">
                <a:latin typeface="Arial" pitchFamily="34" charset="0"/>
              </a:rPr>
              <a:t>Quando um processo é bloqueado para uma operação de E/S.</a:t>
            </a:r>
          </a:p>
          <a:p>
            <a:pPr lvl="1"/>
            <a:r>
              <a:rPr lang="pt-BR" sz="2400">
                <a:latin typeface="Arial" pitchFamily="34" charset="0"/>
              </a:rPr>
              <a:t>Quando da existência de uma interrupção (ex: E/S).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412776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Escalonador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4968875"/>
          </a:xfrm>
        </p:spPr>
        <p:txBody>
          <a:bodyPr/>
          <a:lstStyle/>
          <a:p>
            <a:r>
              <a:rPr lang="pt-BR" sz="2800" dirty="0">
                <a:latin typeface="Arial" pitchFamily="34" charset="0"/>
              </a:rPr>
              <a:t>Os algoritmos de escalonamento podem ser divididos em DUAS categorias quando ao MODO de tratamento de Interrupções.</a:t>
            </a:r>
          </a:p>
          <a:p>
            <a:r>
              <a:rPr lang="pt-BR" sz="2800" dirty="0">
                <a:latin typeface="Arial" pitchFamily="34" charset="0"/>
              </a:rPr>
              <a:t>Não </a:t>
            </a:r>
            <a:r>
              <a:rPr lang="pt-BR" sz="2800" dirty="0" err="1">
                <a:latin typeface="Arial" pitchFamily="34" charset="0"/>
              </a:rPr>
              <a:t>Preemptivo</a:t>
            </a:r>
            <a:r>
              <a:rPr lang="pt-BR" sz="2800" dirty="0">
                <a:latin typeface="Arial" pitchFamily="34" charset="0"/>
              </a:rPr>
              <a:t>.</a:t>
            </a:r>
          </a:p>
          <a:p>
            <a:pPr lvl="1"/>
            <a:r>
              <a:rPr lang="pt-BR" sz="2400" dirty="0">
                <a:latin typeface="Arial" pitchFamily="34" charset="0"/>
              </a:rPr>
              <a:t>seleciona e mantém um processo na CPU até que este finalize o processamento, bloqueie (E/S) ou voluntariamente libere a CPU.</a:t>
            </a:r>
          </a:p>
          <a:p>
            <a:r>
              <a:rPr lang="pt-BR" sz="2800" dirty="0">
                <a:latin typeface="Arial" pitchFamily="34" charset="0"/>
              </a:rPr>
              <a:t>Escalonamento </a:t>
            </a:r>
            <a:r>
              <a:rPr lang="pt-BR" sz="2800" dirty="0" err="1">
                <a:latin typeface="Arial" pitchFamily="34" charset="0"/>
              </a:rPr>
              <a:t>Preemptivo</a:t>
            </a:r>
            <a:r>
              <a:rPr lang="pt-BR" sz="2800" dirty="0">
                <a:latin typeface="Arial" pitchFamily="34" charset="0"/>
              </a:rPr>
              <a:t>.</a:t>
            </a:r>
          </a:p>
          <a:p>
            <a:pPr lvl="1"/>
            <a:r>
              <a:rPr lang="pt-BR" sz="2400" dirty="0">
                <a:latin typeface="Arial" pitchFamily="34" charset="0"/>
              </a:rPr>
              <a:t>seleciona e mantém um processo na CPU por um tempo pré-determinado de acordo com um mecanismo de interrupção por relógio.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484784"/>
          </a:xfrm>
        </p:spPr>
        <p:txBody>
          <a:bodyPr/>
          <a:lstStyle/>
          <a:p>
            <a:r>
              <a:rPr lang="pt-BR" sz="3600" dirty="0">
                <a:latin typeface="Arial" pitchFamily="34" charset="0"/>
              </a:rPr>
              <a:t>Sistemas Operacionais</a:t>
            </a:r>
            <a:br>
              <a:rPr lang="pt-BR" sz="3600" dirty="0">
                <a:latin typeface="Arial" pitchFamily="34" charset="0"/>
              </a:rPr>
            </a:br>
            <a:r>
              <a:rPr lang="pt-BR" sz="3600" dirty="0">
                <a:latin typeface="Arial" pitchFamily="34" charset="0"/>
              </a:rPr>
              <a:t>Categorias de Escalonamento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>
                <a:latin typeface="Arial" pitchFamily="34" charset="0"/>
              </a:rPr>
              <a:t>Em Lote:</a:t>
            </a:r>
          </a:p>
          <a:p>
            <a:pPr lvl="1"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sem usuários interagindo com o sistema.</a:t>
            </a:r>
          </a:p>
          <a:p>
            <a:pPr lvl="1"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em geral algoritmos não-preemptivos ou preemptivos com longos intervalos de tempo para cada processo. Quanto menos trocas de contexto, melhor.</a:t>
            </a:r>
          </a:p>
          <a:p>
            <a:pPr>
              <a:lnSpc>
                <a:spcPct val="90000"/>
              </a:lnSpc>
            </a:pPr>
            <a:r>
              <a:rPr lang="pt-BR" sz="2800">
                <a:latin typeface="Arial" pitchFamily="34" charset="0"/>
              </a:rPr>
              <a:t>Interativo:</a:t>
            </a:r>
          </a:p>
          <a:p>
            <a:pPr lvl="1"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usuários interagindo com sistema.</a:t>
            </a:r>
          </a:p>
          <a:p>
            <a:pPr lvl="1"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preempção é essencial - roda programas não cooperativos que podem ser maliciosos.</a:t>
            </a:r>
          </a:p>
          <a:p>
            <a:pPr>
              <a:lnSpc>
                <a:spcPct val="90000"/>
              </a:lnSpc>
            </a:pPr>
            <a:r>
              <a:rPr lang="pt-BR" sz="2800">
                <a:latin typeface="Arial" pitchFamily="34" charset="0"/>
              </a:rPr>
              <a:t>Tempo Real:</a:t>
            </a:r>
          </a:p>
          <a:p>
            <a:pPr lvl="1"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preempção pode ser desnecessária.</a:t>
            </a:r>
          </a:p>
          <a:p>
            <a:pPr lvl="1">
              <a:lnSpc>
                <a:spcPct val="90000"/>
              </a:lnSpc>
            </a:pPr>
            <a:r>
              <a:rPr lang="pt-BR" sz="2400">
                <a:latin typeface="Arial" pitchFamily="34" charset="0"/>
              </a:rPr>
              <a:t>executam apenas programas cooperativos que visam progresso da aplicação o mais rápido possível.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1484784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4000" dirty="0" err="1">
                <a:latin typeface="Arial" pitchFamily="34" charset="0"/>
              </a:rPr>
              <a:t>Obj</a:t>
            </a:r>
            <a:r>
              <a:rPr lang="pt-BR" sz="4000" dirty="0">
                <a:latin typeface="Arial" pitchFamily="34" charset="0"/>
              </a:rPr>
              <a:t>. do Alg. de Escalonamento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964612" cy="55895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400" dirty="0">
                <a:latin typeface="Arial" pitchFamily="34" charset="0"/>
              </a:rPr>
              <a:t>Todos os Sistemas</a:t>
            </a:r>
          </a:p>
          <a:p>
            <a:pPr lvl="1">
              <a:lnSpc>
                <a:spcPct val="80000"/>
              </a:lnSpc>
            </a:pPr>
            <a:r>
              <a:rPr lang="pt-BR" sz="1600" b="1" dirty="0">
                <a:latin typeface="Arial" pitchFamily="34" charset="0"/>
              </a:rPr>
              <a:t>Justiça</a:t>
            </a:r>
            <a:r>
              <a:rPr lang="pt-BR" sz="1600" dirty="0">
                <a:latin typeface="Arial" pitchFamily="34" charset="0"/>
              </a:rPr>
              <a:t> – dar a cada processo uma fração justa e merecida do tempo da CPU.</a:t>
            </a:r>
          </a:p>
          <a:p>
            <a:pPr lvl="1">
              <a:lnSpc>
                <a:spcPct val="80000"/>
              </a:lnSpc>
            </a:pPr>
            <a:r>
              <a:rPr lang="pt-BR" sz="1600" b="1" dirty="0">
                <a:latin typeface="Arial" pitchFamily="34" charset="0"/>
              </a:rPr>
              <a:t>Aplicação da política</a:t>
            </a:r>
            <a:r>
              <a:rPr lang="pt-BR" sz="1600" dirty="0">
                <a:latin typeface="Arial" pitchFamily="34" charset="0"/>
              </a:rPr>
              <a:t> – verificar se a política estabelecida para cada processo é cumprida.</a:t>
            </a:r>
          </a:p>
          <a:p>
            <a:pPr lvl="1">
              <a:lnSpc>
                <a:spcPct val="80000"/>
              </a:lnSpc>
            </a:pPr>
            <a:r>
              <a:rPr lang="pt-BR" sz="1600" b="1" dirty="0">
                <a:latin typeface="Arial" pitchFamily="34" charset="0"/>
              </a:rPr>
              <a:t>Equilíbrio</a:t>
            </a:r>
            <a:r>
              <a:rPr lang="pt-BR" sz="1600" dirty="0">
                <a:latin typeface="Arial" pitchFamily="34" charset="0"/>
              </a:rPr>
              <a:t> – manter ocupadas todas as partes do sistema o maior tempo possível. Alternar entre processos que usam muita CPU e processos que usam muito E/S. </a:t>
            </a:r>
          </a:p>
          <a:p>
            <a:pPr>
              <a:lnSpc>
                <a:spcPct val="80000"/>
              </a:lnSpc>
            </a:pPr>
            <a:r>
              <a:rPr lang="pt-BR" sz="2400" dirty="0">
                <a:latin typeface="Arial" pitchFamily="34" charset="0"/>
              </a:rPr>
              <a:t>Sistemas em Lote</a:t>
            </a:r>
          </a:p>
          <a:p>
            <a:pPr lvl="1">
              <a:lnSpc>
                <a:spcPct val="80000"/>
              </a:lnSpc>
            </a:pPr>
            <a:r>
              <a:rPr lang="pt-BR" sz="1600" b="1" dirty="0">
                <a:latin typeface="Arial" pitchFamily="34" charset="0"/>
              </a:rPr>
              <a:t>Vazão (</a:t>
            </a:r>
            <a:r>
              <a:rPr lang="pt-BR" sz="1600" b="1" dirty="0" err="1">
                <a:latin typeface="Arial" pitchFamily="34" charset="0"/>
              </a:rPr>
              <a:t>throughput</a:t>
            </a:r>
            <a:r>
              <a:rPr lang="pt-BR" sz="1600" b="1" dirty="0">
                <a:latin typeface="Arial" pitchFamily="34" charset="0"/>
              </a:rPr>
              <a:t>)</a:t>
            </a:r>
            <a:r>
              <a:rPr lang="pt-BR" sz="1600" dirty="0">
                <a:latin typeface="Arial" pitchFamily="34" charset="0"/>
              </a:rPr>
              <a:t> – maximizar número de </a:t>
            </a:r>
            <a:r>
              <a:rPr lang="pt-BR" sz="1600" dirty="0" err="1">
                <a:latin typeface="Arial" pitchFamily="34" charset="0"/>
              </a:rPr>
              <a:t>jobs</a:t>
            </a:r>
            <a:r>
              <a:rPr lang="pt-BR" sz="1600" dirty="0">
                <a:latin typeface="Arial" pitchFamily="34" charset="0"/>
              </a:rPr>
              <a:t> por hora.</a:t>
            </a:r>
          </a:p>
          <a:p>
            <a:pPr lvl="1">
              <a:lnSpc>
                <a:spcPct val="80000"/>
              </a:lnSpc>
            </a:pPr>
            <a:r>
              <a:rPr lang="pt-BR" sz="1600" b="1" dirty="0">
                <a:latin typeface="Arial" pitchFamily="34" charset="0"/>
              </a:rPr>
              <a:t>Tempo de retorno</a:t>
            </a:r>
            <a:r>
              <a:rPr lang="pt-BR" sz="1600" dirty="0">
                <a:latin typeface="Arial" pitchFamily="34" charset="0"/>
              </a:rPr>
              <a:t> – minimizar tempo entre início e término de um </a:t>
            </a:r>
            <a:r>
              <a:rPr lang="pt-BR" sz="1600" dirty="0" err="1">
                <a:latin typeface="Arial" pitchFamily="34" charset="0"/>
              </a:rPr>
              <a:t>job</a:t>
            </a:r>
            <a:r>
              <a:rPr lang="pt-BR" sz="1600" dirty="0">
                <a:latin typeface="Arial" pitchFamily="34" charset="0"/>
              </a:rPr>
              <a:t>. Equilibrar o tempo de retorno para </a:t>
            </a:r>
            <a:r>
              <a:rPr lang="pt-BR" sz="1600" dirty="0" err="1">
                <a:latin typeface="Arial" pitchFamily="34" charset="0"/>
              </a:rPr>
              <a:t>jobs</a:t>
            </a:r>
            <a:r>
              <a:rPr lang="pt-BR" sz="1600" dirty="0">
                <a:latin typeface="Arial" pitchFamily="34" charset="0"/>
              </a:rPr>
              <a:t> pequenos e grandes.</a:t>
            </a:r>
          </a:p>
          <a:p>
            <a:pPr lvl="1">
              <a:lnSpc>
                <a:spcPct val="80000"/>
              </a:lnSpc>
            </a:pPr>
            <a:r>
              <a:rPr lang="pt-BR" sz="1600" b="1" dirty="0">
                <a:latin typeface="Arial" pitchFamily="34" charset="0"/>
              </a:rPr>
              <a:t>Uso de CPU</a:t>
            </a:r>
            <a:r>
              <a:rPr lang="pt-BR" sz="1600" dirty="0">
                <a:latin typeface="Arial" pitchFamily="34" charset="0"/>
              </a:rPr>
              <a:t> – manter CPU ocupada o tempo todo.</a:t>
            </a:r>
          </a:p>
          <a:p>
            <a:pPr>
              <a:lnSpc>
                <a:spcPct val="80000"/>
              </a:lnSpc>
            </a:pPr>
            <a:r>
              <a:rPr lang="pt-BR" sz="2400" dirty="0">
                <a:latin typeface="Arial" pitchFamily="34" charset="0"/>
              </a:rPr>
              <a:t>Sistemas Interativos</a:t>
            </a:r>
          </a:p>
          <a:p>
            <a:pPr lvl="1">
              <a:lnSpc>
                <a:spcPct val="80000"/>
              </a:lnSpc>
            </a:pPr>
            <a:r>
              <a:rPr lang="pt-BR" sz="1600" b="1" dirty="0">
                <a:latin typeface="Arial" pitchFamily="34" charset="0"/>
              </a:rPr>
              <a:t>Tempo de resposta</a:t>
            </a:r>
            <a:r>
              <a:rPr lang="pt-BR" sz="1600" dirty="0">
                <a:latin typeface="Arial" pitchFamily="34" charset="0"/>
              </a:rPr>
              <a:t> – responder rapidamente a requisições dos processos responsáveis por comandos de usuários em precedência a processo rodando em background.</a:t>
            </a:r>
          </a:p>
          <a:p>
            <a:pPr lvl="1">
              <a:lnSpc>
                <a:spcPct val="80000"/>
              </a:lnSpc>
            </a:pPr>
            <a:r>
              <a:rPr lang="pt-BR" sz="1600" b="1" dirty="0">
                <a:latin typeface="Arial" pitchFamily="34" charset="0"/>
              </a:rPr>
              <a:t>Proporcionalidade</a:t>
            </a:r>
            <a:r>
              <a:rPr lang="pt-BR" sz="1600" dirty="0">
                <a:latin typeface="Arial" pitchFamily="34" charset="0"/>
              </a:rPr>
              <a:t> – satisfazer às diferentes expectativas dos usuários, abrir um arquivo demora mais do que fechá-lo.</a:t>
            </a:r>
          </a:p>
          <a:p>
            <a:pPr>
              <a:lnSpc>
                <a:spcPct val="80000"/>
              </a:lnSpc>
            </a:pPr>
            <a:r>
              <a:rPr lang="pt-BR" sz="2400" dirty="0">
                <a:latin typeface="Arial" pitchFamily="34" charset="0"/>
              </a:rPr>
              <a:t>Sistemas de Tempo Real</a:t>
            </a:r>
          </a:p>
          <a:p>
            <a:pPr lvl="1">
              <a:lnSpc>
                <a:spcPct val="80000"/>
              </a:lnSpc>
            </a:pPr>
            <a:r>
              <a:rPr lang="pt-BR" sz="1600" b="1" dirty="0">
                <a:latin typeface="Arial" pitchFamily="34" charset="0"/>
              </a:rPr>
              <a:t>Cumprimento de prazos para cada tarefa</a:t>
            </a:r>
            <a:r>
              <a:rPr lang="pt-BR" sz="1600" dirty="0">
                <a:latin typeface="Arial" pitchFamily="34" charset="0"/>
              </a:rPr>
              <a:t> – evitar perda de dados (o TEMPO é crítico).</a:t>
            </a:r>
          </a:p>
          <a:p>
            <a:pPr lvl="1">
              <a:lnSpc>
                <a:spcPct val="80000"/>
              </a:lnSpc>
            </a:pPr>
            <a:r>
              <a:rPr lang="pt-BR" sz="1600" b="1" dirty="0">
                <a:latin typeface="Arial" pitchFamily="34" charset="0"/>
              </a:rPr>
              <a:t>Previsibilidade</a:t>
            </a:r>
            <a:r>
              <a:rPr lang="pt-BR" sz="1600" dirty="0">
                <a:latin typeface="Arial" pitchFamily="34" charset="0"/>
              </a:rPr>
              <a:t> – evitar degradação da qualidade em sistemas multimídia. Ex.: tocador de CD.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484784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Escalonamento- Em LOTE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964612" cy="1873250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Algoritmo FCFS (First Come, First Served)</a:t>
            </a:r>
          </a:p>
          <a:p>
            <a:pPr lvl="1"/>
            <a:r>
              <a:rPr lang="pt-BR" sz="2400">
                <a:latin typeface="Arial" pitchFamily="34" charset="0"/>
              </a:rPr>
              <a:t>o primeiro processo no estado PRONTO é executado na CPU, os demais processos são dispostos numa fila (FIFO).</a:t>
            </a:r>
          </a:p>
          <a:p>
            <a:pPr lvl="1"/>
            <a:r>
              <a:rPr lang="pt-BR" sz="2400">
                <a:latin typeface="Arial" pitchFamily="34" charset="0"/>
              </a:rPr>
              <a:t>FCFS é um algoritmo Não Preemptivo.</a:t>
            </a:r>
            <a:endParaRPr lang="en-US" sz="2400">
              <a:latin typeface="Arial" pitchFamily="34" charset="0"/>
            </a:endParaRPr>
          </a:p>
          <a:p>
            <a:endParaRPr lang="pt-BR" sz="2800">
              <a:latin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7950" y="3406775"/>
            <a:ext cx="5556250" cy="1128713"/>
            <a:chOff x="856" y="2688"/>
            <a:chExt cx="3500" cy="711"/>
          </a:xfrm>
        </p:grpSpPr>
        <p:sp>
          <p:nvSpPr>
            <p:cNvPr id="338950" name="Rectangle 6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1" name="Text Box 7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P</a:t>
              </a:r>
              <a:r>
                <a:rPr lang="pt-BR" sz="1800" baseline="-25000">
                  <a:latin typeface="Helvetica" charset="0"/>
                </a:rPr>
                <a:t>1</a:t>
              </a:r>
              <a:endParaRPr lang="pt-BR" sz="1800">
                <a:latin typeface="Helvetica" charset="0"/>
              </a:endParaRPr>
            </a:p>
          </p:txBody>
        </p:sp>
        <p:sp>
          <p:nvSpPr>
            <p:cNvPr id="338952" name="Text Box 8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P</a:t>
              </a:r>
              <a:r>
                <a:rPr lang="pt-BR" sz="1800" baseline="-25000">
                  <a:latin typeface="Helvetica" charset="0"/>
                </a:rPr>
                <a:t>2</a:t>
              </a:r>
              <a:endParaRPr lang="pt-BR" sz="1800">
                <a:latin typeface="Helvetica" charset="0"/>
              </a:endParaRPr>
            </a:p>
          </p:txBody>
        </p:sp>
        <p:sp>
          <p:nvSpPr>
            <p:cNvPr id="338953" name="Text Box 9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P</a:t>
              </a:r>
              <a:r>
                <a:rPr lang="pt-BR" sz="1800" baseline="-25000">
                  <a:latin typeface="Helvetica" charset="0"/>
                </a:rPr>
                <a:t>3</a:t>
              </a:r>
              <a:endParaRPr lang="pt-BR" sz="1800">
                <a:latin typeface="Helvetica" charset="0"/>
              </a:endParaRPr>
            </a:p>
          </p:txBody>
        </p:sp>
        <p:sp>
          <p:nvSpPr>
            <p:cNvPr id="338954" name="Line 10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7" name="Line 13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8" name="Line 14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60" name="Text Box 16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24</a:t>
              </a:r>
            </a:p>
          </p:txBody>
        </p:sp>
        <p:sp>
          <p:nvSpPr>
            <p:cNvPr id="338961" name="Text Box 17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27</a:t>
              </a:r>
            </a:p>
          </p:txBody>
        </p:sp>
        <p:sp>
          <p:nvSpPr>
            <p:cNvPr id="338962" name="Text Box 18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30</a:t>
              </a:r>
            </a:p>
          </p:txBody>
        </p:sp>
        <p:sp>
          <p:nvSpPr>
            <p:cNvPr id="338963" name="Text Box 19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0</a:t>
              </a:r>
            </a:p>
          </p:txBody>
        </p:sp>
      </p:grpSp>
      <p:sp>
        <p:nvSpPr>
          <p:cNvPr id="338964" name="Rectangle 20"/>
          <p:cNvSpPr>
            <a:spLocks noChangeArrowheads="1"/>
          </p:cNvSpPr>
          <p:nvPr/>
        </p:nvSpPr>
        <p:spPr bwMode="auto">
          <a:xfrm>
            <a:off x="5581650" y="3436938"/>
            <a:ext cx="3670300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pt-BR" sz="1400" b="1">
                <a:solidFill>
                  <a:srgbClr val="000000"/>
                </a:solidFill>
                <a:latin typeface="Helvetica" charset="0"/>
              </a:rPr>
              <a:t>Tempo de Espera: P1=0; P2=24; P3=27</a:t>
            </a:r>
          </a:p>
          <a:p>
            <a: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pt-BR" sz="1400" b="1">
                <a:solidFill>
                  <a:srgbClr val="000000"/>
                </a:solidFill>
                <a:latin typeface="Helvetica" charset="0"/>
              </a:rPr>
              <a:t>Média Tempo Espera: (0 + 24 + 27)/3=17</a:t>
            </a:r>
          </a:p>
        </p:txBody>
      </p:sp>
      <p:sp>
        <p:nvSpPr>
          <p:cNvPr id="338965" name="Rectangle 21"/>
          <p:cNvSpPr>
            <a:spLocks noChangeArrowheads="1"/>
          </p:cNvSpPr>
          <p:nvPr/>
        </p:nvSpPr>
        <p:spPr bwMode="auto">
          <a:xfrm>
            <a:off x="107950" y="5019675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>
                <a:latin typeface="Arial" pitchFamily="34" charset="0"/>
              </a:rPr>
              <a:t>No Algoritmo FCFS, Jobs que usam a CPU por pouco tempo são prejudicados por Jobs que usam a CPU por muito tempo.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484784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Escalonamento- Em LOTE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964612" cy="1873250"/>
          </a:xfrm>
        </p:spPr>
        <p:txBody>
          <a:bodyPr/>
          <a:lstStyle/>
          <a:p>
            <a:r>
              <a:rPr lang="en-US" sz="2400">
                <a:latin typeface="Arial" pitchFamily="34" charset="0"/>
              </a:rPr>
              <a:t>Algoritmo SJF (Short Job First)</a:t>
            </a:r>
          </a:p>
          <a:p>
            <a:pPr lvl="1"/>
            <a:r>
              <a:rPr lang="pt-BR" sz="2000">
                <a:latin typeface="Arial" pitchFamily="34" charset="0"/>
              </a:rPr>
              <a:t>O SJF seleciona a ordem de execução dos processos na CPU de acordo com o tempo de execução de cada processo.</a:t>
            </a:r>
          </a:p>
          <a:p>
            <a:pPr lvl="1"/>
            <a:r>
              <a:rPr lang="pt-BR" sz="2000">
                <a:latin typeface="Arial" pitchFamily="34" charset="0"/>
              </a:rPr>
              <a:t>SJF é um algoritmo Não Preemptivo.</a:t>
            </a:r>
            <a:endParaRPr lang="en-US" sz="2000">
              <a:latin typeface="Arial" pitchFamily="34" charset="0"/>
            </a:endParaRPr>
          </a:p>
          <a:p>
            <a:endParaRPr lang="pt-BR" sz="2400">
              <a:latin typeface="Arial" pitchFamily="34" charset="0"/>
            </a:endParaRPr>
          </a:p>
        </p:txBody>
      </p:sp>
      <p:sp>
        <p:nvSpPr>
          <p:cNvPr id="351252" name="Rectangle 20"/>
          <p:cNvSpPr>
            <a:spLocks noChangeArrowheads="1"/>
          </p:cNvSpPr>
          <p:nvPr/>
        </p:nvSpPr>
        <p:spPr bwMode="auto">
          <a:xfrm>
            <a:off x="107950" y="4581129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dirty="0">
                <a:latin typeface="Arial" pitchFamily="34" charset="0"/>
              </a:rPr>
              <a:t>Algoritmo SJF oferece boa resposta de tempo de espera caso os Jobs sejam carregados ao mesmo tempo no sistema, possibilitando a ordena</a:t>
            </a:r>
            <a:r>
              <a:rPr lang="pt-BR" dirty="0">
                <a:latin typeface="Helvetica"/>
              </a:rPr>
              <a:t>ç</a:t>
            </a:r>
            <a:r>
              <a:rPr lang="pt-BR" dirty="0">
                <a:latin typeface="Arial" pitchFamily="34" charset="0"/>
              </a:rPr>
              <a:t>ão correta da execu</a:t>
            </a:r>
            <a:r>
              <a:rPr lang="pt-BR" dirty="0">
                <a:latin typeface="Helvetica"/>
              </a:rPr>
              <a:t>ç</a:t>
            </a:r>
            <a:r>
              <a:rPr lang="pt-BR" dirty="0">
                <a:latin typeface="Arial" pitchFamily="34" charset="0"/>
              </a:rPr>
              <a:t>ão. Novos Jobs curtos no sistema são prejudicados.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4925" y="3284538"/>
            <a:ext cx="5575300" cy="1128712"/>
            <a:chOff x="852" y="1650"/>
            <a:chExt cx="3512" cy="711"/>
          </a:xfrm>
        </p:grpSpPr>
        <p:sp>
          <p:nvSpPr>
            <p:cNvPr id="351254" name="Rectangle 22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1255" name="Text Box 23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P</a:t>
              </a:r>
              <a:r>
                <a:rPr lang="pt-BR" sz="1800" baseline="-25000">
                  <a:latin typeface="Helvetica" charset="0"/>
                </a:rPr>
                <a:t>1</a:t>
              </a:r>
              <a:endParaRPr lang="pt-BR" sz="1800">
                <a:latin typeface="Helvetica" charset="0"/>
              </a:endParaRPr>
            </a:p>
          </p:txBody>
        </p:sp>
        <p:sp>
          <p:nvSpPr>
            <p:cNvPr id="351256" name="Text Box 24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P</a:t>
              </a:r>
              <a:r>
                <a:rPr lang="pt-BR" sz="1800" baseline="-25000">
                  <a:latin typeface="Helvetica" charset="0"/>
                </a:rPr>
                <a:t>3</a:t>
              </a:r>
              <a:endParaRPr lang="pt-BR" sz="1800">
                <a:latin typeface="Helvetica" charset="0"/>
              </a:endParaRPr>
            </a:p>
          </p:txBody>
        </p:sp>
        <p:sp>
          <p:nvSpPr>
            <p:cNvPr id="351257" name="Text Box 25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P</a:t>
              </a:r>
              <a:r>
                <a:rPr lang="pt-BR" sz="1800" baseline="-25000">
                  <a:latin typeface="Helvetica" charset="0"/>
                </a:rPr>
                <a:t>2</a:t>
              </a:r>
              <a:endParaRPr lang="pt-BR" sz="1800">
                <a:latin typeface="Helvetica" charset="0"/>
              </a:endParaRPr>
            </a:p>
          </p:txBody>
        </p:sp>
        <p:sp>
          <p:nvSpPr>
            <p:cNvPr id="351258" name="Line 26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1260" name="Line 28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1261" name="Line 29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1262" name="Line 30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1263" name="Line 31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1264" name="Text Box 32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6</a:t>
              </a:r>
            </a:p>
          </p:txBody>
        </p:sp>
        <p:sp>
          <p:nvSpPr>
            <p:cNvPr id="351265" name="Text Box 33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3</a:t>
              </a:r>
            </a:p>
          </p:txBody>
        </p:sp>
        <p:sp>
          <p:nvSpPr>
            <p:cNvPr id="351266" name="Text Box 34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30</a:t>
              </a:r>
            </a:p>
          </p:txBody>
        </p:sp>
        <p:sp>
          <p:nvSpPr>
            <p:cNvPr id="351267" name="Text Box 35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0</a:t>
              </a:r>
            </a:p>
          </p:txBody>
        </p:sp>
      </p:grp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5546725" y="3333750"/>
            <a:ext cx="35306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pt-BR" sz="1400" b="1">
                <a:solidFill>
                  <a:srgbClr val="000000"/>
                </a:solidFill>
                <a:latin typeface="Helvetica" charset="0"/>
              </a:rPr>
              <a:t>Tempo de Espera: P1=6;</a:t>
            </a:r>
            <a:r>
              <a:rPr kumimoji="1" lang="pt-BR" sz="1400" b="1" baseline="-25000">
                <a:solidFill>
                  <a:srgbClr val="000000"/>
                </a:solidFill>
                <a:latin typeface="Helvetica" charset="0"/>
              </a:rPr>
              <a:t> </a:t>
            </a:r>
            <a:r>
              <a:rPr kumimoji="1" lang="pt-BR" sz="1400" b="1">
                <a:solidFill>
                  <a:srgbClr val="000000"/>
                </a:solidFill>
                <a:latin typeface="Helvetica" charset="0"/>
              </a:rPr>
              <a:t>P2=0;</a:t>
            </a:r>
            <a:r>
              <a:rPr kumimoji="1" lang="pt-BR" sz="1400" b="1" baseline="-25000">
                <a:solidFill>
                  <a:srgbClr val="000000"/>
                </a:solidFill>
                <a:latin typeface="Helvetica" charset="0"/>
              </a:rPr>
              <a:t> </a:t>
            </a:r>
            <a:r>
              <a:rPr kumimoji="1" lang="pt-BR" sz="1400" b="1">
                <a:solidFill>
                  <a:srgbClr val="000000"/>
                </a:solidFill>
                <a:latin typeface="Helvetica" charset="0"/>
              </a:rPr>
              <a:t>P3=3</a:t>
            </a:r>
          </a:p>
          <a:p>
            <a:pPr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pt-BR" sz="1400" b="1">
                <a:solidFill>
                  <a:srgbClr val="000000"/>
                </a:solidFill>
                <a:latin typeface="Helvetica" charset="0"/>
              </a:rPr>
              <a:t>Média Tempo Espera: (6 + 0 + 3)/3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484784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Escalonamento- Em LOTE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556792"/>
            <a:ext cx="8785225" cy="5112296"/>
          </a:xfrm>
        </p:spPr>
        <p:txBody>
          <a:bodyPr/>
          <a:lstStyle/>
          <a:p>
            <a:r>
              <a:rPr lang="en-US" sz="2800" dirty="0" err="1">
                <a:latin typeface="Arial" pitchFamily="34" charset="0"/>
              </a:rPr>
              <a:t>Algoritmo</a:t>
            </a:r>
            <a:r>
              <a:rPr lang="en-US" sz="2800" dirty="0">
                <a:latin typeface="Arial" pitchFamily="34" charset="0"/>
              </a:rPr>
              <a:t> SRTN (Shortest Remaining Time Next)</a:t>
            </a:r>
          </a:p>
          <a:p>
            <a:endParaRPr lang="en-US" sz="2800" dirty="0">
              <a:latin typeface="Arial" pitchFamily="34" charset="0"/>
            </a:endParaRPr>
          </a:p>
          <a:p>
            <a:r>
              <a:rPr lang="pt-BR" sz="2800" dirty="0">
                <a:latin typeface="Arial" pitchFamily="34" charset="0"/>
              </a:rPr>
              <a:t>Versão do “</a:t>
            </a:r>
            <a:r>
              <a:rPr lang="pt-BR" sz="2800" dirty="0" err="1">
                <a:latin typeface="Arial" pitchFamily="34" charset="0"/>
              </a:rPr>
              <a:t>Job</a:t>
            </a:r>
            <a:r>
              <a:rPr lang="pt-BR" sz="2800" dirty="0">
                <a:latin typeface="Arial" pitchFamily="34" charset="0"/>
              </a:rPr>
              <a:t> Mais Curto Primeiro” com preempção.</a:t>
            </a:r>
          </a:p>
          <a:p>
            <a:r>
              <a:rPr lang="pt-BR" sz="2800" dirty="0">
                <a:latin typeface="Arial" pitchFamily="34" charset="0"/>
              </a:rPr>
              <a:t>O SRTN seleciona o processo cujo tempo de execução restante é menor.</a:t>
            </a:r>
          </a:p>
          <a:p>
            <a:r>
              <a:rPr lang="pt-BR" sz="2800" dirty="0">
                <a:latin typeface="Arial" pitchFamily="34" charset="0"/>
              </a:rPr>
              <a:t>Ao chegar novo </a:t>
            </a:r>
            <a:r>
              <a:rPr lang="pt-BR" sz="2800" dirty="0" err="1">
                <a:latin typeface="Arial" pitchFamily="34" charset="0"/>
              </a:rPr>
              <a:t>job</a:t>
            </a:r>
            <a:r>
              <a:rPr lang="pt-BR" sz="2800" dirty="0">
                <a:latin typeface="Arial" pitchFamily="34" charset="0"/>
              </a:rPr>
              <a:t>, seu tempo total é comparado ao tempo restante de cada processo em curso.</a:t>
            </a:r>
          </a:p>
          <a:p>
            <a:r>
              <a:rPr lang="pt-BR" sz="2800" dirty="0">
                <a:latin typeface="Arial" pitchFamily="34" charset="0"/>
              </a:rPr>
              <a:t>Novos </a:t>
            </a:r>
            <a:r>
              <a:rPr lang="pt-BR" sz="2800" dirty="0" err="1">
                <a:latin typeface="Arial" pitchFamily="34" charset="0"/>
              </a:rPr>
              <a:t>jobs</a:t>
            </a:r>
            <a:r>
              <a:rPr lang="pt-BR" sz="2800" dirty="0">
                <a:latin typeface="Arial" pitchFamily="34" charset="0"/>
              </a:rPr>
              <a:t> curtos obtém melhor lugar na fila de execução, melhor desempenho.</a:t>
            </a:r>
            <a:endParaRPr lang="en-US" sz="2800" dirty="0">
              <a:latin typeface="Arial" pitchFamily="34" charset="0"/>
            </a:endParaRPr>
          </a:p>
          <a:p>
            <a:endParaRPr lang="pt-BR" sz="2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1556792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Escalonamento- Em LOTE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68413"/>
            <a:ext cx="8964613" cy="3529012"/>
          </a:xfrm>
        </p:spPr>
        <p:txBody>
          <a:bodyPr/>
          <a:lstStyle/>
          <a:p>
            <a:r>
              <a:rPr lang="pt-BR" sz="2800" dirty="0">
                <a:latin typeface="Arial" pitchFamily="34" charset="0"/>
              </a:rPr>
              <a:t>Escalonamento em três níveis.</a:t>
            </a:r>
          </a:p>
          <a:p>
            <a:pPr lvl="2"/>
            <a:r>
              <a:rPr lang="pt-BR" sz="2000" dirty="0">
                <a:latin typeface="Arial" pitchFamily="34" charset="0"/>
              </a:rPr>
              <a:t>Escalonador de Admissão – seleciona qual </a:t>
            </a:r>
            <a:r>
              <a:rPr lang="pt-BR" sz="2000" dirty="0" err="1">
                <a:latin typeface="Arial" pitchFamily="34" charset="0"/>
              </a:rPr>
              <a:t>job</a:t>
            </a:r>
            <a:r>
              <a:rPr lang="pt-BR" sz="2000" dirty="0">
                <a:latin typeface="Arial" pitchFamily="34" charset="0"/>
              </a:rPr>
              <a:t> da fila de entrada é admitido, leva-se em consideração se </a:t>
            </a:r>
            <a:r>
              <a:rPr lang="pt-BR" sz="2000" dirty="0" err="1">
                <a:latin typeface="Arial" pitchFamily="34" charset="0"/>
              </a:rPr>
              <a:t>job</a:t>
            </a:r>
            <a:r>
              <a:rPr lang="pt-BR" sz="2000" dirty="0">
                <a:latin typeface="Arial" pitchFamily="34" charset="0"/>
              </a:rPr>
              <a:t> é curto, longo, usa muita CPU ou E/S.</a:t>
            </a:r>
          </a:p>
          <a:p>
            <a:pPr lvl="2"/>
            <a:r>
              <a:rPr lang="pt-BR" sz="2000" dirty="0">
                <a:latin typeface="Arial" pitchFamily="34" charset="0"/>
              </a:rPr>
              <a:t>Escalonador da Memória – decide qual processo ficara na memória ou ira para o disco.</a:t>
            </a:r>
          </a:p>
          <a:p>
            <a:pPr lvl="2"/>
            <a:r>
              <a:rPr lang="pt-BR" sz="2000" dirty="0">
                <a:latin typeface="Arial" pitchFamily="34" charset="0"/>
              </a:rPr>
              <a:t>Escalonador da CPU – carrega processos PRONTOS na CPU de acordo com algoritmo, </a:t>
            </a:r>
            <a:r>
              <a:rPr lang="pt-BR" sz="2000" dirty="0" err="1">
                <a:latin typeface="Arial" pitchFamily="34" charset="0"/>
              </a:rPr>
              <a:t>preemptivo</a:t>
            </a:r>
            <a:r>
              <a:rPr lang="pt-BR" sz="2000" dirty="0">
                <a:latin typeface="Arial" pitchFamily="34" charset="0"/>
              </a:rPr>
              <a:t>, </a:t>
            </a:r>
            <a:r>
              <a:rPr lang="pt-BR" sz="2000" dirty="0" err="1">
                <a:latin typeface="Arial" pitchFamily="34" charset="0"/>
              </a:rPr>
              <a:t>não-preemptivo</a:t>
            </a:r>
            <a:r>
              <a:rPr lang="pt-BR" sz="2000" dirty="0">
                <a:latin typeface="Arial" pitchFamily="34" charset="0"/>
              </a:rPr>
              <a:t>, etc.</a:t>
            </a:r>
          </a:p>
          <a:p>
            <a:endParaRPr lang="pt-BR" sz="2800" dirty="0">
              <a:latin typeface="Arial" pitchFamily="34" charset="0"/>
            </a:endParaRPr>
          </a:p>
        </p:txBody>
      </p:sp>
      <p:pic>
        <p:nvPicPr>
          <p:cNvPr id="35328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19250" y="4076700"/>
            <a:ext cx="6192838" cy="26368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484784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Escalonamento Round Robin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84784"/>
            <a:ext cx="9144000" cy="3673004"/>
          </a:xfrm>
        </p:spPr>
        <p:txBody>
          <a:bodyPr/>
          <a:lstStyle/>
          <a:p>
            <a:r>
              <a:rPr lang="pt-BR" sz="2400" dirty="0">
                <a:latin typeface="Arial" pitchFamily="34" charset="0"/>
              </a:rPr>
              <a:t>É </a:t>
            </a:r>
            <a:r>
              <a:rPr lang="pt-BR" sz="2400" dirty="0" err="1">
                <a:latin typeface="Arial" pitchFamily="34" charset="0"/>
              </a:rPr>
              <a:t>preemptivo</a:t>
            </a:r>
            <a:r>
              <a:rPr lang="pt-BR" sz="2400" dirty="0">
                <a:latin typeface="Arial" pitchFamily="34" charset="0"/>
              </a:rPr>
              <a:t>, determina um quantum (parcela de tempo) para cada processo.</a:t>
            </a:r>
          </a:p>
          <a:p>
            <a:pPr lvl="1"/>
            <a:r>
              <a:rPr lang="pt-BR" sz="2000" dirty="0">
                <a:latin typeface="Arial" pitchFamily="34" charset="0"/>
              </a:rPr>
              <a:t>Lista de processos PRONTOS para a CPU.</a:t>
            </a:r>
          </a:p>
          <a:p>
            <a:pPr lvl="1"/>
            <a:r>
              <a:rPr lang="pt-BR" sz="2000" dirty="0">
                <a:latin typeface="Arial" pitchFamily="34" charset="0"/>
              </a:rPr>
              <a:t>Lista de processos PRONTOS depois que B usou o seu quantum na CPU.</a:t>
            </a:r>
          </a:p>
          <a:p>
            <a:r>
              <a:rPr lang="pt-BR" sz="2000" dirty="0">
                <a:latin typeface="Arial" pitchFamily="34" charset="0"/>
              </a:rPr>
              <a:t>Quantum deve ser cuidadosamente escolhido de forma a não provocar muitas trocas de contexto (quantum muito pequeno), e não atrasar as respostas dos processos (quanto muito grande).</a:t>
            </a:r>
          </a:p>
        </p:txBody>
      </p:sp>
      <p:pic>
        <p:nvPicPr>
          <p:cNvPr id="3450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7544" y="4437112"/>
            <a:ext cx="8135938" cy="18208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412776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2800" dirty="0">
                <a:latin typeface="Arial" pitchFamily="34" charset="0"/>
              </a:rPr>
              <a:t>Escalonamento em Sistemas Interativos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125539"/>
            <a:ext cx="8785225" cy="3023542"/>
          </a:xfrm>
        </p:spPr>
        <p:txBody>
          <a:bodyPr/>
          <a:lstStyle/>
          <a:p>
            <a:r>
              <a:rPr lang="pt-BR" sz="2400" dirty="0">
                <a:latin typeface="Arial" pitchFamily="34" charset="0"/>
              </a:rPr>
              <a:t>Escalonamento com Prioridade.</a:t>
            </a:r>
          </a:p>
          <a:p>
            <a:pPr lvl="1"/>
            <a:r>
              <a:rPr lang="pt-BR" sz="1800" dirty="0">
                <a:latin typeface="Arial" pitchFamily="34" charset="0"/>
              </a:rPr>
              <a:t>Cada processo recebe uma prioridade para ocupar a CPU.O processo com maior prioridade ocupa a CPU antes.</a:t>
            </a:r>
          </a:p>
          <a:p>
            <a:pPr lvl="1"/>
            <a:r>
              <a:rPr lang="pt-BR" sz="1800" dirty="0">
                <a:latin typeface="Arial" pitchFamily="34" charset="0"/>
              </a:rPr>
              <a:t>As Prioridades podem ser estáticas (uma tabela) ou dinâmicas (calculadas pelo Escalonador de acordo com o tempo de CPU e </a:t>
            </a:r>
            <a:r>
              <a:rPr lang="pt-BR" sz="1800" dirty="0" err="1">
                <a:latin typeface="Arial" pitchFamily="34" charset="0"/>
              </a:rPr>
              <a:t>E</a:t>
            </a:r>
            <a:r>
              <a:rPr lang="pt-BR" sz="1800" dirty="0">
                <a:latin typeface="Arial" pitchFamily="34" charset="0"/>
              </a:rPr>
              <a:t>/S, quantidade de memória e arquivos que o processo utiliza).</a:t>
            </a:r>
          </a:p>
          <a:p>
            <a:pPr lvl="1"/>
            <a:r>
              <a:rPr lang="pt-BR" sz="1800" dirty="0">
                <a:latin typeface="Arial" pitchFamily="34" charset="0"/>
              </a:rPr>
              <a:t>O Escalonamento com Prioridade deve ter mecanismos para impedir que processos com baixa prioridade jamais executem na CPU. Ex.: aumentar prioridade de processo que aguarda PRONTO por muito tempo.</a:t>
            </a:r>
          </a:p>
          <a:p>
            <a:endParaRPr lang="pt-BR" sz="2000" dirty="0"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825" y="5013325"/>
            <a:ext cx="5645150" cy="1150938"/>
            <a:chOff x="2096" y="1256"/>
            <a:chExt cx="3556" cy="725"/>
          </a:xfrm>
        </p:grpSpPr>
        <p:sp>
          <p:nvSpPr>
            <p:cNvPr id="347141" name="Rectangle 5"/>
            <p:cNvSpPr>
              <a:spLocks noChangeArrowheads="1"/>
            </p:cNvSpPr>
            <p:nvPr/>
          </p:nvSpPr>
          <p:spPr bwMode="auto">
            <a:xfrm>
              <a:off x="2200" y="1262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7142" name="Text Box 6"/>
            <p:cNvSpPr txBox="1">
              <a:spLocks noChangeArrowheads="1"/>
            </p:cNvSpPr>
            <p:nvPr/>
          </p:nvSpPr>
          <p:spPr bwMode="auto">
            <a:xfrm>
              <a:off x="3928" y="131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P</a:t>
              </a:r>
              <a:r>
                <a:rPr lang="pt-BR" sz="1800" baseline="-25000">
                  <a:latin typeface="Helvetica" charset="0"/>
                </a:rPr>
                <a:t>1</a:t>
              </a:r>
              <a:endParaRPr lang="pt-BR" sz="1800">
                <a:latin typeface="Helvetica" charset="0"/>
              </a:endParaRPr>
            </a:p>
          </p:txBody>
        </p:sp>
        <p:sp>
          <p:nvSpPr>
            <p:cNvPr id="347143" name="Text Box 7"/>
            <p:cNvSpPr txBox="1">
              <a:spLocks noChangeArrowheads="1"/>
            </p:cNvSpPr>
            <p:nvPr/>
          </p:nvSpPr>
          <p:spPr bwMode="auto">
            <a:xfrm>
              <a:off x="4880" y="132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 dirty="0">
                  <a:latin typeface="Helvetica" charset="0"/>
                </a:rPr>
                <a:t>P</a:t>
              </a:r>
              <a:r>
                <a:rPr lang="pt-BR" sz="1800" baseline="-25000" dirty="0">
                  <a:latin typeface="Helvetica" charset="0"/>
                </a:rPr>
                <a:t>3</a:t>
              </a:r>
              <a:endParaRPr lang="pt-BR" sz="1800" dirty="0">
                <a:latin typeface="Helvetica" charset="0"/>
              </a:endParaRPr>
            </a:p>
          </p:txBody>
        </p:sp>
        <p:sp>
          <p:nvSpPr>
            <p:cNvPr id="347144" name="Text Box 8"/>
            <p:cNvSpPr txBox="1">
              <a:spLocks noChangeArrowheads="1"/>
            </p:cNvSpPr>
            <p:nvPr/>
          </p:nvSpPr>
          <p:spPr bwMode="auto">
            <a:xfrm>
              <a:off x="5248" y="131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P</a:t>
              </a:r>
              <a:r>
                <a:rPr lang="pt-BR" sz="1800" baseline="-25000">
                  <a:latin typeface="Helvetica" charset="0"/>
                </a:rPr>
                <a:t>4</a:t>
              </a:r>
              <a:endParaRPr lang="pt-BR" sz="1800">
                <a:latin typeface="Helvetica" charset="0"/>
              </a:endParaRPr>
            </a:p>
          </p:txBody>
        </p:sp>
        <p:sp>
          <p:nvSpPr>
            <p:cNvPr id="347145" name="Line 9"/>
            <p:cNvSpPr>
              <a:spLocks noChangeShapeType="1"/>
            </p:cNvSpPr>
            <p:nvPr/>
          </p:nvSpPr>
          <p:spPr bwMode="auto">
            <a:xfrm>
              <a:off x="5512" y="164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7146" name="Line 10"/>
            <p:cNvSpPr>
              <a:spLocks noChangeShapeType="1"/>
            </p:cNvSpPr>
            <p:nvPr/>
          </p:nvSpPr>
          <p:spPr bwMode="auto">
            <a:xfrm>
              <a:off x="4768" y="126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7147" name="Line 11"/>
            <p:cNvSpPr>
              <a:spLocks noChangeShapeType="1"/>
            </p:cNvSpPr>
            <p:nvPr/>
          </p:nvSpPr>
          <p:spPr bwMode="auto">
            <a:xfrm>
              <a:off x="5232" y="126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7148" name="Line 12"/>
            <p:cNvSpPr>
              <a:spLocks noChangeShapeType="1"/>
            </p:cNvSpPr>
            <p:nvPr/>
          </p:nvSpPr>
          <p:spPr bwMode="auto">
            <a:xfrm>
              <a:off x="4768" y="164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7149" name="Line 13"/>
            <p:cNvSpPr>
              <a:spLocks noChangeShapeType="1"/>
            </p:cNvSpPr>
            <p:nvPr/>
          </p:nvSpPr>
          <p:spPr bwMode="auto">
            <a:xfrm>
              <a:off x="5232" y="164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7150" name="Text Box 14"/>
            <p:cNvSpPr txBox="1">
              <a:spLocks noChangeArrowheads="1"/>
            </p:cNvSpPr>
            <p:nvPr/>
          </p:nvSpPr>
          <p:spPr bwMode="auto">
            <a:xfrm>
              <a:off x="4632" y="175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16</a:t>
              </a:r>
            </a:p>
          </p:txBody>
        </p:sp>
        <p:sp>
          <p:nvSpPr>
            <p:cNvPr id="347151" name="Text Box 15"/>
            <p:cNvSpPr txBox="1">
              <a:spLocks noChangeArrowheads="1"/>
            </p:cNvSpPr>
            <p:nvPr/>
          </p:nvSpPr>
          <p:spPr bwMode="auto">
            <a:xfrm>
              <a:off x="5376" y="174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19</a:t>
              </a:r>
            </a:p>
          </p:txBody>
        </p:sp>
        <p:sp>
          <p:nvSpPr>
            <p:cNvPr id="347152" name="Text Box 16"/>
            <p:cNvSpPr txBox="1">
              <a:spLocks noChangeArrowheads="1"/>
            </p:cNvSpPr>
            <p:nvPr/>
          </p:nvSpPr>
          <p:spPr bwMode="auto">
            <a:xfrm>
              <a:off x="2096" y="17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0</a:t>
              </a:r>
            </a:p>
          </p:txBody>
        </p:sp>
        <p:sp>
          <p:nvSpPr>
            <p:cNvPr id="347153" name="Text Box 17"/>
            <p:cNvSpPr txBox="1">
              <a:spLocks noChangeArrowheads="1"/>
            </p:cNvSpPr>
            <p:nvPr/>
          </p:nvSpPr>
          <p:spPr bwMode="auto">
            <a:xfrm>
              <a:off x="5097" y="174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18</a:t>
              </a:r>
            </a:p>
          </p:txBody>
        </p:sp>
        <p:sp>
          <p:nvSpPr>
            <p:cNvPr id="347154" name="Text Box 18"/>
            <p:cNvSpPr txBox="1">
              <a:spLocks noChangeArrowheads="1"/>
            </p:cNvSpPr>
            <p:nvPr/>
          </p:nvSpPr>
          <p:spPr bwMode="auto">
            <a:xfrm>
              <a:off x="2201" y="1319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P</a:t>
              </a:r>
              <a:r>
                <a:rPr lang="pt-BR" sz="1800" baseline="-25000">
                  <a:latin typeface="Helvetica" charset="0"/>
                </a:rPr>
                <a:t>2</a:t>
              </a:r>
              <a:endParaRPr lang="pt-BR" sz="1800">
                <a:latin typeface="Helvetica" charset="0"/>
              </a:endParaRPr>
            </a:p>
          </p:txBody>
        </p:sp>
        <p:sp>
          <p:nvSpPr>
            <p:cNvPr id="347155" name="Text Box 19"/>
            <p:cNvSpPr txBox="1">
              <a:spLocks noChangeArrowheads="1"/>
            </p:cNvSpPr>
            <p:nvPr/>
          </p:nvSpPr>
          <p:spPr bwMode="auto">
            <a:xfrm>
              <a:off x="2681" y="1319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P</a:t>
              </a:r>
              <a:r>
                <a:rPr lang="pt-BR" sz="1800" baseline="-25000">
                  <a:latin typeface="Helvetica" charset="0"/>
                </a:rPr>
                <a:t>5</a:t>
              </a:r>
              <a:endParaRPr lang="pt-BR" sz="1800">
                <a:latin typeface="Helvetica" charset="0"/>
              </a:endParaRPr>
            </a:p>
          </p:txBody>
        </p:sp>
        <p:sp>
          <p:nvSpPr>
            <p:cNvPr id="347156" name="Line 20"/>
            <p:cNvSpPr>
              <a:spLocks noChangeShapeType="1"/>
            </p:cNvSpPr>
            <p:nvPr/>
          </p:nvSpPr>
          <p:spPr bwMode="auto">
            <a:xfrm>
              <a:off x="3209" y="163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7157" name="Line 21"/>
            <p:cNvSpPr>
              <a:spLocks noChangeShapeType="1"/>
            </p:cNvSpPr>
            <p:nvPr/>
          </p:nvSpPr>
          <p:spPr bwMode="auto">
            <a:xfrm>
              <a:off x="2473" y="126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7158" name="Line 22"/>
            <p:cNvSpPr>
              <a:spLocks noChangeShapeType="1"/>
            </p:cNvSpPr>
            <p:nvPr/>
          </p:nvSpPr>
          <p:spPr bwMode="auto">
            <a:xfrm>
              <a:off x="2201" y="163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7159" name="Line 23"/>
            <p:cNvSpPr>
              <a:spLocks noChangeShapeType="1"/>
            </p:cNvSpPr>
            <p:nvPr/>
          </p:nvSpPr>
          <p:spPr bwMode="auto">
            <a:xfrm>
              <a:off x="2473" y="164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3113" y="17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6</a:t>
              </a:r>
            </a:p>
          </p:txBody>
        </p:sp>
        <p:sp>
          <p:nvSpPr>
            <p:cNvPr id="347161" name="Text Box 25"/>
            <p:cNvSpPr txBox="1">
              <a:spLocks noChangeArrowheads="1"/>
            </p:cNvSpPr>
            <p:nvPr/>
          </p:nvSpPr>
          <p:spPr bwMode="auto">
            <a:xfrm>
              <a:off x="2362" y="17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pt-BR" sz="1800">
                  <a:latin typeface="Helvetica" charset="0"/>
                </a:rPr>
                <a:t>1</a:t>
              </a:r>
            </a:p>
          </p:txBody>
        </p:sp>
        <p:sp>
          <p:nvSpPr>
            <p:cNvPr id="347162" name="Line 26"/>
            <p:cNvSpPr>
              <a:spLocks noChangeShapeType="1"/>
            </p:cNvSpPr>
            <p:nvPr/>
          </p:nvSpPr>
          <p:spPr bwMode="auto">
            <a:xfrm>
              <a:off x="3210" y="12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aphicFrame>
        <p:nvGraphicFramePr>
          <p:cNvPr id="347163" name="Group 27"/>
          <p:cNvGraphicFramePr>
            <a:graphicFrameLocks noGrp="1"/>
          </p:cNvGraphicFramePr>
          <p:nvPr/>
        </p:nvGraphicFramePr>
        <p:xfrm>
          <a:off x="5940152" y="3933056"/>
          <a:ext cx="2743200" cy="2133600"/>
        </p:xfrm>
        <a:graphic>
          <a:graphicData uri="http://schemas.openxmlformats.org/drawingml/2006/table">
            <a:tbl>
              <a:tblPr/>
              <a:tblGrid>
                <a:gridCol w="889000"/>
                <a:gridCol w="914400"/>
                <a:gridCol w="939800"/>
              </a:tblGrid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Processo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Intervalo 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Prioridade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P</a:t>
                      </a:r>
                      <a:r>
                        <a:rPr kumimoji="0" lang="pt-B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P</a:t>
                      </a:r>
                      <a:r>
                        <a:rPr kumimoji="0" lang="pt-B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P</a:t>
                      </a:r>
                      <a:r>
                        <a:rPr kumimoji="0" lang="pt-B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P</a:t>
                      </a:r>
                      <a:r>
                        <a:rPr kumimoji="0" lang="pt-B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P</a:t>
                      </a:r>
                      <a:r>
                        <a:rPr kumimoji="0" lang="pt-BR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611188" y="0"/>
            <a:ext cx="7772400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36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Criação de Processo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1700213"/>
            <a:ext cx="9144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600">
                <a:latin typeface="Arial" pitchFamily="34" charset="0"/>
              </a:rPr>
              <a:t>Principais eventos que provocam criação de processos: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>
                <a:latin typeface="Arial" pitchFamily="34" charset="0"/>
              </a:rPr>
              <a:t> Início do Sistema.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>
                <a:latin typeface="Arial" pitchFamily="34" charset="0"/>
              </a:rPr>
              <a:t> Execução de uma chamada ao sistema para criação de processo por um processo em execução.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>
                <a:latin typeface="Arial" pitchFamily="34" charset="0"/>
              </a:rPr>
              <a:t> Requisição de usuário para criação de um novo processo.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>
                <a:latin typeface="Arial" pitchFamily="34" charset="0"/>
              </a:rPr>
              <a:t> Início de um job em lote (batch).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340768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em Sistemas Interativos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3168650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Escalonamento com Múltiplas Filas.</a:t>
            </a:r>
          </a:p>
          <a:p>
            <a:pPr lvl="1"/>
            <a:r>
              <a:rPr lang="pt-BR" sz="2200">
                <a:latin typeface="Arial" pitchFamily="34" charset="0"/>
              </a:rPr>
              <a:t>Cada fila tem uma prioridade e agrupa processos de acordo com alguma característica, por exemplo, processos em foreground tem procedência aos processos em background.</a:t>
            </a:r>
          </a:p>
          <a:p>
            <a:pPr lvl="1"/>
            <a:r>
              <a:rPr lang="pt-BR" sz="2200">
                <a:latin typeface="Arial" pitchFamily="34" charset="0"/>
              </a:rPr>
              <a:t>Implementação típica de um algoritmo de escalonamento com quatro classes de prioridade:</a:t>
            </a:r>
          </a:p>
          <a:p>
            <a:pPr lvl="2"/>
            <a:r>
              <a:rPr lang="pt-BR" sz="1800">
                <a:latin typeface="Arial" pitchFamily="34" charset="0"/>
              </a:rPr>
              <a:t> Entre as classes a seleção é feita de acordo com a prioridade.</a:t>
            </a:r>
          </a:p>
          <a:p>
            <a:pPr lvl="2"/>
            <a:r>
              <a:rPr lang="pt-BR" sz="1800">
                <a:latin typeface="Arial" pitchFamily="34" charset="0"/>
              </a:rPr>
              <a:t> Entre os processos da mesma classe é utilizado Round Robin.</a:t>
            </a:r>
          </a:p>
          <a:p>
            <a:endParaRPr lang="pt-BR" sz="1800">
              <a:latin typeface="Arial" pitchFamily="34" charset="0"/>
            </a:endParaRPr>
          </a:p>
        </p:txBody>
      </p:sp>
      <p:pic>
        <p:nvPicPr>
          <p:cNvPr id="3491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1600" y="4221088"/>
            <a:ext cx="5688013" cy="2234629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pt-BR" sz="4000">
                <a:latin typeface="Arial" pitchFamily="34" charset="0"/>
              </a:rPr>
              <a:t>Sistemas Operacionais</a:t>
            </a:r>
            <a:br>
              <a:rPr lang="pt-BR" sz="4000">
                <a:latin typeface="Arial" pitchFamily="34" charset="0"/>
              </a:rPr>
            </a:br>
            <a:r>
              <a:rPr lang="pt-BR" sz="4000">
                <a:latin typeface="Arial" pitchFamily="34" charset="0"/>
              </a:rPr>
              <a:t> </a:t>
            </a:r>
            <a:r>
              <a:rPr lang="pt-BR" sz="3200">
                <a:latin typeface="Arial" pitchFamily="34" charset="0"/>
              </a:rPr>
              <a:t>Escalonamento em Sistemas Interativos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2665412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Escalonamento Múltiplas Filas com Realimentação.</a:t>
            </a:r>
          </a:p>
          <a:p>
            <a:pPr lvl="1"/>
            <a:r>
              <a:rPr lang="pt-BR" sz="2400">
                <a:latin typeface="Arial" pitchFamily="34" charset="0"/>
              </a:rPr>
              <a:t>Escalonamento Múltiplas Filas com Realimentação possui  três filas de prioridade: </a:t>
            </a:r>
          </a:p>
          <a:p>
            <a:pPr lvl="2"/>
            <a:r>
              <a:rPr lang="pt-BR" sz="2000">
                <a:latin typeface="Arial" pitchFamily="34" charset="0"/>
              </a:rPr>
              <a:t> Q0 – Algoritmo Round Robin com quantum de 8ms</a:t>
            </a:r>
          </a:p>
          <a:p>
            <a:pPr lvl="2"/>
            <a:r>
              <a:rPr lang="pt-BR" sz="2000">
                <a:latin typeface="Arial" pitchFamily="34" charset="0"/>
              </a:rPr>
              <a:t> Q1 – Algoritmo Round Robin com quantum de 16ms</a:t>
            </a:r>
          </a:p>
          <a:p>
            <a:pPr lvl="2"/>
            <a:r>
              <a:rPr lang="pt-BR" sz="2000">
                <a:latin typeface="Arial" pitchFamily="34" charset="0"/>
              </a:rPr>
              <a:t> Q2 – First Come, First Served</a:t>
            </a:r>
          </a:p>
        </p:txBody>
      </p:sp>
      <p:pic>
        <p:nvPicPr>
          <p:cNvPr id="355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3860800"/>
            <a:ext cx="5857875" cy="2754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412776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em Sistemas Interativos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r>
              <a:rPr lang="pt-BR" sz="2800" dirty="0">
                <a:latin typeface="Arial" pitchFamily="34" charset="0"/>
              </a:rPr>
              <a:t>Escalonamento Múltiplas Filas com Realimentação.</a:t>
            </a:r>
          </a:p>
          <a:p>
            <a:pPr lvl="1"/>
            <a:r>
              <a:rPr lang="pt-BR" sz="2400" dirty="0">
                <a:latin typeface="Arial" pitchFamily="34" charset="0"/>
              </a:rPr>
              <a:t>Escalonamento:</a:t>
            </a:r>
          </a:p>
          <a:p>
            <a:pPr lvl="2"/>
            <a:r>
              <a:rPr lang="pt-BR" sz="2000" dirty="0">
                <a:latin typeface="Arial" pitchFamily="34" charset="0"/>
              </a:rPr>
              <a:t> Novos processos são alocados na fila de maior prioridade Q0 e quando é selecionado ganha 8ms na CPU. Se não finalizar em 8ms, o processo é movido para fila Q1 com menor prioridade</a:t>
            </a:r>
          </a:p>
          <a:p>
            <a:pPr lvl="2"/>
            <a:r>
              <a:rPr lang="pt-BR" sz="2000" dirty="0">
                <a:latin typeface="Arial" pitchFamily="34" charset="0"/>
              </a:rPr>
              <a:t> Na fila Q1, quando o processo é selecionado ganha 16ms na CPU. Se mesmo assim não completar a tarefa, o processo é movido para fila Q2 de menor prioridade</a:t>
            </a:r>
          </a:p>
          <a:p>
            <a:pPr lvl="1"/>
            <a:r>
              <a:rPr lang="pt-BR" sz="2400" dirty="0">
                <a:latin typeface="Arial" pitchFamily="34" charset="0"/>
              </a:rPr>
              <a:t>Nesta técnica de Escalonamento, processo que utiliza menos tempo da CPU é atendido rapidamente, e processo que utiliza mais tempo da CPU é movido para fila de menor prioridade.</a:t>
            </a:r>
          </a:p>
          <a:p>
            <a:endParaRPr lang="pt-BR" sz="2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pt-BR" sz="4000">
                <a:latin typeface="Arial" pitchFamily="34" charset="0"/>
              </a:rPr>
              <a:t>Sistemas Operacionais</a:t>
            </a:r>
            <a:br>
              <a:rPr lang="pt-BR" sz="4000">
                <a:latin typeface="Arial" pitchFamily="34" charset="0"/>
              </a:rPr>
            </a:br>
            <a:r>
              <a:rPr lang="pt-BR" sz="4000">
                <a:latin typeface="Arial" pitchFamily="34" charset="0"/>
              </a:rPr>
              <a:t> </a:t>
            </a:r>
            <a:r>
              <a:rPr lang="pt-BR" sz="3200">
                <a:latin typeface="Arial" pitchFamily="34" charset="0"/>
              </a:rPr>
              <a:t>Escalonamento em Sistemas Interativos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84313"/>
            <a:ext cx="8785225" cy="5067300"/>
          </a:xfrm>
        </p:spPr>
        <p:txBody>
          <a:bodyPr/>
          <a:lstStyle/>
          <a:p>
            <a:r>
              <a:rPr lang="pt-BR" sz="2400">
                <a:latin typeface="Arial" pitchFamily="34" charset="0"/>
              </a:rPr>
              <a:t>ESCALONAMENTO GARANTIDO.</a:t>
            </a:r>
          </a:p>
          <a:p>
            <a:pPr lvl="1"/>
            <a:r>
              <a:rPr lang="pt-BR" sz="2000">
                <a:latin typeface="Arial" pitchFamily="34" charset="0"/>
              </a:rPr>
              <a:t>Promessa: se existirem N processos rodando, cada um receberá 1/N de CPU.</a:t>
            </a:r>
          </a:p>
          <a:p>
            <a:r>
              <a:rPr lang="pt-BR" sz="2400">
                <a:latin typeface="Arial" pitchFamily="34" charset="0"/>
              </a:rPr>
              <a:t>ESCALONAMENTO POR LOTERIA.</a:t>
            </a:r>
          </a:p>
          <a:p>
            <a:pPr lvl="1"/>
            <a:r>
              <a:rPr lang="pt-BR" sz="2000">
                <a:latin typeface="Arial" pitchFamily="34" charset="0"/>
              </a:rPr>
              <a:t>Processos recebem “bilhetes” para sorteio dos recursos.</a:t>
            </a:r>
          </a:p>
          <a:p>
            <a:pPr lvl="1"/>
            <a:r>
              <a:rPr lang="pt-BR" sz="2000">
                <a:latin typeface="Arial" pitchFamily="34" charset="0"/>
              </a:rPr>
              <a:t>Processos que ganham sorteio recebem o recurso, ex.: CPU.</a:t>
            </a:r>
          </a:p>
          <a:p>
            <a:pPr lvl="1"/>
            <a:r>
              <a:rPr lang="pt-BR" sz="2000">
                <a:latin typeface="Arial" pitchFamily="34" charset="0"/>
              </a:rPr>
              <a:t>Processos mais importante recebem mais “bilhetes”, processos podem compartilhar e trocar “bilhetes” para aumentar chance no recurso.</a:t>
            </a:r>
          </a:p>
          <a:p>
            <a:r>
              <a:rPr lang="pt-BR" sz="2400">
                <a:latin typeface="Arial" pitchFamily="34" charset="0"/>
              </a:rPr>
              <a:t>ESCALONAMENTO POR FRAÇÃO JUSTA.</a:t>
            </a:r>
          </a:p>
          <a:p>
            <a:pPr lvl="1"/>
            <a:r>
              <a:rPr lang="pt-BR" sz="2000">
                <a:latin typeface="Arial" pitchFamily="34" charset="0"/>
              </a:rPr>
              <a:t>Em sistema multiusuários, um usuário pode ter VÁRIOS PROCESSOS e tomar conta da CPU.</a:t>
            </a:r>
          </a:p>
          <a:p>
            <a:pPr lvl="1"/>
            <a:r>
              <a:rPr lang="pt-BR" sz="2000">
                <a:latin typeface="Arial" pitchFamily="34" charset="0"/>
              </a:rPr>
              <a:t>Solução: considerar o DONO do processo, dividindo o tempo da CPU por DONO e depois por número de processos do usuário.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964612" cy="1412776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em Sistemas Multiprocessador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r>
              <a:rPr lang="pt-BR" sz="2400">
                <a:latin typeface="Arial" pitchFamily="34" charset="0"/>
              </a:rPr>
              <a:t>Escalonamento com múltiplas CPUs é mais complexo</a:t>
            </a:r>
          </a:p>
          <a:p>
            <a:pPr lvl="1"/>
            <a:r>
              <a:rPr lang="pt-BR" sz="2000" b="1">
                <a:latin typeface="Arial" pitchFamily="34" charset="0"/>
              </a:rPr>
              <a:t>Multiprocessamento Assimétrico</a:t>
            </a:r>
            <a:r>
              <a:rPr lang="pt-BR" sz="2000">
                <a:latin typeface="Arial" pitchFamily="34" charset="0"/>
              </a:rPr>
              <a:t> – um processador controla escalonamento e acessa recursos do sistema, demais processadores executam processos de usuário</a:t>
            </a:r>
          </a:p>
          <a:p>
            <a:pPr lvl="1"/>
            <a:r>
              <a:rPr lang="pt-BR" sz="2000" b="1">
                <a:latin typeface="Arial" pitchFamily="34" charset="0"/>
              </a:rPr>
              <a:t>Multiprocessamento Simétrico (SMP)</a:t>
            </a:r>
            <a:r>
              <a:rPr lang="pt-BR" sz="2000">
                <a:latin typeface="Arial" pitchFamily="34" charset="0"/>
              </a:rPr>
              <a:t> – cada processador tem seu próprio escalonamento e acessa recursos do sistema. Exige cuidado no compartilhamento dos recursos</a:t>
            </a:r>
          </a:p>
          <a:p>
            <a:pPr lvl="1"/>
            <a:r>
              <a:rPr lang="pt-BR" sz="2000" b="1">
                <a:latin typeface="Arial" pitchFamily="34" charset="0"/>
              </a:rPr>
              <a:t>Afinidade de Processador</a:t>
            </a:r>
            <a:r>
              <a:rPr lang="pt-BR" sz="2000">
                <a:latin typeface="Arial" pitchFamily="34" charset="0"/>
              </a:rPr>
              <a:t> – escalonar processo na mesma CPU, para evitar esvaziamento e repopulação da memória cache, quando o processo é escalonado em outra CPU</a:t>
            </a:r>
          </a:p>
          <a:p>
            <a:pPr lvl="1"/>
            <a:r>
              <a:rPr lang="pt-BR" sz="2000" b="1">
                <a:latin typeface="Arial" pitchFamily="34" charset="0"/>
              </a:rPr>
              <a:t>Balanceamento de Carga</a:t>
            </a:r>
            <a:r>
              <a:rPr lang="pt-BR" sz="2000">
                <a:latin typeface="Arial" pitchFamily="34" charset="0"/>
              </a:rPr>
              <a:t> – cada processador recebe a mesma quantidade de processos para aproveitar todos os recursos do sistema</a:t>
            </a:r>
          </a:p>
          <a:p>
            <a:pPr lvl="1"/>
            <a:r>
              <a:rPr lang="pt-BR" sz="2000" b="1">
                <a:latin typeface="Arial" pitchFamily="34" charset="0"/>
              </a:rPr>
              <a:t>Multithread Simétrico</a:t>
            </a:r>
            <a:r>
              <a:rPr lang="pt-BR" sz="2000">
                <a:latin typeface="Arial" pitchFamily="34" charset="0"/>
              </a:rPr>
              <a:t> – hardware da CPU cria duas CPUs lógicas e torna possível o escalonamento de duas threads em paralelo.</a:t>
            </a:r>
          </a:p>
          <a:p>
            <a:endParaRPr lang="pt-BR" sz="24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3200" dirty="0">
                <a:latin typeface="Arial" pitchFamily="34" charset="0"/>
              </a:rPr>
              <a:t>Escalonamento em Sistemas Multiprocessador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Multithread Simétrico – hardware da CPU cria duas CPUs lógicas e torna possível o escalonamento de duas threads em paralelo.</a:t>
            </a:r>
          </a:p>
          <a:p>
            <a:r>
              <a:rPr lang="pt-BR" sz="2800">
                <a:latin typeface="Arial" pitchFamily="34" charset="0"/>
              </a:rPr>
              <a:t>Princípio utilizado na tecnologia Intel Hyperthread.</a:t>
            </a:r>
          </a:p>
        </p:txBody>
      </p:sp>
      <p:pic>
        <p:nvPicPr>
          <p:cNvPr id="365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357563"/>
            <a:ext cx="7605712" cy="3154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em Sistemas em Tempo Real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28775"/>
            <a:ext cx="8785225" cy="3556000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Trabalham com limites de tempo que devem ser cumpridos, o TEMPO é a variável mais importante no processamento.</a:t>
            </a:r>
          </a:p>
          <a:p>
            <a:r>
              <a:rPr lang="pt-BR" sz="2800">
                <a:latin typeface="Arial" pitchFamily="34" charset="0"/>
              </a:rPr>
              <a:t>Os  programas são divididos em pequenos processos com características conhecidas e que devem ser executados dentro de um limite de tempo.</a:t>
            </a:r>
          </a:p>
          <a:p>
            <a:endParaRPr lang="pt-BR" sz="2800">
              <a:latin typeface="Arial" pitchFamily="34" charset="0"/>
            </a:endParaRPr>
          </a:p>
          <a:p>
            <a:endParaRPr lang="pt-BR" sz="2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em Sistemas em Tempo Real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>
              <a:buFontTx/>
              <a:buNone/>
            </a:pPr>
            <a:r>
              <a:rPr lang="pt-BR" sz="3600">
                <a:latin typeface="Arial" pitchFamily="34" charset="0"/>
              </a:rPr>
              <a:t>Tipos de Sistema Tempo Real:</a:t>
            </a:r>
          </a:p>
          <a:p>
            <a:pPr>
              <a:buFontTx/>
              <a:buNone/>
            </a:pPr>
            <a:endParaRPr lang="pt-BR" sz="3600">
              <a:latin typeface="Arial" pitchFamily="34" charset="0"/>
            </a:endParaRPr>
          </a:p>
          <a:p>
            <a:r>
              <a:rPr lang="pt-BR" sz="2800">
                <a:latin typeface="Arial" pitchFamily="34" charset="0"/>
              </a:rPr>
              <a:t> </a:t>
            </a:r>
            <a:r>
              <a:rPr lang="pt-BR" sz="2800" b="1">
                <a:latin typeface="Arial" pitchFamily="34" charset="0"/>
              </a:rPr>
              <a:t>Crítico:</a:t>
            </a:r>
            <a:r>
              <a:rPr lang="pt-BR" sz="2800">
                <a:latin typeface="Arial" pitchFamily="34" charset="0"/>
              </a:rPr>
              <a:t> prazos absolutos devem ser cumpridos, sob pena de perder dados e comprometer a tarefa executada. Ex.: sistemas médicos, piloto automático.</a:t>
            </a:r>
          </a:p>
          <a:p>
            <a:endParaRPr lang="pt-BR" sz="2800">
              <a:latin typeface="Arial" pitchFamily="34" charset="0"/>
            </a:endParaRPr>
          </a:p>
          <a:p>
            <a:r>
              <a:rPr lang="pt-BR" sz="2800">
                <a:latin typeface="Arial" pitchFamily="34" charset="0"/>
              </a:rPr>
              <a:t> </a:t>
            </a:r>
            <a:r>
              <a:rPr lang="pt-BR" sz="2800" b="1">
                <a:latin typeface="Arial" pitchFamily="34" charset="0"/>
              </a:rPr>
              <a:t>Não-Crítico:</a:t>
            </a:r>
            <a:r>
              <a:rPr lang="pt-BR" sz="2800">
                <a:latin typeface="Arial" pitchFamily="34" charset="0"/>
              </a:rPr>
              <a:t> descumprimento de prazos é indesejável mas tolerável, provoca comportamento peculiar do sistema. Ex.: tocador CD/DVD.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em Sistemas em Tempo Real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Tipos de Algoritmos de Escalonamento em Tempo Real:</a:t>
            </a:r>
          </a:p>
          <a:p>
            <a:endParaRPr lang="pt-BR" sz="2800">
              <a:latin typeface="Arial" pitchFamily="34" charset="0"/>
            </a:endParaRPr>
          </a:p>
          <a:p>
            <a:pPr lvl="1"/>
            <a:r>
              <a:rPr lang="pt-BR" sz="2400" b="1">
                <a:latin typeface="Arial" pitchFamily="34" charset="0"/>
              </a:rPr>
              <a:t>Estáticos</a:t>
            </a:r>
            <a:r>
              <a:rPr lang="pt-BR" sz="2400">
                <a:latin typeface="Arial" pitchFamily="34" charset="0"/>
              </a:rPr>
              <a:t>: decisões de escalonamento de cada processo são carregadas na inicialização do sistema, de acordo com informações prévias de cada processo</a:t>
            </a:r>
          </a:p>
          <a:p>
            <a:pPr lvl="1"/>
            <a:endParaRPr lang="pt-BR" sz="2400">
              <a:latin typeface="Arial" pitchFamily="34" charset="0"/>
            </a:endParaRPr>
          </a:p>
          <a:p>
            <a:pPr lvl="1"/>
            <a:r>
              <a:rPr lang="pt-BR" sz="2400" b="1">
                <a:latin typeface="Arial" pitchFamily="34" charset="0"/>
              </a:rPr>
              <a:t>Dinâmicos</a:t>
            </a:r>
            <a:r>
              <a:rPr lang="pt-BR" sz="2400">
                <a:latin typeface="Arial" pitchFamily="34" charset="0"/>
              </a:rPr>
              <a:t>: decisões de escalonamento de cada processo são determinadas durante operação do sistema, de acordo com a carga e informações de cada processo.</a:t>
            </a:r>
          </a:p>
          <a:p>
            <a:endParaRPr lang="pt-BR" sz="2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em Sistemas em Tempo Real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557338"/>
            <a:ext cx="8785225" cy="4059237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Tipos de eventos tratados:</a:t>
            </a:r>
          </a:p>
          <a:p>
            <a:pPr lvl="1"/>
            <a:r>
              <a:rPr lang="pt-BR" sz="2400" b="1">
                <a:latin typeface="Arial" pitchFamily="34" charset="0"/>
              </a:rPr>
              <a:t>Periódicos:</a:t>
            </a:r>
            <a:r>
              <a:rPr lang="pt-BR" sz="2400">
                <a:latin typeface="Arial" pitchFamily="34" charset="0"/>
              </a:rPr>
              <a:t> ocorrem em intervalos regulares.</a:t>
            </a:r>
          </a:p>
          <a:p>
            <a:pPr lvl="1"/>
            <a:r>
              <a:rPr lang="pt-BR" sz="2400" b="1">
                <a:latin typeface="Arial" pitchFamily="34" charset="0"/>
              </a:rPr>
              <a:t>Aperiódicos:</a:t>
            </a:r>
            <a:r>
              <a:rPr lang="pt-BR" sz="2400">
                <a:latin typeface="Arial" pitchFamily="34" charset="0"/>
              </a:rPr>
              <a:t> acontecem de modo imprevisível.</a:t>
            </a:r>
          </a:p>
          <a:p>
            <a:endParaRPr lang="pt-BR" sz="2800">
              <a:latin typeface="Arial" pitchFamily="34" charset="0"/>
            </a:endParaRPr>
          </a:p>
          <a:p>
            <a:r>
              <a:rPr lang="pt-BR" sz="2800">
                <a:latin typeface="Arial" pitchFamily="34" charset="0"/>
              </a:rPr>
              <a:t>Um Sistema Tempo Real pode ter que tratar múltiplos fluxos de eventos periódicos. Dependendo do tempo de processamento de cada evento, pode não ser possível tratar todos os eventos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611188" y="0"/>
            <a:ext cx="7772400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36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Termino de Processos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250825" y="1773238"/>
            <a:ext cx="86391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600">
                <a:latin typeface="Arial" pitchFamily="34" charset="0"/>
              </a:rPr>
              <a:t>Condições que determinam fim de um processo: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>
                <a:latin typeface="Arial" pitchFamily="34" charset="0"/>
              </a:rPr>
              <a:t>Saída Normal (voluntária).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>
                <a:latin typeface="Arial" pitchFamily="34" charset="0"/>
              </a:rPr>
              <a:t>Saída por Erro (voluntária)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>
                <a:latin typeface="Arial" pitchFamily="34" charset="0"/>
              </a:rPr>
              <a:t>Erro Fatal (involuntária)  falha no programa.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>
                <a:latin typeface="Arial" pitchFamily="34" charset="0"/>
              </a:rPr>
              <a:t>Cancelado por outro processo (involuntária).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em Sistemas em Tempo Real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557338"/>
            <a:ext cx="8785225" cy="2376487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Sistema em Tempo Real Escalonável.</a:t>
            </a:r>
          </a:p>
          <a:p>
            <a:pPr lvl="1"/>
            <a:r>
              <a:rPr lang="pt-BR" sz="2400">
                <a:latin typeface="Arial" pitchFamily="34" charset="0"/>
              </a:rPr>
              <a:t>“m” tipos de eventos periódicos, “i” eventos de cada tipo ocorrem dentro de um período Pi e cada um requer Ci segundos de CPU</a:t>
            </a:r>
          </a:p>
          <a:p>
            <a:r>
              <a:rPr lang="pt-BR" sz="2800">
                <a:latin typeface="Arial" pitchFamily="34" charset="0"/>
              </a:rPr>
              <a:t>Então a carga de processos pode ser tratada se:</a:t>
            </a:r>
          </a:p>
          <a:p>
            <a:endParaRPr lang="pt-BR" sz="2800">
              <a:latin typeface="Arial" pitchFamily="34" charset="0"/>
            </a:endParaRPr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4076700"/>
            <a:ext cx="3384550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em Sistemas em Tempo Real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557338"/>
            <a:ext cx="8713787" cy="3816350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Sistema em Tempo Real Escalonável.</a:t>
            </a:r>
          </a:p>
          <a:p>
            <a:pPr lvl="1"/>
            <a:r>
              <a:rPr lang="pt-BR" sz="2400">
                <a:latin typeface="Arial" pitchFamily="34" charset="0"/>
              </a:rPr>
              <a:t>Suponha 3 eventos com períodos de:</a:t>
            </a:r>
          </a:p>
          <a:p>
            <a:pPr lvl="2"/>
            <a:r>
              <a:rPr lang="pt-BR" sz="2000">
                <a:latin typeface="Arial" pitchFamily="34" charset="0"/>
              </a:rPr>
              <a:t>100ms;</a:t>
            </a:r>
          </a:p>
          <a:p>
            <a:pPr lvl="2"/>
            <a:r>
              <a:rPr lang="pt-BR" sz="2000">
                <a:latin typeface="Arial" pitchFamily="34" charset="0"/>
              </a:rPr>
              <a:t>200ms e</a:t>
            </a:r>
          </a:p>
          <a:p>
            <a:pPr lvl="2"/>
            <a:r>
              <a:rPr lang="pt-BR" sz="2000">
                <a:latin typeface="Arial" pitchFamily="34" charset="0"/>
              </a:rPr>
              <a:t>500ms.</a:t>
            </a:r>
          </a:p>
          <a:p>
            <a:pPr lvl="1"/>
            <a:r>
              <a:rPr lang="pt-BR" sz="2400">
                <a:latin typeface="Arial" pitchFamily="34" charset="0"/>
              </a:rPr>
              <a:t>Com tempos de processamento de:</a:t>
            </a:r>
          </a:p>
          <a:p>
            <a:pPr lvl="2"/>
            <a:r>
              <a:rPr lang="pt-BR" sz="2000">
                <a:latin typeface="Arial" pitchFamily="34" charset="0"/>
              </a:rPr>
              <a:t>50ms</a:t>
            </a:r>
          </a:p>
          <a:p>
            <a:pPr lvl="2"/>
            <a:r>
              <a:rPr lang="pt-BR" sz="2000">
                <a:latin typeface="Arial" pitchFamily="34" charset="0"/>
              </a:rPr>
              <a:t>30ms</a:t>
            </a:r>
          </a:p>
          <a:p>
            <a:pPr lvl="2"/>
            <a:r>
              <a:rPr lang="pt-BR" sz="2000">
                <a:latin typeface="Arial" pitchFamily="34" charset="0"/>
              </a:rPr>
              <a:t>100ms</a:t>
            </a:r>
          </a:p>
        </p:txBody>
      </p:sp>
      <p:pic>
        <p:nvPicPr>
          <p:cNvPr id="3799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5300663"/>
            <a:ext cx="8237538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640762" cy="1412776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Política versus Mecanismo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Até aqui foi considerado que os processos no sistema pertencem a usuários diferentes, Porém: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latin typeface="Arial" pitchFamily="34" charset="0"/>
              </a:rPr>
              <a:t>um processo pode ter muitos filhos executando.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latin typeface="Arial" pitchFamily="34" charset="0"/>
              </a:rPr>
              <a:t>processo pai pode ter informação clara de quais os filhos mais importantes (tempo de processamento crítico).</a:t>
            </a:r>
          </a:p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nenhum dos escalonadores descritos até aqui considera entradas do processo usuário sobre decisões de escalonamento.</a:t>
            </a:r>
          </a:p>
          <a:p>
            <a:pPr>
              <a:lnSpc>
                <a:spcPct val="90000"/>
              </a:lnSpc>
            </a:pPr>
            <a:r>
              <a:rPr lang="pt-BR" sz="2800" dirty="0" smtClean="0">
                <a:latin typeface="Arial" pitchFamily="34" charset="0"/>
              </a:rPr>
              <a:t>SOLUÇÃO</a:t>
            </a:r>
            <a:r>
              <a:rPr lang="pt-BR" sz="2800" dirty="0">
                <a:latin typeface="Arial" pitchFamily="34" charset="0"/>
              </a:rPr>
              <a:t>: Separar o que é permitido fazer, do como é feito.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latin typeface="Arial" pitchFamily="34" charset="0"/>
              </a:rPr>
              <a:t>MECANISMO DE ESCALONAMENTO.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latin typeface="Arial" pitchFamily="34" charset="0"/>
              </a:rPr>
              <a:t>POLÍTICA DE ESCALONAMENTO.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75638" cy="1412776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3200" dirty="0">
                <a:latin typeface="Arial" pitchFamily="34" charset="0"/>
              </a:rPr>
              <a:t>Escalonamento Política versus Mecanismo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r>
              <a:rPr lang="pt-BR" sz="2800">
                <a:latin typeface="Arial" pitchFamily="34" charset="0"/>
              </a:rPr>
              <a:t>Algoritmo de Escalonamento Parametrizado</a:t>
            </a:r>
          </a:p>
          <a:p>
            <a:pPr lvl="1"/>
            <a:r>
              <a:rPr lang="pt-BR" sz="2400">
                <a:latin typeface="Arial" pitchFamily="34" charset="0"/>
              </a:rPr>
              <a:t>O mecanismo continua no kernel.</a:t>
            </a:r>
          </a:p>
          <a:p>
            <a:pPr lvl="1"/>
            <a:endParaRPr lang="pt-BR" sz="2400">
              <a:latin typeface="Arial" pitchFamily="34" charset="0"/>
            </a:endParaRPr>
          </a:p>
          <a:p>
            <a:r>
              <a:rPr lang="pt-BR" sz="2800">
                <a:latin typeface="Arial" pitchFamily="34" charset="0"/>
              </a:rPr>
              <a:t>Parâmetros são preenchidos pelos processos do usuário.</a:t>
            </a:r>
          </a:p>
          <a:p>
            <a:pPr lvl="1"/>
            <a:r>
              <a:rPr lang="pt-BR" sz="2400">
                <a:latin typeface="Arial" pitchFamily="34" charset="0"/>
              </a:rPr>
              <a:t>A POLÍTICA é estabelecida pelo PROCESSO do USUÁRIO.</a:t>
            </a:r>
          </a:p>
          <a:p>
            <a:pPr lvl="1"/>
            <a:endParaRPr lang="pt-BR" sz="2400">
              <a:latin typeface="Arial" pitchFamily="34" charset="0"/>
            </a:endParaRPr>
          </a:p>
          <a:p>
            <a:r>
              <a:rPr lang="pt-BR" sz="2800">
                <a:latin typeface="Arial" pitchFamily="34" charset="0"/>
              </a:rPr>
              <a:t>Pode ser usado conhecimento do processo sobre seus threads mais importantes (maior prioridade)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340768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de Threads de Usuário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5400675"/>
          </a:xfrm>
        </p:spPr>
        <p:txBody>
          <a:bodyPr/>
          <a:lstStyle/>
          <a:p>
            <a:r>
              <a:rPr lang="pt-BR" sz="2800" dirty="0">
                <a:latin typeface="Arial" pitchFamily="34" charset="0"/>
              </a:rPr>
              <a:t>Possível escalonamento de threads de usuário.</a:t>
            </a:r>
          </a:p>
          <a:p>
            <a:pPr lvl="1"/>
            <a:r>
              <a:rPr lang="pt-BR" sz="2400" dirty="0">
                <a:latin typeface="Arial" pitchFamily="34" charset="0"/>
              </a:rPr>
              <a:t>Quantum de 50ms por processo e Threads executam por  5ms.</a:t>
            </a:r>
          </a:p>
          <a:p>
            <a:r>
              <a:rPr lang="pt-BR" sz="2800" dirty="0">
                <a:latin typeface="Arial" pitchFamily="34" charset="0"/>
              </a:rPr>
              <a:t>Não existe interrupção de relógio para troca de threads de usuário.</a:t>
            </a:r>
          </a:p>
          <a:p>
            <a:pPr lvl="1"/>
            <a:r>
              <a:rPr lang="pt-BR" sz="2400" dirty="0">
                <a:latin typeface="Arial" pitchFamily="34" charset="0"/>
              </a:rPr>
              <a:t>Utilizam o mesmo contexto.</a:t>
            </a:r>
          </a:p>
        </p:txBody>
      </p:sp>
      <p:pic>
        <p:nvPicPr>
          <p:cNvPr id="3819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534875"/>
            <a:ext cx="3810000" cy="3007449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131175" cy="1556792"/>
          </a:xfrm>
        </p:spPr>
        <p:txBody>
          <a:bodyPr/>
          <a:lstStyle/>
          <a:p>
            <a:r>
              <a:rPr lang="pt-BR" sz="4000" dirty="0">
                <a:latin typeface="Arial" pitchFamily="34" charset="0"/>
              </a:rPr>
              <a:t>Sistemas Operacionais</a:t>
            </a:r>
            <a:br>
              <a:rPr lang="pt-BR" sz="4000" dirty="0">
                <a:latin typeface="Arial" pitchFamily="34" charset="0"/>
              </a:rPr>
            </a:br>
            <a:r>
              <a:rPr lang="pt-BR" sz="4000" dirty="0">
                <a:latin typeface="Arial" pitchFamily="34" charset="0"/>
              </a:rPr>
              <a:t> </a:t>
            </a:r>
            <a:r>
              <a:rPr lang="pt-BR" sz="3200" dirty="0">
                <a:latin typeface="Arial" pitchFamily="34" charset="0"/>
              </a:rPr>
              <a:t>Escalonamento de Threads de </a:t>
            </a:r>
            <a:r>
              <a:rPr lang="pt-BR" sz="3200" dirty="0" err="1">
                <a:latin typeface="Arial" pitchFamily="34" charset="0"/>
              </a:rPr>
              <a:t>kernel</a:t>
            </a:r>
            <a:endParaRPr lang="pt-BR" sz="3200" dirty="0">
              <a:latin typeface="Arial" pitchFamily="34" charset="0"/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5256708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latin typeface="Arial" pitchFamily="34" charset="0"/>
              </a:rPr>
              <a:t>Possível escalonamento de threads de </a:t>
            </a:r>
            <a:r>
              <a:rPr lang="pt-BR" sz="2800" dirty="0" err="1">
                <a:latin typeface="Arial" pitchFamily="34" charset="0"/>
              </a:rPr>
              <a:t>kernel</a:t>
            </a:r>
            <a:endParaRPr lang="pt-BR" sz="2800" dirty="0">
              <a:latin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pt-BR" sz="2400" dirty="0">
                <a:latin typeface="Arial" pitchFamily="34" charset="0"/>
              </a:rPr>
              <a:t>Quantum de 50ms por processo.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latin typeface="Arial" pitchFamily="34" charset="0"/>
              </a:rPr>
              <a:t>Threads do processo executam durante 5ms.</a:t>
            </a:r>
          </a:p>
          <a:p>
            <a:pPr>
              <a:lnSpc>
                <a:spcPct val="90000"/>
              </a:lnSpc>
            </a:pPr>
            <a:r>
              <a:rPr lang="pt-BR" sz="2800" dirty="0" err="1">
                <a:latin typeface="Arial" pitchFamily="34" charset="0"/>
              </a:rPr>
              <a:t>Kernel</a:t>
            </a:r>
            <a:r>
              <a:rPr lang="pt-BR" sz="2800" dirty="0">
                <a:latin typeface="Arial" pitchFamily="34" charset="0"/>
              </a:rPr>
              <a:t> pode alternar entre threads do mesmo processo e de processos diferentes, caso um processo escalonado não tenha mais threads PRONTAS.</a:t>
            </a:r>
          </a:p>
        </p:txBody>
      </p:sp>
      <p:pic>
        <p:nvPicPr>
          <p:cNvPr id="38400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03800" y="2205038"/>
            <a:ext cx="3810000" cy="35115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75565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360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600">
                <a:solidFill>
                  <a:schemeClr val="tx2"/>
                </a:solidFill>
                <a:latin typeface="Arial" pitchFamily="34" charset="0"/>
              </a:rPr>
              <a:t>Hierarquia de Processos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250825" y="1989138"/>
            <a:ext cx="86391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3200" dirty="0">
                <a:latin typeface="Arial" pitchFamily="34" charset="0"/>
              </a:rPr>
              <a:t>Pai cria processo filho, filho pode criar os seus próprios processos: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t-BR" sz="2800" dirty="0">
                <a:latin typeface="Arial" pitchFamily="34" charset="0"/>
              </a:rPr>
              <a:t>Forma uma hierarquia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Em UNIX é chamado de ”grupo de processo“.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pt-BR" dirty="0">
                <a:latin typeface="Arial" pitchFamily="34" charset="0"/>
              </a:rPr>
              <a:t>O Pai e o filho ficam de certa forma associados</a:t>
            </a:r>
            <a:r>
              <a:rPr lang="pt-BR" dirty="0" smtClean="0">
                <a:latin typeface="Arial" pitchFamily="34" charset="0"/>
              </a:rPr>
              <a:t>.</a:t>
            </a:r>
            <a:endParaRPr lang="pt-BR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611188" y="0"/>
            <a:ext cx="7772400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36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Árvores de Processos</a:t>
            </a: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116013" y="1412776"/>
          <a:ext cx="7343775" cy="506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9" name="Bitmap Image" r:id="rId4" imgW="6897063" imgH="6087325" progId="PBrush">
                  <p:embed/>
                </p:oleObj>
              </mc:Choice>
              <mc:Fallback>
                <p:oleObj name="Bitmap Image" r:id="rId4" imgW="6897063" imgH="6087325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12776"/>
                        <a:ext cx="7343775" cy="5061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390525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4292600" y="1196752"/>
            <a:ext cx="457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t-BR" dirty="0">
                <a:latin typeface="Arial" pitchFamily="34" charset="0"/>
              </a:rPr>
              <a:t>Transições entre estados:</a:t>
            </a:r>
            <a:endParaRPr lang="pt-BR" dirty="0">
              <a:latin typeface="Helvetica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pt-BR" sz="1800" dirty="0">
                <a:latin typeface="Helvetica" charset="0"/>
              </a:rPr>
              <a:t> Processo bloqueado aguardando entrada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pt-BR" sz="1800" dirty="0">
                <a:latin typeface="Helvetica" charset="0"/>
              </a:rPr>
              <a:t> Escalonador tira processo da CPU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pt-BR" sz="1800" dirty="0">
                <a:latin typeface="Helvetica" charset="0"/>
              </a:rPr>
              <a:t> Escalonador carrega processo na CPU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pt-BR" sz="1800" dirty="0">
                <a:latin typeface="Helvetica" charset="0"/>
              </a:rPr>
              <a:t> Processo bloqueado recebe Entrada e fica pronta para execução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279400" y="3779838"/>
            <a:ext cx="88646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>
                <a:latin typeface="Helvetica" charset="0"/>
              </a:rPr>
              <a:t>Possíveis estados de um processo: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 dirty="0">
                <a:latin typeface="Helvetica" charset="0"/>
              </a:rPr>
              <a:t> Em Execução – rodando na CPU.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 dirty="0">
                <a:latin typeface="Helvetica" charset="0"/>
              </a:rPr>
              <a:t> Bloqueado – processo não pode executar (enquanto não ocorre um evento externo) mesmo com a CPU livre. Ex.: leitura de arquivo, mensagem da rede, teclado etc.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sz="2000" dirty="0">
                <a:latin typeface="Helvetica" charset="0"/>
              </a:rPr>
              <a:t> Pronto – é um processo executável, temporariamente parado para dar lugar a outro processo.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611188" y="0"/>
            <a:ext cx="7772400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36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Estados de Processos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060575"/>
            <a:ext cx="8164512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611188" y="260648"/>
            <a:ext cx="8132762" cy="128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Sistemas Operacionais</a:t>
            </a:r>
            <a:br>
              <a:rPr lang="pt-BR" sz="3600" dirty="0">
                <a:solidFill>
                  <a:schemeClr val="tx2"/>
                </a:solidFill>
                <a:latin typeface="Arial" pitchFamily="34" charset="0"/>
              </a:rPr>
            </a:br>
            <a:r>
              <a:rPr lang="pt-BR" sz="3600" dirty="0">
                <a:solidFill>
                  <a:schemeClr val="tx2"/>
                </a:solidFill>
                <a:latin typeface="Arial" pitchFamily="34" charset="0"/>
              </a:rPr>
              <a:t>Estados de Processos - Detalhamento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I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I" id="{C708CA02-1FA4-4D4C-8905-3C2EA0F2E3A0}" vid="{C1698480-86B7-4BEE-A328-4315F6BAADE5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SPEI</Template>
  <TotalTime>1102</TotalTime>
  <Words>3544</Words>
  <Application>Microsoft Office PowerPoint</Application>
  <PresentationFormat>Apresentação na tela (4:3)</PresentationFormat>
  <Paragraphs>452</Paragraphs>
  <Slides>55</Slides>
  <Notes>54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Helvetica</vt:lpstr>
      <vt:lpstr>Helvetica-Bold</vt:lpstr>
      <vt:lpstr>Monotype Sorts</vt:lpstr>
      <vt:lpstr>Times New Roman</vt:lpstr>
      <vt:lpstr>SPEI</vt:lpstr>
      <vt:lpstr>Bitmap Image</vt:lpstr>
      <vt:lpstr>Sistemas Operacionais</vt:lpstr>
      <vt:lpstr>Sistemas Operacionais Processo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Sistemas Operacionais Implementação de Processos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Sistemas Operacionais Escalonamento</vt:lpstr>
      <vt:lpstr>Sistemas Operacionais Escalonamento</vt:lpstr>
      <vt:lpstr>Sistemas Operacionais Escalonamento</vt:lpstr>
      <vt:lpstr>Sistemas Operacionais  Quando Escalonar?</vt:lpstr>
      <vt:lpstr>Sistemas Operacionais  Escalonador</vt:lpstr>
      <vt:lpstr>Sistemas Operacionais Categorias de Escalonamento</vt:lpstr>
      <vt:lpstr>Sistemas Operacionais  Obj. do Alg. de Escalonamento</vt:lpstr>
      <vt:lpstr>Sistemas Operacionais  Escalonamento- Em LOTE</vt:lpstr>
      <vt:lpstr>Sistemas Operacionais  Escalonamento- Em LOTE</vt:lpstr>
      <vt:lpstr>Sistemas Operacionais  Escalonamento- Em LOTE</vt:lpstr>
      <vt:lpstr>Sistemas Operacionais  Escalonamento- Em LOTE</vt:lpstr>
      <vt:lpstr>Sistemas Operacionais  Escalonamento Round Robin</vt:lpstr>
      <vt:lpstr>Sistemas Operacionais Escalonamento em Sistemas Interativos</vt:lpstr>
      <vt:lpstr>Sistemas Operacionais  Escalonamento em Sistemas Interativos</vt:lpstr>
      <vt:lpstr>Sistemas Operacionais  Escalonamento em Sistemas Interativos</vt:lpstr>
      <vt:lpstr>Sistemas Operacionais  Escalonamento em Sistemas Interativos</vt:lpstr>
      <vt:lpstr>Sistemas Operacionais  Escalonamento em Sistemas Interativos</vt:lpstr>
      <vt:lpstr>Sistemas Operacionais  Escalonamento em Sistemas Multiprocessador</vt:lpstr>
      <vt:lpstr>Sistemas Operacionais Escalonamento em Sistemas Multiprocessador</vt:lpstr>
      <vt:lpstr>Sistemas Operacionais  Escalonamento em Sistemas em Tempo Real</vt:lpstr>
      <vt:lpstr>Sistemas Operacionais  Escalonamento em Sistemas em Tempo Real</vt:lpstr>
      <vt:lpstr>Sistemas Operacionais  Escalonamento em Sistemas em Tempo Real</vt:lpstr>
      <vt:lpstr>Sistemas Operacionais  Escalonamento em Sistemas em Tempo Real</vt:lpstr>
      <vt:lpstr>Sistemas Operacionais  Escalonamento em Sistemas em Tempo Real</vt:lpstr>
      <vt:lpstr>Sistemas Operacionais  Escalonamento em Sistemas em Tempo Real</vt:lpstr>
      <vt:lpstr>Sistemas Operacionais  Escalonamento Política versus Mecanismo</vt:lpstr>
      <vt:lpstr>Sistemas Operacionais Escalonamento Política versus Mecanismo</vt:lpstr>
      <vt:lpstr>Sistemas Operacionais  Escalonamento de Threads de Usuário</vt:lpstr>
      <vt:lpstr>Sistemas Operacionais  Escalonamento de Threads de kernel</vt:lpstr>
    </vt:vector>
  </TitlesOfParts>
  <Company>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</dc:creator>
  <cp:lastModifiedBy>Prof. Luciano Xiscatti</cp:lastModifiedBy>
  <cp:revision>111</cp:revision>
  <dcterms:created xsi:type="dcterms:W3CDTF">2007-07-26T21:13:45Z</dcterms:created>
  <dcterms:modified xsi:type="dcterms:W3CDTF">2015-08-25T22:21:05Z</dcterms:modified>
</cp:coreProperties>
</file>