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1"/>
  </p:notesMasterIdLst>
  <p:handoutMasterIdLst>
    <p:handoutMasterId r:id="rId52"/>
  </p:handoutMasterIdLst>
  <p:sldIdLst>
    <p:sldId id="377" r:id="rId2"/>
    <p:sldId id="37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7" autoAdjust="0"/>
  </p:normalViewPr>
  <p:slideViewPr>
    <p:cSldViewPr>
      <p:cViewPr varScale="1">
        <p:scale>
          <a:sx n="57" d="100"/>
          <a:sy n="57" d="100"/>
        </p:scale>
        <p:origin x="11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450C9C-442B-497C-A3D7-EE6E7DAF5B7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1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FF64DC-EF25-4F4F-B009-3247B66D4F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19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3374-05D8-42DE-A478-1D76B7DAC7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31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C963-89A2-4801-B3FC-D1B5A84596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9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2CF1-14DE-4772-B8B7-B693091808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2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DE07-F4BB-481F-A6F5-68D1B40DF8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9481-1959-43B3-AB2A-9887358A49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75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CB2B-B426-4BCC-B047-1E2A45CF96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A43-D1D3-415C-B116-9B486BA629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7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563C-5BC9-4080-B70F-D677241503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2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99D4-3A15-42A7-B8CF-C2F2252406A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9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813B-DC72-4BBA-B463-3238B82944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7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CE7F-8435-4A21-86B4-EBD4BA1C09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2CF1-14DE-4772-B8B7-B693091808A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5809457"/>
            <a:ext cx="942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8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Sistemas Operacionais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Aula 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Métodos de Acesso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800"/>
              <a:t>Em função de como o arquivo esta organizado o sistema de arquivos pode  recuperar registros de diferentes maneiras:</a:t>
            </a:r>
          </a:p>
          <a:p>
            <a:pPr marL="1027113" lvl="1" indent="-455613">
              <a:lnSpc>
                <a:spcPct val="90000"/>
              </a:lnSpc>
            </a:pPr>
            <a:r>
              <a:rPr lang="pt-BR" b="1"/>
              <a:t>Acesso seqüencial:</a:t>
            </a:r>
            <a:r>
              <a:rPr lang="pt-BR"/>
              <a:t> arquivos armazenados em fitas magnéticas, o acesso era restrito à leitura na ordem em que eram gravados, sendo a gravação de arquivos possível apenas no final do arquivo. Pode-se combinar o acesso seqüencial com o direto e com isso acessar diretamente um arquivo e os demais m forma seqüencial.</a:t>
            </a:r>
          </a:p>
          <a:p>
            <a:pPr marL="1027113" lvl="1" indent="-455613">
              <a:lnSpc>
                <a:spcPct val="90000"/>
              </a:lnSpc>
              <a:buFontTx/>
              <a:buNone/>
            </a:pPr>
            <a:endParaRPr lang="pt-BR"/>
          </a:p>
          <a:p>
            <a:pPr marL="457200" indent="-457200">
              <a:lnSpc>
                <a:spcPct val="90000"/>
              </a:lnSpc>
            </a:pP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Métodos de Acesso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27113" lvl="1" indent="-455613">
              <a:lnSpc>
                <a:spcPct val="90000"/>
              </a:lnSpc>
            </a:pPr>
            <a:r>
              <a:rPr lang="pt-BR" b="1"/>
              <a:t>Acesso direto</a:t>
            </a:r>
            <a:r>
              <a:rPr lang="pt-BR"/>
              <a:t>: permite a leitura/gravação de um registro diretamente na sua posição. É realizado através do número de registro. Não existe restrição a ordem em que os registros são lidos ou gravados. Somente é possível quando é definido com registros de tamanho fixo.</a:t>
            </a:r>
          </a:p>
          <a:p>
            <a:pPr marL="1027113" lvl="1" indent="-455613">
              <a:lnSpc>
                <a:spcPct val="90000"/>
              </a:lnSpc>
            </a:pPr>
            <a:r>
              <a:rPr lang="pt-BR" b="1"/>
              <a:t>Acesso indexado ou por chave</a:t>
            </a:r>
            <a:r>
              <a:rPr lang="pt-BR"/>
              <a:t>: o arquivo deve possuir uma área de índice onde existam ponteiros para os diversos registros e a partir desta informação realiza-se um acesso direto.</a:t>
            </a:r>
          </a:p>
          <a:p>
            <a:pPr marL="457200" indent="-457200">
              <a:lnSpc>
                <a:spcPct val="90000"/>
              </a:lnSpc>
            </a:pP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Acesso Direto</a:t>
            </a:r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066800" y="2514600"/>
            <a:ext cx="914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2514600" y="2514600"/>
            <a:ext cx="914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0501" name="Rectangle 5"/>
          <p:cNvSpPr>
            <a:spLocks noChangeArrowheads="1"/>
          </p:cNvSpPr>
          <p:nvPr/>
        </p:nvSpPr>
        <p:spPr bwMode="auto">
          <a:xfrm>
            <a:off x="3962400" y="2514600"/>
            <a:ext cx="914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7239000" y="2514600"/>
            <a:ext cx="914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990600" y="3657600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Registro 0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886200" y="3657600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Registro 2</a:t>
            </a: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7162800" y="3657600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Registro n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2438400" y="3657600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pt-BR"/>
              <a:t>Registro 1</a:t>
            </a:r>
          </a:p>
        </p:txBody>
      </p:sp>
      <p:sp>
        <p:nvSpPr>
          <p:cNvPr id="490507" name="Line 11"/>
          <p:cNvSpPr>
            <a:spLocks noChangeShapeType="1"/>
          </p:cNvSpPr>
          <p:nvPr/>
        </p:nvSpPr>
        <p:spPr bwMode="auto">
          <a:xfrm>
            <a:off x="6858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0508" name="Line 12"/>
          <p:cNvSpPr>
            <a:spLocks noChangeShapeType="1"/>
          </p:cNvSpPr>
          <p:nvPr/>
        </p:nvSpPr>
        <p:spPr bwMode="auto">
          <a:xfrm>
            <a:off x="6477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0509" name="Line 13"/>
          <p:cNvSpPr>
            <a:spLocks noChangeShapeType="1"/>
          </p:cNvSpPr>
          <p:nvPr/>
        </p:nvSpPr>
        <p:spPr bwMode="auto">
          <a:xfrm>
            <a:off x="6096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5715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0511" name="Line 15"/>
          <p:cNvSpPr>
            <a:spLocks noChangeShapeType="1"/>
          </p:cNvSpPr>
          <p:nvPr/>
        </p:nvSpPr>
        <p:spPr bwMode="auto">
          <a:xfrm>
            <a:off x="5334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0512" name="Line 16"/>
          <p:cNvSpPr>
            <a:spLocks noChangeShapeType="1"/>
          </p:cNvSpPr>
          <p:nvPr/>
        </p:nvSpPr>
        <p:spPr bwMode="auto">
          <a:xfrm>
            <a:off x="4953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Operações de Entrada / Saída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pt-BR"/>
              <a:t>O sistema de arquivos oferece um conjunto de </a:t>
            </a:r>
            <a:r>
              <a:rPr lang="pt-BR" i="1"/>
              <a:t>system calls</a:t>
            </a:r>
            <a:r>
              <a:rPr lang="pt-BR"/>
              <a:t> que permite às aplicações realizar operações de E/S, como tradução de nomes em endereços, leitura e gravação de dados e criação/eliminação de arquivos.</a:t>
            </a:r>
          </a:p>
          <a:p>
            <a:pPr marL="457200" indent="-457200"/>
            <a:r>
              <a:rPr lang="pt-BR"/>
              <a:t>As </a:t>
            </a:r>
            <a:r>
              <a:rPr lang="pt-BR" i="1"/>
              <a:t>system calls</a:t>
            </a:r>
            <a:r>
              <a:rPr lang="pt-BR"/>
              <a:t> de E/S tem como função oferecer uma interface simples e uniforme entre a aplicação e os diversos dispositivos.</a:t>
            </a:r>
            <a:endParaRPr lang="pt-BR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Operações de Entrada / Saída</a:t>
            </a:r>
          </a:p>
        </p:txBody>
      </p:sp>
      <p:sp>
        <p:nvSpPr>
          <p:cNvPr id="492547" name="Cloud"/>
          <p:cNvSpPr>
            <a:spLocks noChangeAspect="1" noEditPoints="1" noChangeArrowheads="1"/>
          </p:cNvSpPr>
          <p:nvPr/>
        </p:nvSpPr>
        <p:spPr bwMode="auto">
          <a:xfrm>
            <a:off x="3059832" y="1340768"/>
            <a:ext cx="2209800" cy="11842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kumimoji="1" lang="pt-BR"/>
              <a:t>Aplicação</a:t>
            </a: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3212232" y="3093368"/>
            <a:ext cx="1981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System calls</a:t>
            </a:r>
          </a:p>
          <a:p>
            <a:pPr algn="ctr"/>
            <a:r>
              <a:rPr kumimoji="1" lang="pt-BR"/>
              <a:t>De E/S</a:t>
            </a:r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212232" y="4693568"/>
            <a:ext cx="1981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Dispositivos</a:t>
            </a:r>
          </a:p>
        </p:txBody>
      </p:sp>
      <p:sp>
        <p:nvSpPr>
          <p:cNvPr id="492550" name="Line 6"/>
          <p:cNvSpPr>
            <a:spLocks noChangeShapeType="1"/>
          </p:cNvSpPr>
          <p:nvPr/>
        </p:nvSpPr>
        <p:spPr bwMode="auto">
          <a:xfrm>
            <a:off x="3974232" y="26361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2551" name="Line 7"/>
          <p:cNvSpPr>
            <a:spLocks noChangeShapeType="1"/>
          </p:cNvSpPr>
          <p:nvPr/>
        </p:nvSpPr>
        <p:spPr bwMode="auto">
          <a:xfrm flipV="1">
            <a:off x="4126632" y="26361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2552" name="Line 8"/>
          <p:cNvSpPr>
            <a:spLocks noChangeShapeType="1"/>
          </p:cNvSpPr>
          <p:nvPr/>
        </p:nvSpPr>
        <p:spPr bwMode="auto">
          <a:xfrm>
            <a:off x="3974232" y="40839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2553" name="Line 9"/>
          <p:cNvSpPr>
            <a:spLocks noChangeShapeType="1"/>
          </p:cNvSpPr>
          <p:nvPr/>
        </p:nvSpPr>
        <p:spPr bwMode="auto">
          <a:xfrm flipV="1">
            <a:off x="4202832" y="40839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Operações de Entrada/Saída</a:t>
            </a:r>
          </a:p>
        </p:txBody>
      </p:sp>
      <p:graphicFrame>
        <p:nvGraphicFramePr>
          <p:cNvPr id="493571" name="Group 3"/>
          <p:cNvGraphicFramePr>
            <a:graphicFrameLocks noGrp="1"/>
          </p:cNvGraphicFramePr>
          <p:nvPr/>
        </p:nvGraphicFramePr>
        <p:xfrm>
          <a:off x="755576" y="1268760"/>
          <a:ext cx="7086600" cy="4317619"/>
        </p:xfrm>
        <a:graphic>
          <a:graphicData uri="http://schemas.openxmlformats.org/drawingml/2006/table">
            <a:tbl>
              <a:tblPr/>
              <a:tblGrid>
                <a:gridCol w="1949450"/>
                <a:gridCol w="5137150"/>
              </a:tblGrid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Comando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0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Close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Criação de um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Abertura de um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Leitura de dados de um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Gravação de dados de um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Fechamento de um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Alteração de nome de um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Eliminação de um arquivo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Atributos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pt-BR" sz="2800"/>
              <a:t>São informações de controle que dependendo do sistema de arquivos variam, porém alguns como tamanho, criador, proteção e data estão presentes em quase todos.</a:t>
            </a:r>
          </a:p>
          <a:p>
            <a:pPr marL="457200" indent="-457200"/>
            <a:r>
              <a:rPr lang="pt-BR" sz="2800"/>
              <a:t>Alguns atributos especificados na criação do arquivo não podem ser mudados e outros são modificados pelo próprio sistema operacional. E ainda existe alguns que podem ser alterados pelo usuário tais como proteção, tamanho e senha.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Atributos de Arquivos</a:t>
            </a:r>
          </a:p>
        </p:txBody>
      </p:sp>
      <p:graphicFrame>
        <p:nvGraphicFramePr>
          <p:cNvPr id="495619" name="Group 3"/>
          <p:cNvGraphicFramePr>
            <a:graphicFrameLocks noGrp="1"/>
          </p:cNvGraphicFramePr>
          <p:nvPr/>
        </p:nvGraphicFramePr>
        <p:xfrm>
          <a:off x="323528" y="1340768"/>
          <a:ext cx="8229600" cy="4200144"/>
        </p:xfrm>
        <a:graphic>
          <a:graphicData uri="http://schemas.openxmlformats.org/drawingml/2006/table">
            <a:tbl>
              <a:tblPr/>
              <a:tblGrid>
                <a:gridCol w="2116138"/>
                <a:gridCol w="61134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Atributos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Tamanho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Proteção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Criação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Organização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Senha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Especifica o tamanho do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Código de proteção de acesso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Identifica o criador do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 e hora da criação do arquivo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Data e hora do último backup realizado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Indica a organização lógica dos registros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Senha necessária para acessar o arquivo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pt-BR" dirty="0"/>
              <a:t>Diretórios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36712"/>
            <a:ext cx="7772400" cy="5227538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800" dirty="0"/>
              <a:t>Modo como o sistema organiza os diferentes arquivos contidos num disco. É a estrutura de dados que contém entradas associadas aos arquivos onde estão informações como localização física, nome, organização e demais atributos.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 dirty="0"/>
              <a:t>Quando um arquivo é aberto, o sistema operacional procura a sua entrada na estrutura de diretórios, armazenando as informações do arquivo em uma tabela mantida na memória principal. Esta tabela contém todos os arquivo abertos, sendo fundamental para aumentar o desempenho das operações com arquivos.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pt-BR" dirty="0"/>
              <a:t>Diretórios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772400" cy="4692650"/>
          </a:xfrm>
        </p:spPr>
        <p:txBody>
          <a:bodyPr/>
          <a:lstStyle/>
          <a:p>
            <a:pPr marL="457200" indent="-457200"/>
            <a:r>
              <a:rPr lang="pt-BR" b="1"/>
              <a:t>Nível Único (</a:t>
            </a:r>
            <a:r>
              <a:rPr lang="pt-BR" b="1" i="1"/>
              <a:t>single-level directory</a:t>
            </a:r>
            <a:r>
              <a:rPr lang="pt-BR" b="1"/>
              <a:t>):</a:t>
            </a:r>
            <a:r>
              <a:rPr lang="pt-BR"/>
              <a:t> é a implementação mais simples, existe apenas um único diretório contendo todos os arquivos do disco. É bastante limitado já que não permite que usuários criem arquivos com o mesmo nome o que ocasionaria um conflito no acesso aos arquivos.</a:t>
            </a:r>
            <a:endParaRPr lang="pt-BR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Compreender </a:t>
            </a:r>
            <a:r>
              <a:rPr lang="pt-BR" dirty="0" smtClean="0"/>
              <a:t>os sistemas de arquivos (file system) em sistemas operacionais.</a:t>
            </a:r>
          </a:p>
          <a:p>
            <a:endParaRPr lang="pt-BR" dirty="0" smtClean="0"/>
          </a:p>
        </p:txBody>
      </p:sp>
      <p:pic>
        <p:nvPicPr>
          <p:cNvPr id="7172" name="Picture 6" descr="C:\Users\Luciano Xiscatti\AppData\Local\Microsoft\Windows\Temporary Internet Files\Content.IE5\AM86WR48\MC90043467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3716338"/>
            <a:ext cx="1914525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Estrutura de diretórios de nível único</a:t>
            </a:r>
          </a:p>
        </p:txBody>
      </p:sp>
      <p:sp>
        <p:nvSpPr>
          <p:cNvPr id="498691" name="AutoShape 3"/>
          <p:cNvSpPr>
            <a:spLocks noChangeArrowheads="1"/>
          </p:cNvSpPr>
          <p:nvPr/>
        </p:nvSpPr>
        <p:spPr bwMode="auto">
          <a:xfrm>
            <a:off x="5527576" y="3254152"/>
            <a:ext cx="457200" cy="685800"/>
          </a:xfrm>
          <a:prstGeom prst="can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auto">
          <a:xfrm>
            <a:off x="5527576" y="1196752"/>
            <a:ext cx="457200" cy="685800"/>
          </a:xfrm>
          <a:prstGeom prst="can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693" name="AutoShape 5"/>
          <p:cNvSpPr>
            <a:spLocks noChangeArrowheads="1"/>
          </p:cNvSpPr>
          <p:nvPr/>
        </p:nvSpPr>
        <p:spPr bwMode="auto">
          <a:xfrm>
            <a:off x="5527576" y="4625752"/>
            <a:ext cx="457200" cy="685800"/>
          </a:xfrm>
          <a:prstGeom prst="can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auto">
          <a:xfrm>
            <a:off x="5527576" y="2568352"/>
            <a:ext cx="457200" cy="685800"/>
          </a:xfrm>
          <a:prstGeom prst="can">
            <a:avLst>
              <a:gd name="adj" fmla="val 3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695" name="AutoShape 7"/>
          <p:cNvSpPr>
            <a:spLocks noChangeArrowheads="1"/>
          </p:cNvSpPr>
          <p:nvPr/>
        </p:nvSpPr>
        <p:spPr bwMode="auto">
          <a:xfrm>
            <a:off x="5527576" y="1882552"/>
            <a:ext cx="457200" cy="685800"/>
          </a:xfrm>
          <a:prstGeom prst="can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2555776" y="4625752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2555776" y="3939952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698" name="Rectangle 10"/>
          <p:cNvSpPr>
            <a:spLocks noChangeArrowheads="1"/>
          </p:cNvSpPr>
          <p:nvPr/>
        </p:nvSpPr>
        <p:spPr bwMode="auto">
          <a:xfrm>
            <a:off x="2555776" y="3254152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699" name="Rectangle 11"/>
          <p:cNvSpPr>
            <a:spLocks noChangeArrowheads="1"/>
          </p:cNvSpPr>
          <p:nvPr/>
        </p:nvSpPr>
        <p:spPr bwMode="auto">
          <a:xfrm>
            <a:off x="2555776" y="2568352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2555776" y="1882552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2555776" y="1196752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422176" y="1196752"/>
            <a:ext cx="20208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 sz="2000"/>
              <a:t>Identificação</a:t>
            </a:r>
          </a:p>
          <a:p>
            <a:r>
              <a:rPr kumimoji="1" lang="pt-BR" sz="2000"/>
              <a:t>Proteção</a:t>
            </a:r>
          </a:p>
          <a:p>
            <a:r>
              <a:rPr kumimoji="1" lang="pt-BR" sz="2000"/>
              <a:t>Organização</a:t>
            </a:r>
          </a:p>
          <a:p>
            <a:r>
              <a:rPr kumimoji="1" lang="pt-BR" sz="2000"/>
              <a:t>Localização física</a:t>
            </a:r>
          </a:p>
          <a:p>
            <a:r>
              <a:rPr kumimoji="1" lang="pt-BR" sz="2000"/>
              <a:t>Atributos</a:t>
            </a:r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>
            <a:off x="1869976" y="157775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8704" name="Line 16"/>
          <p:cNvSpPr>
            <a:spLocks noChangeShapeType="1"/>
          </p:cNvSpPr>
          <p:nvPr/>
        </p:nvSpPr>
        <p:spPr bwMode="auto">
          <a:xfrm>
            <a:off x="3241576" y="39399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8705" name="Line 17"/>
          <p:cNvSpPr>
            <a:spLocks noChangeShapeType="1"/>
          </p:cNvSpPr>
          <p:nvPr/>
        </p:nvSpPr>
        <p:spPr bwMode="auto">
          <a:xfrm>
            <a:off x="3241576" y="41685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8706" name="Line 18"/>
          <p:cNvSpPr>
            <a:spLocks noChangeShapeType="1"/>
          </p:cNvSpPr>
          <p:nvPr/>
        </p:nvSpPr>
        <p:spPr bwMode="auto">
          <a:xfrm>
            <a:off x="3241576" y="44733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8707" name="Text Box 19"/>
          <p:cNvSpPr txBox="1">
            <a:spLocks noChangeArrowheads="1"/>
          </p:cNvSpPr>
          <p:nvPr/>
        </p:nvSpPr>
        <p:spPr bwMode="auto">
          <a:xfrm>
            <a:off x="2631976" y="5463952"/>
            <a:ext cx="130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Diretório</a:t>
            </a:r>
          </a:p>
        </p:txBody>
      </p:sp>
      <p:cxnSp>
        <p:nvCxnSpPr>
          <p:cNvPr id="498708" name="AutoShape 20"/>
          <p:cNvCxnSpPr>
            <a:cxnSpLocks noChangeShapeType="1"/>
            <a:stCxn id="498701" idx="3"/>
            <a:endCxn id="498692" idx="2"/>
          </p:cNvCxnSpPr>
          <p:nvPr/>
        </p:nvCxnSpPr>
        <p:spPr bwMode="auto">
          <a:xfrm>
            <a:off x="4003576" y="1539652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98709" name="AutoShape 21"/>
          <p:cNvCxnSpPr>
            <a:cxnSpLocks noChangeShapeType="1"/>
            <a:stCxn id="498700" idx="3"/>
            <a:endCxn id="498695" idx="2"/>
          </p:cNvCxnSpPr>
          <p:nvPr/>
        </p:nvCxnSpPr>
        <p:spPr bwMode="auto">
          <a:xfrm>
            <a:off x="4003576" y="2225452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98710" name="AutoShape 22"/>
          <p:cNvCxnSpPr>
            <a:cxnSpLocks noChangeShapeType="1"/>
            <a:stCxn id="498699" idx="3"/>
            <a:endCxn id="498694" idx="2"/>
          </p:cNvCxnSpPr>
          <p:nvPr/>
        </p:nvCxnSpPr>
        <p:spPr bwMode="auto">
          <a:xfrm>
            <a:off x="4003576" y="2911252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98711" name="AutoShape 23"/>
          <p:cNvCxnSpPr>
            <a:cxnSpLocks noChangeShapeType="1"/>
            <a:stCxn id="498698" idx="3"/>
            <a:endCxn id="498691" idx="2"/>
          </p:cNvCxnSpPr>
          <p:nvPr/>
        </p:nvCxnSpPr>
        <p:spPr bwMode="auto">
          <a:xfrm>
            <a:off x="4003576" y="3597052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98712" name="AutoShape 24"/>
          <p:cNvCxnSpPr>
            <a:cxnSpLocks noChangeShapeType="1"/>
            <a:stCxn id="498696" idx="3"/>
            <a:endCxn id="498693" idx="2"/>
          </p:cNvCxnSpPr>
          <p:nvPr/>
        </p:nvCxnSpPr>
        <p:spPr bwMode="auto">
          <a:xfrm>
            <a:off x="4003576" y="4968652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98713" name="Line 25"/>
          <p:cNvSpPr>
            <a:spLocks noChangeShapeType="1"/>
          </p:cNvSpPr>
          <p:nvPr/>
        </p:nvSpPr>
        <p:spPr bwMode="auto">
          <a:xfrm>
            <a:off x="5756176" y="39399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>
            <a:off x="5756176" y="41685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>
            <a:off x="5756176" y="447335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5070376" y="5387752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954360"/>
          </a:xfrm>
        </p:spPr>
        <p:txBody>
          <a:bodyPr/>
          <a:lstStyle/>
          <a:p>
            <a:r>
              <a:rPr lang="pt-BR" dirty="0"/>
              <a:t>Diretórios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772400" cy="469265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pt-BR" sz="2700" b="1" i="1"/>
              <a:t>User File Directory </a:t>
            </a:r>
            <a:r>
              <a:rPr lang="pt-BR" sz="2700" b="1"/>
              <a:t>(UFD):</a:t>
            </a:r>
            <a:r>
              <a:rPr lang="pt-BR" sz="2700"/>
              <a:t> para cada usuário existe um diretório particular e assim poderia criar arquivos com qualquer nome.</a:t>
            </a:r>
          </a:p>
          <a:p>
            <a:pPr marL="457200" indent="-457200">
              <a:lnSpc>
                <a:spcPct val="90000"/>
              </a:lnSpc>
            </a:pPr>
            <a:r>
              <a:rPr lang="pt-BR" sz="2700"/>
              <a:t>Deve haver um nível de diretório adicional para controle chamado de </a:t>
            </a:r>
            <a:r>
              <a:rPr lang="pt-BR" sz="2700" b="1" i="1"/>
              <a:t>Master File Directory</a:t>
            </a:r>
            <a:r>
              <a:rPr lang="pt-BR" sz="2700" b="1"/>
              <a:t> (MFD)</a:t>
            </a:r>
            <a:r>
              <a:rPr lang="pt-BR" sz="2700"/>
              <a:t> que é indexado pelo nome do usuário e cada entrada aponta para o diretório pessoal.</a:t>
            </a:r>
          </a:p>
          <a:p>
            <a:pPr marL="457200" indent="-457200">
              <a:lnSpc>
                <a:spcPct val="90000"/>
              </a:lnSpc>
            </a:pPr>
            <a:r>
              <a:rPr lang="pt-BR" sz="2700"/>
              <a:t>É análoga a uma estrutura de dados em árvore onde o MFD é a raiz, os galhos são a UFD e os arquivos são as folhas.</a:t>
            </a:r>
          </a:p>
          <a:p>
            <a:pPr marL="457200" indent="-457200">
              <a:lnSpc>
                <a:spcPct val="90000"/>
              </a:lnSpc>
            </a:pPr>
            <a:r>
              <a:rPr lang="pt-BR" sz="2700"/>
              <a:t>Quando se referencia a um arquivo é necessário especificar seu nome e seu diretório isto é chamado de </a:t>
            </a:r>
            <a:r>
              <a:rPr lang="pt-BR" sz="2700" i="1"/>
              <a:t>path</a:t>
            </a:r>
            <a:r>
              <a:rPr lang="pt-BR" sz="2700"/>
              <a:t> (caminho).</a:t>
            </a:r>
          </a:p>
          <a:p>
            <a:pPr marL="457200" indent="-457200">
              <a:lnSpc>
                <a:spcPct val="90000"/>
              </a:lnSpc>
            </a:pPr>
            <a:endParaRPr lang="pt-BR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pt-BR" sz="3800" dirty="0"/>
              <a:t>Estrutura de diretórios com dois níveis</a:t>
            </a:r>
          </a:p>
        </p:txBody>
      </p:sp>
      <p:sp>
        <p:nvSpPr>
          <p:cNvPr id="500739" name="Rectangle 3"/>
          <p:cNvSpPr>
            <a:spLocks noChangeArrowheads="1"/>
          </p:cNvSpPr>
          <p:nvPr/>
        </p:nvSpPr>
        <p:spPr bwMode="auto">
          <a:xfrm>
            <a:off x="3635896" y="306896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Arquivo 1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635896" y="207836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Arquivo 3</a:t>
            </a:r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3635896" y="162116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Arquivo 2</a:t>
            </a: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3635896" y="116396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Arquivo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64096" y="3526160"/>
            <a:ext cx="1371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664096" y="466916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Usuário n</a:t>
            </a:r>
          </a:p>
        </p:txBody>
      </p:sp>
      <p:sp>
        <p:nvSpPr>
          <p:cNvPr id="500745" name="Rectangle 9"/>
          <p:cNvSpPr>
            <a:spLocks noChangeArrowheads="1"/>
          </p:cNvSpPr>
          <p:nvPr/>
        </p:nvSpPr>
        <p:spPr bwMode="auto">
          <a:xfrm>
            <a:off x="664096" y="291656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Usuário 3</a:t>
            </a:r>
          </a:p>
        </p:txBody>
      </p:sp>
      <p:sp>
        <p:nvSpPr>
          <p:cNvPr id="500746" name="Rectangle 10"/>
          <p:cNvSpPr>
            <a:spLocks noChangeArrowheads="1"/>
          </p:cNvSpPr>
          <p:nvPr/>
        </p:nvSpPr>
        <p:spPr bwMode="auto">
          <a:xfrm>
            <a:off x="664096" y="223076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Usuário 2</a:t>
            </a:r>
          </a:p>
        </p:txBody>
      </p:sp>
      <p:sp>
        <p:nvSpPr>
          <p:cNvPr id="500747" name="Rectangle 11"/>
          <p:cNvSpPr>
            <a:spLocks noChangeArrowheads="1"/>
          </p:cNvSpPr>
          <p:nvPr/>
        </p:nvSpPr>
        <p:spPr bwMode="auto">
          <a:xfrm>
            <a:off x="664096" y="154496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Usuário 1</a:t>
            </a:r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auto">
          <a:xfrm>
            <a:off x="6455296" y="154496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0749" name="AutoShape 13"/>
          <p:cNvSpPr>
            <a:spLocks noChangeArrowheads="1"/>
          </p:cNvSpPr>
          <p:nvPr/>
        </p:nvSpPr>
        <p:spPr bwMode="auto">
          <a:xfrm>
            <a:off x="6455296" y="451676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auto">
          <a:xfrm>
            <a:off x="6455296" y="512636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0751" name="AutoShape 15"/>
          <p:cNvSpPr>
            <a:spLocks noChangeArrowheads="1"/>
          </p:cNvSpPr>
          <p:nvPr/>
        </p:nvSpPr>
        <p:spPr bwMode="auto">
          <a:xfrm>
            <a:off x="6455296" y="390716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0752" name="AutoShape 16"/>
          <p:cNvSpPr>
            <a:spLocks noChangeArrowheads="1"/>
          </p:cNvSpPr>
          <p:nvPr/>
        </p:nvSpPr>
        <p:spPr bwMode="auto">
          <a:xfrm>
            <a:off x="6455296" y="299276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0753" name="AutoShape 17"/>
          <p:cNvSpPr>
            <a:spLocks noChangeArrowheads="1"/>
          </p:cNvSpPr>
          <p:nvPr/>
        </p:nvSpPr>
        <p:spPr bwMode="auto">
          <a:xfrm>
            <a:off x="6455296" y="215456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0754" name="AutoShape 18"/>
          <p:cNvSpPr>
            <a:spLocks noChangeArrowheads="1"/>
          </p:cNvSpPr>
          <p:nvPr/>
        </p:nvSpPr>
        <p:spPr bwMode="auto">
          <a:xfrm>
            <a:off x="6455296" y="93536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0755" name="Rectangle 19"/>
          <p:cNvSpPr>
            <a:spLocks noChangeArrowheads="1"/>
          </p:cNvSpPr>
          <p:nvPr/>
        </p:nvSpPr>
        <p:spPr bwMode="auto">
          <a:xfrm>
            <a:off x="3635896" y="497396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Arquivo 3</a:t>
            </a:r>
          </a:p>
        </p:txBody>
      </p:sp>
      <p:sp>
        <p:nvSpPr>
          <p:cNvPr id="500756" name="Rectangle 20"/>
          <p:cNvSpPr>
            <a:spLocks noChangeArrowheads="1"/>
          </p:cNvSpPr>
          <p:nvPr/>
        </p:nvSpPr>
        <p:spPr bwMode="auto">
          <a:xfrm>
            <a:off x="3635896" y="451676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Arquivo 2</a:t>
            </a:r>
          </a:p>
        </p:txBody>
      </p:sp>
      <p:sp>
        <p:nvSpPr>
          <p:cNvPr id="500757" name="Rectangle 21"/>
          <p:cNvSpPr>
            <a:spLocks noChangeArrowheads="1"/>
          </p:cNvSpPr>
          <p:nvPr/>
        </p:nvSpPr>
        <p:spPr bwMode="auto">
          <a:xfrm>
            <a:off x="3635896" y="405956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Arquivo 1</a:t>
            </a:r>
          </a:p>
        </p:txBody>
      </p:sp>
      <p:sp>
        <p:nvSpPr>
          <p:cNvPr id="500758" name="Line 22"/>
          <p:cNvSpPr>
            <a:spLocks noChangeShapeType="1"/>
          </p:cNvSpPr>
          <p:nvPr/>
        </p:nvSpPr>
        <p:spPr bwMode="auto">
          <a:xfrm>
            <a:off x="2188096" y="192596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0759" name="Line 23"/>
          <p:cNvSpPr>
            <a:spLocks noChangeShapeType="1"/>
          </p:cNvSpPr>
          <p:nvPr/>
        </p:nvSpPr>
        <p:spPr bwMode="auto">
          <a:xfrm>
            <a:off x="2111896" y="253556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0760" name="Line 24"/>
          <p:cNvSpPr>
            <a:spLocks noChangeShapeType="1"/>
          </p:cNvSpPr>
          <p:nvPr/>
        </p:nvSpPr>
        <p:spPr bwMode="auto">
          <a:xfrm>
            <a:off x="2111896" y="3297560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cxnSp>
        <p:nvCxnSpPr>
          <p:cNvPr id="500761" name="AutoShape 25"/>
          <p:cNvCxnSpPr>
            <a:cxnSpLocks noChangeShapeType="1"/>
            <a:stCxn id="500755" idx="3"/>
            <a:endCxn id="500750" idx="2"/>
          </p:cNvCxnSpPr>
          <p:nvPr/>
        </p:nvCxnSpPr>
        <p:spPr bwMode="auto">
          <a:xfrm>
            <a:off x="5007496" y="5202560"/>
            <a:ext cx="1447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00762" name="AutoShape 26"/>
          <p:cNvCxnSpPr>
            <a:cxnSpLocks noChangeShapeType="1"/>
            <a:stCxn id="500756" idx="3"/>
            <a:endCxn id="500749" idx="2"/>
          </p:cNvCxnSpPr>
          <p:nvPr/>
        </p:nvCxnSpPr>
        <p:spPr bwMode="auto">
          <a:xfrm>
            <a:off x="5007496" y="4745360"/>
            <a:ext cx="1447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00763" name="AutoShape 27"/>
          <p:cNvCxnSpPr>
            <a:cxnSpLocks noChangeShapeType="1"/>
            <a:stCxn id="500757" idx="3"/>
            <a:endCxn id="500751" idx="2"/>
          </p:cNvCxnSpPr>
          <p:nvPr/>
        </p:nvCxnSpPr>
        <p:spPr bwMode="auto">
          <a:xfrm flipV="1">
            <a:off x="5007496" y="4173860"/>
            <a:ext cx="14478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00764" name="AutoShape 28"/>
          <p:cNvCxnSpPr>
            <a:cxnSpLocks noChangeShapeType="1"/>
            <a:stCxn id="500740" idx="3"/>
            <a:endCxn id="500753" idx="2"/>
          </p:cNvCxnSpPr>
          <p:nvPr/>
        </p:nvCxnSpPr>
        <p:spPr bwMode="auto">
          <a:xfrm>
            <a:off x="5007496" y="2306960"/>
            <a:ext cx="14478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00765" name="AutoShape 29"/>
          <p:cNvCxnSpPr>
            <a:cxnSpLocks noChangeShapeType="1"/>
            <a:stCxn id="500741" idx="3"/>
            <a:endCxn id="500748" idx="2"/>
          </p:cNvCxnSpPr>
          <p:nvPr/>
        </p:nvCxnSpPr>
        <p:spPr bwMode="auto">
          <a:xfrm flipV="1">
            <a:off x="5007496" y="1811660"/>
            <a:ext cx="1447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00766" name="AutoShape 30"/>
          <p:cNvCxnSpPr>
            <a:cxnSpLocks noChangeShapeType="1"/>
            <a:stCxn id="500742" idx="3"/>
            <a:endCxn id="500754" idx="2"/>
          </p:cNvCxnSpPr>
          <p:nvPr/>
        </p:nvCxnSpPr>
        <p:spPr bwMode="auto">
          <a:xfrm flipV="1">
            <a:off x="5007496" y="1202060"/>
            <a:ext cx="1447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0767" name="Line 31"/>
          <p:cNvSpPr>
            <a:spLocks noChangeShapeType="1"/>
          </p:cNvSpPr>
          <p:nvPr/>
        </p:nvSpPr>
        <p:spPr bwMode="auto">
          <a:xfrm>
            <a:off x="5083696" y="329756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0768" name="Text Box 32"/>
          <p:cNvSpPr txBox="1">
            <a:spLocks noChangeArrowheads="1"/>
          </p:cNvSpPr>
          <p:nvPr/>
        </p:nvSpPr>
        <p:spPr bwMode="auto">
          <a:xfrm>
            <a:off x="283096" y="5507360"/>
            <a:ext cx="2422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 sz="2000" i="1"/>
              <a:t>Master File Directory</a:t>
            </a:r>
          </a:p>
          <a:p>
            <a:r>
              <a:rPr kumimoji="1" lang="pt-BR" sz="2000"/>
              <a:t>           (MFD)</a:t>
            </a:r>
          </a:p>
        </p:txBody>
      </p:sp>
      <p:sp>
        <p:nvSpPr>
          <p:cNvPr id="500769" name="Text Box 33"/>
          <p:cNvSpPr txBox="1">
            <a:spLocks noChangeArrowheads="1"/>
          </p:cNvSpPr>
          <p:nvPr/>
        </p:nvSpPr>
        <p:spPr bwMode="auto">
          <a:xfrm>
            <a:off x="3331096" y="5507360"/>
            <a:ext cx="2198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 sz="2000" i="1"/>
              <a:t>User File Directory</a:t>
            </a:r>
          </a:p>
          <a:p>
            <a:r>
              <a:rPr kumimoji="1" lang="pt-BR" sz="2000"/>
              <a:t>            (UFD)</a:t>
            </a:r>
          </a:p>
        </p:txBody>
      </p:sp>
      <p:sp>
        <p:nvSpPr>
          <p:cNvPr id="500770" name="Text Box 34"/>
          <p:cNvSpPr txBox="1">
            <a:spLocks noChangeArrowheads="1"/>
          </p:cNvSpPr>
          <p:nvPr/>
        </p:nvSpPr>
        <p:spPr bwMode="auto">
          <a:xfrm>
            <a:off x="6150496" y="565976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Arquivos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954360"/>
          </a:xfrm>
        </p:spPr>
        <p:txBody>
          <a:bodyPr/>
          <a:lstStyle/>
          <a:p>
            <a:r>
              <a:rPr lang="pt-BR" dirty="0"/>
              <a:t>Diretórios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772400" cy="469265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pt-BR" sz="2800"/>
              <a:t>Estrutura de diretórios em Árvore </a:t>
            </a:r>
            <a:r>
              <a:rPr lang="pt-BR" sz="2800" i="1"/>
              <a:t>(Tree Structured Directory): </a:t>
            </a:r>
            <a:r>
              <a:rPr lang="pt-BR" sz="2800"/>
              <a:t>é adotado pela maioria dos sistemas operacionais e é logicamente melhor organizado.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/>
              <a:t>É possível criar quantos diretórios quiser, podendo um diretório conter arquivos e outros diretórios (chamados subdiretórios).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/>
              <a:t>Cada arquivo possui um </a:t>
            </a:r>
            <a:r>
              <a:rPr lang="pt-BR" sz="2800" i="1"/>
              <a:t>path</a:t>
            </a:r>
            <a:r>
              <a:rPr lang="pt-BR" sz="2800"/>
              <a:t> único que descreve todos os diretórios da raiz (MFD) até o diretório onde o arquivo esta ligado e na maioria dos sistemas os diretórios são tratados como arquivos tendo atributos e identificação.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pt-BR" dirty="0"/>
              <a:t>Estrutura de diretórios em árvore</a:t>
            </a:r>
          </a:p>
        </p:txBody>
      </p:sp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608856" y="1777008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5638056" y="391060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5638056" y="596800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0" name="Rectangle 6"/>
          <p:cNvSpPr>
            <a:spLocks noChangeArrowheads="1"/>
          </p:cNvSpPr>
          <p:nvPr/>
        </p:nvSpPr>
        <p:spPr bwMode="auto">
          <a:xfrm>
            <a:off x="5638056" y="566320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3275856" y="54346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2" name="Rectangle 8"/>
          <p:cNvSpPr>
            <a:spLocks noChangeArrowheads="1"/>
          </p:cNvSpPr>
          <p:nvPr/>
        </p:nvSpPr>
        <p:spPr bwMode="auto">
          <a:xfrm>
            <a:off x="3275856" y="13198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3275856" y="17008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4" name="Rectangle 10"/>
          <p:cNvSpPr>
            <a:spLocks noChangeArrowheads="1"/>
          </p:cNvSpPr>
          <p:nvPr/>
        </p:nvSpPr>
        <p:spPr bwMode="auto">
          <a:xfrm>
            <a:off x="3275856" y="9388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608856" y="4520208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6" name="Rectangle 12"/>
          <p:cNvSpPr>
            <a:spLocks noChangeArrowheads="1"/>
          </p:cNvSpPr>
          <p:nvPr/>
        </p:nvSpPr>
        <p:spPr bwMode="auto">
          <a:xfrm>
            <a:off x="608856" y="3148608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608856" y="3834408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608856" y="2462808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9" name="AutoShape 15"/>
          <p:cNvSpPr>
            <a:spLocks noChangeArrowheads="1"/>
          </p:cNvSpPr>
          <p:nvPr/>
        </p:nvSpPr>
        <p:spPr bwMode="auto">
          <a:xfrm>
            <a:off x="7695456" y="1472208"/>
            <a:ext cx="381000" cy="609600"/>
          </a:xfrm>
          <a:prstGeom prst="can">
            <a:avLst>
              <a:gd name="adj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0" name="AutoShape 16"/>
          <p:cNvSpPr>
            <a:spLocks noChangeArrowheads="1"/>
          </p:cNvSpPr>
          <p:nvPr/>
        </p:nvSpPr>
        <p:spPr bwMode="auto">
          <a:xfrm>
            <a:off x="5714256" y="1624608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1" name="AutoShape 17"/>
          <p:cNvSpPr>
            <a:spLocks noChangeArrowheads="1"/>
          </p:cNvSpPr>
          <p:nvPr/>
        </p:nvSpPr>
        <p:spPr bwMode="auto">
          <a:xfrm>
            <a:off x="5714256" y="4291608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2" name="AutoShape 18"/>
          <p:cNvSpPr>
            <a:spLocks noChangeArrowheads="1"/>
          </p:cNvSpPr>
          <p:nvPr/>
        </p:nvSpPr>
        <p:spPr bwMode="auto">
          <a:xfrm>
            <a:off x="5714256" y="2310408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3" name="AutoShape 19"/>
          <p:cNvSpPr>
            <a:spLocks noChangeArrowheads="1"/>
          </p:cNvSpPr>
          <p:nvPr/>
        </p:nvSpPr>
        <p:spPr bwMode="auto">
          <a:xfrm>
            <a:off x="5714256" y="4977408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4" name="AutoShape 20"/>
          <p:cNvSpPr>
            <a:spLocks noChangeArrowheads="1"/>
          </p:cNvSpPr>
          <p:nvPr/>
        </p:nvSpPr>
        <p:spPr bwMode="auto">
          <a:xfrm>
            <a:off x="3352056" y="2386608"/>
            <a:ext cx="685800" cy="914400"/>
          </a:xfrm>
          <a:prstGeom prst="can">
            <a:avLst>
              <a:gd name="adj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5" name="AutoShape 21"/>
          <p:cNvSpPr>
            <a:spLocks noChangeArrowheads="1"/>
          </p:cNvSpPr>
          <p:nvPr/>
        </p:nvSpPr>
        <p:spPr bwMode="auto">
          <a:xfrm>
            <a:off x="7695456" y="2996208"/>
            <a:ext cx="381000" cy="604838"/>
          </a:xfrm>
          <a:prstGeom prst="can">
            <a:avLst>
              <a:gd name="adj" fmla="val 396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6" name="AutoShape 22"/>
          <p:cNvSpPr>
            <a:spLocks noChangeArrowheads="1"/>
          </p:cNvSpPr>
          <p:nvPr/>
        </p:nvSpPr>
        <p:spPr bwMode="auto">
          <a:xfrm>
            <a:off x="7695456" y="786408"/>
            <a:ext cx="381000" cy="609600"/>
          </a:xfrm>
          <a:prstGeom prst="can">
            <a:avLst>
              <a:gd name="adj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3275856" y="50536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8" name="Rectangle 24"/>
          <p:cNvSpPr>
            <a:spLocks noChangeArrowheads="1"/>
          </p:cNvSpPr>
          <p:nvPr/>
        </p:nvSpPr>
        <p:spPr bwMode="auto">
          <a:xfrm>
            <a:off x="3275856" y="58156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9" name="Rectangle 25"/>
          <p:cNvSpPr>
            <a:spLocks noChangeArrowheads="1"/>
          </p:cNvSpPr>
          <p:nvPr/>
        </p:nvSpPr>
        <p:spPr bwMode="auto">
          <a:xfrm>
            <a:off x="3275856" y="46726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0" name="Rectangle 26"/>
          <p:cNvSpPr>
            <a:spLocks noChangeArrowheads="1"/>
          </p:cNvSpPr>
          <p:nvPr/>
        </p:nvSpPr>
        <p:spPr bwMode="auto">
          <a:xfrm>
            <a:off x="3275856" y="39868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1" name="Rectangle 27"/>
          <p:cNvSpPr>
            <a:spLocks noChangeArrowheads="1"/>
          </p:cNvSpPr>
          <p:nvPr/>
        </p:nvSpPr>
        <p:spPr bwMode="auto">
          <a:xfrm>
            <a:off x="3275856" y="360580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2" name="Rectangle 28"/>
          <p:cNvSpPr>
            <a:spLocks noChangeArrowheads="1"/>
          </p:cNvSpPr>
          <p:nvPr/>
        </p:nvSpPr>
        <p:spPr bwMode="auto">
          <a:xfrm>
            <a:off x="5638056" y="360580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5638056" y="330100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5638056" y="116740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5" name="Rectangle 31"/>
          <p:cNvSpPr>
            <a:spLocks noChangeArrowheads="1"/>
          </p:cNvSpPr>
          <p:nvPr/>
        </p:nvSpPr>
        <p:spPr bwMode="auto">
          <a:xfrm>
            <a:off x="5638056" y="862608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6" name="AutoShape 32"/>
          <p:cNvSpPr>
            <a:spLocks noChangeArrowheads="1"/>
          </p:cNvSpPr>
          <p:nvPr/>
        </p:nvSpPr>
        <p:spPr bwMode="auto">
          <a:xfrm>
            <a:off x="7695456" y="3682008"/>
            <a:ext cx="381000" cy="604838"/>
          </a:xfrm>
          <a:prstGeom prst="can">
            <a:avLst>
              <a:gd name="adj" fmla="val 396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7" name="AutoShape 33"/>
          <p:cNvSpPr>
            <a:spLocks noChangeArrowheads="1"/>
          </p:cNvSpPr>
          <p:nvPr/>
        </p:nvSpPr>
        <p:spPr bwMode="auto">
          <a:xfrm>
            <a:off x="7771656" y="4977408"/>
            <a:ext cx="381000" cy="604838"/>
          </a:xfrm>
          <a:prstGeom prst="can">
            <a:avLst>
              <a:gd name="adj" fmla="val 396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8" name="AutoShape 34"/>
          <p:cNvSpPr>
            <a:spLocks noChangeArrowheads="1"/>
          </p:cNvSpPr>
          <p:nvPr/>
        </p:nvSpPr>
        <p:spPr bwMode="auto">
          <a:xfrm>
            <a:off x="7771656" y="5663208"/>
            <a:ext cx="381000" cy="604838"/>
          </a:xfrm>
          <a:prstGeom prst="can">
            <a:avLst>
              <a:gd name="adj" fmla="val 396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9" name="Line 35"/>
          <p:cNvSpPr>
            <a:spLocks noChangeShapeType="1"/>
          </p:cNvSpPr>
          <p:nvPr/>
        </p:nvSpPr>
        <p:spPr bwMode="auto">
          <a:xfrm flipV="1">
            <a:off x="2132856" y="1167408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0" name="Line 36"/>
          <p:cNvSpPr>
            <a:spLocks noChangeShapeType="1"/>
          </p:cNvSpPr>
          <p:nvPr/>
        </p:nvSpPr>
        <p:spPr bwMode="auto">
          <a:xfrm>
            <a:off x="2132856" y="284380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1" name="Line 37"/>
          <p:cNvSpPr>
            <a:spLocks noChangeShapeType="1"/>
          </p:cNvSpPr>
          <p:nvPr/>
        </p:nvSpPr>
        <p:spPr bwMode="auto">
          <a:xfrm flipV="1">
            <a:off x="2056656" y="3910608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2" name="Line 38"/>
          <p:cNvSpPr>
            <a:spLocks noChangeShapeType="1"/>
          </p:cNvSpPr>
          <p:nvPr/>
        </p:nvSpPr>
        <p:spPr bwMode="auto">
          <a:xfrm>
            <a:off x="2056656" y="490120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3" name="Line 39"/>
          <p:cNvSpPr>
            <a:spLocks noChangeShapeType="1"/>
          </p:cNvSpPr>
          <p:nvPr/>
        </p:nvSpPr>
        <p:spPr bwMode="auto">
          <a:xfrm>
            <a:off x="4266456" y="1167408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4" name="Line 40"/>
          <p:cNvSpPr>
            <a:spLocks noChangeShapeType="1"/>
          </p:cNvSpPr>
          <p:nvPr/>
        </p:nvSpPr>
        <p:spPr bwMode="auto">
          <a:xfrm>
            <a:off x="4266456" y="1548408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5" name="Line 41"/>
          <p:cNvSpPr>
            <a:spLocks noChangeShapeType="1"/>
          </p:cNvSpPr>
          <p:nvPr/>
        </p:nvSpPr>
        <p:spPr bwMode="auto">
          <a:xfrm>
            <a:off x="4266456" y="1853208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6" name="Line 42"/>
          <p:cNvSpPr>
            <a:spLocks noChangeShapeType="1"/>
          </p:cNvSpPr>
          <p:nvPr/>
        </p:nvSpPr>
        <p:spPr bwMode="auto">
          <a:xfrm flipV="1">
            <a:off x="4342656" y="3453408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7" name="Line 43"/>
          <p:cNvSpPr>
            <a:spLocks noChangeShapeType="1"/>
          </p:cNvSpPr>
          <p:nvPr/>
        </p:nvSpPr>
        <p:spPr bwMode="auto">
          <a:xfrm flipV="1">
            <a:off x="4266456" y="4672608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8" name="Line 44"/>
          <p:cNvSpPr>
            <a:spLocks noChangeShapeType="1"/>
          </p:cNvSpPr>
          <p:nvPr/>
        </p:nvSpPr>
        <p:spPr bwMode="auto">
          <a:xfrm>
            <a:off x="4266456" y="520600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29" name="Line 45"/>
          <p:cNvSpPr>
            <a:spLocks noChangeShapeType="1"/>
          </p:cNvSpPr>
          <p:nvPr/>
        </p:nvSpPr>
        <p:spPr bwMode="auto">
          <a:xfrm flipV="1">
            <a:off x="4266456" y="5815608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30" name="Line 46"/>
          <p:cNvSpPr>
            <a:spLocks noChangeShapeType="1"/>
          </p:cNvSpPr>
          <p:nvPr/>
        </p:nvSpPr>
        <p:spPr bwMode="auto">
          <a:xfrm>
            <a:off x="6400056" y="101500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31" name="Line 47"/>
          <p:cNvSpPr>
            <a:spLocks noChangeShapeType="1"/>
          </p:cNvSpPr>
          <p:nvPr/>
        </p:nvSpPr>
        <p:spPr bwMode="auto">
          <a:xfrm>
            <a:off x="6400056" y="1319808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32" name="Line 48"/>
          <p:cNvSpPr>
            <a:spLocks noChangeShapeType="1"/>
          </p:cNvSpPr>
          <p:nvPr/>
        </p:nvSpPr>
        <p:spPr bwMode="auto">
          <a:xfrm flipV="1">
            <a:off x="6400056" y="3301008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33" name="Line 49"/>
          <p:cNvSpPr>
            <a:spLocks noChangeShapeType="1"/>
          </p:cNvSpPr>
          <p:nvPr/>
        </p:nvSpPr>
        <p:spPr bwMode="auto">
          <a:xfrm>
            <a:off x="6400056" y="3758208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34" name="Line 50"/>
          <p:cNvSpPr>
            <a:spLocks noChangeShapeType="1"/>
          </p:cNvSpPr>
          <p:nvPr/>
        </p:nvSpPr>
        <p:spPr bwMode="auto">
          <a:xfrm flipV="1">
            <a:off x="6400056" y="5282208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35" name="Line 51"/>
          <p:cNvSpPr>
            <a:spLocks noChangeShapeType="1"/>
          </p:cNvSpPr>
          <p:nvPr/>
        </p:nvSpPr>
        <p:spPr bwMode="auto">
          <a:xfrm>
            <a:off x="6400056" y="612040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36" name="Text Box 52"/>
          <p:cNvSpPr txBox="1">
            <a:spLocks noChangeArrowheads="1"/>
          </p:cNvSpPr>
          <p:nvPr/>
        </p:nvSpPr>
        <p:spPr bwMode="auto">
          <a:xfrm>
            <a:off x="380256" y="5282208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Diretório Raiz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Path</a:t>
            </a:r>
            <a:r>
              <a:rPr lang="pt-BR"/>
              <a:t> de um Arquivo</a:t>
            </a:r>
          </a:p>
        </p:txBody>
      </p:sp>
      <p:sp>
        <p:nvSpPr>
          <p:cNvPr id="503811" name="AutoShape 3"/>
          <p:cNvSpPr>
            <a:spLocks noChangeArrowheads="1"/>
          </p:cNvSpPr>
          <p:nvPr/>
        </p:nvSpPr>
        <p:spPr bwMode="auto">
          <a:xfrm>
            <a:off x="7620000" y="4953000"/>
            <a:ext cx="533400" cy="609600"/>
          </a:xfrm>
          <a:prstGeom prst="can">
            <a:avLst>
              <a:gd name="adj" fmla="val 28571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7162800" y="4038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Programas</a:t>
            </a:r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609600" y="28194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Carlos</a:t>
            </a:r>
          </a:p>
        </p:txBody>
      </p:sp>
      <p:sp>
        <p:nvSpPr>
          <p:cNvPr id="503814" name="AutoShape 6"/>
          <p:cNvSpPr>
            <a:spLocks noChangeArrowheads="1"/>
          </p:cNvSpPr>
          <p:nvPr/>
        </p:nvSpPr>
        <p:spPr bwMode="auto">
          <a:xfrm>
            <a:off x="6781800" y="4953000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3815" name="AutoShape 7"/>
          <p:cNvSpPr>
            <a:spLocks noChangeArrowheads="1"/>
          </p:cNvSpPr>
          <p:nvPr/>
        </p:nvSpPr>
        <p:spPr bwMode="auto">
          <a:xfrm>
            <a:off x="6096000" y="4953000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334000" y="4953000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3817" name="AutoShape 9"/>
          <p:cNvSpPr>
            <a:spLocks noChangeArrowheads="1"/>
          </p:cNvSpPr>
          <p:nvPr/>
        </p:nvSpPr>
        <p:spPr bwMode="auto">
          <a:xfrm>
            <a:off x="3429000" y="4953000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2590800" y="4953000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838200" y="3962400"/>
            <a:ext cx="533400" cy="609600"/>
          </a:xfrm>
          <a:prstGeom prst="can">
            <a:avLst>
              <a:gd name="adj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503820" name="Rectangle 12"/>
          <p:cNvSpPr>
            <a:spLocks noChangeArrowheads="1"/>
          </p:cNvSpPr>
          <p:nvPr/>
        </p:nvSpPr>
        <p:spPr bwMode="auto">
          <a:xfrm>
            <a:off x="6324600" y="28194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Paulo</a:t>
            </a:r>
          </a:p>
        </p:txBody>
      </p:sp>
      <p:sp>
        <p:nvSpPr>
          <p:cNvPr id="503821" name="Rectangle 13"/>
          <p:cNvSpPr>
            <a:spLocks noChangeArrowheads="1"/>
          </p:cNvSpPr>
          <p:nvPr/>
        </p:nvSpPr>
        <p:spPr bwMode="auto">
          <a:xfrm>
            <a:off x="3429000" y="28194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Ivan</a:t>
            </a:r>
          </a:p>
        </p:txBody>
      </p:sp>
      <p:sp>
        <p:nvSpPr>
          <p:cNvPr id="503822" name="Rectangle 14"/>
          <p:cNvSpPr>
            <a:spLocks noChangeArrowheads="1"/>
          </p:cNvSpPr>
          <p:nvPr/>
        </p:nvSpPr>
        <p:spPr bwMode="auto">
          <a:xfrm>
            <a:off x="57912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Pessoal</a:t>
            </a:r>
          </a:p>
        </p:txBody>
      </p:sp>
      <p:sp>
        <p:nvSpPr>
          <p:cNvPr id="503823" name="Rectangle 15"/>
          <p:cNvSpPr>
            <a:spLocks noChangeArrowheads="1"/>
          </p:cNvSpPr>
          <p:nvPr/>
        </p:nvSpPr>
        <p:spPr bwMode="auto">
          <a:xfrm>
            <a:off x="4038600" y="4038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Pessoal</a:t>
            </a:r>
          </a:p>
        </p:txBody>
      </p:sp>
      <p:sp>
        <p:nvSpPr>
          <p:cNvPr id="503824" name="Rectangle 16"/>
          <p:cNvSpPr>
            <a:spLocks noChangeArrowheads="1"/>
          </p:cNvSpPr>
          <p:nvPr/>
        </p:nvSpPr>
        <p:spPr bwMode="auto">
          <a:xfrm>
            <a:off x="28194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Teste</a:t>
            </a:r>
          </a:p>
        </p:txBody>
      </p:sp>
      <p:cxnSp>
        <p:nvCxnSpPr>
          <p:cNvPr id="503825" name="AutoShape 17"/>
          <p:cNvCxnSpPr>
            <a:cxnSpLocks noChangeShapeType="1"/>
            <a:stCxn id="503813" idx="0"/>
            <a:endCxn id="503820" idx="0"/>
          </p:cNvCxnSpPr>
          <p:nvPr/>
        </p:nvCxnSpPr>
        <p:spPr bwMode="auto">
          <a:xfrm rot="5400000" flipV="1">
            <a:off x="3999706" y="-37306"/>
            <a:ext cx="1588" cy="57150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26" name="AutoShape 18"/>
          <p:cNvCxnSpPr>
            <a:cxnSpLocks noChangeShapeType="1"/>
            <a:stCxn id="503824" idx="0"/>
            <a:endCxn id="503823" idx="0"/>
          </p:cNvCxnSpPr>
          <p:nvPr/>
        </p:nvCxnSpPr>
        <p:spPr bwMode="auto">
          <a:xfrm rot="5400000" flipV="1">
            <a:off x="3904456" y="3410744"/>
            <a:ext cx="1588" cy="12573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27" name="AutoShape 19"/>
          <p:cNvCxnSpPr>
            <a:cxnSpLocks noChangeShapeType="1"/>
            <a:stCxn id="503822" idx="0"/>
            <a:endCxn id="503812" idx="0"/>
          </p:cNvCxnSpPr>
          <p:nvPr/>
        </p:nvCxnSpPr>
        <p:spPr bwMode="auto">
          <a:xfrm rot="5400000" flipV="1">
            <a:off x="7104856" y="3258344"/>
            <a:ext cx="1588" cy="15621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28" name="AutoShape 20"/>
          <p:cNvCxnSpPr>
            <a:cxnSpLocks noChangeShapeType="1"/>
            <a:stCxn id="503818" idx="1"/>
            <a:endCxn id="503817" idx="1"/>
          </p:cNvCxnSpPr>
          <p:nvPr/>
        </p:nvCxnSpPr>
        <p:spPr bwMode="auto">
          <a:xfrm rot="5400000" flipV="1">
            <a:off x="3275806" y="4534694"/>
            <a:ext cx="1588" cy="8382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29" name="AutoShape 21"/>
          <p:cNvCxnSpPr>
            <a:cxnSpLocks noChangeShapeType="1"/>
            <a:stCxn id="503816" idx="1"/>
            <a:endCxn id="503814" idx="1"/>
          </p:cNvCxnSpPr>
          <p:nvPr/>
        </p:nvCxnSpPr>
        <p:spPr bwMode="auto">
          <a:xfrm rot="5400000" flipV="1">
            <a:off x="6323806" y="4229894"/>
            <a:ext cx="1588" cy="14478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30" name="AutoShape 22"/>
          <p:cNvCxnSpPr>
            <a:cxnSpLocks noChangeShapeType="1"/>
            <a:stCxn id="503813" idx="2"/>
            <a:endCxn id="503819" idx="1"/>
          </p:cNvCxnSpPr>
          <p:nvPr/>
        </p:nvCxnSpPr>
        <p:spPr bwMode="auto">
          <a:xfrm flipH="1">
            <a:off x="1104900" y="3429000"/>
            <a:ext cx="38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31" name="AutoShape 23"/>
          <p:cNvCxnSpPr>
            <a:cxnSpLocks noChangeShapeType="1"/>
            <a:stCxn id="503821" idx="2"/>
          </p:cNvCxnSpPr>
          <p:nvPr/>
        </p:nvCxnSpPr>
        <p:spPr bwMode="auto">
          <a:xfrm>
            <a:off x="3962400" y="3429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32" name="AutoShape 24"/>
          <p:cNvCxnSpPr>
            <a:cxnSpLocks noChangeShapeType="1"/>
            <a:stCxn id="503812" idx="2"/>
            <a:endCxn id="503811" idx="1"/>
          </p:cNvCxnSpPr>
          <p:nvPr/>
        </p:nvCxnSpPr>
        <p:spPr bwMode="auto">
          <a:xfrm>
            <a:off x="78867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503833" name="Line 25"/>
          <p:cNvSpPr>
            <a:spLocks noChangeShapeType="1"/>
          </p:cNvSpPr>
          <p:nvPr/>
        </p:nvSpPr>
        <p:spPr bwMode="auto">
          <a:xfrm>
            <a:off x="3886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cxnSp>
        <p:nvCxnSpPr>
          <p:cNvPr id="503834" name="AutoShape 26"/>
          <p:cNvCxnSpPr>
            <a:cxnSpLocks noChangeShapeType="1"/>
            <a:stCxn id="503822" idx="2"/>
            <a:endCxn id="503815" idx="1"/>
          </p:cNvCxnSpPr>
          <p:nvPr/>
        </p:nvCxnSpPr>
        <p:spPr bwMode="auto">
          <a:xfrm>
            <a:off x="6324600" y="4419600"/>
            <a:ext cx="38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35" name="AutoShape 27"/>
          <p:cNvCxnSpPr>
            <a:cxnSpLocks noChangeShapeType="1"/>
            <a:stCxn id="503824" idx="2"/>
          </p:cNvCxnSpPr>
          <p:nvPr/>
        </p:nvCxnSpPr>
        <p:spPr bwMode="auto">
          <a:xfrm>
            <a:off x="3276600" y="4419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503836" name="AutoShape 28"/>
          <p:cNvCxnSpPr>
            <a:cxnSpLocks noChangeShapeType="1"/>
            <a:stCxn id="503820" idx="2"/>
          </p:cNvCxnSpPr>
          <p:nvPr/>
        </p:nvCxnSpPr>
        <p:spPr bwMode="auto">
          <a:xfrm>
            <a:off x="6858000" y="3429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503837" name="Text Box 29"/>
          <p:cNvSpPr txBox="1">
            <a:spLocks noChangeArrowheads="1"/>
          </p:cNvSpPr>
          <p:nvPr/>
        </p:nvSpPr>
        <p:spPr bwMode="auto">
          <a:xfrm>
            <a:off x="3886200" y="19812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Disco C:/</a:t>
            </a:r>
          </a:p>
        </p:txBody>
      </p:sp>
      <p:sp>
        <p:nvSpPr>
          <p:cNvPr id="503838" name="Text Box 30"/>
          <p:cNvSpPr txBox="1">
            <a:spLocks noChangeArrowheads="1"/>
          </p:cNvSpPr>
          <p:nvPr/>
        </p:nvSpPr>
        <p:spPr bwMode="auto">
          <a:xfrm>
            <a:off x="7467600" y="5486400"/>
            <a:ext cx="1376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pt-BR"/>
              <a:t>Soma.exe</a:t>
            </a:r>
          </a:p>
        </p:txBody>
      </p:sp>
      <p:sp>
        <p:nvSpPr>
          <p:cNvPr id="503839" name="Line 31"/>
          <p:cNvSpPr>
            <a:spLocks noChangeShapeType="1"/>
          </p:cNvSpPr>
          <p:nvPr/>
        </p:nvSpPr>
        <p:spPr bwMode="auto">
          <a:xfrm>
            <a:off x="53340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3840" name="Line 32"/>
          <p:cNvSpPr>
            <a:spLocks noChangeShapeType="1"/>
          </p:cNvSpPr>
          <p:nvPr/>
        </p:nvSpPr>
        <p:spPr bwMode="auto">
          <a:xfrm>
            <a:off x="5334000" y="2438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3841" name="Line 33"/>
          <p:cNvSpPr>
            <a:spLocks noChangeShapeType="1"/>
          </p:cNvSpPr>
          <p:nvPr/>
        </p:nvSpPr>
        <p:spPr bwMode="auto">
          <a:xfrm>
            <a:off x="8686800" y="2438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Alocação de Espaço em Disco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80728"/>
            <a:ext cx="7772400" cy="5083522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pt-BR" sz="2600" dirty="0"/>
              <a:t>A criação de arquivos exige que o </a:t>
            </a:r>
            <a:r>
              <a:rPr lang="pt-BR" sz="2600" dirty="0" err="1"/>
              <a:t>S.O.</a:t>
            </a:r>
            <a:r>
              <a:rPr lang="pt-BR" sz="2600" dirty="0"/>
              <a:t> tenha controle de quais áreas ou blocos no disco estão livres e este controle é realizado através de uma estrutura (geralmente lista ou tabela) de dados que armazenam informações e possibilitam ao sistema de arquivos gerenciar o espaço livre.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A forma mais simples de implementar uma estrutura de espaços livres é através de uma tabela chamada </a:t>
            </a:r>
            <a:r>
              <a:rPr lang="pt-BR" sz="2600" i="1" dirty="0"/>
              <a:t>mapa de bits </a:t>
            </a:r>
            <a:r>
              <a:rPr lang="pt-BR" sz="2600" dirty="0"/>
              <a:t>(</a:t>
            </a:r>
            <a:r>
              <a:rPr lang="pt-BR" sz="2600" i="1" dirty="0"/>
              <a:t>bip </a:t>
            </a:r>
            <a:r>
              <a:rPr lang="pt-BR" sz="2600" i="1" dirty="0" err="1"/>
              <a:t>map</a:t>
            </a:r>
            <a:r>
              <a:rPr lang="pt-BR" sz="2600" dirty="0"/>
              <a:t>) onde cada entrada da tabela é associada a um bloco e representado por um bit, que pode assumir valor igual a 0 (bloco livre) ou 1 (bloco alocado). Esta estrutura gera um gasto excessivo de memória já que para cada bloco deve existir uma entrada na tabela.</a:t>
            </a:r>
            <a:endParaRPr lang="pt-BR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Alocação de Espaço em Disco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587680" cy="5011514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600" dirty="0"/>
              <a:t>Outra forma é realizar o controle por meio da ligação encadeada de todos os blocos livres e cada bloco deve possuir uma área reservada para armazenamento do endereço do próximo. A partir do primeiro bloco pode-se ter acesso seqüencial aos demais de forma encadeada. Apresenta restrições se considerarmos que o algoritmo de busca de espaço livre sempre deve realizar uma pesquisa seqüencial na lista.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Outra solução leva em conta que blocos contíguos são geralmente alocados ou liberados simultaneamente, com base neste conceito é possível manter uma tabela com o endereço do primeiro bloco de cada segmento e o número de blocos livres contíguos que se seguem.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24744"/>
          </a:xfrm>
        </p:spPr>
        <p:txBody>
          <a:bodyPr/>
          <a:lstStyle/>
          <a:p>
            <a:r>
              <a:rPr lang="pt-BR" dirty="0"/>
              <a:t>Alocação de Espaço em Disco</a:t>
            </a:r>
          </a:p>
        </p:txBody>
      </p:sp>
      <p:sp>
        <p:nvSpPr>
          <p:cNvPr id="506883" name="AutoShape 3"/>
          <p:cNvSpPr>
            <a:spLocks noChangeArrowheads="1"/>
          </p:cNvSpPr>
          <p:nvPr/>
        </p:nvSpPr>
        <p:spPr bwMode="auto">
          <a:xfrm>
            <a:off x="2555776" y="1196752"/>
            <a:ext cx="2209800" cy="4419600"/>
          </a:xfrm>
          <a:prstGeom prst="can">
            <a:avLst>
              <a:gd name="adj" fmla="val 37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4079776" y="4549552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85" name="Rectangle 5"/>
          <p:cNvSpPr>
            <a:spLocks noChangeArrowheads="1"/>
          </p:cNvSpPr>
          <p:nvPr/>
        </p:nvSpPr>
        <p:spPr bwMode="auto">
          <a:xfrm>
            <a:off x="4079776" y="3939952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4079776" y="33303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3393976" y="39399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3393976" y="45495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3393976" y="33303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0" name="Rectangle 10"/>
          <p:cNvSpPr>
            <a:spLocks noChangeArrowheads="1"/>
          </p:cNvSpPr>
          <p:nvPr/>
        </p:nvSpPr>
        <p:spPr bwMode="auto">
          <a:xfrm>
            <a:off x="4079776" y="2720752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3393976" y="2720752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2" name="Rectangle 12"/>
          <p:cNvSpPr>
            <a:spLocks noChangeArrowheads="1"/>
          </p:cNvSpPr>
          <p:nvPr/>
        </p:nvSpPr>
        <p:spPr bwMode="auto">
          <a:xfrm>
            <a:off x="2708176" y="45495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2708176" y="39399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4" name="Rectangle 14"/>
          <p:cNvSpPr>
            <a:spLocks noChangeArrowheads="1"/>
          </p:cNvSpPr>
          <p:nvPr/>
        </p:nvSpPr>
        <p:spPr bwMode="auto">
          <a:xfrm>
            <a:off x="2708176" y="3330352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5" name="Rectangle 15"/>
          <p:cNvSpPr>
            <a:spLocks noChangeArrowheads="1"/>
          </p:cNvSpPr>
          <p:nvPr/>
        </p:nvSpPr>
        <p:spPr bwMode="auto">
          <a:xfrm>
            <a:off x="2708176" y="27207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6" name="Rectangle 16"/>
          <p:cNvSpPr>
            <a:spLocks noChangeArrowheads="1"/>
          </p:cNvSpPr>
          <p:nvPr/>
        </p:nvSpPr>
        <p:spPr bwMode="auto">
          <a:xfrm>
            <a:off x="4079776" y="21111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7" name="Rectangle 17"/>
          <p:cNvSpPr>
            <a:spLocks noChangeArrowheads="1"/>
          </p:cNvSpPr>
          <p:nvPr/>
        </p:nvSpPr>
        <p:spPr bwMode="auto">
          <a:xfrm>
            <a:off x="3393976" y="2111152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8" name="Rectangle 18"/>
          <p:cNvSpPr>
            <a:spLocks noChangeArrowheads="1"/>
          </p:cNvSpPr>
          <p:nvPr/>
        </p:nvSpPr>
        <p:spPr bwMode="auto">
          <a:xfrm>
            <a:off x="2708176" y="2111152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cxnSp>
        <p:nvCxnSpPr>
          <p:cNvPr id="506899" name="AutoShape 19"/>
          <p:cNvCxnSpPr>
            <a:cxnSpLocks noChangeShapeType="1"/>
            <a:stCxn id="506898" idx="2"/>
            <a:endCxn id="506891" idx="0"/>
          </p:cNvCxnSpPr>
          <p:nvPr/>
        </p:nvCxnSpPr>
        <p:spPr bwMode="auto">
          <a:xfrm rot="16200000" flipH="1">
            <a:off x="3203476" y="2301652"/>
            <a:ext cx="152400" cy="685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6900" name="AutoShape 20"/>
          <p:cNvCxnSpPr>
            <a:cxnSpLocks noChangeShapeType="1"/>
            <a:stCxn id="506891" idx="2"/>
            <a:endCxn id="506890" idx="0"/>
          </p:cNvCxnSpPr>
          <p:nvPr/>
        </p:nvCxnSpPr>
        <p:spPr bwMode="auto">
          <a:xfrm rot="5400000" flipH="1" flipV="1">
            <a:off x="3736876" y="2606452"/>
            <a:ext cx="457200" cy="685800"/>
          </a:xfrm>
          <a:prstGeom prst="curvedConnector5">
            <a:avLst>
              <a:gd name="adj1" fmla="val -50000"/>
              <a:gd name="adj2" fmla="val 50000"/>
              <a:gd name="adj3" fmla="val 1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6901" name="AutoShape 21"/>
          <p:cNvCxnSpPr>
            <a:cxnSpLocks noChangeShapeType="1"/>
            <a:stCxn id="506890" idx="2"/>
            <a:endCxn id="506894" idx="0"/>
          </p:cNvCxnSpPr>
          <p:nvPr/>
        </p:nvCxnSpPr>
        <p:spPr bwMode="auto">
          <a:xfrm rot="5400000">
            <a:off x="3546376" y="2568352"/>
            <a:ext cx="1524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6902" name="AutoShape 22"/>
          <p:cNvCxnSpPr>
            <a:cxnSpLocks noChangeShapeType="1"/>
            <a:stCxn id="506894" idx="2"/>
            <a:endCxn id="506885" idx="0"/>
          </p:cNvCxnSpPr>
          <p:nvPr/>
        </p:nvCxnSpPr>
        <p:spPr bwMode="auto">
          <a:xfrm rot="16200000" flipH="1">
            <a:off x="3546376" y="3177952"/>
            <a:ext cx="1524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6903" name="AutoShape 23"/>
          <p:cNvCxnSpPr>
            <a:cxnSpLocks noChangeShapeType="1"/>
            <a:stCxn id="506885" idx="2"/>
            <a:endCxn id="506884" idx="0"/>
          </p:cNvCxnSpPr>
          <p:nvPr/>
        </p:nvCxnSpPr>
        <p:spPr bwMode="auto">
          <a:xfrm rot="5400000">
            <a:off x="4232176" y="4473352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6904" name="Rectangle 24"/>
          <p:cNvSpPr>
            <a:spLocks noChangeArrowheads="1"/>
          </p:cNvSpPr>
          <p:nvPr/>
        </p:nvSpPr>
        <p:spPr bwMode="auto">
          <a:xfrm>
            <a:off x="1260376" y="157775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Início</a:t>
            </a:r>
          </a:p>
        </p:txBody>
      </p:sp>
      <p:cxnSp>
        <p:nvCxnSpPr>
          <p:cNvPr id="506905" name="AutoShape 25"/>
          <p:cNvCxnSpPr>
            <a:cxnSpLocks noChangeShapeType="1"/>
            <a:stCxn id="506904" idx="3"/>
            <a:endCxn id="506898" idx="0"/>
          </p:cNvCxnSpPr>
          <p:nvPr/>
        </p:nvCxnSpPr>
        <p:spPr bwMode="auto">
          <a:xfrm>
            <a:off x="2174776" y="1806352"/>
            <a:ext cx="762000" cy="304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506906" name="Group 26"/>
          <p:cNvGraphicFramePr>
            <a:graphicFrameLocks noGrp="1"/>
          </p:cNvGraphicFramePr>
          <p:nvPr/>
        </p:nvGraphicFramePr>
        <p:xfrm>
          <a:off x="5298976" y="2111152"/>
          <a:ext cx="3124200" cy="3108960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6929" name="Group 49"/>
          <p:cNvGraphicFramePr>
            <a:graphicFrameLocks noGrp="1"/>
          </p:cNvGraphicFramePr>
          <p:nvPr/>
        </p:nvGraphicFramePr>
        <p:xfrm>
          <a:off x="345976" y="2187352"/>
          <a:ext cx="1752600" cy="2956560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01110100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6943" name="Text Box 63"/>
          <p:cNvSpPr txBox="1">
            <a:spLocks noChangeArrowheads="1"/>
          </p:cNvSpPr>
          <p:nvPr/>
        </p:nvSpPr>
        <p:spPr bwMode="auto">
          <a:xfrm>
            <a:off x="323528" y="5517232"/>
            <a:ext cx="21196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pt-BR" dirty="0"/>
              <a:t>Mapa de bits</a:t>
            </a:r>
          </a:p>
        </p:txBody>
      </p:sp>
      <p:sp>
        <p:nvSpPr>
          <p:cNvPr id="506944" name="Text Box 64"/>
          <p:cNvSpPr txBox="1">
            <a:spLocks noChangeArrowheads="1"/>
          </p:cNvSpPr>
          <p:nvPr/>
        </p:nvSpPr>
        <p:spPr bwMode="auto">
          <a:xfrm>
            <a:off x="5220072" y="5301208"/>
            <a:ext cx="3646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pt-BR" dirty="0"/>
              <a:t>Tabela de Blocos Livres</a:t>
            </a:r>
          </a:p>
        </p:txBody>
      </p:sp>
      <p:sp>
        <p:nvSpPr>
          <p:cNvPr id="506945" name="Text Box 65"/>
          <p:cNvSpPr txBox="1">
            <a:spLocks noChangeArrowheads="1"/>
          </p:cNvSpPr>
          <p:nvPr/>
        </p:nvSpPr>
        <p:spPr bwMode="auto">
          <a:xfrm>
            <a:off x="4765576" y="1044352"/>
            <a:ext cx="250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pt-BR"/>
              <a:t>Ligação encadeada</a:t>
            </a:r>
          </a:p>
        </p:txBody>
      </p:sp>
      <p:sp>
        <p:nvSpPr>
          <p:cNvPr id="506946" name="Line 66"/>
          <p:cNvSpPr>
            <a:spLocks noChangeShapeType="1"/>
          </p:cNvSpPr>
          <p:nvPr/>
        </p:nvSpPr>
        <p:spPr bwMode="auto">
          <a:xfrm flipH="1">
            <a:off x="4613176" y="127295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02568"/>
          </a:xfrm>
        </p:spPr>
        <p:txBody>
          <a:bodyPr/>
          <a:lstStyle/>
          <a:p>
            <a:r>
              <a:rPr lang="pt-BR" dirty="0"/>
              <a:t>Alocação Contígua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443664" cy="5091906"/>
          </a:xfrm>
        </p:spPr>
        <p:txBody>
          <a:bodyPr/>
          <a:lstStyle/>
          <a:p>
            <a:pPr marL="457200" indent="-457200"/>
            <a:r>
              <a:rPr lang="pt-BR" sz="2800" dirty="0"/>
              <a:t>Consiste em armazenar um arquivo em blocos seqüencialmente dispostos. Neste tipo, o sistema localiza um arquivo através do endereço do primeiro bloco e da sua extensão em blocos.</a:t>
            </a:r>
          </a:p>
          <a:p>
            <a:pPr marL="457200" indent="-457200"/>
            <a:r>
              <a:rPr lang="pt-BR" sz="2800" dirty="0"/>
              <a:t>O acesso é bastante simples tanto para a forma seqüencial tanto para a direta, seu principal problema é a alocação de novos arquivos nos espaços livres, pois para colocar n blocos é necessário que se tenha uma cadeia com n blocos dispostos seqüencialmente no disco.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7772400" cy="438785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pt-BR" sz="2800" dirty="0"/>
              <a:t>Os arquivos são gerenciados pelo sistema operacional e é mediante a implementação de arquivos que o sistema operacional estrutura e organiza as informações.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 dirty="0"/>
              <a:t>A parte do sistema responsável pela gerência é denominada sistema de arquivo que é a parte mais visível do sistema operacional pois é uma atividade freqüentemente realizada pelos usuários.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 dirty="0"/>
              <a:t>Deve ocorrer de maneira uniforme independente dos diferentes dispositivos de armazenamento.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Alocação Contígua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587680" cy="5163914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700" dirty="0"/>
              <a:t>Existe alguns problemas como determinar o espaço necessário a um arquivo quando é criado e depois pode existir a necessidade de extensão e esta é uma operação complexa, sendo assim a pré-alocação seria uma solução mas pode ocasionar que parte do espaço alocado permaneça ocioso por um logo período de tempo.</a:t>
            </a:r>
          </a:p>
          <a:p>
            <a:pPr marL="457200" indent="-457200">
              <a:lnSpc>
                <a:spcPct val="90000"/>
              </a:lnSpc>
            </a:pPr>
            <a:r>
              <a:rPr lang="pt-BR" sz="2700" dirty="0"/>
              <a:t>Quando o sistema operacional deseja alocar espaço para um novo arquivo, pode existir mais de um segmento livre disponível com o tamanho exigido e é necessário alguma estratégia de alocação seja adotada para selecionar qual segmento deve ser escolhido.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936104"/>
          </a:xfrm>
        </p:spPr>
        <p:txBody>
          <a:bodyPr/>
          <a:lstStyle/>
          <a:p>
            <a:r>
              <a:rPr lang="pt-BR" dirty="0"/>
              <a:t>Alocação Contígua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443664" cy="5091906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800" dirty="0"/>
              <a:t>Analisaremos as  três principais estratégias:</a:t>
            </a:r>
          </a:p>
          <a:p>
            <a:pPr marL="1027113" lvl="1" indent="-455613">
              <a:lnSpc>
                <a:spcPct val="90000"/>
              </a:lnSpc>
            </a:pPr>
            <a:r>
              <a:rPr lang="pt-BR" sz="2400" dirty="0" err="1"/>
              <a:t>First-fit</a:t>
            </a:r>
            <a:r>
              <a:rPr lang="pt-BR" sz="2400" dirty="0"/>
              <a:t>: o primeiro segmento livre com tamanho suficiente para alocar o arquivo é selecionado. A busca na lista é seqüencial, sendo interrompida tão logo se encontre um segmento adequado.</a:t>
            </a:r>
          </a:p>
          <a:p>
            <a:pPr marL="1027113" lvl="1" indent="-455613">
              <a:lnSpc>
                <a:spcPct val="90000"/>
              </a:lnSpc>
            </a:pPr>
            <a:r>
              <a:rPr lang="pt-BR" sz="2400" dirty="0" err="1"/>
              <a:t>Best-fit</a:t>
            </a:r>
            <a:r>
              <a:rPr lang="pt-BR" sz="2400" dirty="0"/>
              <a:t>: seleciona o menor segmento livre disponível com tamanho suficiente para armazenar o arquivo. A busca em toda a lista se faz necessária para a seleção do segmento, a não ser que a lista esteja ordenada por tamanho.</a:t>
            </a:r>
          </a:p>
          <a:p>
            <a:pPr marL="1027113" lvl="1" indent="-455613">
              <a:lnSpc>
                <a:spcPct val="90000"/>
              </a:lnSpc>
            </a:pPr>
            <a:r>
              <a:rPr lang="pt-BR" sz="2400" dirty="0" err="1"/>
              <a:t>Worst-fit</a:t>
            </a:r>
            <a:r>
              <a:rPr lang="pt-BR" sz="2400" dirty="0"/>
              <a:t>: o maior segmento é alocado e a busca por toda a lista se faz necessária, a menos que exista uma ordenação por tamanho.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Alocação Contígua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515672" cy="5091906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800" dirty="0"/>
              <a:t>Independente da estratégia utilizada, a alocação apresenta um problema chamado </a:t>
            </a:r>
            <a:r>
              <a:rPr lang="pt-BR" sz="2800" i="1" dirty="0"/>
              <a:t>fragmentação de espaços livres</a:t>
            </a:r>
            <a:r>
              <a:rPr lang="pt-BR" sz="2800" dirty="0"/>
              <a:t>. O problema pode se tornar crítico quando um disco possuir blocos livres disponíveis, porém sem um segmento contíguo onde o arquivo possa ser alocado.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 dirty="0"/>
              <a:t>Deve ser feito a </a:t>
            </a:r>
            <a:r>
              <a:rPr lang="pt-BR" sz="2800" dirty="0" err="1"/>
              <a:t>defragmentação</a:t>
            </a:r>
            <a:r>
              <a:rPr lang="pt-BR" sz="2800" dirty="0"/>
              <a:t> periodicamente (visando que este problema seja resolvido) para  reorganizar os arquivos no disco a fim de que exista um único segmento de blocos livres. Há um grande consumo de tempo neste processo e tem efeito temporário.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Contígua</a:t>
            </a:r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1043608" y="1196752"/>
            <a:ext cx="2438400" cy="4419600"/>
          </a:xfrm>
          <a:prstGeom prst="can">
            <a:avLst>
              <a:gd name="adj" fmla="val 338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2643808" y="45495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14</a:t>
            </a: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643808" y="3939952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11</a:t>
            </a:r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2643808" y="33303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8</a:t>
            </a:r>
          </a:p>
        </p:txBody>
      </p:sp>
      <p:sp>
        <p:nvSpPr>
          <p:cNvPr id="512007" name="Rectangle 7"/>
          <p:cNvSpPr>
            <a:spLocks noChangeArrowheads="1"/>
          </p:cNvSpPr>
          <p:nvPr/>
        </p:nvSpPr>
        <p:spPr bwMode="auto">
          <a:xfrm>
            <a:off x="1958008" y="39399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10</a:t>
            </a:r>
          </a:p>
        </p:txBody>
      </p:sp>
      <p:sp>
        <p:nvSpPr>
          <p:cNvPr id="512008" name="Rectangle 8"/>
          <p:cNvSpPr>
            <a:spLocks noChangeArrowheads="1"/>
          </p:cNvSpPr>
          <p:nvPr/>
        </p:nvSpPr>
        <p:spPr bwMode="auto">
          <a:xfrm>
            <a:off x="1958008" y="45495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13</a:t>
            </a:r>
          </a:p>
        </p:txBody>
      </p:sp>
      <p:sp>
        <p:nvSpPr>
          <p:cNvPr id="512009" name="Rectangle 9"/>
          <p:cNvSpPr>
            <a:spLocks noChangeArrowheads="1"/>
          </p:cNvSpPr>
          <p:nvPr/>
        </p:nvSpPr>
        <p:spPr bwMode="auto">
          <a:xfrm>
            <a:off x="1958008" y="33303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7</a:t>
            </a:r>
          </a:p>
        </p:txBody>
      </p:sp>
      <p:sp>
        <p:nvSpPr>
          <p:cNvPr id="512010" name="Rectangle 10"/>
          <p:cNvSpPr>
            <a:spLocks noChangeArrowheads="1"/>
          </p:cNvSpPr>
          <p:nvPr/>
        </p:nvSpPr>
        <p:spPr bwMode="auto">
          <a:xfrm>
            <a:off x="2643808" y="27207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5</a:t>
            </a:r>
          </a:p>
        </p:txBody>
      </p:sp>
      <p:sp>
        <p:nvSpPr>
          <p:cNvPr id="512011" name="Rectangle 11"/>
          <p:cNvSpPr>
            <a:spLocks noChangeArrowheads="1"/>
          </p:cNvSpPr>
          <p:nvPr/>
        </p:nvSpPr>
        <p:spPr bwMode="auto">
          <a:xfrm>
            <a:off x="1958008" y="27207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4</a:t>
            </a:r>
          </a:p>
        </p:txBody>
      </p:sp>
      <p:sp>
        <p:nvSpPr>
          <p:cNvPr id="512012" name="Rectangle 12"/>
          <p:cNvSpPr>
            <a:spLocks noChangeArrowheads="1"/>
          </p:cNvSpPr>
          <p:nvPr/>
        </p:nvSpPr>
        <p:spPr bwMode="auto">
          <a:xfrm>
            <a:off x="1272208" y="4549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12</a:t>
            </a:r>
          </a:p>
        </p:txBody>
      </p:sp>
      <p:sp>
        <p:nvSpPr>
          <p:cNvPr id="512013" name="Rectangle 13"/>
          <p:cNvSpPr>
            <a:spLocks noChangeArrowheads="1"/>
          </p:cNvSpPr>
          <p:nvPr/>
        </p:nvSpPr>
        <p:spPr bwMode="auto">
          <a:xfrm>
            <a:off x="1272208" y="39399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9</a:t>
            </a:r>
          </a:p>
        </p:txBody>
      </p:sp>
      <p:sp>
        <p:nvSpPr>
          <p:cNvPr id="512014" name="Rectangle 14"/>
          <p:cNvSpPr>
            <a:spLocks noChangeArrowheads="1"/>
          </p:cNvSpPr>
          <p:nvPr/>
        </p:nvSpPr>
        <p:spPr bwMode="auto">
          <a:xfrm>
            <a:off x="1272208" y="33303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6</a:t>
            </a:r>
          </a:p>
        </p:txBody>
      </p:sp>
      <p:sp>
        <p:nvSpPr>
          <p:cNvPr id="512015" name="Rectangle 15"/>
          <p:cNvSpPr>
            <a:spLocks noChangeArrowheads="1"/>
          </p:cNvSpPr>
          <p:nvPr/>
        </p:nvSpPr>
        <p:spPr bwMode="auto">
          <a:xfrm>
            <a:off x="1272208" y="27207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3</a:t>
            </a:r>
          </a:p>
        </p:txBody>
      </p:sp>
      <p:sp>
        <p:nvSpPr>
          <p:cNvPr id="512016" name="Rectangle 16"/>
          <p:cNvSpPr>
            <a:spLocks noChangeArrowheads="1"/>
          </p:cNvSpPr>
          <p:nvPr/>
        </p:nvSpPr>
        <p:spPr bwMode="auto">
          <a:xfrm>
            <a:off x="2643808" y="21111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2</a:t>
            </a:r>
          </a:p>
        </p:txBody>
      </p:sp>
      <p:sp>
        <p:nvSpPr>
          <p:cNvPr id="512017" name="Rectangle 17"/>
          <p:cNvSpPr>
            <a:spLocks noChangeArrowheads="1"/>
          </p:cNvSpPr>
          <p:nvPr/>
        </p:nvSpPr>
        <p:spPr bwMode="auto">
          <a:xfrm>
            <a:off x="1958008" y="21111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</a:t>
            </a:r>
          </a:p>
        </p:txBody>
      </p:sp>
      <p:sp>
        <p:nvSpPr>
          <p:cNvPr id="512018" name="Rectangle 18"/>
          <p:cNvSpPr>
            <a:spLocks noChangeArrowheads="1"/>
          </p:cNvSpPr>
          <p:nvPr/>
        </p:nvSpPr>
        <p:spPr bwMode="auto">
          <a:xfrm>
            <a:off x="1272208" y="2111152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0</a:t>
            </a:r>
          </a:p>
        </p:txBody>
      </p:sp>
      <p:graphicFrame>
        <p:nvGraphicFramePr>
          <p:cNvPr id="512019" name="Group 19"/>
          <p:cNvGraphicFramePr>
            <a:graphicFrameLocks noGrp="1"/>
          </p:cNvGraphicFramePr>
          <p:nvPr/>
        </p:nvGraphicFramePr>
        <p:xfrm>
          <a:off x="4244008" y="2492152"/>
          <a:ext cx="3505200" cy="1828800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Extensão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 TXT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B. TXT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C. TXT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Defragmentação</a:t>
            </a:r>
          </a:p>
        </p:txBody>
      </p:sp>
      <p:sp>
        <p:nvSpPr>
          <p:cNvPr id="513027" name="AutoShape 3"/>
          <p:cNvSpPr>
            <a:spLocks noChangeArrowheads="1"/>
          </p:cNvSpPr>
          <p:nvPr/>
        </p:nvSpPr>
        <p:spPr bwMode="auto">
          <a:xfrm>
            <a:off x="7924800" y="50292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28" name="AutoShape 4"/>
          <p:cNvSpPr>
            <a:spLocks noChangeArrowheads="1"/>
          </p:cNvSpPr>
          <p:nvPr/>
        </p:nvSpPr>
        <p:spPr bwMode="auto">
          <a:xfrm>
            <a:off x="7924800" y="42672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auto">
          <a:xfrm>
            <a:off x="7924800" y="3505200"/>
            <a:ext cx="685800" cy="990600"/>
          </a:xfrm>
          <a:prstGeom prst="can">
            <a:avLst>
              <a:gd name="adj" fmla="val 36111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>
            <a:off x="7924800" y="27432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1" name="AutoShape 7"/>
          <p:cNvSpPr>
            <a:spLocks noChangeArrowheads="1"/>
          </p:cNvSpPr>
          <p:nvPr/>
        </p:nvSpPr>
        <p:spPr bwMode="auto">
          <a:xfrm>
            <a:off x="7924800" y="1981200"/>
            <a:ext cx="685800" cy="990600"/>
          </a:xfrm>
          <a:prstGeom prst="can">
            <a:avLst>
              <a:gd name="adj" fmla="val 36111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2" name="AutoShape 8"/>
          <p:cNvSpPr>
            <a:spLocks noChangeArrowheads="1"/>
          </p:cNvSpPr>
          <p:nvPr/>
        </p:nvSpPr>
        <p:spPr bwMode="auto">
          <a:xfrm>
            <a:off x="7239000" y="50292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3" name="AutoShape 9"/>
          <p:cNvSpPr>
            <a:spLocks noChangeArrowheads="1"/>
          </p:cNvSpPr>
          <p:nvPr/>
        </p:nvSpPr>
        <p:spPr bwMode="auto">
          <a:xfrm>
            <a:off x="7239000" y="42672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4" name="AutoShape 10"/>
          <p:cNvSpPr>
            <a:spLocks noChangeArrowheads="1"/>
          </p:cNvSpPr>
          <p:nvPr/>
        </p:nvSpPr>
        <p:spPr bwMode="auto">
          <a:xfrm>
            <a:off x="7239000" y="3505200"/>
            <a:ext cx="685800" cy="990600"/>
          </a:xfrm>
          <a:prstGeom prst="can">
            <a:avLst>
              <a:gd name="adj" fmla="val 36111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5" name="AutoShape 11"/>
          <p:cNvSpPr>
            <a:spLocks noChangeArrowheads="1"/>
          </p:cNvSpPr>
          <p:nvPr/>
        </p:nvSpPr>
        <p:spPr bwMode="auto">
          <a:xfrm>
            <a:off x="7239000" y="27432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6" name="AutoShape 12"/>
          <p:cNvSpPr>
            <a:spLocks noChangeArrowheads="1"/>
          </p:cNvSpPr>
          <p:nvPr/>
        </p:nvSpPr>
        <p:spPr bwMode="auto">
          <a:xfrm>
            <a:off x="7239000" y="1981200"/>
            <a:ext cx="685800" cy="990600"/>
          </a:xfrm>
          <a:prstGeom prst="can">
            <a:avLst>
              <a:gd name="adj" fmla="val 3611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7" name="AutoShape 13"/>
          <p:cNvSpPr>
            <a:spLocks noChangeArrowheads="1"/>
          </p:cNvSpPr>
          <p:nvPr/>
        </p:nvSpPr>
        <p:spPr bwMode="auto">
          <a:xfrm>
            <a:off x="5867400" y="50292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8" name="AutoShape 14"/>
          <p:cNvSpPr>
            <a:spLocks noChangeArrowheads="1"/>
          </p:cNvSpPr>
          <p:nvPr/>
        </p:nvSpPr>
        <p:spPr bwMode="auto">
          <a:xfrm>
            <a:off x="5867400" y="42672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39" name="AutoShape 15"/>
          <p:cNvSpPr>
            <a:spLocks noChangeArrowheads="1"/>
          </p:cNvSpPr>
          <p:nvPr/>
        </p:nvSpPr>
        <p:spPr bwMode="auto">
          <a:xfrm>
            <a:off x="5867400" y="35052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0" name="AutoShape 16"/>
          <p:cNvSpPr>
            <a:spLocks noChangeArrowheads="1"/>
          </p:cNvSpPr>
          <p:nvPr/>
        </p:nvSpPr>
        <p:spPr bwMode="auto">
          <a:xfrm>
            <a:off x="5867400" y="2743200"/>
            <a:ext cx="685800" cy="990600"/>
          </a:xfrm>
          <a:prstGeom prst="can">
            <a:avLst>
              <a:gd name="adj" fmla="val 36111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1" name="AutoShape 17"/>
          <p:cNvSpPr>
            <a:spLocks noChangeArrowheads="1"/>
          </p:cNvSpPr>
          <p:nvPr/>
        </p:nvSpPr>
        <p:spPr bwMode="auto">
          <a:xfrm>
            <a:off x="5867400" y="1981200"/>
            <a:ext cx="685800" cy="990600"/>
          </a:xfrm>
          <a:prstGeom prst="can">
            <a:avLst>
              <a:gd name="adj" fmla="val 3611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2" name="AutoShape 18"/>
          <p:cNvSpPr>
            <a:spLocks noChangeArrowheads="1"/>
          </p:cNvSpPr>
          <p:nvPr/>
        </p:nvSpPr>
        <p:spPr bwMode="auto">
          <a:xfrm>
            <a:off x="6553200" y="50292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3" name="AutoShape 19"/>
          <p:cNvSpPr>
            <a:spLocks noChangeArrowheads="1"/>
          </p:cNvSpPr>
          <p:nvPr/>
        </p:nvSpPr>
        <p:spPr bwMode="auto">
          <a:xfrm>
            <a:off x="6553200" y="42672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4" name="AutoShape 20"/>
          <p:cNvSpPr>
            <a:spLocks noChangeArrowheads="1"/>
          </p:cNvSpPr>
          <p:nvPr/>
        </p:nvSpPr>
        <p:spPr bwMode="auto">
          <a:xfrm>
            <a:off x="6553200" y="35052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5" name="AutoShape 21"/>
          <p:cNvSpPr>
            <a:spLocks noChangeArrowheads="1"/>
          </p:cNvSpPr>
          <p:nvPr/>
        </p:nvSpPr>
        <p:spPr bwMode="auto">
          <a:xfrm>
            <a:off x="6553200" y="27432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6" name="AutoShape 22"/>
          <p:cNvSpPr>
            <a:spLocks noChangeArrowheads="1"/>
          </p:cNvSpPr>
          <p:nvPr/>
        </p:nvSpPr>
        <p:spPr bwMode="auto">
          <a:xfrm>
            <a:off x="6553200" y="1981200"/>
            <a:ext cx="685800" cy="990600"/>
          </a:xfrm>
          <a:prstGeom prst="can">
            <a:avLst>
              <a:gd name="adj" fmla="val 3611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7" name="AutoShape 23"/>
          <p:cNvSpPr>
            <a:spLocks noChangeArrowheads="1"/>
          </p:cNvSpPr>
          <p:nvPr/>
        </p:nvSpPr>
        <p:spPr bwMode="auto">
          <a:xfrm>
            <a:off x="3048000" y="51054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8" name="AutoShape 24"/>
          <p:cNvSpPr>
            <a:spLocks noChangeArrowheads="1"/>
          </p:cNvSpPr>
          <p:nvPr/>
        </p:nvSpPr>
        <p:spPr bwMode="auto">
          <a:xfrm>
            <a:off x="3048000" y="43434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49" name="AutoShape 25"/>
          <p:cNvSpPr>
            <a:spLocks noChangeArrowheads="1"/>
          </p:cNvSpPr>
          <p:nvPr/>
        </p:nvSpPr>
        <p:spPr bwMode="auto">
          <a:xfrm>
            <a:off x="3048000" y="35814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0" name="AutoShape 26"/>
          <p:cNvSpPr>
            <a:spLocks noChangeArrowheads="1"/>
          </p:cNvSpPr>
          <p:nvPr/>
        </p:nvSpPr>
        <p:spPr bwMode="auto">
          <a:xfrm>
            <a:off x="3048000" y="28194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1" name="AutoShape 27"/>
          <p:cNvSpPr>
            <a:spLocks noChangeArrowheads="1"/>
          </p:cNvSpPr>
          <p:nvPr/>
        </p:nvSpPr>
        <p:spPr bwMode="auto">
          <a:xfrm>
            <a:off x="3048000" y="20574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2" name="AutoShape 28"/>
          <p:cNvSpPr>
            <a:spLocks noChangeArrowheads="1"/>
          </p:cNvSpPr>
          <p:nvPr/>
        </p:nvSpPr>
        <p:spPr bwMode="auto">
          <a:xfrm>
            <a:off x="2362200" y="51054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3" name="AutoShape 29"/>
          <p:cNvSpPr>
            <a:spLocks noChangeArrowheads="1"/>
          </p:cNvSpPr>
          <p:nvPr/>
        </p:nvSpPr>
        <p:spPr bwMode="auto">
          <a:xfrm>
            <a:off x="2362200" y="43434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4" name="AutoShape 30"/>
          <p:cNvSpPr>
            <a:spLocks noChangeArrowheads="1"/>
          </p:cNvSpPr>
          <p:nvPr/>
        </p:nvSpPr>
        <p:spPr bwMode="auto">
          <a:xfrm>
            <a:off x="2362200" y="35814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5" name="AutoShape 31"/>
          <p:cNvSpPr>
            <a:spLocks noChangeArrowheads="1"/>
          </p:cNvSpPr>
          <p:nvPr/>
        </p:nvSpPr>
        <p:spPr bwMode="auto">
          <a:xfrm>
            <a:off x="2362200" y="2819400"/>
            <a:ext cx="685800" cy="990600"/>
          </a:xfrm>
          <a:prstGeom prst="can">
            <a:avLst>
              <a:gd name="adj" fmla="val 36111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6" name="AutoShape 32"/>
          <p:cNvSpPr>
            <a:spLocks noChangeArrowheads="1"/>
          </p:cNvSpPr>
          <p:nvPr/>
        </p:nvSpPr>
        <p:spPr bwMode="auto">
          <a:xfrm>
            <a:off x="2362200" y="2057400"/>
            <a:ext cx="685800" cy="990600"/>
          </a:xfrm>
          <a:prstGeom prst="can">
            <a:avLst>
              <a:gd name="adj" fmla="val 3611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7" name="AutoShape 33"/>
          <p:cNvSpPr>
            <a:spLocks noChangeArrowheads="1"/>
          </p:cNvSpPr>
          <p:nvPr/>
        </p:nvSpPr>
        <p:spPr bwMode="auto">
          <a:xfrm>
            <a:off x="990600" y="5105400"/>
            <a:ext cx="685800" cy="990600"/>
          </a:xfrm>
          <a:prstGeom prst="can">
            <a:avLst>
              <a:gd name="adj" fmla="val 36111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8" name="AutoShape 34"/>
          <p:cNvSpPr>
            <a:spLocks noChangeArrowheads="1"/>
          </p:cNvSpPr>
          <p:nvPr/>
        </p:nvSpPr>
        <p:spPr bwMode="auto">
          <a:xfrm>
            <a:off x="990600" y="43434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59" name="AutoShape 35"/>
          <p:cNvSpPr>
            <a:spLocks noChangeArrowheads="1"/>
          </p:cNvSpPr>
          <p:nvPr/>
        </p:nvSpPr>
        <p:spPr bwMode="auto">
          <a:xfrm>
            <a:off x="990600" y="35814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60" name="AutoShape 36"/>
          <p:cNvSpPr>
            <a:spLocks noChangeArrowheads="1"/>
          </p:cNvSpPr>
          <p:nvPr/>
        </p:nvSpPr>
        <p:spPr bwMode="auto">
          <a:xfrm>
            <a:off x="990600" y="28194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61" name="AutoShape 37"/>
          <p:cNvSpPr>
            <a:spLocks noChangeArrowheads="1"/>
          </p:cNvSpPr>
          <p:nvPr/>
        </p:nvSpPr>
        <p:spPr bwMode="auto">
          <a:xfrm>
            <a:off x="990600" y="2057400"/>
            <a:ext cx="685800" cy="990600"/>
          </a:xfrm>
          <a:prstGeom prst="can">
            <a:avLst>
              <a:gd name="adj" fmla="val 3611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62" name="AutoShape 38"/>
          <p:cNvSpPr>
            <a:spLocks noChangeArrowheads="1"/>
          </p:cNvSpPr>
          <p:nvPr/>
        </p:nvSpPr>
        <p:spPr bwMode="auto">
          <a:xfrm>
            <a:off x="1676400" y="5105400"/>
            <a:ext cx="685800" cy="990600"/>
          </a:xfrm>
          <a:prstGeom prst="can">
            <a:avLst>
              <a:gd name="adj" fmla="val 36111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63" name="AutoShape 39"/>
          <p:cNvSpPr>
            <a:spLocks noChangeArrowheads="1"/>
          </p:cNvSpPr>
          <p:nvPr/>
        </p:nvSpPr>
        <p:spPr bwMode="auto">
          <a:xfrm>
            <a:off x="1676400" y="4343400"/>
            <a:ext cx="685800" cy="990600"/>
          </a:xfrm>
          <a:prstGeom prst="can">
            <a:avLst>
              <a:gd name="adj" fmla="val 361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64" name="AutoShape 40"/>
          <p:cNvSpPr>
            <a:spLocks noChangeArrowheads="1"/>
          </p:cNvSpPr>
          <p:nvPr/>
        </p:nvSpPr>
        <p:spPr bwMode="auto">
          <a:xfrm>
            <a:off x="1676400" y="3581400"/>
            <a:ext cx="685800" cy="990600"/>
          </a:xfrm>
          <a:prstGeom prst="can">
            <a:avLst>
              <a:gd name="adj" fmla="val 36111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65" name="AutoShape 41"/>
          <p:cNvSpPr>
            <a:spLocks noChangeArrowheads="1"/>
          </p:cNvSpPr>
          <p:nvPr/>
        </p:nvSpPr>
        <p:spPr bwMode="auto">
          <a:xfrm>
            <a:off x="1676400" y="2819400"/>
            <a:ext cx="685800" cy="990600"/>
          </a:xfrm>
          <a:prstGeom prst="can">
            <a:avLst>
              <a:gd name="adj" fmla="val 36111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66" name="AutoShape 42"/>
          <p:cNvSpPr>
            <a:spLocks noChangeArrowheads="1"/>
          </p:cNvSpPr>
          <p:nvPr/>
        </p:nvSpPr>
        <p:spPr bwMode="auto">
          <a:xfrm>
            <a:off x="1676400" y="2057400"/>
            <a:ext cx="685800" cy="990600"/>
          </a:xfrm>
          <a:prstGeom prst="can">
            <a:avLst>
              <a:gd name="adj" fmla="val 3611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3067" name="AutoShape 43"/>
          <p:cNvSpPr>
            <a:spLocks noChangeArrowheads="1"/>
          </p:cNvSpPr>
          <p:nvPr/>
        </p:nvSpPr>
        <p:spPr bwMode="auto">
          <a:xfrm>
            <a:off x="3962400" y="3886200"/>
            <a:ext cx="1524000" cy="6096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390600"/>
          </a:xfrm>
        </p:spPr>
        <p:txBody>
          <a:bodyPr/>
          <a:lstStyle/>
          <a:p>
            <a:r>
              <a:rPr lang="pt-BR" dirty="0"/>
              <a:t>Alocação Encadeada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99648" cy="5163914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600" dirty="0"/>
              <a:t>O arquivo é organizado como um conjunto de blocos ligados no disco, independente de sua localização física e cada um deve possuir um ponteiro para o bloco seguinte. 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O que ocorre neste método é a fragmentação de arquivos (quebra do arquivo em diversos pedaços denominados </a:t>
            </a:r>
            <a:r>
              <a:rPr lang="pt-BR" sz="2600" i="1" dirty="0" err="1"/>
              <a:t>extents</a:t>
            </a:r>
            <a:r>
              <a:rPr lang="pt-BR" sz="2600" i="1" dirty="0"/>
              <a:t>)</a:t>
            </a:r>
            <a:r>
              <a:rPr lang="pt-BR" sz="2600" dirty="0"/>
              <a:t> o que aumenta o tempo de acesso ao arquivo, pois o disco deve deslocar-se diversas vezes para acessar todas as </a:t>
            </a:r>
            <a:r>
              <a:rPr lang="pt-BR" sz="2600" i="1" dirty="0" err="1"/>
              <a:t>extents</a:t>
            </a:r>
            <a:r>
              <a:rPr lang="pt-BR" sz="2600" i="1" dirty="0"/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É necessário que o disco seja desfragmentado periodicamente, esta alocação só permite acesso seqüencial e desperdiça espaço nos blocos com armazenamento de ponteiros.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Encadeada</a:t>
            </a:r>
          </a:p>
        </p:txBody>
      </p:sp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2339752" y="1196752"/>
            <a:ext cx="3581400" cy="4419600"/>
          </a:xfrm>
          <a:prstGeom prst="can">
            <a:avLst>
              <a:gd name="adj" fmla="val 15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4854352" y="49305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14</a:t>
            </a:r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4854352" y="4168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11</a:t>
            </a:r>
          </a:p>
        </p:txBody>
      </p:sp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4854352" y="34065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8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3863752" y="4168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10</a:t>
            </a:r>
          </a:p>
        </p:txBody>
      </p:sp>
      <p:sp>
        <p:nvSpPr>
          <p:cNvPr id="515080" name="Rectangle 8"/>
          <p:cNvSpPr>
            <a:spLocks noChangeArrowheads="1"/>
          </p:cNvSpPr>
          <p:nvPr/>
        </p:nvSpPr>
        <p:spPr bwMode="auto">
          <a:xfrm>
            <a:off x="3863752" y="4930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13</a:t>
            </a:r>
          </a:p>
        </p:txBody>
      </p:sp>
      <p:sp>
        <p:nvSpPr>
          <p:cNvPr id="515081" name="Rectangle 9"/>
          <p:cNvSpPr>
            <a:spLocks noChangeArrowheads="1"/>
          </p:cNvSpPr>
          <p:nvPr/>
        </p:nvSpPr>
        <p:spPr bwMode="auto">
          <a:xfrm>
            <a:off x="3863752" y="3406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7</a:t>
            </a:r>
          </a:p>
        </p:txBody>
      </p:sp>
      <p:sp>
        <p:nvSpPr>
          <p:cNvPr id="515082" name="Rectangle 10"/>
          <p:cNvSpPr>
            <a:spLocks noChangeArrowheads="1"/>
          </p:cNvSpPr>
          <p:nvPr/>
        </p:nvSpPr>
        <p:spPr bwMode="auto">
          <a:xfrm>
            <a:off x="4854352" y="2644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5</a:t>
            </a:r>
          </a:p>
        </p:txBody>
      </p: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3863752" y="2644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4</a:t>
            </a:r>
          </a:p>
        </p:txBody>
      </p:sp>
      <p:sp>
        <p:nvSpPr>
          <p:cNvPr id="515084" name="Rectangle 12"/>
          <p:cNvSpPr>
            <a:spLocks noChangeArrowheads="1"/>
          </p:cNvSpPr>
          <p:nvPr/>
        </p:nvSpPr>
        <p:spPr bwMode="auto">
          <a:xfrm>
            <a:off x="2796952" y="49305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12</a:t>
            </a:r>
          </a:p>
        </p:txBody>
      </p:sp>
      <p:sp>
        <p:nvSpPr>
          <p:cNvPr id="515085" name="Rectangle 13"/>
          <p:cNvSpPr>
            <a:spLocks noChangeArrowheads="1"/>
          </p:cNvSpPr>
          <p:nvPr/>
        </p:nvSpPr>
        <p:spPr bwMode="auto">
          <a:xfrm>
            <a:off x="2796952" y="4168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9</a:t>
            </a:r>
          </a:p>
        </p:txBody>
      </p:sp>
      <p:sp>
        <p:nvSpPr>
          <p:cNvPr id="515086" name="Rectangle 14"/>
          <p:cNvSpPr>
            <a:spLocks noChangeArrowheads="1"/>
          </p:cNvSpPr>
          <p:nvPr/>
        </p:nvSpPr>
        <p:spPr bwMode="auto">
          <a:xfrm>
            <a:off x="2796952" y="34065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6</a:t>
            </a:r>
          </a:p>
        </p:txBody>
      </p:sp>
      <p:sp>
        <p:nvSpPr>
          <p:cNvPr id="515087" name="Rectangle 15"/>
          <p:cNvSpPr>
            <a:spLocks noChangeArrowheads="1"/>
          </p:cNvSpPr>
          <p:nvPr/>
        </p:nvSpPr>
        <p:spPr bwMode="auto">
          <a:xfrm>
            <a:off x="2796952" y="2644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3</a:t>
            </a:r>
          </a:p>
        </p:txBody>
      </p:sp>
      <p:sp>
        <p:nvSpPr>
          <p:cNvPr id="515088" name="Rectangle 16"/>
          <p:cNvSpPr>
            <a:spLocks noChangeArrowheads="1"/>
          </p:cNvSpPr>
          <p:nvPr/>
        </p:nvSpPr>
        <p:spPr bwMode="auto">
          <a:xfrm>
            <a:off x="4854352" y="18825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2</a:t>
            </a:r>
          </a:p>
        </p:txBody>
      </p:sp>
      <p:sp>
        <p:nvSpPr>
          <p:cNvPr id="515089" name="Rectangle 17"/>
          <p:cNvSpPr>
            <a:spLocks noChangeArrowheads="1"/>
          </p:cNvSpPr>
          <p:nvPr/>
        </p:nvSpPr>
        <p:spPr bwMode="auto">
          <a:xfrm>
            <a:off x="3863752" y="1882552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</a:t>
            </a:r>
          </a:p>
        </p:txBody>
      </p:sp>
      <p:sp>
        <p:nvSpPr>
          <p:cNvPr id="515090" name="Rectangle 18"/>
          <p:cNvSpPr>
            <a:spLocks noChangeArrowheads="1"/>
          </p:cNvSpPr>
          <p:nvPr/>
        </p:nvSpPr>
        <p:spPr bwMode="auto">
          <a:xfrm>
            <a:off x="2796952" y="1882552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0</a:t>
            </a:r>
          </a:p>
        </p:txBody>
      </p:sp>
      <p:sp>
        <p:nvSpPr>
          <p:cNvPr id="515091" name="Rectangle 19"/>
          <p:cNvSpPr>
            <a:spLocks noChangeArrowheads="1"/>
          </p:cNvSpPr>
          <p:nvPr/>
        </p:nvSpPr>
        <p:spPr bwMode="auto">
          <a:xfrm>
            <a:off x="739552" y="119675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Início</a:t>
            </a:r>
          </a:p>
        </p:txBody>
      </p:sp>
      <p:cxnSp>
        <p:nvCxnSpPr>
          <p:cNvPr id="515092" name="AutoShape 20"/>
          <p:cNvCxnSpPr>
            <a:cxnSpLocks noChangeShapeType="1"/>
            <a:stCxn id="515091" idx="2"/>
            <a:endCxn id="515086" idx="1"/>
          </p:cNvCxnSpPr>
          <p:nvPr/>
        </p:nvCxnSpPr>
        <p:spPr bwMode="auto">
          <a:xfrm rot="16200000" flipH="1">
            <a:off x="1006252" y="1844452"/>
            <a:ext cx="1981200" cy="1600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5093" name="AutoShape 21"/>
          <p:cNvCxnSpPr>
            <a:cxnSpLocks noChangeShapeType="1"/>
            <a:stCxn id="515086" idx="2"/>
            <a:endCxn id="515089" idx="0"/>
          </p:cNvCxnSpPr>
          <p:nvPr/>
        </p:nvCxnSpPr>
        <p:spPr bwMode="auto">
          <a:xfrm rot="5400000" flipH="1" flipV="1">
            <a:off x="2568352" y="2339752"/>
            <a:ext cx="1981200" cy="1066800"/>
          </a:xfrm>
          <a:prstGeom prst="curvedConnector5">
            <a:avLst>
              <a:gd name="adj1" fmla="val -11537"/>
              <a:gd name="adj2" fmla="val 50000"/>
              <a:gd name="adj3" fmla="val 10256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5094" name="AutoShape 22"/>
          <p:cNvCxnSpPr>
            <a:cxnSpLocks noChangeShapeType="1"/>
            <a:stCxn id="515089" idx="2"/>
            <a:endCxn id="515088" idx="0"/>
          </p:cNvCxnSpPr>
          <p:nvPr/>
        </p:nvCxnSpPr>
        <p:spPr bwMode="auto">
          <a:xfrm rot="5400000" flipH="1" flipV="1">
            <a:off x="4359052" y="1615852"/>
            <a:ext cx="457200" cy="990600"/>
          </a:xfrm>
          <a:prstGeom prst="curvedConnector5">
            <a:avLst>
              <a:gd name="adj1" fmla="val -50000"/>
              <a:gd name="adj2" fmla="val 50000"/>
              <a:gd name="adj3" fmla="val 1194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5095" name="AutoShape 23"/>
          <p:cNvCxnSpPr>
            <a:cxnSpLocks noChangeShapeType="1"/>
            <a:stCxn id="515088" idx="2"/>
            <a:endCxn id="515084" idx="0"/>
          </p:cNvCxnSpPr>
          <p:nvPr/>
        </p:nvCxnSpPr>
        <p:spPr bwMode="auto">
          <a:xfrm rot="5400000">
            <a:off x="2758852" y="2606452"/>
            <a:ext cx="2590800" cy="2057400"/>
          </a:xfrm>
          <a:prstGeom prst="curvedConnector3">
            <a:avLst>
              <a:gd name="adj1" fmla="val 6513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5096" name="AutoShape 24"/>
          <p:cNvCxnSpPr>
            <a:cxnSpLocks noChangeShapeType="1"/>
            <a:stCxn id="515084" idx="2"/>
            <a:endCxn id="515076" idx="0"/>
          </p:cNvCxnSpPr>
          <p:nvPr/>
        </p:nvCxnSpPr>
        <p:spPr bwMode="auto">
          <a:xfrm rot="5400000" flipH="1" flipV="1">
            <a:off x="3825652" y="4130452"/>
            <a:ext cx="457200" cy="2057400"/>
          </a:xfrm>
          <a:prstGeom prst="curvedConnector5">
            <a:avLst>
              <a:gd name="adj1" fmla="val -19444"/>
              <a:gd name="adj2" fmla="val 33949"/>
              <a:gd name="adj3" fmla="val 1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5097" name="AutoShape 25"/>
          <p:cNvCxnSpPr>
            <a:cxnSpLocks noChangeShapeType="1"/>
            <a:stCxn id="515076" idx="2"/>
            <a:endCxn id="515078" idx="0"/>
          </p:cNvCxnSpPr>
          <p:nvPr/>
        </p:nvCxnSpPr>
        <p:spPr bwMode="auto">
          <a:xfrm rot="5400000" flipH="1" flipV="1">
            <a:off x="4093146" y="4396358"/>
            <a:ext cx="1981200" cy="1588"/>
          </a:xfrm>
          <a:prstGeom prst="curvedConnector5">
            <a:avLst>
              <a:gd name="adj1" fmla="val -3847"/>
              <a:gd name="adj2" fmla="val 28800000"/>
              <a:gd name="adj3" fmla="val 111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Indexada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pt-BR"/>
              <a:t>O princípio desta técnica é manter os ponteiros de todos os blocos de arquivos em uma única estrutura denominada </a:t>
            </a:r>
            <a:r>
              <a:rPr lang="pt-BR" i="1"/>
              <a:t>bloco de índice</a:t>
            </a:r>
            <a:r>
              <a:rPr lang="pt-BR"/>
              <a:t>.</a:t>
            </a:r>
          </a:p>
          <a:p>
            <a:pPr marL="457200" indent="-457200"/>
            <a:r>
              <a:rPr lang="pt-BR"/>
              <a:t>Além de permitir o acesso direto aos blocos do arquivo, não utiliza informações de controle nos blocos de dados como existe na alocação encadeada.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Alocação Indexada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1676400" y="2057400"/>
            <a:ext cx="3581400" cy="4419600"/>
          </a:xfrm>
          <a:prstGeom prst="can">
            <a:avLst>
              <a:gd name="adj" fmla="val 15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4191000" y="579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14</a:t>
            </a:r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4191000" y="5029200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11</a:t>
            </a:r>
          </a:p>
        </p:txBody>
      </p:sp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41910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8</a:t>
            </a: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3200400" y="5029200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10</a:t>
            </a: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3200400" y="579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13</a:t>
            </a: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7</a:t>
            </a: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4191000" y="3505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5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3200400" y="3505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4</a:t>
            </a:r>
          </a:p>
        </p:txBody>
      </p:sp>
      <p:sp>
        <p:nvSpPr>
          <p:cNvPr id="517132" name="Rectangle 12"/>
          <p:cNvSpPr>
            <a:spLocks noChangeArrowheads="1"/>
          </p:cNvSpPr>
          <p:nvPr/>
        </p:nvSpPr>
        <p:spPr bwMode="auto">
          <a:xfrm>
            <a:off x="2133600" y="579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12</a:t>
            </a:r>
          </a:p>
        </p:txBody>
      </p:sp>
      <p:sp>
        <p:nvSpPr>
          <p:cNvPr id="517133" name="Rectangle 13"/>
          <p:cNvSpPr>
            <a:spLocks noChangeArrowheads="1"/>
          </p:cNvSpPr>
          <p:nvPr/>
        </p:nvSpPr>
        <p:spPr bwMode="auto">
          <a:xfrm>
            <a:off x="2133600" y="502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9</a:t>
            </a:r>
          </a:p>
        </p:txBody>
      </p:sp>
      <p:sp>
        <p:nvSpPr>
          <p:cNvPr id="517134" name="Rectangle 14"/>
          <p:cNvSpPr>
            <a:spLocks noChangeArrowheads="1"/>
          </p:cNvSpPr>
          <p:nvPr/>
        </p:nvSpPr>
        <p:spPr bwMode="auto">
          <a:xfrm>
            <a:off x="21336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6</a:t>
            </a:r>
          </a:p>
        </p:txBody>
      </p:sp>
      <p:sp>
        <p:nvSpPr>
          <p:cNvPr id="517135" name="Rectangle 15"/>
          <p:cNvSpPr>
            <a:spLocks noChangeArrowheads="1"/>
          </p:cNvSpPr>
          <p:nvPr/>
        </p:nvSpPr>
        <p:spPr bwMode="auto">
          <a:xfrm>
            <a:off x="2133600" y="3505200"/>
            <a:ext cx="457200" cy="457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3</a:t>
            </a:r>
          </a:p>
        </p:txBody>
      </p:sp>
      <p:sp>
        <p:nvSpPr>
          <p:cNvPr id="517136" name="Rectangle 16"/>
          <p:cNvSpPr>
            <a:spLocks noChangeArrowheads="1"/>
          </p:cNvSpPr>
          <p:nvPr/>
        </p:nvSpPr>
        <p:spPr bwMode="auto">
          <a:xfrm>
            <a:off x="4191000" y="2743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2</a:t>
            </a:r>
          </a:p>
        </p:txBody>
      </p:sp>
      <p:sp>
        <p:nvSpPr>
          <p:cNvPr id="517137" name="Rectangle 17"/>
          <p:cNvSpPr>
            <a:spLocks noChangeArrowheads="1"/>
          </p:cNvSpPr>
          <p:nvPr/>
        </p:nvSpPr>
        <p:spPr bwMode="auto">
          <a:xfrm>
            <a:off x="3200400" y="2743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1</a:t>
            </a:r>
          </a:p>
        </p:txBody>
      </p:sp>
      <p:sp>
        <p:nvSpPr>
          <p:cNvPr id="517138" name="Rectangle 18"/>
          <p:cNvSpPr>
            <a:spLocks noChangeArrowheads="1"/>
          </p:cNvSpPr>
          <p:nvPr/>
        </p:nvSpPr>
        <p:spPr bwMode="auto">
          <a:xfrm>
            <a:off x="2133600" y="2743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0</a:t>
            </a:r>
          </a:p>
        </p:txBody>
      </p:sp>
      <p:cxnSp>
        <p:nvCxnSpPr>
          <p:cNvPr id="517139" name="AutoShape 19"/>
          <p:cNvCxnSpPr>
            <a:cxnSpLocks noChangeShapeType="1"/>
            <a:stCxn id="517136" idx="2"/>
            <a:endCxn id="517135" idx="0"/>
          </p:cNvCxnSpPr>
          <p:nvPr/>
        </p:nvCxnSpPr>
        <p:spPr bwMode="auto">
          <a:xfrm rot="5400000">
            <a:off x="3238500" y="2324100"/>
            <a:ext cx="304800" cy="2057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7140" name="AutoShape 20"/>
          <p:cNvCxnSpPr>
            <a:cxnSpLocks noChangeShapeType="1"/>
            <a:stCxn id="517136" idx="2"/>
            <a:endCxn id="517129" idx="0"/>
          </p:cNvCxnSpPr>
          <p:nvPr/>
        </p:nvCxnSpPr>
        <p:spPr bwMode="auto">
          <a:xfrm rot="5400000">
            <a:off x="3390900" y="3238500"/>
            <a:ext cx="1066800" cy="990600"/>
          </a:xfrm>
          <a:prstGeom prst="curved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7141" name="AutoShape 21"/>
          <p:cNvCxnSpPr>
            <a:cxnSpLocks noChangeShapeType="1"/>
            <a:stCxn id="517136" idx="2"/>
            <a:endCxn id="517127" idx="0"/>
          </p:cNvCxnSpPr>
          <p:nvPr/>
        </p:nvCxnSpPr>
        <p:spPr bwMode="auto">
          <a:xfrm rot="5400000">
            <a:off x="3009900" y="3619500"/>
            <a:ext cx="1828800" cy="990600"/>
          </a:xfrm>
          <a:prstGeom prst="curvedConnector3">
            <a:avLst>
              <a:gd name="adj1" fmla="val 7005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7142" name="AutoShape 22"/>
          <p:cNvCxnSpPr>
            <a:cxnSpLocks noChangeShapeType="1"/>
            <a:stCxn id="517136" idx="3"/>
            <a:endCxn id="517125" idx="3"/>
          </p:cNvCxnSpPr>
          <p:nvPr/>
        </p:nvCxnSpPr>
        <p:spPr bwMode="auto">
          <a:xfrm>
            <a:off x="4648200" y="2971800"/>
            <a:ext cx="1588" cy="2286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7143" name="Rectangle 23"/>
          <p:cNvSpPr>
            <a:spLocks noChangeArrowheads="1"/>
          </p:cNvSpPr>
          <p:nvPr/>
        </p:nvSpPr>
        <p:spPr bwMode="auto">
          <a:xfrm>
            <a:off x="6629400" y="1828800"/>
            <a:ext cx="609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3</a:t>
            </a:r>
          </a:p>
          <a:p>
            <a:pPr algn="ctr"/>
            <a:r>
              <a:rPr kumimoji="1" lang="pt-BR"/>
              <a:t>10</a:t>
            </a:r>
          </a:p>
          <a:p>
            <a:pPr algn="ctr"/>
            <a:r>
              <a:rPr kumimoji="1" lang="pt-BR"/>
              <a:t>11</a:t>
            </a:r>
          </a:p>
          <a:p>
            <a:pPr algn="ctr"/>
            <a:r>
              <a:rPr kumimoji="1" lang="pt-BR"/>
              <a:t>7</a:t>
            </a:r>
          </a:p>
        </p:txBody>
      </p:sp>
      <p:sp>
        <p:nvSpPr>
          <p:cNvPr id="517144" name="Line 24"/>
          <p:cNvSpPr>
            <a:spLocks noChangeShapeType="1"/>
          </p:cNvSpPr>
          <p:nvPr/>
        </p:nvSpPr>
        <p:spPr bwMode="auto">
          <a:xfrm flipV="1">
            <a:off x="4648200" y="18288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45" name="Line 25"/>
          <p:cNvSpPr>
            <a:spLocks noChangeShapeType="1"/>
          </p:cNvSpPr>
          <p:nvPr/>
        </p:nvSpPr>
        <p:spPr bwMode="auto">
          <a:xfrm>
            <a:off x="4648200" y="3200400"/>
            <a:ext cx="1981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7315200" y="2133600"/>
            <a:ext cx="1274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pt-BR"/>
              <a:t>Bloco de</a:t>
            </a:r>
          </a:p>
          <a:p>
            <a:pPr algn="ctr"/>
            <a:r>
              <a:rPr kumimoji="1" lang="pt-BR"/>
              <a:t>índice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Proteção de Acesso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99648" cy="5091906"/>
          </a:xfrm>
        </p:spPr>
        <p:txBody>
          <a:bodyPr/>
          <a:lstStyle/>
          <a:p>
            <a:pPr marL="457200" indent="-457200"/>
            <a:r>
              <a:rPr lang="pt-BR" sz="2800" dirty="0"/>
              <a:t>Considerando que os meios de armazenamento são compartilhados é necessário ter mecanismos de proteção par garantir a proteção de arquivos e diretórios.</a:t>
            </a:r>
          </a:p>
          <a:p>
            <a:pPr marL="457200" indent="-457200"/>
            <a:r>
              <a:rPr lang="pt-BR" sz="2800" dirty="0"/>
              <a:t>Qualquer sistema de arquivos deve possuir mecanismos próprios para proteger o acesso as informações gravadas e o tipo de acesso é mediante concessão ou não de acessos que podem ser realizados como a leitura (</a:t>
            </a:r>
            <a:r>
              <a:rPr lang="pt-BR" sz="2800" i="1" dirty="0" err="1"/>
              <a:t>read</a:t>
            </a:r>
            <a:r>
              <a:rPr lang="pt-BR" sz="2800" dirty="0"/>
              <a:t>), gravação (</a:t>
            </a:r>
            <a:r>
              <a:rPr lang="pt-BR" sz="2800" i="1" dirty="0" err="1"/>
              <a:t>write</a:t>
            </a:r>
            <a:r>
              <a:rPr lang="pt-BR" sz="2800" dirty="0"/>
              <a:t>), execução (</a:t>
            </a:r>
            <a:r>
              <a:rPr lang="pt-BR" sz="2800" i="1" dirty="0"/>
              <a:t>execute</a:t>
            </a:r>
            <a:r>
              <a:rPr lang="pt-BR" sz="2800" dirty="0"/>
              <a:t>) e eliminação (</a:t>
            </a:r>
            <a:r>
              <a:rPr lang="pt-BR" sz="2800" i="1" dirty="0"/>
              <a:t>delete</a:t>
            </a:r>
            <a:r>
              <a:rPr lang="pt-BR" sz="28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772400" cy="525658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pt-BR" sz="2800" dirty="0"/>
              <a:t>É um conjunto de registros definidos pelo sistema de arquivos e podem ser armazenados em diferentes dispositivos físicos.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 dirty="0"/>
              <a:t>É constituído de informações logicamente relacionadas, podendo representar programas ou dados.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 dirty="0"/>
              <a:t>É identificado por meio de um nome, formado por uma seqüência de caracteres. Em alguns sistemas operacionais, a identificação de um arquivo é composta por duas partes separadas por um ponto, a parte após o ponto é chamada extensão do arquivo e serve para identificar o conteúdo.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43408"/>
            <a:ext cx="7772400" cy="1462608"/>
          </a:xfrm>
        </p:spPr>
        <p:txBody>
          <a:bodyPr/>
          <a:lstStyle/>
          <a:p>
            <a:r>
              <a:rPr lang="pt-BR" dirty="0"/>
              <a:t>Proteção de Acesso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371656" cy="4947890"/>
          </a:xfrm>
        </p:spPr>
        <p:txBody>
          <a:bodyPr/>
          <a:lstStyle/>
          <a:p>
            <a:pPr marL="457200" indent="-457200"/>
            <a:r>
              <a:rPr lang="pt-BR" sz="2800" dirty="0"/>
              <a:t>Há diferenças entre o controle de acesso a diretórios e arquivos.O controle da criação/eliminação de arquivos nos diretórios, visualização do seu conteúdo e eliminação do próprio diretório são operações que também devem ser protegidas.</a:t>
            </a:r>
          </a:p>
          <a:p>
            <a:pPr marL="457200" indent="-457200"/>
            <a:r>
              <a:rPr lang="pt-BR" sz="2800" dirty="0"/>
              <a:t>Existem diferentes mecanismos e níveis de proteção e para cada tipo de sistema um modelo é mais adequado do que o outro.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Tipos de Acesso</a:t>
            </a:r>
          </a:p>
        </p:txBody>
      </p:sp>
      <p:graphicFrame>
        <p:nvGraphicFramePr>
          <p:cNvPr id="520195" name="Group 3"/>
          <p:cNvGraphicFramePr>
            <a:graphicFrameLocks noGrp="1"/>
          </p:cNvGraphicFramePr>
          <p:nvPr/>
        </p:nvGraphicFramePr>
        <p:xfrm>
          <a:off x="251520" y="1052736"/>
          <a:ext cx="8382000" cy="4869688"/>
        </p:xfrm>
        <a:graphic>
          <a:graphicData uri="http://schemas.openxmlformats.org/drawingml/2006/table">
            <a:tbl>
              <a:tblPr/>
              <a:tblGrid>
                <a:gridCol w="1905000"/>
                <a:gridCol w="6477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Acesso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Leitura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Qualquer tipo de operação em que o arquivo possa ser visualizado, como a exibição de seu conteúdo, edição ou cópia de um novo arquivo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Gravação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Alteração no conteúdo do arquivo, como inclusão ou alteração de registros.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Execução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Associado a arquivos executáveis ou arquivos de comandos, indicando o direito de execução do arquivo.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Eliminação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Permissão para se eliminar um arquivo.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pt-BR" dirty="0"/>
              <a:t>Senha de Acesso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299648" cy="4947890"/>
          </a:xfrm>
        </p:spPr>
        <p:txBody>
          <a:bodyPr/>
          <a:lstStyle/>
          <a:p>
            <a:pPr marL="457200" indent="-457200"/>
            <a:r>
              <a:rPr lang="pt-BR" sz="2800" dirty="0"/>
              <a:t>É bastante simples e se resume ao usuário ter conhecimento da senha e a liberação do acesso ao arquivo concedida pelo sistema.</a:t>
            </a:r>
          </a:p>
          <a:p>
            <a:pPr marL="457200" indent="-457200"/>
            <a:r>
              <a:rPr lang="pt-BR" sz="2800" dirty="0"/>
              <a:t>Cada arquivo possui apenas uma senha, o acesso é liberado ou não na sua totalidade.</a:t>
            </a:r>
          </a:p>
          <a:p>
            <a:pPr marL="457200" indent="-457200"/>
            <a:r>
              <a:rPr lang="pt-BR" sz="2800" dirty="0"/>
              <a:t>Não é possível determinar quais tipos de operações podem ou não ser concedidas e outra desvantagem é a dificuldade de compartilhamento já que todos os demais usuários deveriam ter conhecimento da senha.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pt-BR" dirty="0"/>
              <a:t>Grupos de Usuários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371656" cy="5091906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800" dirty="0"/>
              <a:t>Tem como princípio a associação de cada usuário do sistema a um grupo. Os usuários são organizados com o objetivo de compartilhar arquivos entre si.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 dirty="0"/>
              <a:t>Implementa três tipos de proteção: </a:t>
            </a:r>
            <a:r>
              <a:rPr lang="pt-BR" sz="2800" i="1" dirty="0" err="1"/>
              <a:t>owner</a:t>
            </a:r>
            <a:r>
              <a:rPr lang="pt-BR" sz="2800" dirty="0"/>
              <a:t> (dono), </a:t>
            </a:r>
            <a:r>
              <a:rPr lang="pt-BR" sz="2800" i="1" dirty="0" err="1"/>
              <a:t>group</a:t>
            </a:r>
            <a:r>
              <a:rPr lang="pt-BR" sz="2800" dirty="0"/>
              <a:t> (grupo) a </a:t>
            </a:r>
            <a:r>
              <a:rPr lang="pt-BR" sz="2800" i="1" dirty="0" err="1"/>
              <a:t>all</a:t>
            </a:r>
            <a:r>
              <a:rPr lang="pt-BR" sz="2800" dirty="0"/>
              <a:t> (todos) e na criação do arquivo é especificado quem e o tipo de acesso aos três níveis de proteção.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 dirty="0"/>
              <a:t>Em geral, somente o dono ou usuários privilegiados é que podem modificar a proteção dos arquivos.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Proteção por Grupo de Usuários</a:t>
            </a:r>
          </a:p>
        </p:txBody>
      </p:sp>
      <p:sp>
        <p:nvSpPr>
          <p:cNvPr id="523267" name="AutoShape 3"/>
          <p:cNvSpPr>
            <a:spLocks noChangeArrowheads="1"/>
          </p:cNvSpPr>
          <p:nvPr/>
        </p:nvSpPr>
        <p:spPr bwMode="auto">
          <a:xfrm>
            <a:off x="503312" y="2386608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23268" name="AutoShape 4"/>
          <p:cNvSpPr>
            <a:spLocks noChangeArrowheads="1"/>
          </p:cNvSpPr>
          <p:nvPr/>
        </p:nvSpPr>
        <p:spPr bwMode="auto">
          <a:xfrm>
            <a:off x="2560712" y="2386608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cxnSp>
        <p:nvCxnSpPr>
          <p:cNvPr id="523269" name="AutoShape 5"/>
          <p:cNvCxnSpPr>
            <a:cxnSpLocks noChangeShapeType="1"/>
            <a:stCxn id="523267" idx="1"/>
            <a:endCxn id="523268" idx="1"/>
          </p:cNvCxnSpPr>
          <p:nvPr/>
        </p:nvCxnSpPr>
        <p:spPr bwMode="auto">
          <a:xfrm rot="5400000" flipV="1">
            <a:off x="1988418" y="1358702"/>
            <a:ext cx="1588" cy="2057400"/>
          </a:xfrm>
          <a:prstGeom prst="bentConnector3">
            <a:avLst>
              <a:gd name="adj1" fmla="val -256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523270" name="Line 6"/>
          <p:cNvSpPr>
            <a:spLocks noChangeShapeType="1"/>
          </p:cNvSpPr>
          <p:nvPr/>
        </p:nvSpPr>
        <p:spPr bwMode="auto">
          <a:xfrm flipV="1">
            <a:off x="2027312" y="147220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2408312" y="3682008"/>
            <a:ext cx="129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dados.txt</a:t>
            </a:r>
          </a:p>
        </p:txBody>
      </p:sp>
      <p:graphicFrame>
        <p:nvGraphicFramePr>
          <p:cNvPr id="523272" name="Group 8"/>
          <p:cNvGraphicFramePr>
            <a:graphicFrameLocks noGrp="1"/>
          </p:cNvGraphicFramePr>
          <p:nvPr/>
        </p:nvGraphicFramePr>
        <p:xfrm>
          <a:off x="3779912" y="1700808"/>
          <a:ext cx="4572000" cy="3145536"/>
        </p:xfrm>
        <a:graphic>
          <a:graphicData uri="http://schemas.openxmlformats.org/drawingml/2006/table">
            <a:tbl>
              <a:tblPr/>
              <a:tblGrid>
                <a:gridCol w="2362200"/>
                <a:gridCol w="2209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Nível de proteção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Tipo de Acesso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Owner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Leitura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Escrita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Execução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Eliminação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Leitura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Lista de Controle de Acesso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15672" cy="5019898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600" dirty="0"/>
              <a:t>Ou </a:t>
            </a:r>
            <a:r>
              <a:rPr lang="pt-BR" sz="2600" i="1" dirty="0"/>
              <a:t>Access </a:t>
            </a:r>
            <a:r>
              <a:rPr lang="pt-BR" sz="2600" i="1" dirty="0" err="1"/>
              <a:t>Control</a:t>
            </a:r>
            <a:r>
              <a:rPr lang="pt-BR" sz="2600" i="1" dirty="0"/>
              <a:t> </a:t>
            </a:r>
            <a:r>
              <a:rPr lang="pt-BR" sz="2600" i="1" dirty="0" err="1"/>
              <a:t>List</a:t>
            </a:r>
            <a:r>
              <a:rPr lang="pt-BR" sz="2600" dirty="0"/>
              <a:t> – ACL consiste em uma lista associada a cada arquivo onde são especificados quais os usuários e os tipos de acesso permitidos.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O tamanho desta estrutura pode ser bastante extenso se um arquivo tiver seu acesso compartilhado por diversos usuários.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Existe um </a:t>
            </a:r>
            <a:r>
              <a:rPr lang="pt-BR" sz="2600" i="1" dirty="0"/>
              <a:t>overhead</a:t>
            </a:r>
            <a:r>
              <a:rPr lang="pt-BR" sz="2600" dirty="0"/>
              <a:t> adicional devido a pesquisa seqüencial que o sistema deverá realizar na lista sempre que solicitado.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É possível encontrar tanto a proteção por grupos de usuários quanto pela lista de acesso oferecendo uma maior flexibilidade ao mecanismo de proteção.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 de Controle de Acesso</a:t>
            </a:r>
          </a:p>
        </p:txBody>
      </p:sp>
      <p:sp>
        <p:nvSpPr>
          <p:cNvPr id="525315" name="AutoShape 3"/>
          <p:cNvSpPr>
            <a:spLocks noChangeArrowheads="1"/>
          </p:cNvSpPr>
          <p:nvPr/>
        </p:nvSpPr>
        <p:spPr bwMode="auto">
          <a:xfrm>
            <a:off x="2743200" y="3200400"/>
            <a:ext cx="914400" cy="121443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25316" name="AutoShape 4"/>
          <p:cNvSpPr>
            <a:spLocks noChangeArrowheads="1"/>
          </p:cNvSpPr>
          <p:nvPr/>
        </p:nvSpPr>
        <p:spPr bwMode="auto">
          <a:xfrm>
            <a:off x="5638800" y="3205163"/>
            <a:ext cx="914400" cy="1214437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cxnSp>
        <p:nvCxnSpPr>
          <p:cNvPr id="525317" name="AutoShape 5"/>
          <p:cNvCxnSpPr>
            <a:cxnSpLocks noChangeShapeType="1"/>
            <a:stCxn id="525315" idx="1"/>
            <a:endCxn id="525316" idx="1"/>
          </p:cNvCxnSpPr>
          <p:nvPr/>
        </p:nvCxnSpPr>
        <p:spPr bwMode="auto">
          <a:xfrm rot="5400000" flipV="1">
            <a:off x="4645818" y="1754982"/>
            <a:ext cx="4763" cy="2895600"/>
          </a:xfrm>
          <a:prstGeom prst="bentConnector3">
            <a:avLst>
              <a:gd name="adj1" fmla="val -96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525318" name="Line 6"/>
          <p:cNvSpPr>
            <a:spLocks noChangeShapeType="1"/>
          </p:cNvSpPr>
          <p:nvPr/>
        </p:nvSpPr>
        <p:spPr bwMode="auto">
          <a:xfrm flipV="1">
            <a:off x="4648200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6689725" y="2757488"/>
            <a:ext cx="21621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 sz="2000"/>
              <a:t>Usuário: Maia</a:t>
            </a:r>
          </a:p>
          <a:p>
            <a:r>
              <a:rPr kumimoji="1" lang="pt-BR" sz="2000"/>
              <a:t>Acesso: leitura + </a:t>
            </a:r>
          </a:p>
          <a:p>
            <a:r>
              <a:rPr kumimoji="1" lang="pt-BR" sz="2000"/>
              <a:t>escrita + execução</a:t>
            </a:r>
          </a:p>
          <a:p>
            <a:endParaRPr kumimoji="1" lang="pt-BR" sz="2000"/>
          </a:p>
          <a:p>
            <a:r>
              <a:rPr kumimoji="1" lang="pt-BR" sz="2000"/>
              <a:t>Usuário: Machado</a:t>
            </a:r>
          </a:p>
          <a:p>
            <a:r>
              <a:rPr kumimoji="1" lang="pt-BR" sz="2000"/>
              <a:t>Acesso: eliminação</a:t>
            </a:r>
          </a:p>
        </p:txBody>
      </p:sp>
      <p:sp>
        <p:nvSpPr>
          <p:cNvPr id="525320" name="Text Box 8"/>
          <p:cNvSpPr txBox="1">
            <a:spLocks noChangeArrowheads="1"/>
          </p:cNvSpPr>
          <p:nvPr/>
        </p:nvSpPr>
        <p:spPr bwMode="auto">
          <a:xfrm>
            <a:off x="601663" y="2743200"/>
            <a:ext cx="20653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 sz="2000"/>
              <a:t>Usuário: Maia</a:t>
            </a:r>
          </a:p>
          <a:p>
            <a:r>
              <a:rPr kumimoji="1" lang="pt-BR" sz="2000"/>
              <a:t>Acesso: leitura + </a:t>
            </a:r>
          </a:p>
          <a:p>
            <a:r>
              <a:rPr kumimoji="1" lang="pt-BR" sz="2000"/>
              <a:t>escrita</a:t>
            </a:r>
          </a:p>
          <a:p>
            <a:endParaRPr kumimoji="1" lang="pt-BR" sz="2000"/>
          </a:p>
          <a:p>
            <a:r>
              <a:rPr kumimoji="1" lang="pt-BR" sz="2000"/>
              <a:t>Usuário: Machado</a:t>
            </a:r>
          </a:p>
          <a:p>
            <a:r>
              <a:rPr kumimoji="1" lang="pt-BR" sz="2000"/>
              <a:t>Acesso: leitura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Implementação de </a:t>
            </a:r>
            <a:r>
              <a:rPr lang="pt-BR" i="1" dirty="0" err="1"/>
              <a:t>Caches</a:t>
            </a:r>
            <a:endParaRPr lang="pt-BR" i="1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515672" cy="5091906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600" dirty="0"/>
              <a:t>O acesso a disco é bastante lento ao comparado a memória principal e este é o fator para que as operações de E/S serem um problema ao desempenho do sistema.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Com o objetivo de minimizar este problema, a maioria dos sistemas operacionais implementa a técnica de </a:t>
            </a:r>
            <a:r>
              <a:rPr lang="pt-BR" sz="2600" i="1" dirty="0"/>
              <a:t>buffer </a:t>
            </a:r>
            <a:r>
              <a:rPr lang="pt-BR" sz="2600" i="1" dirty="0" err="1"/>
              <a:t>cache</a:t>
            </a:r>
            <a:r>
              <a:rPr lang="pt-BR" sz="2600" dirty="0"/>
              <a:t> onde o sistema reserva uma área na memória para que se tornem disponíveis </a:t>
            </a:r>
            <a:r>
              <a:rPr lang="pt-BR" sz="2600" i="1" dirty="0" err="1"/>
              <a:t>caches</a:t>
            </a:r>
            <a:r>
              <a:rPr lang="pt-BR" sz="2600" dirty="0"/>
              <a:t> utilizados em operações de acesso a disco.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Quando uma operação é realizada o sistema procura no </a:t>
            </a:r>
            <a:r>
              <a:rPr lang="pt-BR" sz="2600" i="1" dirty="0" err="1"/>
              <a:t>cache</a:t>
            </a:r>
            <a:r>
              <a:rPr lang="pt-BR" sz="2600" dirty="0"/>
              <a:t> a informação e caso não encontre, ele busca no</a:t>
            </a:r>
            <a:r>
              <a:rPr lang="pt-BR" sz="2800" dirty="0"/>
              <a:t> </a:t>
            </a:r>
            <a:r>
              <a:rPr lang="pt-BR" sz="2600" dirty="0"/>
              <a:t>disco e depois atualiza a </a:t>
            </a:r>
            <a:r>
              <a:rPr lang="pt-BR" sz="2600" i="1" dirty="0"/>
              <a:t>buffer </a:t>
            </a:r>
            <a:r>
              <a:rPr lang="pt-BR" sz="2600" i="1" dirty="0" err="1"/>
              <a:t>cache</a:t>
            </a:r>
            <a:r>
              <a:rPr lang="pt-BR" sz="2600" i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Implementação de </a:t>
            </a:r>
            <a:r>
              <a:rPr lang="pt-BR" i="1" dirty="0" err="1"/>
              <a:t>Caches</a:t>
            </a:r>
            <a:endParaRPr lang="pt-BR" i="1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371656" cy="5019898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700" dirty="0"/>
              <a:t>Como existe limite para o tamanho do </a:t>
            </a:r>
            <a:r>
              <a:rPr lang="pt-BR" sz="2700" i="1" dirty="0" err="1"/>
              <a:t>cache</a:t>
            </a:r>
            <a:r>
              <a:rPr lang="pt-BR" sz="2700" dirty="0"/>
              <a:t> o sistema adota políticas de substituição como o FIFO (</a:t>
            </a:r>
            <a:r>
              <a:rPr lang="pt-BR" sz="2700" i="1" dirty="0" err="1"/>
              <a:t>First</a:t>
            </a:r>
            <a:r>
              <a:rPr lang="pt-BR" sz="2700" i="1" dirty="0"/>
              <a:t> in </a:t>
            </a:r>
            <a:r>
              <a:rPr lang="pt-BR" sz="2700" i="1" dirty="0" err="1"/>
              <a:t>First</a:t>
            </a:r>
            <a:r>
              <a:rPr lang="pt-BR" sz="2700" i="1" dirty="0"/>
              <a:t> out</a:t>
            </a:r>
            <a:r>
              <a:rPr lang="pt-BR" sz="2700" dirty="0"/>
              <a:t>) ou a LRU (</a:t>
            </a:r>
            <a:r>
              <a:rPr lang="pt-BR" sz="2700" i="1" dirty="0" err="1"/>
              <a:t>Least</a:t>
            </a:r>
            <a:r>
              <a:rPr lang="pt-BR" sz="2700" i="1" dirty="0"/>
              <a:t> </a:t>
            </a:r>
            <a:r>
              <a:rPr lang="pt-BR" sz="2700" i="1" dirty="0" err="1"/>
              <a:t>Recently</a:t>
            </a:r>
            <a:r>
              <a:rPr lang="pt-BR" sz="2700" i="1" dirty="0"/>
              <a:t> </a:t>
            </a:r>
            <a:r>
              <a:rPr lang="pt-BR" sz="2700" i="1" dirty="0" err="1"/>
              <a:t>Used</a:t>
            </a:r>
            <a:r>
              <a:rPr lang="pt-BR" sz="2700" dirty="0"/>
              <a:t>).</a:t>
            </a:r>
          </a:p>
          <a:p>
            <a:pPr marL="457200" indent="-457200">
              <a:lnSpc>
                <a:spcPct val="90000"/>
              </a:lnSpc>
            </a:pPr>
            <a:r>
              <a:rPr lang="pt-BR" sz="2700" dirty="0"/>
              <a:t>No caso de dados permanecerem por um longo tempo na memória a ocorrência com problemas de energia pode resultar na perda de tarefas já executadas e consideradas salvas em disco.</a:t>
            </a:r>
          </a:p>
          <a:p>
            <a:pPr marL="457200" indent="-457200">
              <a:lnSpc>
                <a:spcPct val="90000"/>
              </a:lnSpc>
            </a:pPr>
            <a:r>
              <a:rPr lang="pt-BR" sz="2700" dirty="0"/>
              <a:t>Existem duas maneiras de tratar deste problema: o sistema pode possuir uma rotina que executa, em intervalos de tempo, atualizações em disco de todos os blocos modificados no </a:t>
            </a:r>
            <a:r>
              <a:rPr lang="pt-BR" sz="2700" i="1" dirty="0" err="1"/>
              <a:t>cache</a:t>
            </a:r>
            <a:r>
              <a:rPr lang="pt-BR" sz="2700" dirty="0"/>
              <a:t>.</a:t>
            </a:r>
            <a:endParaRPr lang="pt-BR" sz="27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Implementação de </a:t>
            </a:r>
            <a:r>
              <a:rPr lang="pt-BR" i="1" dirty="0" err="1"/>
              <a:t>Caches</a:t>
            </a:r>
            <a:endParaRPr lang="pt-BR" i="1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587680" cy="5163914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600" dirty="0"/>
              <a:t>Uma segunda alternativa é que toda vez que um bloco do </a:t>
            </a:r>
            <a:r>
              <a:rPr lang="pt-BR" sz="2600" i="1" dirty="0" err="1"/>
              <a:t>cache</a:t>
            </a:r>
            <a:r>
              <a:rPr lang="pt-BR" sz="2600" dirty="0"/>
              <a:t> for modificado, realizar uma atualização no disco (</a:t>
            </a:r>
            <a:r>
              <a:rPr lang="pt-BR" sz="2600" i="1" dirty="0" err="1"/>
              <a:t>write-through</a:t>
            </a:r>
            <a:r>
              <a:rPr lang="pt-BR" sz="2600" i="1" dirty="0"/>
              <a:t> </a:t>
            </a:r>
            <a:r>
              <a:rPr lang="pt-BR" sz="2600" i="1" dirty="0" err="1"/>
              <a:t>caches</a:t>
            </a:r>
            <a:r>
              <a:rPr lang="pt-BR" sz="2600" dirty="0"/>
              <a:t>).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Podemos concluir que a primeira técnica  implica em menor quantidade de operações de E/S porém o risco de perda de dados é maior, pois pode ocorrer que dados atualizados de um arquivo ainda no </a:t>
            </a:r>
            <a:r>
              <a:rPr lang="pt-BR" sz="2600" dirty="0" err="1"/>
              <a:t>cache</a:t>
            </a:r>
            <a:r>
              <a:rPr lang="pt-BR" sz="2600" dirty="0"/>
              <a:t> sejam perdidos na falta de energia. Isso já não acontece nos </a:t>
            </a:r>
            <a:r>
              <a:rPr lang="pt-BR" sz="2600" i="1" dirty="0" err="1"/>
              <a:t>caches</a:t>
            </a:r>
            <a:r>
              <a:rPr lang="pt-BR" sz="2600" dirty="0"/>
              <a:t> tipo </a:t>
            </a:r>
            <a:r>
              <a:rPr lang="pt-BR" sz="2600" i="1" dirty="0" err="1"/>
              <a:t>write-through</a:t>
            </a:r>
            <a:r>
              <a:rPr lang="pt-BR" sz="2600" dirty="0"/>
              <a:t> em função de seu funcionamento porém existe um aumento considerável nas operações de E/S o que o torna menos eficiente.</a:t>
            </a:r>
          </a:p>
          <a:p>
            <a:pPr marL="457200" indent="-457200">
              <a:lnSpc>
                <a:spcPct val="90000"/>
              </a:lnSpc>
            </a:pPr>
            <a:r>
              <a:rPr lang="pt-BR" sz="2600" dirty="0"/>
              <a:t>A maioria dos sistemas utiliza a primeira técnica.</a:t>
            </a:r>
          </a:p>
          <a:p>
            <a:pPr marL="457200" indent="-457200">
              <a:lnSpc>
                <a:spcPct val="90000"/>
              </a:lnSpc>
            </a:pPr>
            <a:endParaRPr lang="pt-BR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Extensão de Arquivos</a:t>
            </a:r>
          </a:p>
        </p:txBody>
      </p:sp>
      <p:graphicFrame>
        <p:nvGraphicFramePr>
          <p:cNvPr id="483331" name="Group 3"/>
          <p:cNvGraphicFramePr>
            <a:graphicFrameLocks noGrp="1"/>
          </p:cNvGraphicFramePr>
          <p:nvPr/>
        </p:nvGraphicFramePr>
        <p:xfrm>
          <a:off x="971600" y="1700808"/>
          <a:ext cx="6096000" cy="3703955"/>
        </p:xfrm>
        <a:graphic>
          <a:graphicData uri="http://schemas.openxmlformats.org/drawingml/2006/table">
            <a:tbl>
              <a:tblPr/>
              <a:tblGrid>
                <a:gridCol w="1981200"/>
                <a:gridCol w="4114800"/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Extensão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arquivo.bas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arquivo.cob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arquivo.exe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arquivo.obj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arquivo.pas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arquivo.txt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 fonte em </a:t>
                      </a:r>
                      <a:r>
                        <a:rPr kumimoji="0" lang="pt-B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Basic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 fonte em </a:t>
                      </a:r>
                      <a:r>
                        <a:rPr kumimoji="0" lang="pt-B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Cobol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 executável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 objeto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 fonte em Pascal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Arquivo texto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Organização de Arquivos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772400" cy="469265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800"/>
              <a:t>Consiste no modo como seus dados estão internamente armazenados.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/>
              <a:t>Quando o arquivo é criado pode-se definir que organização será adotada que pode ser uma estrutura suportada pelo sistema operacional ou definida pela própria aplicação.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/>
              <a:t>A forma mais simples de organização de arquivos é através de uma seqüência não-estruturada de bytes, onde o sistema de arquivos não impõe nenhuma estrutura lógica para os dados, a aplicação deve definir toda a organização.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pt-BR" dirty="0"/>
              <a:t>Organização de Arquivos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772400" cy="469265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pt-BR" sz="2800"/>
              <a:t>A grande vantagem deste modelo é a flexibilidade para criar estruturas de dados, porém todo o controle de dados é de responsabilidade da aplicação.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/>
              <a:t>Alguns sistemas operacionais estabelecem diferentes organizações de arquivos e cada um deve seguir um modelo suportado pelo sistema de arquivos.</a:t>
            </a:r>
          </a:p>
          <a:p>
            <a:pPr marL="457200" indent="-457200">
              <a:lnSpc>
                <a:spcPct val="90000"/>
              </a:lnSpc>
            </a:pPr>
            <a:r>
              <a:rPr lang="pt-BR" sz="2800"/>
              <a:t>As organizações mais conhecidas e implementadas são a seqüencial, relativa e indexada.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02568"/>
          </a:xfrm>
        </p:spPr>
        <p:txBody>
          <a:bodyPr/>
          <a:lstStyle/>
          <a:p>
            <a:r>
              <a:rPr lang="pt-BR" dirty="0"/>
              <a:t>Organização de Arquivos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772400" cy="4692650"/>
          </a:xfrm>
        </p:spPr>
        <p:txBody>
          <a:bodyPr/>
          <a:lstStyle/>
          <a:p>
            <a:pPr marL="457200" indent="-457200"/>
            <a:r>
              <a:rPr lang="pt-BR"/>
              <a:t>Nestes tipos de organização, podemos visualizar um arquivo como um conjunto de registros.</a:t>
            </a:r>
          </a:p>
          <a:p>
            <a:pPr marL="457200" indent="-457200"/>
            <a:r>
              <a:rPr lang="pt-BR"/>
              <a:t>Quando definidos sempre com o mesmo tamanho são chamados de </a:t>
            </a:r>
            <a:r>
              <a:rPr lang="pt-BR" i="1"/>
              <a:t>registros de tamanho fixo</a:t>
            </a:r>
            <a:r>
              <a:rPr lang="pt-BR"/>
              <a:t> e caso contrário são chamados de </a:t>
            </a:r>
            <a:r>
              <a:rPr lang="pt-BR" i="1"/>
              <a:t>registros de tamanho variável</a:t>
            </a:r>
            <a:r>
              <a:rPr lang="pt-BR"/>
              <a:t>.</a:t>
            </a:r>
            <a:endParaRPr lang="pt-BR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Organização de Arquivos</a:t>
            </a:r>
          </a:p>
        </p:txBody>
      </p:sp>
      <p:sp>
        <p:nvSpPr>
          <p:cNvPr id="487427" name="Rectangle 3"/>
          <p:cNvSpPr>
            <a:spLocks noChangeArrowheads="1"/>
          </p:cNvSpPr>
          <p:nvPr/>
        </p:nvSpPr>
        <p:spPr bwMode="auto">
          <a:xfrm>
            <a:off x="5342384" y="2518792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389384" y="27473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389384" y="29759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389384" y="32045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389384" y="34331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389384" y="36617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389384" y="38903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389384" y="41189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5" name="Rectangle 11"/>
          <p:cNvSpPr>
            <a:spLocks noChangeArrowheads="1"/>
          </p:cNvSpPr>
          <p:nvPr/>
        </p:nvSpPr>
        <p:spPr bwMode="auto">
          <a:xfrm>
            <a:off x="389384" y="43475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6" name="Rectangle 12"/>
          <p:cNvSpPr>
            <a:spLocks noChangeArrowheads="1"/>
          </p:cNvSpPr>
          <p:nvPr/>
        </p:nvSpPr>
        <p:spPr bwMode="auto">
          <a:xfrm>
            <a:off x="6866384" y="1451992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7" name="Rectangle 13"/>
          <p:cNvSpPr>
            <a:spLocks noChangeArrowheads="1"/>
          </p:cNvSpPr>
          <p:nvPr/>
        </p:nvSpPr>
        <p:spPr bwMode="auto">
          <a:xfrm>
            <a:off x="5723384" y="1451992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4580384" y="1451992"/>
            <a:ext cx="22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9" name="Rectangle 15"/>
          <p:cNvSpPr>
            <a:spLocks noChangeArrowheads="1"/>
          </p:cNvSpPr>
          <p:nvPr/>
        </p:nvSpPr>
        <p:spPr bwMode="auto">
          <a:xfrm>
            <a:off x="4808984" y="14519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Claudia</a:t>
            </a:r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5951984" y="14519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Teresa</a:t>
            </a:r>
          </a:p>
        </p:txBody>
      </p:sp>
      <p:sp>
        <p:nvSpPr>
          <p:cNvPr id="487441" name="Rectangle 17"/>
          <p:cNvSpPr>
            <a:spLocks noChangeArrowheads="1"/>
          </p:cNvSpPr>
          <p:nvPr/>
        </p:nvSpPr>
        <p:spPr bwMode="auto">
          <a:xfrm>
            <a:off x="3665984" y="14519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Ana</a:t>
            </a:r>
          </a:p>
        </p:txBody>
      </p:sp>
      <p:sp>
        <p:nvSpPr>
          <p:cNvPr id="487442" name="Rectangle 18"/>
          <p:cNvSpPr>
            <a:spLocks noChangeArrowheads="1"/>
          </p:cNvSpPr>
          <p:nvPr/>
        </p:nvSpPr>
        <p:spPr bwMode="auto">
          <a:xfrm>
            <a:off x="5494784" y="25187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Patricia</a:t>
            </a:r>
          </a:p>
        </p:txBody>
      </p:sp>
      <p:sp>
        <p:nvSpPr>
          <p:cNvPr id="487443" name="Rectangle 19"/>
          <p:cNvSpPr>
            <a:spLocks noChangeArrowheads="1"/>
          </p:cNvSpPr>
          <p:nvPr/>
        </p:nvSpPr>
        <p:spPr bwMode="auto">
          <a:xfrm>
            <a:off x="6409184" y="3356992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44" name="Rectangle 20"/>
          <p:cNvSpPr>
            <a:spLocks noChangeArrowheads="1"/>
          </p:cNvSpPr>
          <p:nvPr/>
        </p:nvSpPr>
        <p:spPr bwMode="auto">
          <a:xfrm>
            <a:off x="389384" y="20615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45" name="Rectangle 21"/>
          <p:cNvSpPr>
            <a:spLocks noChangeArrowheads="1"/>
          </p:cNvSpPr>
          <p:nvPr/>
        </p:nvSpPr>
        <p:spPr bwMode="auto">
          <a:xfrm>
            <a:off x="389384" y="22901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46" name="Rectangle 22"/>
          <p:cNvSpPr>
            <a:spLocks noChangeArrowheads="1"/>
          </p:cNvSpPr>
          <p:nvPr/>
        </p:nvSpPr>
        <p:spPr bwMode="auto">
          <a:xfrm>
            <a:off x="389384" y="2518792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47" name="Rectangle 23"/>
          <p:cNvSpPr>
            <a:spLocks noChangeArrowheads="1"/>
          </p:cNvSpPr>
          <p:nvPr/>
        </p:nvSpPr>
        <p:spPr bwMode="auto">
          <a:xfrm>
            <a:off x="4199384" y="2518792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48" name="Rectangle 24"/>
          <p:cNvSpPr>
            <a:spLocks noChangeArrowheads="1"/>
          </p:cNvSpPr>
          <p:nvPr/>
        </p:nvSpPr>
        <p:spPr bwMode="auto">
          <a:xfrm>
            <a:off x="3132584" y="2518792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49" name="Rectangle 25"/>
          <p:cNvSpPr>
            <a:spLocks noChangeArrowheads="1"/>
          </p:cNvSpPr>
          <p:nvPr/>
        </p:nvSpPr>
        <p:spPr bwMode="auto">
          <a:xfrm>
            <a:off x="7552184" y="2518792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50" name="Rectangle 26"/>
          <p:cNvSpPr>
            <a:spLocks noChangeArrowheads="1"/>
          </p:cNvSpPr>
          <p:nvPr/>
        </p:nvSpPr>
        <p:spPr bwMode="auto">
          <a:xfrm>
            <a:off x="3284984" y="25187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Camila</a:t>
            </a:r>
          </a:p>
        </p:txBody>
      </p:sp>
      <p:sp>
        <p:nvSpPr>
          <p:cNvPr id="487451" name="Rectangle 27"/>
          <p:cNvSpPr>
            <a:spLocks noChangeArrowheads="1"/>
          </p:cNvSpPr>
          <p:nvPr/>
        </p:nvSpPr>
        <p:spPr bwMode="auto">
          <a:xfrm>
            <a:off x="2218184" y="25187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Beatriz</a:t>
            </a:r>
          </a:p>
        </p:txBody>
      </p:sp>
      <p:sp>
        <p:nvSpPr>
          <p:cNvPr id="487452" name="Rectangle 28"/>
          <p:cNvSpPr>
            <a:spLocks noChangeArrowheads="1"/>
          </p:cNvSpPr>
          <p:nvPr/>
        </p:nvSpPr>
        <p:spPr bwMode="auto">
          <a:xfrm>
            <a:off x="4427984" y="25187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Daniele</a:t>
            </a:r>
            <a:r>
              <a:rPr kumimoji="1" lang="pt-BR"/>
              <a:t> </a:t>
            </a:r>
          </a:p>
        </p:txBody>
      </p:sp>
      <p:sp>
        <p:nvSpPr>
          <p:cNvPr id="487453" name="Rectangle 29"/>
          <p:cNvSpPr>
            <a:spLocks noChangeArrowheads="1"/>
          </p:cNvSpPr>
          <p:nvPr/>
        </p:nvSpPr>
        <p:spPr bwMode="auto">
          <a:xfrm>
            <a:off x="4427984" y="33569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Isabela</a:t>
            </a: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1440309" y="1417067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Byte</a:t>
            </a:r>
          </a:p>
        </p:txBody>
      </p:sp>
      <p:sp>
        <p:nvSpPr>
          <p:cNvPr id="487455" name="Text Box 31"/>
          <p:cNvSpPr txBox="1">
            <a:spLocks noChangeArrowheads="1"/>
          </p:cNvSpPr>
          <p:nvPr/>
        </p:nvSpPr>
        <p:spPr bwMode="auto">
          <a:xfrm>
            <a:off x="179512" y="4869160"/>
            <a:ext cx="2339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 dirty="0"/>
              <a:t>Organização não-</a:t>
            </a:r>
          </a:p>
          <a:p>
            <a:r>
              <a:rPr kumimoji="1" lang="pt-BR" dirty="0"/>
              <a:t>          estruturada</a:t>
            </a:r>
          </a:p>
        </p:txBody>
      </p:sp>
      <p:cxnSp>
        <p:nvCxnSpPr>
          <p:cNvPr id="487456" name="AutoShape 32"/>
          <p:cNvCxnSpPr>
            <a:cxnSpLocks noChangeShapeType="1"/>
            <a:stCxn id="487444" idx="0"/>
            <a:endCxn id="487454" idx="1"/>
          </p:cNvCxnSpPr>
          <p:nvPr/>
        </p:nvCxnSpPr>
        <p:spPr bwMode="auto">
          <a:xfrm rot="16200000">
            <a:off x="1125984" y="1747267"/>
            <a:ext cx="415925" cy="212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87457" name="Rectangle 33"/>
          <p:cNvSpPr>
            <a:spLocks noChangeArrowheads="1"/>
          </p:cNvSpPr>
          <p:nvPr/>
        </p:nvSpPr>
        <p:spPr bwMode="auto">
          <a:xfrm>
            <a:off x="5494784" y="33569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Maria</a:t>
            </a:r>
          </a:p>
        </p:txBody>
      </p:sp>
      <p:sp>
        <p:nvSpPr>
          <p:cNvPr id="487458" name="Rectangle 34"/>
          <p:cNvSpPr>
            <a:spLocks noChangeArrowheads="1"/>
          </p:cNvSpPr>
          <p:nvPr/>
        </p:nvSpPr>
        <p:spPr bwMode="auto">
          <a:xfrm>
            <a:off x="5342384" y="3356992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59" name="Rectangle 35"/>
          <p:cNvSpPr>
            <a:spLocks noChangeArrowheads="1"/>
          </p:cNvSpPr>
          <p:nvPr/>
        </p:nvSpPr>
        <p:spPr bwMode="auto">
          <a:xfrm>
            <a:off x="7704584" y="25187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Vanessa</a:t>
            </a:r>
          </a:p>
        </p:txBody>
      </p:sp>
      <p:sp>
        <p:nvSpPr>
          <p:cNvPr id="487460" name="Rectangle 36"/>
          <p:cNvSpPr>
            <a:spLocks noChangeArrowheads="1"/>
          </p:cNvSpPr>
          <p:nvPr/>
        </p:nvSpPr>
        <p:spPr bwMode="auto">
          <a:xfrm>
            <a:off x="6409184" y="2518792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61" name="Rectangle 37"/>
          <p:cNvSpPr>
            <a:spLocks noChangeArrowheads="1"/>
          </p:cNvSpPr>
          <p:nvPr/>
        </p:nvSpPr>
        <p:spPr bwMode="auto">
          <a:xfrm>
            <a:off x="6637784" y="2518792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 sz="2200"/>
              <a:t>Tina</a:t>
            </a:r>
          </a:p>
        </p:txBody>
      </p:sp>
      <p:sp>
        <p:nvSpPr>
          <p:cNvPr id="487462" name="Rectangle 38"/>
          <p:cNvSpPr>
            <a:spLocks noChangeArrowheads="1"/>
          </p:cNvSpPr>
          <p:nvPr/>
        </p:nvSpPr>
        <p:spPr bwMode="auto">
          <a:xfrm>
            <a:off x="8618984" y="2518792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63" name="Rectangle 39"/>
          <p:cNvSpPr>
            <a:spLocks noChangeArrowheads="1"/>
          </p:cNvSpPr>
          <p:nvPr/>
        </p:nvSpPr>
        <p:spPr bwMode="auto">
          <a:xfrm>
            <a:off x="4732784" y="4271392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pt-BR"/>
              <a:t>Registro</a:t>
            </a:r>
          </a:p>
        </p:txBody>
      </p:sp>
      <p:sp>
        <p:nvSpPr>
          <p:cNvPr id="487464" name="Text Box 40"/>
          <p:cNvSpPr txBox="1">
            <a:spLocks noChangeArrowheads="1"/>
          </p:cNvSpPr>
          <p:nvPr/>
        </p:nvSpPr>
        <p:spPr bwMode="auto">
          <a:xfrm>
            <a:off x="4275584" y="4880992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pt-BR"/>
              <a:t>Organização Indexada</a:t>
            </a:r>
          </a:p>
        </p:txBody>
      </p:sp>
      <p:cxnSp>
        <p:nvCxnSpPr>
          <p:cNvPr id="487465" name="AutoShape 41"/>
          <p:cNvCxnSpPr>
            <a:cxnSpLocks noChangeShapeType="1"/>
            <a:stCxn id="487441" idx="2"/>
            <a:endCxn id="487451" idx="0"/>
          </p:cNvCxnSpPr>
          <p:nvPr/>
        </p:nvCxnSpPr>
        <p:spPr bwMode="auto">
          <a:xfrm rot="5400000">
            <a:off x="3094484" y="1490092"/>
            <a:ext cx="6096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7466" name="AutoShape 42"/>
          <p:cNvCxnSpPr>
            <a:cxnSpLocks noChangeShapeType="1"/>
            <a:stCxn id="487439" idx="2"/>
            <a:endCxn id="487452" idx="0"/>
          </p:cNvCxnSpPr>
          <p:nvPr/>
        </p:nvCxnSpPr>
        <p:spPr bwMode="auto">
          <a:xfrm rot="5400000">
            <a:off x="4770884" y="2023492"/>
            <a:ext cx="6096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7467" name="AutoShape 43"/>
          <p:cNvCxnSpPr>
            <a:cxnSpLocks noChangeShapeType="1"/>
            <a:stCxn id="487440" idx="2"/>
            <a:endCxn id="487461" idx="0"/>
          </p:cNvCxnSpPr>
          <p:nvPr/>
        </p:nvCxnSpPr>
        <p:spPr bwMode="auto">
          <a:xfrm rot="16200000" flipH="1">
            <a:off x="6447284" y="1871092"/>
            <a:ext cx="6096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7468" name="AutoShape 44"/>
          <p:cNvCxnSpPr>
            <a:cxnSpLocks noChangeShapeType="1"/>
            <a:stCxn id="487452" idx="2"/>
            <a:endCxn id="487453" idx="0"/>
          </p:cNvCxnSpPr>
          <p:nvPr/>
        </p:nvCxnSpPr>
        <p:spPr bwMode="auto">
          <a:xfrm>
            <a:off x="4885184" y="2975992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7469" name="AutoShape 45"/>
          <p:cNvCxnSpPr>
            <a:cxnSpLocks noChangeShapeType="1"/>
            <a:stCxn id="487453" idx="2"/>
            <a:endCxn id="487463" idx="0"/>
          </p:cNvCxnSpPr>
          <p:nvPr/>
        </p:nvCxnSpPr>
        <p:spPr bwMode="auto">
          <a:xfrm rot="16200000" flipH="1">
            <a:off x="4923284" y="3776092"/>
            <a:ext cx="457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I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I" id="{C708CA02-1FA4-4D4C-8905-3C2EA0F2E3A0}" vid="{C1698480-86B7-4BEE-A328-4315F6BAADE5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SPEI</Template>
  <TotalTime>993</TotalTime>
  <Words>2940</Words>
  <Application>Microsoft Office PowerPoint</Application>
  <PresentationFormat>Apresentação na tela (4:3)</PresentationFormat>
  <Paragraphs>348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SPEI</vt:lpstr>
      <vt:lpstr>Sistemas Operacionais</vt:lpstr>
      <vt:lpstr>Apresentação do PowerPoint</vt:lpstr>
      <vt:lpstr>Introdução</vt:lpstr>
      <vt:lpstr>Arquivos</vt:lpstr>
      <vt:lpstr>Extensão de Arquivos</vt:lpstr>
      <vt:lpstr>Organização de Arquivos</vt:lpstr>
      <vt:lpstr>Organização de Arquivos</vt:lpstr>
      <vt:lpstr>Organização de Arquivos</vt:lpstr>
      <vt:lpstr>Organização de Arquivos</vt:lpstr>
      <vt:lpstr>Métodos de Acesso</vt:lpstr>
      <vt:lpstr>Métodos de Acesso</vt:lpstr>
      <vt:lpstr>Acesso Direto</vt:lpstr>
      <vt:lpstr>Operações de Entrada / Saída</vt:lpstr>
      <vt:lpstr>Operações de Entrada / Saída</vt:lpstr>
      <vt:lpstr>Operações de Entrada/Saída</vt:lpstr>
      <vt:lpstr>Atributos</vt:lpstr>
      <vt:lpstr>Atributos de Arquivos</vt:lpstr>
      <vt:lpstr>Diretórios</vt:lpstr>
      <vt:lpstr>Diretórios</vt:lpstr>
      <vt:lpstr>Estrutura de diretórios de nível único</vt:lpstr>
      <vt:lpstr>Diretórios</vt:lpstr>
      <vt:lpstr>Estrutura de diretórios com dois níveis</vt:lpstr>
      <vt:lpstr>Diretórios</vt:lpstr>
      <vt:lpstr>Estrutura de diretórios em árvore</vt:lpstr>
      <vt:lpstr>Path de um Arquivo</vt:lpstr>
      <vt:lpstr>Alocação de Espaço em Disco</vt:lpstr>
      <vt:lpstr>Alocação de Espaço em Disco</vt:lpstr>
      <vt:lpstr>Alocação de Espaço em Disco</vt:lpstr>
      <vt:lpstr>Alocação Contígua</vt:lpstr>
      <vt:lpstr>Alocação Contígua</vt:lpstr>
      <vt:lpstr>Alocação Contígua</vt:lpstr>
      <vt:lpstr>Alocação Contígua</vt:lpstr>
      <vt:lpstr>Alocação Contígua</vt:lpstr>
      <vt:lpstr>Defragmentação</vt:lpstr>
      <vt:lpstr>Alocação Encadeada</vt:lpstr>
      <vt:lpstr>Alocação Encadeada</vt:lpstr>
      <vt:lpstr>Alocação Indexada</vt:lpstr>
      <vt:lpstr>Alocação Indexada</vt:lpstr>
      <vt:lpstr>Proteção de Acesso</vt:lpstr>
      <vt:lpstr>Proteção de Acesso</vt:lpstr>
      <vt:lpstr>Tipos de Acesso</vt:lpstr>
      <vt:lpstr>Senha de Acesso</vt:lpstr>
      <vt:lpstr>Grupos de Usuários</vt:lpstr>
      <vt:lpstr>Proteção por Grupo de Usuários</vt:lpstr>
      <vt:lpstr>Lista de Controle de Acesso</vt:lpstr>
      <vt:lpstr>Lista de Controle de Acesso</vt:lpstr>
      <vt:lpstr>Implementação de Caches</vt:lpstr>
      <vt:lpstr>Implementação de Caches</vt:lpstr>
      <vt:lpstr>Implementação de Caches</vt:lpstr>
    </vt:vector>
  </TitlesOfParts>
  <Company>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</dc:creator>
  <cp:lastModifiedBy>Prof. Luciano Xiscatti</cp:lastModifiedBy>
  <cp:revision>116</cp:revision>
  <dcterms:created xsi:type="dcterms:W3CDTF">2007-07-26T21:13:45Z</dcterms:created>
  <dcterms:modified xsi:type="dcterms:W3CDTF">2015-09-15T22:21:30Z</dcterms:modified>
</cp:coreProperties>
</file>